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7" r:id="rId3"/>
    <p:sldId id="268" r:id="rId4"/>
    <p:sldId id="284" r:id="rId5"/>
    <p:sldId id="292" r:id="rId6"/>
    <p:sldId id="258" r:id="rId7"/>
    <p:sldId id="285" r:id="rId8"/>
    <p:sldId id="281" r:id="rId9"/>
    <p:sldId id="286" r:id="rId10"/>
    <p:sldId id="276" r:id="rId11"/>
    <p:sldId id="260" r:id="rId12"/>
    <p:sldId id="269" r:id="rId13"/>
    <p:sldId id="293" r:id="rId14"/>
    <p:sldId id="261" r:id="rId15"/>
    <p:sldId id="262" r:id="rId16"/>
    <p:sldId id="263" r:id="rId17"/>
    <p:sldId id="264" r:id="rId18"/>
    <p:sldId id="265" r:id="rId19"/>
    <p:sldId id="283" r:id="rId20"/>
    <p:sldId id="271" r:id="rId21"/>
    <p:sldId id="270" r:id="rId22"/>
    <p:sldId id="287" r:id="rId23"/>
    <p:sldId id="294" r:id="rId24"/>
    <p:sldId id="288" r:id="rId25"/>
    <p:sldId id="295" r:id="rId26"/>
    <p:sldId id="273" r:id="rId27"/>
    <p:sldId id="275" r:id="rId28"/>
    <p:sldId id="277" r:id="rId29"/>
    <p:sldId id="278" r:id="rId30"/>
    <p:sldId id="280" r:id="rId31"/>
    <p:sldId id="289" r:id="rId32"/>
    <p:sldId id="290" r:id="rId33"/>
    <p:sldId id="266" r:id="rId34"/>
    <p:sldId id="282"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6"/>
    <p:restoredTop sz="94673"/>
  </p:normalViewPr>
  <p:slideViewPr>
    <p:cSldViewPr snapToGrid="0">
      <p:cViewPr varScale="1">
        <p:scale>
          <a:sx n="67" d="100"/>
          <a:sy n="67"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81509-6F1F-184F-B429-2567215C96A9}"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754-4D4C-B548-A67E-3DD3A4F27039}" type="slidenum">
              <a:rPr lang="en-US" smtClean="0"/>
              <a:t>‹#›</a:t>
            </a:fld>
            <a:endParaRPr lang="en-US"/>
          </a:p>
        </p:txBody>
      </p:sp>
    </p:spTree>
    <p:extLst>
      <p:ext uri="{BB962C8B-B14F-4D97-AF65-F5344CB8AC3E}">
        <p14:creationId xmlns:p14="http://schemas.microsoft.com/office/powerpoint/2010/main" val="58532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81509-6F1F-184F-B429-2567215C96A9}"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754-4D4C-B548-A67E-3DD3A4F27039}" type="slidenum">
              <a:rPr lang="en-US" smtClean="0"/>
              <a:t>‹#›</a:t>
            </a:fld>
            <a:endParaRPr lang="en-US"/>
          </a:p>
        </p:txBody>
      </p:sp>
    </p:spTree>
    <p:extLst>
      <p:ext uri="{BB962C8B-B14F-4D97-AF65-F5344CB8AC3E}">
        <p14:creationId xmlns:p14="http://schemas.microsoft.com/office/powerpoint/2010/main" val="118312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81509-6F1F-184F-B429-2567215C96A9}"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754-4D4C-B548-A67E-3DD3A4F27039}" type="slidenum">
              <a:rPr lang="en-US" smtClean="0"/>
              <a:t>‹#›</a:t>
            </a:fld>
            <a:endParaRPr lang="en-US"/>
          </a:p>
        </p:txBody>
      </p:sp>
    </p:spTree>
    <p:extLst>
      <p:ext uri="{BB962C8B-B14F-4D97-AF65-F5344CB8AC3E}">
        <p14:creationId xmlns:p14="http://schemas.microsoft.com/office/powerpoint/2010/main" val="71148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81509-6F1F-184F-B429-2567215C96A9}"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754-4D4C-B548-A67E-3DD3A4F27039}" type="slidenum">
              <a:rPr lang="en-US" smtClean="0"/>
              <a:t>‹#›</a:t>
            </a:fld>
            <a:endParaRPr lang="en-US"/>
          </a:p>
        </p:txBody>
      </p:sp>
    </p:spTree>
    <p:extLst>
      <p:ext uri="{BB962C8B-B14F-4D97-AF65-F5344CB8AC3E}">
        <p14:creationId xmlns:p14="http://schemas.microsoft.com/office/powerpoint/2010/main" val="323500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981509-6F1F-184F-B429-2567215C96A9}"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754-4D4C-B548-A67E-3DD3A4F27039}" type="slidenum">
              <a:rPr lang="en-US" smtClean="0"/>
              <a:t>‹#›</a:t>
            </a:fld>
            <a:endParaRPr lang="en-US"/>
          </a:p>
        </p:txBody>
      </p:sp>
    </p:spTree>
    <p:extLst>
      <p:ext uri="{BB962C8B-B14F-4D97-AF65-F5344CB8AC3E}">
        <p14:creationId xmlns:p14="http://schemas.microsoft.com/office/powerpoint/2010/main" val="326318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981509-6F1F-184F-B429-2567215C96A9}"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0754-4D4C-B548-A67E-3DD3A4F27039}" type="slidenum">
              <a:rPr lang="en-US" smtClean="0"/>
              <a:t>‹#›</a:t>
            </a:fld>
            <a:endParaRPr lang="en-US"/>
          </a:p>
        </p:txBody>
      </p:sp>
    </p:spTree>
    <p:extLst>
      <p:ext uri="{BB962C8B-B14F-4D97-AF65-F5344CB8AC3E}">
        <p14:creationId xmlns:p14="http://schemas.microsoft.com/office/powerpoint/2010/main" val="116750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981509-6F1F-184F-B429-2567215C96A9}" type="datetimeFigureOut">
              <a:rPr lang="en-US" smtClean="0"/>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D0754-4D4C-B548-A67E-3DD3A4F27039}" type="slidenum">
              <a:rPr lang="en-US" smtClean="0"/>
              <a:t>‹#›</a:t>
            </a:fld>
            <a:endParaRPr lang="en-US"/>
          </a:p>
        </p:txBody>
      </p:sp>
    </p:spTree>
    <p:extLst>
      <p:ext uri="{BB962C8B-B14F-4D97-AF65-F5344CB8AC3E}">
        <p14:creationId xmlns:p14="http://schemas.microsoft.com/office/powerpoint/2010/main" val="256658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981509-6F1F-184F-B429-2567215C96A9}" type="datetimeFigureOut">
              <a:rPr lang="en-US" smtClean="0"/>
              <a:t>12/18/2025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D0754-4D4C-B548-A67E-3DD3A4F27039}" type="slidenum">
              <a:rPr lang="en-US" smtClean="0"/>
              <a:t>‹#›</a:t>
            </a:fld>
            <a:endParaRPr lang="en-US"/>
          </a:p>
        </p:txBody>
      </p:sp>
    </p:spTree>
    <p:extLst>
      <p:ext uri="{BB962C8B-B14F-4D97-AF65-F5344CB8AC3E}">
        <p14:creationId xmlns:p14="http://schemas.microsoft.com/office/powerpoint/2010/main" val="364842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81509-6F1F-184F-B429-2567215C96A9}" type="datetimeFigureOut">
              <a:rPr lang="en-US" smtClean="0"/>
              <a:t>12/18/2025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D0754-4D4C-B548-A67E-3DD3A4F27039}" type="slidenum">
              <a:rPr lang="en-US" smtClean="0"/>
              <a:t>‹#›</a:t>
            </a:fld>
            <a:endParaRPr lang="en-US"/>
          </a:p>
        </p:txBody>
      </p:sp>
    </p:spTree>
    <p:extLst>
      <p:ext uri="{BB962C8B-B14F-4D97-AF65-F5344CB8AC3E}">
        <p14:creationId xmlns:p14="http://schemas.microsoft.com/office/powerpoint/2010/main" val="292297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981509-6F1F-184F-B429-2567215C96A9}"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0754-4D4C-B548-A67E-3DD3A4F27039}" type="slidenum">
              <a:rPr lang="en-US" smtClean="0"/>
              <a:t>‹#›</a:t>
            </a:fld>
            <a:endParaRPr lang="en-US"/>
          </a:p>
        </p:txBody>
      </p:sp>
    </p:spTree>
    <p:extLst>
      <p:ext uri="{BB962C8B-B14F-4D97-AF65-F5344CB8AC3E}">
        <p14:creationId xmlns:p14="http://schemas.microsoft.com/office/powerpoint/2010/main" val="71925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981509-6F1F-184F-B429-2567215C96A9}"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0754-4D4C-B548-A67E-3DD3A4F27039}" type="slidenum">
              <a:rPr lang="en-US" smtClean="0"/>
              <a:t>‹#›</a:t>
            </a:fld>
            <a:endParaRPr lang="en-US"/>
          </a:p>
        </p:txBody>
      </p:sp>
    </p:spTree>
    <p:extLst>
      <p:ext uri="{BB962C8B-B14F-4D97-AF65-F5344CB8AC3E}">
        <p14:creationId xmlns:p14="http://schemas.microsoft.com/office/powerpoint/2010/main" val="233671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81509-6F1F-184F-B429-2567215C96A9}" type="datetimeFigureOut">
              <a:rPr lang="en-US" smtClean="0"/>
              <a:t>12/18/2025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D0754-4D4C-B548-A67E-3DD3A4F27039}" type="slidenum">
              <a:rPr lang="en-US" smtClean="0"/>
              <a:t>‹#›</a:t>
            </a:fld>
            <a:endParaRPr lang="en-US"/>
          </a:p>
        </p:txBody>
      </p:sp>
    </p:spTree>
    <p:extLst>
      <p:ext uri="{BB962C8B-B14F-4D97-AF65-F5344CB8AC3E}">
        <p14:creationId xmlns:p14="http://schemas.microsoft.com/office/powerpoint/2010/main" val="2159055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mc.ncbi.nlm.nih.gov/articles/PMC3662093/#ref144" TargetMode="External"/><Relationship Id="rId2" Type="http://schemas.openxmlformats.org/officeDocument/2006/relationships/hyperlink" Target="https://pmc.ncbi.nlm.nih.gov/articles/PMC3662093/#ref13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satoday.com/story/entertainment/celebrities/2025/12/10/new-years-eve-performers-lineup-2025/87672004007/" TargetMode="External"/><Relationship Id="rId2" Type="http://schemas.openxmlformats.org/officeDocument/2006/relationships/hyperlink" Target="https://www.usatoday.com/story/news/weather/2025/12/17/white-christmas-2025-snow-forecast-released/8779246500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EBA6-3050-1769-A704-06D7223548B9}"/>
              </a:ext>
            </a:extLst>
          </p:cNvPr>
          <p:cNvSpPr>
            <a:spLocks noGrp="1"/>
          </p:cNvSpPr>
          <p:nvPr>
            <p:ph type="ctrTitle"/>
          </p:nvPr>
        </p:nvSpPr>
        <p:spPr/>
        <p:txBody>
          <a:bodyPr/>
          <a:lstStyle/>
          <a:p>
            <a:r>
              <a:rPr lang="en-US" b="1" dirty="0"/>
              <a:t>WINTER AND CARDIOVASCULAR DISEASE</a:t>
            </a:r>
          </a:p>
        </p:txBody>
      </p:sp>
      <p:sp>
        <p:nvSpPr>
          <p:cNvPr id="3" name="Subtitle 2">
            <a:extLst>
              <a:ext uri="{FF2B5EF4-FFF2-40B4-BE49-F238E27FC236}">
                <a16:creationId xmlns:a16="http://schemas.microsoft.com/office/drawing/2014/main" id="{C46E108F-0FB1-7A31-0EF8-D7820A62695C}"/>
              </a:ext>
            </a:extLst>
          </p:cNvPr>
          <p:cNvSpPr>
            <a:spLocks noGrp="1"/>
          </p:cNvSpPr>
          <p:nvPr>
            <p:ph type="subTitle" idx="1"/>
          </p:nvPr>
        </p:nvSpPr>
        <p:spPr/>
        <p:txBody>
          <a:bodyPr/>
          <a:lstStyle/>
          <a:p>
            <a:r>
              <a:rPr lang="en-US" dirty="0"/>
              <a:t>Radhika </a:t>
            </a:r>
            <a:r>
              <a:rPr lang="en-US" dirty="0" err="1"/>
              <a:t>Nandur</a:t>
            </a:r>
            <a:r>
              <a:rPr lang="en-US" dirty="0"/>
              <a:t> </a:t>
            </a:r>
            <a:r>
              <a:rPr lang="en-US" dirty="0" err="1"/>
              <a:t>Bukkapatnam</a:t>
            </a:r>
            <a:r>
              <a:rPr lang="en-US" dirty="0"/>
              <a:t> MD MAS FACC</a:t>
            </a:r>
          </a:p>
          <a:p>
            <a:r>
              <a:rPr lang="en-US" dirty="0"/>
              <a:t>Dec 18, 2025</a:t>
            </a:r>
          </a:p>
        </p:txBody>
      </p:sp>
    </p:spTree>
    <p:extLst>
      <p:ext uri="{BB962C8B-B14F-4D97-AF65-F5344CB8AC3E}">
        <p14:creationId xmlns:p14="http://schemas.microsoft.com/office/powerpoint/2010/main" val="281825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70BA-4B9E-361B-483F-F33541798990}"/>
              </a:ext>
            </a:extLst>
          </p:cNvPr>
          <p:cNvSpPr>
            <a:spLocks noGrp="1"/>
          </p:cNvSpPr>
          <p:nvPr>
            <p:ph type="title"/>
          </p:nvPr>
        </p:nvSpPr>
        <p:spPr/>
        <p:txBody>
          <a:bodyPr/>
          <a:lstStyle/>
          <a:p>
            <a:r>
              <a:rPr lang="en-US" b="1" dirty="0"/>
              <a:t>Coagulation Factors</a:t>
            </a:r>
          </a:p>
        </p:txBody>
      </p:sp>
      <p:sp>
        <p:nvSpPr>
          <p:cNvPr id="3" name="Content Placeholder 2">
            <a:extLst>
              <a:ext uri="{FF2B5EF4-FFF2-40B4-BE49-F238E27FC236}">
                <a16:creationId xmlns:a16="http://schemas.microsoft.com/office/drawing/2014/main" id="{484C135F-21D2-0C8B-4D26-885E7C8AED5D}"/>
              </a:ext>
            </a:extLst>
          </p:cNvPr>
          <p:cNvSpPr>
            <a:spLocks noGrp="1"/>
          </p:cNvSpPr>
          <p:nvPr>
            <p:ph idx="1"/>
          </p:nvPr>
        </p:nvSpPr>
        <p:spPr/>
        <p:txBody>
          <a:bodyPr>
            <a:normAutofit lnSpcReduction="10000"/>
          </a:bodyPr>
          <a:lstStyle/>
          <a:p>
            <a:pPr>
              <a:spcBef>
                <a:spcPts val="2250"/>
              </a:spcBef>
            </a:pPr>
            <a:r>
              <a:rPr lang="en-US" dirty="0">
                <a:effectLst/>
                <a:latin typeface="Arial" panose="020B0604020202020204" pitchFamily="34" charset="0"/>
                <a:cs typeface="Arial" panose="020B0604020202020204" pitchFamily="34" charset="0"/>
              </a:rPr>
              <a:t>several hypotheses have been proposed to explain the rise of plasma fibrinogen levels in winter. </a:t>
            </a:r>
          </a:p>
          <a:p>
            <a:pPr>
              <a:spcBef>
                <a:spcPts val="2250"/>
              </a:spcBef>
            </a:pPr>
            <a:r>
              <a:rPr lang="en-US" dirty="0">
                <a:effectLst/>
                <a:latin typeface="Arial" panose="020B0604020202020204" pitchFamily="34" charset="0"/>
                <a:cs typeface="Arial" panose="020B0604020202020204" pitchFamily="34" charset="0"/>
              </a:rPr>
              <a:t>Fibrinogen may contribute to </a:t>
            </a:r>
            <a:r>
              <a:rPr lang="en-US" dirty="0" err="1">
                <a:effectLst/>
                <a:latin typeface="Arial" panose="020B0604020202020204" pitchFamily="34" charset="0"/>
                <a:cs typeface="Arial" panose="020B0604020202020204" pitchFamily="34" charset="0"/>
              </a:rPr>
              <a:t>atherothrombogenesis</a:t>
            </a:r>
            <a:r>
              <a:rPr lang="en-US" dirty="0">
                <a:effectLst/>
                <a:latin typeface="Arial" panose="020B0604020202020204" pitchFamily="34" charset="0"/>
                <a:cs typeface="Arial" panose="020B0604020202020204" pitchFamily="34" charset="0"/>
              </a:rPr>
              <a:t> by several mechanisms: Involvement in early atherosclerotic plaque, increased platelet aggregability by interaction with glycoprotein IIb/IIIa receptors on the platelet surface, increased RBC aggregation, and finally, contribution to Plasma viscosity.</a:t>
            </a:r>
          </a:p>
          <a:p>
            <a:pPr>
              <a:spcBef>
                <a:spcPts val="2250"/>
              </a:spcBef>
            </a:pPr>
            <a:r>
              <a:rPr lang="en-US" dirty="0">
                <a:effectLst/>
                <a:latin typeface="Arial" panose="020B0604020202020204" pitchFamily="34" charset="0"/>
                <a:cs typeface="Arial" panose="020B0604020202020204" pitchFamily="34" charset="0"/>
              </a:rPr>
              <a:t>An increase in these factors generates a “hypercoagulable state,” which may lead to a rise in cardiovascular morbidity and mortality.</a:t>
            </a:r>
          </a:p>
          <a:p>
            <a:endParaRPr lang="en-US" dirty="0"/>
          </a:p>
        </p:txBody>
      </p:sp>
    </p:spTree>
    <p:extLst>
      <p:ext uri="{BB962C8B-B14F-4D97-AF65-F5344CB8AC3E}">
        <p14:creationId xmlns:p14="http://schemas.microsoft.com/office/powerpoint/2010/main" val="310763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96C5-9187-6632-129F-C1358120689D}"/>
              </a:ext>
            </a:extLst>
          </p:cNvPr>
          <p:cNvSpPr>
            <a:spLocks noGrp="1"/>
          </p:cNvSpPr>
          <p:nvPr>
            <p:ph type="title"/>
          </p:nvPr>
        </p:nvSpPr>
        <p:spPr/>
        <p:txBody>
          <a:bodyPr/>
          <a:lstStyle/>
          <a:p>
            <a:r>
              <a:rPr lang="en-US" b="1" dirty="0"/>
              <a:t>Hormones and other Risk Factors</a:t>
            </a:r>
          </a:p>
        </p:txBody>
      </p:sp>
      <p:sp>
        <p:nvSpPr>
          <p:cNvPr id="3" name="Content Placeholder 2">
            <a:extLst>
              <a:ext uri="{FF2B5EF4-FFF2-40B4-BE49-F238E27FC236}">
                <a16:creationId xmlns:a16="http://schemas.microsoft.com/office/drawing/2014/main" id="{6A16F428-4406-E1CC-BD8E-A201492BFF3F}"/>
              </a:ext>
            </a:extLst>
          </p:cNvPr>
          <p:cNvSpPr>
            <a:spLocks noGrp="1"/>
          </p:cNvSpPr>
          <p:nvPr>
            <p:ph idx="1"/>
          </p:nvPr>
        </p:nvSpPr>
        <p:spPr/>
        <p:txBody>
          <a:bodyPr>
            <a:normAutofit/>
          </a:bodyPr>
          <a:lstStyle/>
          <a:p>
            <a:r>
              <a:rPr lang="en-US" b="0" i="0" dirty="0">
                <a:solidFill>
                  <a:srgbClr val="1B1B1B"/>
                </a:solidFill>
                <a:effectLst/>
                <a:latin typeface="Arial" panose="020B0604020202020204" pitchFamily="34" charset="0"/>
                <a:cs typeface="Arial" panose="020B0604020202020204" pitchFamily="34" charset="0"/>
              </a:rPr>
              <a:t>cholesterol, Hormones and vasoactive substance including vasopressin (AVP), norepinephrine (NE), epinephrine (E) and angiotensin II, aldosterone</a:t>
            </a:r>
            <a:endParaRPr lang="en-US" dirty="0">
              <a:latin typeface="Arial" panose="020B0604020202020204" pitchFamily="34" charset="0"/>
              <a:cs typeface="Arial" panose="020B0604020202020204" pitchFamily="34" charset="0"/>
            </a:endParaRPr>
          </a:p>
          <a:p>
            <a:endParaRPr lang="en-US" b="0" i="0" dirty="0">
              <a:solidFill>
                <a:srgbClr val="222328"/>
              </a:solidFill>
              <a:effectLst/>
              <a:latin typeface="Arial" panose="020B0604020202020204" pitchFamily="34" charset="0"/>
              <a:cs typeface="Arial" panose="020B0604020202020204" pitchFamily="34" charset="0"/>
            </a:endParaRPr>
          </a:p>
          <a:p>
            <a:r>
              <a:rPr lang="en-US" b="0" i="0" dirty="0">
                <a:solidFill>
                  <a:srgbClr val="222328"/>
                </a:solidFill>
                <a:effectLst/>
                <a:latin typeface="Arial" panose="020B0604020202020204" pitchFamily="34" charset="0"/>
                <a:cs typeface="Arial" panose="020B0604020202020204" pitchFamily="34" charset="0"/>
              </a:rPr>
              <a:t>Children and the elderly are at special risk because they may have limited ability to communicate or impaired mobility. Elderly people may also have lower subcutaneous fat and a diminished ability to sense temperature so they can suffer hypothermia without knowing they're in danger.</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2881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6C80-7934-F077-5645-5EBC2D0257A4}"/>
              </a:ext>
            </a:extLst>
          </p:cNvPr>
          <p:cNvSpPr>
            <a:spLocks noGrp="1"/>
          </p:cNvSpPr>
          <p:nvPr>
            <p:ph type="title"/>
          </p:nvPr>
        </p:nvSpPr>
        <p:spPr/>
        <p:txBody>
          <a:bodyPr/>
          <a:lstStyle/>
          <a:p>
            <a:r>
              <a:rPr lang="en-US" b="1" dirty="0"/>
              <a:t>Effects of extreme temperatures on CVD</a:t>
            </a:r>
          </a:p>
        </p:txBody>
      </p:sp>
      <p:sp>
        <p:nvSpPr>
          <p:cNvPr id="3" name="Content Placeholder 2">
            <a:extLst>
              <a:ext uri="{FF2B5EF4-FFF2-40B4-BE49-F238E27FC236}">
                <a16:creationId xmlns:a16="http://schemas.microsoft.com/office/drawing/2014/main" id="{F70E0EBC-4064-8382-248B-8BFF2DA3AD50}"/>
              </a:ext>
            </a:extLst>
          </p:cNvPr>
          <p:cNvSpPr>
            <a:spLocks noGrp="1"/>
          </p:cNvSpPr>
          <p:nvPr>
            <p:ph idx="1"/>
          </p:nvPr>
        </p:nvSpPr>
        <p:spPr/>
        <p:txBody>
          <a:bodyPr/>
          <a:lstStyle/>
          <a:p>
            <a:endParaRPr lang="en-US"/>
          </a:p>
        </p:txBody>
      </p:sp>
      <p:pic>
        <p:nvPicPr>
          <p:cNvPr id="2050" name="Picture 2" descr="Fig. 1">
            <a:extLst>
              <a:ext uri="{FF2B5EF4-FFF2-40B4-BE49-F238E27FC236}">
                <a16:creationId xmlns:a16="http://schemas.microsoft.com/office/drawing/2014/main" id="{27E80A58-E94D-E66E-E898-EA5910544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589" y="1690688"/>
            <a:ext cx="10431211" cy="515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571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w Cold Weather Affects Your Heart Health?">
            <a:extLst>
              <a:ext uri="{FF2B5EF4-FFF2-40B4-BE49-F238E27FC236}">
                <a16:creationId xmlns:a16="http://schemas.microsoft.com/office/drawing/2014/main" id="{B069E26F-A661-F31B-0436-B0FB2D6AC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141" y="836387"/>
            <a:ext cx="8365524" cy="468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88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E09B-3C83-3DCA-E69B-8C38847EC336}"/>
              </a:ext>
            </a:extLst>
          </p:cNvPr>
          <p:cNvSpPr>
            <a:spLocks noGrp="1"/>
          </p:cNvSpPr>
          <p:nvPr>
            <p:ph type="title"/>
          </p:nvPr>
        </p:nvSpPr>
        <p:spPr/>
        <p:txBody>
          <a:bodyPr/>
          <a:lstStyle/>
          <a:p>
            <a:r>
              <a:rPr lang="en-US" b="1" dirty="0"/>
              <a:t>DVT and PE</a:t>
            </a:r>
          </a:p>
        </p:txBody>
      </p:sp>
      <p:sp>
        <p:nvSpPr>
          <p:cNvPr id="3" name="Content Placeholder 2">
            <a:extLst>
              <a:ext uri="{FF2B5EF4-FFF2-40B4-BE49-F238E27FC236}">
                <a16:creationId xmlns:a16="http://schemas.microsoft.com/office/drawing/2014/main" id="{DC7A9FDD-3029-B94A-8FEA-77EC799B611A}"/>
              </a:ext>
            </a:extLst>
          </p:cNvPr>
          <p:cNvSpPr>
            <a:spLocks noGrp="1"/>
          </p:cNvSpPr>
          <p:nvPr>
            <p:ph idx="1"/>
          </p:nvPr>
        </p:nvSpPr>
        <p:spPr/>
        <p:txBody>
          <a:bodyPr>
            <a:normAutofit fontScale="85000" lnSpcReduction="10000"/>
          </a:bodyPr>
          <a:lstStyle/>
          <a:p>
            <a:r>
              <a:rPr lang="en-US" b="0" i="0" dirty="0">
                <a:solidFill>
                  <a:srgbClr val="1B1B1B"/>
                </a:solidFill>
                <a:effectLst/>
                <a:latin typeface="Arial" panose="020B0604020202020204" pitchFamily="34" charset="0"/>
                <a:cs typeface="Arial" panose="020B0604020202020204" pitchFamily="34" charset="0"/>
              </a:rPr>
              <a:t> Most studies have reported a higher occurrence of DVT during the winter months. Only a few studies have failed to find such seasonal variation in the incidence of DVT. Interestingly, a preference for winter in the occurrence of DVT has been linked with meteorological influences, such as temperature, low atmospheric pressure, high wind speed and high rainfall.</a:t>
            </a:r>
          </a:p>
          <a:p>
            <a:r>
              <a:rPr lang="en-US" dirty="0">
                <a:solidFill>
                  <a:srgbClr val="1B1B1B"/>
                </a:solidFill>
                <a:latin typeface="Arial" panose="020B0604020202020204" pitchFamily="34" charset="0"/>
                <a:cs typeface="Arial" panose="020B0604020202020204" pitchFamily="34" charset="0"/>
              </a:rPr>
              <a:t>R</a:t>
            </a:r>
            <a:r>
              <a:rPr lang="en-US" b="0" i="0" dirty="0">
                <a:solidFill>
                  <a:srgbClr val="1B1B1B"/>
                </a:solidFill>
                <a:effectLst/>
                <a:latin typeface="Arial" panose="020B0604020202020204" pitchFamily="34" charset="0"/>
                <a:cs typeface="Arial" panose="020B0604020202020204" pitchFamily="34" charset="0"/>
              </a:rPr>
              <a:t>educed physical activity during the winter months, reduce blood flow in the lower limbs and decreased fibrinolytic activity have been suggested to be associated with the increase incidence of DVT in winter.</a:t>
            </a:r>
          </a:p>
          <a:p>
            <a:r>
              <a:rPr lang="en-US" dirty="0">
                <a:solidFill>
                  <a:srgbClr val="1B1B1B"/>
                </a:solidFill>
                <a:latin typeface="Arial" panose="020B0604020202020204" pitchFamily="34" charset="0"/>
                <a:cs typeface="Arial" panose="020B0604020202020204" pitchFamily="34" charset="0"/>
              </a:rPr>
              <a:t>S</a:t>
            </a:r>
            <a:r>
              <a:rPr lang="en-US" b="0" i="0" dirty="0">
                <a:solidFill>
                  <a:srgbClr val="1B1B1B"/>
                </a:solidFill>
                <a:effectLst/>
                <a:latin typeface="Arial" panose="020B0604020202020204" pitchFamily="34" charset="0"/>
                <a:cs typeface="Arial" panose="020B0604020202020204" pitchFamily="34" charset="0"/>
              </a:rPr>
              <a:t>ignificant peak observed in winter and in particular in the month of January. In wintertime, there is an absolute increase in the risk of VTE of 14% as compared to the other seasons, and the absolute increase in the risk of VTE observed in January is 20% as compared to the other month</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318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AFC02-1DC1-F37C-75CE-5218FB9B3F92}"/>
              </a:ext>
            </a:extLst>
          </p:cNvPr>
          <p:cNvSpPr>
            <a:spLocks noGrp="1"/>
          </p:cNvSpPr>
          <p:nvPr>
            <p:ph type="title"/>
          </p:nvPr>
        </p:nvSpPr>
        <p:spPr/>
        <p:txBody>
          <a:bodyPr/>
          <a:lstStyle/>
          <a:p>
            <a:r>
              <a:rPr lang="en-US" b="1" dirty="0"/>
              <a:t>Aortic dissection</a:t>
            </a:r>
          </a:p>
        </p:txBody>
      </p:sp>
      <p:sp>
        <p:nvSpPr>
          <p:cNvPr id="3" name="Content Placeholder 2">
            <a:extLst>
              <a:ext uri="{FF2B5EF4-FFF2-40B4-BE49-F238E27FC236}">
                <a16:creationId xmlns:a16="http://schemas.microsoft.com/office/drawing/2014/main" id="{614E9759-B173-87A9-CDA9-D93CFC906A78}"/>
              </a:ext>
            </a:extLst>
          </p:cNvPr>
          <p:cNvSpPr>
            <a:spLocks noGrp="1"/>
          </p:cNvSpPr>
          <p:nvPr>
            <p:ph idx="1"/>
          </p:nvPr>
        </p:nvSpPr>
        <p:spPr>
          <a:xfrm>
            <a:off x="838200" y="1825624"/>
            <a:ext cx="10515600" cy="4778375"/>
          </a:xfrm>
        </p:spPr>
        <p:txBody>
          <a:bodyPr>
            <a:normAutofit fontScale="85000" lnSpcReduction="20000"/>
          </a:bodyPr>
          <a:lstStyle/>
          <a:p>
            <a:r>
              <a:rPr lang="en-US" b="0" i="0" dirty="0">
                <a:solidFill>
                  <a:srgbClr val="1B1B1B"/>
                </a:solidFill>
                <a:effectLst/>
                <a:latin typeface="Arial" panose="020B0604020202020204" pitchFamily="34" charset="0"/>
                <a:cs typeface="Arial" panose="020B0604020202020204" pitchFamily="34" charset="0"/>
              </a:rPr>
              <a:t>A relatively high positive correlation was found between the incidence of acute aortic dissection and the mean atmospheric pressure in some of the studies. Winter is also characterized by pro-thrombotic state. </a:t>
            </a:r>
          </a:p>
          <a:p>
            <a:r>
              <a:rPr lang="en-US" b="0" i="0" dirty="0">
                <a:solidFill>
                  <a:srgbClr val="1B1B1B"/>
                </a:solidFill>
                <a:effectLst/>
                <a:latin typeface="Arial" panose="020B0604020202020204" pitchFamily="34" charset="0"/>
                <a:cs typeface="Arial" panose="020B0604020202020204" pitchFamily="34" charset="0"/>
              </a:rPr>
              <a:t>Fibrinogen levels demonstrate wide seasonal variation, increasing up to 23% during the colder months. </a:t>
            </a:r>
          </a:p>
          <a:p>
            <a:r>
              <a:rPr lang="en-US" b="0" i="0" dirty="0">
                <a:solidFill>
                  <a:srgbClr val="1B1B1B"/>
                </a:solidFill>
                <a:effectLst/>
                <a:latin typeface="Arial" panose="020B0604020202020204" pitchFamily="34" charset="0"/>
                <a:cs typeface="Arial" panose="020B0604020202020204" pitchFamily="34" charset="0"/>
              </a:rPr>
              <a:t>Mild surface cooling can increase platelet and red cell count and consequently blood viscosity, thereby favoring spontaneous thrombosis.</a:t>
            </a:r>
          </a:p>
          <a:p>
            <a:pPr marL="0" indent="0">
              <a:buNone/>
            </a:pPr>
            <a:endParaRPr lang="en-US" b="0" i="0" dirty="0">
              <a:solidFill>
                <a:srgbClr val="1B1B1B"/>
              </a:solidFill>
              <a:effectLst/>
              <a:latin typeface="Arial" panose="020B0604020202020204" pitchFamily="34" charset="0"/>
              <a:cs typeface="Arial" panose="020B0604020202020204" pitchFamily="34" charset="0"/>
            </a:endParaRPr>
          </a:p>
          <a:p>
            <a:r>
              <a:rPr lang="en-US" dirty="0">
                <a:solidFill>
                  <a:srgbClr val="1B1B1B"/>
                </a:solidFill>
                <a:latin typeface="Arial" panose="020B0604020202020204" pitchFamily="34" charset="0"/>
                <a:cs typeface="Arial" panose="020B0604020202020204" pitchFamily="34" charset="0"/>
              </a:rPr>
              <a:t>A</a:t>
            </a:r>
            <a:r>
              <a:rPr lang="en-US" b="0" i="0" dirty="0">
                <a:solidFill>
                  <a:srgbClr val="1B1B1B"/>
                </a:solidFill>
                <a:effectLst/>
                <a:latin typeface="Arial" panose="020B0604020202020204" pitchFamily="34" charset="0"/>
                <a:cs typeface="Arial" panose="020B0604020202020204" pitchFamily="34" charset="0"/>
              </a:rPr>
              <a:t>ctivation of the sympathetic nervous system and secretion of catecholamine are increased in response to cold temperatures, increasing blood pressure through increased heart rate and peripheral vascular resistance. This enhances the forces that act to produce wall deformation, and increase friction and shear stress on the internal surface. The consequent vascular damage may progress, culminating in arterial dissection and rupture of the aorta.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831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0905-1C2F-C187-405C-2C29C17AD172}"/>
              </a:ext>
            </a:extLst>
          </p:cNvPr>
          <p:cNvSpPr>
            <a:spLocks noGrp="1"/>
          </p:cNvSpPr>
          <p:nvPr>
            <p:ph type="title"/>
          </p:nvPr>
        </p:nvSpPr>
        <p:spPr/>
        <p:txBody>
          <a:bodyPr/>
          <a:lstStyle/>
          <a:p>
            <a:r>
              <a:rPr lang="en-US" b="1" dirty="0"/>
              <a:t>Stroke</a:t>
            </a:r>
          </a:p>
        </p:txBody>
      </p:sp>
      <p:sp>
        <p:nvSpPr>
          <p:cNvPr id="3" name="Content Placeholder 2">
            <a:extLst>
              <a:ext uri="{FF2B5EF4-FFF2-40B4-BE49-F238E27FC236}">
                <a16:creationId xmlns:a16="http://schemas.microsoft.com/office/drawing/2014/main" id="{F92090B7-B394-4782-BC69-047C7E2F5D0C}"/>
              </a:ext>
            </a:extLst>
          </p:cNvPr>
          <p:cNvSpPr>
            <a:spLocks noGrp="1"/>
          </p:cNvSpPr>
          <p:nvPr>
            <p:ph idx="1"/>
          </p:nvPr>
        </p:nvSpPr>
        <p:spPr/>
        <p:txBody>
          <a:bodyPr/>
          <a:lstStyle/>
          <a:p>
            <a:r>
              <a:rPr lang="en-US" b="0" i="0" dirty="0">
                <a:solidFill>
                  <a:srgbClr val="1B1B1B"/>
                </a:solidFill>
                <a:effectLst/>
                <a:latin typeface="Arial" panose="020B0604020202020204" pitchFamily="34" charset="0"/>
                <a:cs typeface="Arial" panose="020B0604020202020204" pitchFamily="34" charset="0"/>
              </a:rPr>
              <a:t>10% of all strokes and two thirds of hemorrhagic strokes.</a:t>
            </a:r>
          </a:p>
          <a:p>
            <a:r>
              <a:rPr lang="en-US" b="0" i="0" dirty="0">
                <a:solidFill>
                  <a:srgbClr val="1B1B1B"/>
                </a:solidFill>
                <a:effectLst/>
                <a:latin typeface="Arial" panose="020B0604020202020204" pitchFamily="34" charset="0"/>
                <a:cs typeface="Arial" panose="020B0604020202020204" pitchFamily="34" charset="0"/>
              </a:rPr>
              <a:t>Elevated blood pressure during the winter may play an important role as a trigger for intracerebral hemorrhage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22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B6CD-47ED-BF0C-BC78-BE6160AB37EB}"/>
              </a:ext>
            </a:extLst>
          </p:cNvPr>
          <p:cNvSpPr>
            <a:spLocks noGrp="1"/>
          </p:cNvSpPr>
          <p:nvPr>
            <p:ph type="title"/>
          </p:nvPr>
        </p:nvSpPr>
        <p:spPr/>
        <p:txBody>
          <a:bodyPr/>
          <a:lstStyle/>
          <a:p>
            <a:r>
              <a:rPr lang="en-US" b="1" dirty="0"/>
              <a:t>Hypertension</a:t>
            </a:r>
          </a:p>
        </p:txBody>
      </p:sp>
      <p:sp>
        <p:nvSpPr>
          <p:cNvPr id="3" name="Content Placeholder 2">
            <a:extLst>
              <a:ext uri="{FF2B5EF4-FFF2-40B4-BE49-F238E27FC236}">
                <a16:creationId xmlns:a16="http://schemas.microsoft.com/office/drawing/2014/main" id="{A4EAE57F-4241-B2C1-AC05-D6B1F83A9FD3}"/>
              </a:ext>
            </a:extLst>
          </p:cNvPr>
          <p:cNvSpPr>
            <a:spLocks noGrp="1"/>
          </p:cNvSpPr>
          <p:nvPr>
            <p:ph idx="1"/>
          </p:nvPr>
        </p:nvSpPr>
        <p:spPr/>
        <p:txBody>
          <a:bodyPr>
            <a:normAutofit/>
          </a:bodyPr>
          <a:lstStyle/>
          <a:p>
            <a:r>
              <a:rPr lang="en-US" sz="2400" b="0" i="0" dirty="0">
                <a:solidFill>
                  <a:srgbClr val="1B1B1B"/>
                </a:solidFill>
                <a:effectLst/>
                <a:latin typeface="Arial" panose="020B0604020202020204" pitchFamily="34" charset="0"/>
                <a:cs typeface="Arial" panose="020B0604020202020204" pitchFamily="34" charset="0"/>
              </a:rPr>
              <a:t>The seasonal variation in hypertension is likely to reflect seasonal variations in one or more risk factors. The risk factors proposed by investigators have included: Outdoor temperature, physical activity, seasonality of vitamin D, seasonal variation in serum cholesterol level, noradrenalin, catecholamine, and vasopressin.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92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5AC3-8651-2BE4-F3CD-64D3AF7207EB}"/>
              </a:ext>
            </a:extLst>
          </p:cNvPr>
          <p:cNvSpPr>
            <a:spLocks noGrp="1"/>
          </p:cNvSpPr>
          <p:nvPr>
            <p:ph type="title"/>
          </p:nvPr>
        </p:nvSpPr>
        <p:spPr/>
        <p:txBody>
          <a:bodyPr/>
          <a:lstStyle/>
          <a:p>
            <a:r>
              <a:rPr lang="en-US" b="1" dirty="0"/>
              <a:t>Heart Failure</a:t>
            </a:r>
          </a:p>
        </p:txBody>
      </p:sp>
      <p:sp>
        <p:nvSpPr>
          <p:cNvPr id="3" name="Content Placeholder 2">
            <a:extLst>
              <a:ext uri="{FF2B5EF4-FFF2-40B4-BE49-F238E27FC236}">
                <a16:creationId xmlns:a16="http://schemas.microsoft.com/office/drawing/2014/main" id="{A3628B1A-A8C8-3573-8308-0A63B7555C82}"/>
              </a:ext>
            </a:extLst>
          </p:cNvPr>
          <p:cNvSpPr>
            <a:spLocks noGrp="1"/>
          </p:cNvSpPr>
          <p:nvPr>
            <p:ph idx="1"/>
          </p:nvPr>
        </p:nvSpPr>
        <p:spPr>
          <a:xfrm>
            <a:off x="838200" y="1825625"/>
            <a:ext cx="10515600" cy="4667250"/>
          </a:xfrm>
        </p:spPr>
        <p:txBody>
          <a:bodyPr>
            <a:normAutofit fontScale="92500" lnSpcReduction="20000"/>
          </a:bodyPr>
          <a:lstStyle/>
          <a:p>
            <a:r>
              <a:rPr lang="en-US" b="0" i="0" dirty="0">
                <a:solidFill>
                  <a:srgbClr val="1B1B1B"/>
                </a:solidFill>
                <a:effectLst/>
                <a:latin typeface="Calibri" panose="020F0502020204030204" pitchFamily="34" charset="0"/>
                <a:cs typeface="Calibri" panose="020F0502020204030204" pitchFamily="34" charset="0"/>
              </a:rPr>
              <a:t>Several studies on seasonal variation in heart failure (HF) hospitalization carried out in France, Spain, Japan, Scotland, Australia, Brazil, Argentina, Italy, Turkey, Nigeria, Canada, and USA[</a:t>
            </a:r>
            <a:r>
              <a:rPr lang="en-US" b="0" i="0" u="sng" dirty="0">
                <a:solidFill>
                  <a:srgbClr val="005EA2"/>
                </a:solidFill>
                <a:effectLst/>
                <a:latin typeface="Calibri" panose="020F0502020204030204" pitchFamily="34" charset="0"/>
                <a:cs typeface="Calibri" panose="020F0502020204030204" pitchFamily="34" charset="0"/>
                <a:hlinkClick r:id="rId2"/>
              </a:rPr>
              <a:t>131</a:t>
            </a:r>
            <a:r>
              <a:rPr lang="en-US" b="0" i="0" dirty="0">
                <a:solidFill>
                  <a:srgbClr val="1B1B1B"/>
                </a:solidFill>
                <a:effectLst/>
                <a:latin typeface="Calibri" panose="020F0502020204030204" pitchFamily="34" charset="0"/>
                <a:cs typeface="Calibri" panose="020F0502020204030204" pitchFamily="34" charset="0"/>
              </a:rPr>
              <a:t>–</a:t>
            </a:r>
            <a:r>
              <a:rPr lang="en-US" b="0" i="0" u="sng" dirty="0">
                <a:solidFill>
                  <a:srgbClr val="005EA2"/>
                </a:solidFill>
                <a:effectLst/>
                <a:latin typeface="Calibri" panose="020F0502020204030204" pitchFamily="34" charset="0"/>
                <a:cs typeface="Calibri" panose="020F0502020204030204" pitchFamily="34" charset="0"/>
                <a:hlinkClick r:id="rId3"/>
              </a:rPr>
              <a:t>144</a:t>
            </a:r>
            <a:r>
              <a:rPr lang="en-US" b="0" i="0" dirty="0">
                <a:solidFill>
                  <a:srgbClr val="1B1B1B"/>
                </a:solidFill>
                <a:effectLst/>
                <a:latin typeface="Calibri" panose="020F0502020204030204" pitchFamily="34" charset="0"/>
                <a:cs typeface="Calibri" panose="020F0502020204030204" pitchFamily="34" charset="0"/>
              </a:rPr>
              <a:t>] have shown an increase in admission during the winter season and a decline in summer season.</a:t>
            </a:r>
          </a:p>
          <a:p>
            <a:r>
              <a:rPr lang="en-US" b="0" i="0" dirty="0">
                <a:solidFill>
                  <a:srgbClr val="1B1B1B"/>
                </a:solidFill>
                <a:effectLst/>
                <a:latin typeface="Calibri" panose="020F0502020204030204" pitchFamily="34" charset="0"/>
                <a:cs typeface="Calibri" panose="020F0502020204030204" pitchFamily="34" charset="0"/>
              </a:rPr>
              <a:t>Increases peripheral vasoconstriction, which may lead to pulmonary oedema as a consequence of left ventricular failure and may also cause abnormal clotting. </a:t>
            </a:r>
          </a:p>
          <a:p>
            <a:r>
              <a:rPr lang="en-US" b="0" i="0" dirty="0">
                <a:solidFill>
                  <a:srgbClr val="1B1B1B"/>
                </a:solidFill>
                <a:effectLst/>
                <a:latin typeface="Calibri" panose="020F0502020204030204" pitchFamily="34" charset="0"/>
                <a:cs typeface="Calibri" panose="020F0502020204030204" pitchFamily="34" charset="0"/>
              </a:rPr>
              <a:t>In patients with symptomatic CHF, cold exposure decreases exercise capacity and increases the already raised systemic adrenergic activation. As increased plasma norepinephrine concentrations are associated with increased risk of death from progressive heart failure this may, in part, explain the increased mortality in winter.</a:t>
            </a:r>
          </a:p>
          <a:p>
            <a:r>
              <a:rPr lang="en-US" b="0" i="0" dirty="0">
                <a:solidFill>
                  <a:srgbClr val="1B1B1B"/>
                </a:solidFill>
                <a:effectLst/>
                <a:latin typeface="Calibri" panose="020F0502020204030204" pitchFamily="34" charset="0"/>
                <a:cs typeface="Calibri" panose="020F0502020204030204" pitchFamily="34" charset="0"/>
              </a:rPr>
              <a:t>Increased blood pressure, lack of vitamin D; physical activity, influenza, and air pollution in winter have also been postulated as responsible factors for the higher number of cases during colder months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1499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E010-0B08-E438-B176-96498E371A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281A19-6358-20A5-90BC-E0E06AE68D02}"/>
              </a:ext>
            </a:extLst>
          </p:cNvPr>
          <p:cNvSpPr>
            <a:spLocks noGrp="1"/>
          </p:cNvSpPr>
          <p:nvPr>
            <p:ph idx="1"/>
          </p:nvPr>
        </p:nvSpPr>
        <p:spPr/>
        <p:txBody>
          <a:bodyPr/>
          <a:lstStyle/>
          <a:p>
            <a:r>
              <a:rPr lang="en-US" dirty="0"/>
              <a:t>Other factors that precipitate heart failure include</a:t>
            </a:r>
          </a:p>
          <a:p>
            <a:pPr lvl="1"/>
            <a:r>
              <a:rPr lang="en-US" dirty="0"/>
              <a:t>Foods: soups, holiday eating</a:t>
            </a:r>
          </a:p>
          <a:p>
            <a:pPr lvl="1"/>
            <a:r>
              <a:rPr lang="en-US" dirty="0"/>
              <a:t>Seasonal blues: overeating, more alcohol, holiday heart syndrome</a:t>
            </a:r>
          </a:p>
          <a:p>
            <a:pPr lvl="1"/>
            <a:r>
              <a:rPr lang="en-US" dirty="0"/>
              <a:t>Upper respiratory illnesses</a:t>
            </a:r>
          </a:p>
          <a:p>
            <a:pPr lvl="1"/>
            <a:endParaRPr lang="en-US" dirty="0"/>
          </a:p>
          <a:p>
            <a:pPr lvl="1"/>
            <a:r>
              <a:rPr lang="en-US" dirty="0"/>
              <a:t>Obesity, smoking, homeless status</a:t>
            </a:r>
          </a:p>
          <a:p>
            <a:pPr lvl="1"/>
            <a:r>
              <a:rPr lang="en-US" dirty="0"/>
              <a:t>Electricity cuts</a:t>
            </a:r>
          </a:p>
          <a:p>
            <a:pPr lvl="1"/>
            <a:endParaRPr lang="en-US" dirty="0"/>
          </a:p>
        </p:txBody>
      </p:sp>
    </p:spTree>
    <p:extLst>
      <p:ext uri="{BB962C8B-B14F-4D97-AF65-F5344CB8AC3E}">
        <p14:creationId xmlns:p14="http://schemas.microsoft.com/office/powerpoint/2010/main" val="155628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A56B-0768-F21F-58B8-4DB60498699A}"/>
              </a:ext>
            </a:extLst>
          </p:cNvPr>
          <p:cNvSpPr>
            <a:spLocks noGrp="1"/>
          </p:cNvSpPr>
          <p:nvPr>
            <p:ph type="title"/>
          </p:nvPr>
        </p:nvSpPr>
        <p:spPr/>
        <p:txBody>
          <a:bodyPr/>
          <a:lstStyle/>
          <a:p>
            <a:r>
              <a:rPr lang="en-US" b="1" dirty="0"/>
              <a:t>Incidence of Cardiovascular Disease in Winter</a:t>
            </a:r>
          </a:p>
        </p:txBody>
      </p:sp>
      <p:sp>
        <p:nvSpPr>
          <p:cNvPr id="3" name="Content Placeholder 2">
            <a:extLst>
              <a:ext uri="{FF2B5EF4-FFF2-40B4-BE49-F238E27FC236}">
                <a16:creationId xmlns:a16="http://schemas.microsoft.com/office/drawing/2014/main" id="{69DDB2F2-A701-D386-8D69-F452BDD09A2B}"/>
              </a:ext>
            </a:extLst>
          </p:cNvPr>
          <p:cNvSpPr>
            <a:spLocks noGrp="1"/>
          </p:cNvSpPr>
          <p:nvPr>
            <p:ph idx="1"/>
          </p:nvPr>
        </p:nvSpPr>
        <p:spPr/>
        <p:txBody>
          <a:bodyPr/>
          <a:lstStyle/>
          <a:p>
            <a:r>
              <a:rPr lang="en-US" b="0" i="0" dirty="0">
                <a:solidFill>
                  <a:srgbClr val="1B1B1B"/>
                </a:solidFill>
                <a:effectLst/>
                <a:latin typeface="Arial" panose="020B0604020202020204" pitchFamily="34" charset="0"/>
                <a:cs typeface="Arial" panose="020B0604020202020204" pitchFamily="34" charset="0"/>
              </a:rPr>
              <a:t>Cardiovascular disease (CVD) accounts for approximately 25% of the mortality in the United States and 30% globally</a:t>
            </a:r>
            <a:r>
              <a:rPr lang="en-US" b="0" i="0" dirty="0">
                <a:solidFill>
                  <a:srgbClr val="1F1F1F"/>
                </a:solidFill>
                <a:effectLst/>
                <a:latin typeface="Arial" panose="020B0604020202020204" pitchFamily="34" charset="0"/>
                <a:cs typeface="Arial" panose="020B0604020202020204" pitchFamily="34" charset="0"/>
              </a:rPr>
              <a:t>. </a:t>
            </a:r>
          </a:p>
          <a:p>
            <a:pPr marL="0" indent="0">
              <a:buNone/>
            </a:pPr>
            <a:endParaRPr lang="en-US" b="0" i="0" dirty="0">
              <a:solidFill>
                <a:srgbClr val="1F1F1F"/>
              </a:solidFill>
              <a:effectLst/>
              <a:latin typeface="Arial" panose="020B0604020202020204" pitchFamily="34" charset="0"/>
              <a:cs typeface="Arial" panose="020B0604020202020204" pitchFamily="34" charset="0"/>
            </a:endParaRPr>
          </a:p>
          <a:p>
            <a:r>
              <a:rPr lang="en-US" b="0" i="0" dirty="0">
                <a:solidFill>
                  <a:srgbClr val="1F1F1F"/>
                </a:solidFill>
                <a:effectLst/>
                <a:latin typeface="Arial" panose="020B0604020202020204" pitchFamily="34" charset="0"/>
                <a:cs typeface="Arial" panose="020B0604020202020204" pitchFamily="34" charset="0"/>
              </a:rPr>
              <a:t>Highest levels occurring during the colder winter months, which have been described in many countries. This phenomenon is referred to as excess winter mortality. CVD-related deaths account for the majority of excess winter deaths (up to 70% in some countries), while about half of the remaining are due to increases in respiratory illnesses.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25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3925-EDB7-2176-C6D3-20510F78E630}"/>
              </a:ext>
            </a:extLst>
          </p:cNvPr>
          <p:cNvSpPr>
            <a:spLocks noGrp="1"/>
          </p:cNvSpPr>
          <p:nvPr>
            <p:ph type="title"/>
          </p:nvPr>
        </p:nvSpPr>
        <p:spPr/>
        <p:txBody>
          <a:bodyPr/>
          <a:lstStyle/>
          <a:p>
            <a:r>
              <a:rPr lang="en-US" b="1" dirty="0"/>
              <a:t>Acute Myocardial Infarction</a:t>
            </a:r>
          </a:p>
        </p:txBody>
      </p:sp>
      <p:sp>
        <p:nvSpPr>
          <p:cNvPr id="3" name="Content Placeholder 2">
            <a:extLst>
              <a:ext uri="{FF2B5EF4-FFF2-40B4-BE49-F238E27FC236}">
                <a16:creationId xmlns:a16="http://schemas.microsoft.com/office/drawing/2014/main" id="{9B6F23F9-F858-079B-8CD5-DFFE4E5A0691}"/>
              </a:ext>
            </a:extLst>
          </p:cNvPr>
          <p:cNvSpPr>
            <a:spLocks noGrp="1"/>
          </p:cNvSpPr>
          <p:nvPr>
            <p:ph idx="1"/>
          </p:nvPr>
        </p:nvSpPr>
        <p:spPr/>
        <p:txBody>
          <a:bodyPr/>
          <a:lstStyle/>
          <a:p>
            <a:r>
              <a:rPr lang="en-US" b="0" i="0" dirty="0">
                <a:solidFill>
                  <a:srgbClr val="1B1B1B"/>
                </a:solidFill>
                <a:effectLst/>
                <a:latin typeface="Calibri" panose="020F0502020204030204" pitchFamily="34" charset="0"/>
                <a:cs typeface="Calibri" panose="020F0502020204030204" pitchFamily="34" charset="0"/>
              </a:rPr>
              <a:t>A seasonal pattern dominated by one peak (December) and one trough (August) was found in the &gt; or = 80-year-old category.</a:t>
            </a:r>
          </a:p>
          <a:p>
            <a:r>
              <a:rPr lang="en-US" dirty="0">
                <a:solidFill>
                  <a:srgbClr val="1B1B1B"/>
                </a:solidFill>
                <a:latin typeface="Calibri" panose="020F0502020204030204" pitchFamily="34" charset="0"/>
                <a:cs typeface="Calibri" panose="020F0502020204030204" pitchFamily="34" charset="0"/>
              </a:rPr>
              <a:t>High BP</a:t>
            </a:r>
            <a:r>
              <a:rPr lang="en-US" b="0" i="0" dirty="0">
                <a:solidFill>
                  <a:srgbClr val="1B1B1B"/>
                </a:solidFill>
                <a:effectLst/>
                <a:latin typeface="Calibri" panose="020F0502020204030204" pitchFamily="34" charset="0"/>
                <a:cs typeface="Calibri" panose="020F0502020204030204" pitchFamily="34" charset="0"/>
              </a:rPr>
              <a:t>, </a:t>
            </a:r>
            <a:r>
              <a:rPr lang="en-US" b="0" i="0" dirty="0" err="1">
                <a:solidFill>
                  <a:srgbClr val="1B1B1B"/>
                </a:solidFill>
                <a:effectLst/>
                <a:latin typeface="Calibri" panose="020F0502020204030204" pitchFamily="34" charset="0"/>
                <a:cs typeface="Calibri" panose="020F0502020204030204" pitchFamily="34" charset="0"/>
              </a:rPr>
              <a:t>vasocostriction</a:t>
            </a:r>
            <a:r>
              <a:rPr lang="en-US" b="0" i="0" dirty="0">
                <a:solidFill>
                  <a:srgbClr val="1B1B1B"/>
                </a:solidFill>
                <a:effectLst/>
                <a:latin typeface="Calibri" panose="020F0502020204030204" pitchFamily="34" charset="0"/>
                <a:cs typeface="Calibri" panose="020F0502020204030204" pitchFamily="34" charset="0"/>
              </a:rPr>
              <a:t>, plasma cortisol and catecholamines, platelet aggregability and numerous hematologic variables have all been shown to display a seasonal rhythm. </a:t>
            </a:r>
          </a:p>
          <a:p>
            <a:r>
              <a:rPr lang="en-US" b="0" i="0" dirty="0">
                <a:solidFill>
                  <a:srgbClr val="1B1B1B"/>
                </a:solidFill>
                <a:effectLst/>
                <a:latin typeface="Calibri" panose="020F0502020204030204" pitchFamily="34" charset="0"/>
                <a:cs typeface="Calibri" panose="020F0502020204030204" pitchFamily="34" charset="0"/>
              </a:rPr>
              <a:t>Potential environmental and lifestyle factors associated with precipitation of AMI include physical exertion and outdoor temperature.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399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2A8E-EA7B-076D-37E8-44684DE97BDD}"/>
              </a:ext>
            </a:extLst>
          </p:cNvPr>
          <p:cNvSpPr>
            <a:spLocks noGrp="1"/>
          </p:cNvSpPr>
          <p:nvPr>
            <p:ph type="title"/>
          </p:nvPr>
        </p:nvSpPr>
        <p:spPr/>
        <p:txBody>
          <a:bodyPr/>
          <a:lstStyle/>
          <a:p>
            <a:r>
              <a:rPr lang="en-US" b="1" dirty="0"/>
              <a:t>A fib</a:t>
            </a:r>
          </a:p>
        </p:txBody>
      </p:sp>
      <p:sp>
        <p:nvSpPr>
          <p:cNvPr id="3" name="Content Placeholder 2">
            <a:extLst>
              <a:ext uri="{FF2B5EF4-FFF2-40B4-BE49-F238E27FC236}">
                <a16:creationId xmlns:a16="http://schemas.microsoft.com/office/drawing/2014/main" id="{9A21BC85-57BC-AB41-FFF6-68ECE48BD74A}"/>
              </a:ext>
            </a:extLst>
          </p:cNvPr>
          <p:cNvSpPr>
            <a:spLocks noGrp="1"/>
          </p:cNvSpPr>
          <p:nvPr>
            <p:ph idx="1"/>
          </p:nvPr>
        </p:nvSpPr>
        <p:spPr/>
        <p:txBody>
          <a:bodyPr/>
          <a:lstStyle/>
          <a:p>
            <a:r>
              <a:rPr lang="en-US" b="0" i="0" dirty="0">
                <a:solidFill>
                  <a:srgbClr val="1B1B1B"/>
                </a:solidFill>
                <a:effectLst/>
                <a:latin typeface="Arial" panose="020B0604020202020204" pitchFamily="34" charset="0"/>
                <a:cs typeface="Arial" panose="020B0604020202020204" pitchFamily="34" charset="0"/>
              </a:rPr>
              <a:t> Hypertension</a:t>
            </a:r>
          </a:p>
          <a:p>
            <a:r>
              <a:rPr lang="en-US" dirty="0">
                <a:solidFill>
                  <a:srgbClr val="1B1B1B"/>
                </a:solidFill>
                <a:latin typeface="Arial" panose="020B0604020202020204" pitchFamily="34" charset="0"/>
                <a:cs typeface="Arial" panose="020B0604020202020204" pitchFamily="34" charset="0"/>
              </a:rPr>
              <a:t>Increased alcohol use/ dietary changes</a:t>
            </a:r>
          </a:p>
          <a:p>
            <a:r>
              <a:rPr lang="en-US" dirty="0">
                <a:solidFill>
                  <a:srgbClr val="1B1B1B"/>
                </a:solidFill>
                <a:latin typeface="Arial" panose="020B0604020202020204" pitchFamily="34" charset="0"/>
                <a:cs typeface="Arial" panose="020B0604020202020204" pitchFamily="34" charset="0"/>
              </a:rPr>
              <a:t>Infections</a:t>
            </a:r>
          </a:p>
          <a:p>
            <a:r>
              <a:rPr lang="en-US" dirty="0">
                <a:solidFill>
                  <a:srgbClr val="1B1B1B"/>
                </a:solidFill>
                <a:latin typeface="Arial" panose="020B0604020202020204" pitchFamily="34" charset="0"/>
                <a:cs typeface="Arial" panose="020B0604020202020204" pitchFamily="34" charset="0"/>
              </a:rPr>
              <a:t>Heart failure</a:t>
            </a:r>
          </a:p>
          <a:p>
            <a:r>
              <a:rPr lang="en-US" dirty="0">
                <a:solidFill>
                  <a:srgbClr val="1B1B1B"/>
                </a:solidFill>
                <a:latin typeface="Arial" panose="020B0604020202020204" pitchFamily="34" charset="0"/>
                <a:cs typeface="Arial" panose="020B0604020202020204" pitchFamily="34" charset="0"/>
              </a:rPr>
              <a:t>Medications</a:t>
            </a:r>
          </a:p>
          <a:p>
            <a:r>
              <a:rPr lang="en-US" dirty="0">
                <a:solidFill>
                  <a:srgbClr val="1B1B1B"/>
                </a:solidFill>
                <a:latin typeface="Arial" panose="020B0604020202020204" pitchFamily="34" charset="0"/>
                <a:cs typeface="Arial" panose="020B0604020202020204" pitchFamily="34" charset="0"/>
              </a:rPr>
              <a:t>Extreme activities</a:t>
            </a:r>
            <a:endParaRPr lang="en-US" dirty="0">
              <a:latin typeface="Arial" panose="020B0604020202020204" pitchFamily="34" charset="0"/>
              <a:cs typeface="Arial" panose="020B0604020202020204" pitchFamily="34" charset="0"/>
            </a:endParaRPr>
          </a:p>
        </p:txBody>
      </p:sp>
      <p:pic>
        <p:nvPicPr>
          <p:cNvPr id="6146" name="Picture 2" descr="The plunge into cold water comes with ...">
            <a:extLst>
              <a:ext uri="{FF2B5EF4-FFF2-40B4-BE49-F238E27FC236}">
                <a16:creationId xmlns:a16="http://schemas.microsoft.com/office/drawing/2014/main" id="{090821B8-3675-18DA-6B73-EC97706FF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391" y="4001294"/>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146A-EA07-B4D1-5E3B-32F026643AA1}"/>
              </a:ext>
            </a:extLst>
          </p:cNvPr>
          <p:cNvSpPr>
            <a:spLocks noGrp="1"/>
          </p:cNvSpPr>
          <p:nvPr>
            <p:ph type="title"/>
          </p:nvPr>
        </p:nvSpPr>
        <p:spPr/>
        <p:txBody>
          <a:bodyPr/>
          <a:lstStyle/>
          <a:p>
            <a:r>
              <a:rPr lang="en-US" b="1" dirty="0"/>
              <a:t>Holiday Heart Syndrome</a:t>
            </a:r>
          </a:p>
        </p:txBody>
      </p:sp>
      <p:sp>
        <p:nvSpPr>
          <p:cNvPr id="3" name="Content Placeholder 2">
            <a:extLst>
              <a:ext uri="{FF2B5EF4-FFF2-40B4-BE49-F238E27FC236}">
                <a16:creationId xmlns:a16="http://schemas.microsoft.com/office/drawing/2014/main" id="{C795A6FD-8E47-9852-FC80-97A1FB659D51}"/>
              </a:ext>
            </a:extLst>
          </p:cNvPr>
          <p:cNvSpPr>
            <a:spLocks noGrp="1"/>
          </p:cNvSpPr>
          <p:nvPr>
            <p:ph idx="1"/>
          </p:nvPr>
        </p:nvSpPr>
        <p:spPr/>
        <p:txBody>
          <a:bodyPr/>
          <a:lstStyle/>
          <a:p>
            <a:r>
              <a:rPr lang="en-US" b="0" i="0" dirty="0">
                <a:solidFill>
                  <a:srgbClr val="303030"/>
                </a:solidFill>
                <a:effectLst/>
                <a:latin typeface="Arial" panose="020B0604020202020204" pitchFamily="34" charset="0"/>
                <a:cs typeface="Arial" panose="020B0604020202020204" pitchFamily="34" charset="0"/>
              </a:rPr>
              <a:t>Between </a:t>
            </a:r>
            <a:r>
              <a:rPr lang="en-US" b="0" i="0" dirty="0">
                <a:solidFill>
                  <a:srgbClr val="1D5A82"/>
                </a:solidFill>
                <a:effectLst/>
                <a:latin typeface="Arial" panose="020B0604020202020204" pitchFamily="34" charset="0"/>
                <a:cs typeface="Arial" panose="020B0604020202020204" pitchFamily="34" charset="0"/>
                <a:hlinkClick r:id="rId2"/>
              </a:rPr>
              <a:t>Christmas</a:t>
            </a:r>
            <a:r>
              <a:rPr lang="en-US" b="0" i="0" dirty="0">
                <a:solidFill>
                  <a:srgbClr val="303030"/>
                </a:solidFill>
                <a:effectLst/>
                <a:latin typeface="Arial" panose="020B0604020202020204" pitchFamily="34" charset="0"/>
                <a:cs typeface="Arial" panose="020B0604020202020204" pitchFamily="34" charset="0"/>
              </a:rPr>
              <a:t> and </a:t>
            </a:r>
            <a:r>
              <a:rPr lang="en-US" b="0" i="0" dirty="0">
                <a:solidFill>
                  <a:srgbClr val="1D5A82"/>
                </a:solidFill>
                <a:effectLst/>
                <a:latin typeface="Arial" panose="020B0604020202020204" pitchFamily="34" charset="0"/>
                <a:cs typeface="Arial" panose="020B0604020202020204" pitchFamily="34" charset="0"/>
                <a:hlinkClick r:id="rId3"/>
              </a:rPr>
              <a:t>New Year's</a:t>
            </a:r>
            <a:r>
              <a:rPr lang="en-US" b="0" i="0" dirty="0">
                <a:solidFill>
                  <a:srgbClr val="303030"/>
                </a:solidFill>
                <a:effectLst/>
                <a:latin typeface="Arial" panose="020B0604020202020204" pitchFamily="34" charset="0"/>
                <a:cs typeface="Arial" panose="020B0604020202020204" pitchFamily="34" charset="0"/>
              </a:rPr>
              <a:t>, more people die from heart-related complications than at any other time of the year.</a:t>
            </a:r>
          </a:p>
          <a:p>
            <a:r>
              <a:rPr lang="en-US" b="0" i="0" dirty="0">
                <a:solidFill>
                  <a:srgbClr val="303030"/>
                </a:solidFill>
                <a:effectLst/>
                <a:latin typeface="Arial" panose="020B0604020202020204" pitchFamily="34" charset="0"/>
                <a:cs typeface="Arial" panose="020B0604020202020204" pitchFamily="34" charset="0"/>
              </a:rPr>
              <a:t> Low outdoor temperatures, </a:t>
            </a:r>
            <a:r>
              <a:rPr lang="en-US" b="1" i="0" dirty="0">
                <a:solidFill>
                  <a:srgbClr val="303030"/>
                </a:solidFill>
                <a:effectLst/>
                <a:latin typeface="Arial" panose="020B0604020202020204" pitchFamily="34" charset="0"/>
                <a:cs typeface="Arial" panose="020B0604020202020204" pitchFamily="34" charset="0"/>
              </a:rPr>
              <a:t>increased alcohol intake </a:t>
            </a:r>
            <a:r>
              <a:rPr lang="en-US" b="0" i="0" dirty="0">
                <a:solidFill>
                  <a:srgbClr val="303030"/>
                </a:solidFill>
                <a:effectLst/>
                <a:latin typeface="Arial" panose="020B0604020202020204" pitchFamily="34" charset="0"/>
                <a:cs typeface="Arial" panose="020B0604020202020204" pitchFamily="34" charset="0"/>
              </a:rPr>
              <a:t>and holiday stress have, for decades, been leading factors of what medical experts call "holiday heart syndrome.”</a:t>
            </a:r>
          </a:p>
          <a:p>
            <a:r>
              <a:rPr lang="en-US" b="0" i="0" dirty="0">
                <a:solidFill>
                  <a:srgbClr val="303030"/>
                </a:solidFill>
                <a:effectLst/>
                <a:latin typeface="Arial" panose="020B0604020202020204" pitchFamily="34" charset="0"/>
                <a:cs typeface="Arial" panose="020B0604020202020204" pitchFamily="34" charset="0"/>
              </a:rPr>
              <a:t>"Holiday heart syndrome" is an umbrella term for several cardiac-related complications that occur during the winter holiday season. These complications may include atrial fibrillation, or AFib, which is when the heart is beating irregularly, often rapidly.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9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liday Heart Syndrome: What It Is and How To Treat It">
            <a:extLst>
              <a:ext uri="{FF2B5EF4-FFF2-40B4-BE49-F238E27FC236}">
                <a16:creationId xmlns:a16="http://schemas.microsoft.com/office/drawing/2014/main" id="{1D52573F-BB62-6B99-77C4-4D88757CE8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68"/>
          <a:stretch/>
        </p:blipFill>
        <p:spPr bwMode="auto">
          <a:xfrm>
            <a:off x="804219" y="259492"/>
            <a:ext cx="10287000" cy="633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740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916D-3082-BCFE-CF2A-C29B0F9270B7}"/>
              </a:ext>
            </a:extLst>
          </p:cNvPr>
          <p:cNvSpPr>
            <a:spLocks noGrp="1"/>
          </p:cNvSpPr>
          <p:nvPr>
            <p:ph type="title"/>
          </p:nvPr>
        </p:nvSpPr>
        <p:spPr/>
        <p:txBody>
          <a:bodyPr/>
          <a:lstStyle/>
          <a:p>
            <a:r>
              <a:rPr lang="en-US" b="1" dirty="0"/>
              <a:t>Preventing Holiday Heart Syndrome</a:t>
            </a:r>
          </a:p>
        </p:txBody>
      </p:sp>
      <p:sp>
        <p:nvSpPr>
          <p:cNvPr id="3" name="Content Placeholder 2">
            <a:extLst>
              <a:ext uri="{FF2B5EF4-FFF2-40B4-BE49-F238E27FC236}">
                <a16:creationId xmlns:a16="http://schemas.microsoft.com/office/drawing/2014/main" id="{13326D7B-99EE-1E75-34A9-E9C792820F39}"/>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Check your medication supplies</a:t>
            </a:r>
          </a:p>
          <a:p>
            <a:r>
              <a:rPr lang="en-US" dirty="0">
                <a:latin typeface="Arial" panose="020B0604020202020204" pitchFamily="34" charset="0"/>
                <a:cs typeface="Arial" panose="020B0604020202020204" pitchFamily="34" charset="0"/>
              </a:rPr>
              <a:t>Keep hydrated</a:t>
            </a:r>
          </a:p>
          <a:p>
            <a:r>
              <a:rPr lang="en-US" dirty="0">
                <a:latin typeface="Arial" panose="020B0604020202020204" pitchFamily="34" charset="0"/>
                <a:cs typeface="Arial" panose="020B0604020202020204" pitchFamily="34" charset="0"/>
              </a:rPr>
              <a:t>Avoid mod/ excessive alcohol</a:t>
            </a:r>
          </a:p>
          <a:p>
            <a:r>
              <a:rPr lang="en-US" dirty="0">
                <a:latin typeface="Arial" panose="020B0604020202020204" pitchFamily="34" charset="0"/>
                <a:cs typeface="Arial" panose="020B0604020202020204" pitchFamily="34" charset="0"/>
              </a:rPr>
              <a:t>Call for help</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47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at are the Precautions for Heart Patients in Winters?">
            <a:extLst>
              <a:ext uri="{FF2B5EF4-FFF2-40B4-BE49-F238E27FC236}">
                <a16:creationId xmlns:a16="http://schemas.microsoft.com/office/drawing/2014/main" id="{8D41D3A2-8A79-41B2-032B-E4836733E7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2" r="29546" b="14537"/>
          <a:stretch/>
        </p:blipFill>
        <p:spPr bwMode="auto">
          <a:xfrm>
            <a:off x="3322938" y="815546"/>
            <a:ext cx="6710749" cy="522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41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6340-83F1-73F1-B772-614404E31458}"/>
              </a:ext>
            </a:extLst>
          </p:cNvPr>
          <p:cNvSpPr>
            <a:spLocks noGrp="1"/>
          </p:cNvSpPr>
          <p:nvPr>
            <p:ph type="title"/>
          </p:nvPr>
        </p:nvSpPr>
        <p:spPr/>
        <p:txBody>
          <a:bodyPr/>
          <a:lstStyle/>
          <a:p>
            <a:r>
              <a:rPr lang="en-US" b="1" dirty="0"/>
              <a:t>Vitamin D</a:t>
            </a:r>
          </a:p>
        </p:txBody>
      </p:sp>
      <p:sp>
        <p:nvSpPr>
          <p:cNvPr id="3" name="Content Placeholder 2">
            <a:extLst>
              <a:ext uri="{FF2B5EF4-FFF2-40B4-BE49-F238E27FC236}">
                <a16:creationId xmlns:a16="http://schemas.microsoft.com/office/drawing/2014/main" id="{3BCE7765-C090-05A6-BFFA-FB166861BAB7}"/>
              </a:ext>
            </a:extLst>
          </p:cNvPr>
          <p:cNvSpPr>
            <a:spLocks noGrp="1"/>
          </p:cNvSpPr>
          <p:nvPr>
            <p:ph idx="1"/>
          </p:nvPr>
        </p:nvSpPr>
        <p:spPr>
          <a:xfrm>
            <a:off x="838200" y="1393824"/>
            <a:ext cx="10515600" cy="4879975"/>
          </a:xfrm>
        </p:spPr>
        <p:txBody>
          <a:bodyPr>
            <a:normAutofit fontScale="92500" lnSpcReduction="20000"/>
          </a:bodyPr>
          <a:lstStyle/>
          <a:p>
            <a:r>
              <a:rPr lang="en-US" b="0" i="0" dirty="0">
                <a:solidFill>
                  <a:srgbClr val="1B1B1B"/>
                </a:solidFill>
                <a:effectLst/>
                <a:latin typeface="Arial" panose="020B0604020202020204" pitchFamily="34" charset="0"/>
                <a:cs typeface="Arial" panose="020B0604020202020204" pitchFamily="34" charset="0"/>
              </a:rPr>
              <a:t>Significant seasonal vitamin D level variations were observed in several communities, which reveal a variation of values for 25-(OH) D, increased during summer and spring, while gradually decreasing in autumn and winter. </a:t>
            </a:r>
          </a:p>
          <a:p>
            <a:pPr marL="0" indent="0">
              <a:buNone/>
            </a:pPr>
            <a:endParaRPr lang="en-US" b="0" i="0" dirty="0">
              <a:solidFill>
                <a:srgbClr val="1B1B1B"/>
              </a:solidFill>
              <a:effectLst/>
              <a:latin typeface="Arial" panose="020B0604020202020204" pitchFamily="34" charset="0"/>
              <a:cs typeface="Arial" panose="020B0604020202020204" pitchFamily="34" charset="0"/>
            </a:endParaRPr>
          </a:p>
          <a:p>
            <a:r>
              <a:rPr lang="en-US" b="0" i="0" dirty="0">
                <a:solidFill>
                  <a:srgbClr val="1B1B1B"/>
                </a:solidFill>
                <a:effectLst/>
                <a:latin typeface="Arial" panose="020B0604020202020204" pitchFamily="34" charset="0"/>
                <a:cs typeface="Arial" panose="020B0604020202020204" pitchFamily="34" charset="0"/>
              </a:rPr>
              <a:t>Vitamin D deficiency has been to be associated with CVD risk factors such as hypertension and diabetes mellitus, with markers of subclinical atherosclerosis such as intima-media thickness and coronary calcification as well as with cardiovascular events such as myocardial infarction, stroke and congestive heart failure. </a:t>
            </a:r>
          </a:p>
          <a:p>
            <a:pPr marL="0" indent="0">
              <a:buNone/>
            </a:pPr>
            <a:endParaRPr lang="en-US" b="0" i="0" dirty="0">
              <a:solidFill>
                <a:srgbClr val="1B1B1B"/>
              </a:solidFill>
              <a:effectLst/>
              <a:latin typeface="Arial" panose="020B0604020202020204" pitchFamily="34" charset="0"/>
              <a:cs typeface="Arial" panose="020B0604020202020204" pitchFamily="34" charset="0"/>
            </a:endParaRPr>
          </a:p>
          <a:p>
            <a:r>
              <a:rPr lang="en-US" b="0" i="0" dirty="0">
                <a:solidFill>
                  <a:srgbClr val="1B1B1B"/>
                </a:solidFill>
                <a:effectLst/>
                <a:latin typeface="Arial" panose="020B0604020202020204" pitchFamily="34" charset="0"/>
                <a:cs typeface="Arial" panose="020B0604020202020204" pitchFamily="34" charset="0"/>
              </a:rPr>
              <a:t>The association between vitamin D levels and CHD has been shown to be independent of smoking, body mass index, treatment for hypertension, vigorous leisure activity, total serum cholesterol and a previous history of angina or MI</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169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8A9C-4A13-0FE0-2457-53B0F16DEBDC}"/>
              </a:ext>
            </a:extLst>
          </p:cNvPr>
          <p:cNvSpPr>
            <a:spLocks noGrp="1"/>
          </p:cNvSpPr>
          <p:nvPr>
            <p:ph type="title"/>
          </p:nvPr>
        </p:nvSpPr>
        <p:spPr/>
        <p:txBody>
          <a:bodyPr/>
          <a:lstStyle/>
          <a:p>
            <a:r>
              <a:rPr lang="en-US" b="1" dirty="0"/>
              <a:t>Exercise</a:t>
            </a:r>
          </a:p>
        </p:txBody>
      </p:sp>
      <p:sp>
        <p:nvSpPr>
          <p:cNvPr id="3" name="Content Placeholder 2">
            <a:extLst>
              <a:ext uri="{FF2B5EF4-FFF2-40B4-BE49-F238E27FC236}">
                <a16:creationId xmlns:a16="http://schemas.microsoft.com/office/drawing/2014/main" id="{180BF01D-BAFD-AC9D-72B6-53A750B76B95}"/>
              </a:ext>
            </a:extLst>
          </p:cNvPr>
          <p:cNvSpPr>
            <a:spLocks noGrp="1"/>
          </p:cNvSpPr>
          <p:nvPr>
            <p:ph idx="1"/>
          </p:nvPr>
        </p:nvSpPr>
        <p:spPr/>
        <p:txBody>
          <a:bodyPr/>
          <a:lstStyle/>
          <a:p>
            <a:r>
              <a:rPr lang="en-US" b="0" i="0" dirty="0">
                <a:solidFill>
                  <a:srgbClr val="1B1B1B"/>
                </a:solidFill>
                <a:effectLst/>
                <a:latin typeface="Arial" panose="020B0604020202020204" pitchFamily="34" charset="0"/>
                <a:cs typeface="Arial" panose="020B0604020202020204" pitchFamily="34" charset="0"/>
              </a:rPr>
              <a:t>One of the primary mechanisms through which physical activity is thought to affect CVDs is through </a:t>
            </a:r>
            <a:r>
              <a:rPr lang="en-US" b="1" i="0" dirty="0">
                <a:solidFill>
                  <a:srgbClr val="1B1B1B"/>
                </a:solidFill>
                <a:effectLst/>
                <a:latin typeface="Arial" panose="020B0604020202020204" pitchFamily="34" charset="0"/>
                <a:cs typeface="Arial" panose="020B0604020202020204" pitchFamily="34" charset="0"/>
              </a:rPr>
              <a:t>improves endothelial function</a:t>
            </a:r>
            <a:r>
              <a:rPr lang="en-US" b="0" i="0" dirty="0">
                <a:solidFill>
                  <a:srgbClr val="1B1B1B"/>
                </a:solidFill>
                <a:effectLst/>
                <a:latin typeface="Arial" panose="020B0604020202020204" pitchFamily="34" charset="0"/>
                <a:cs typeface="Arial" panose="020B0604020202020204" pitchFamily="34" charset="0"/>
              </a:rPr>
              <a:t>. The endothelium acts to maintain normal vasomotor tone, enhance the fluidity of blood. Abnormalities in these functions contribute many disease processes, including myocardial infarction, coronary vasospasm and hypertension.</a:t>
            </a:r>
          </a:p>
          <a:p>
            <a:pPr marL="0" indent="0">
              <a:buNone/>
            </a:pPr>
            <a:endParaRPr lang="en-US" b="0" i="0" dirty="0">
              <a:solidFill>
                <a:srgbClr val="1B1B1B"/>
              </a:solidFill>
              <a:effectLst/>
              <a:latin typeface="Arial" panose="020B0604020202020204" pitchFamily="34" charset="0"/>
              <a:cs typeface="Arial" panose="020B0604020202020204" pitchFamily="34" charset="0"/>
            </a:endParaRPr>
          </a:p>
          <a:p>
            <a:r>
              <a:rPr lang="en-US" b="0" i="0" dirty="0">
                <a:solidFill>
                  <a:srgbClr val="1B1B1B"/>
                </a:solidFill>
                <a:effectLst/>
                <a:latin typeface="Arial" panose="020B0604020202020204" pitchFamily="34" charset="0"/>
                <a:cs typeface="Arial" panose="020B0604020202020204" pitchFamily="34" charset="0"/>
              </a:rPr>
              <a:t>Another mechanism proposed that the physical activity may also </a:t>
            </a:r>
            <a:r>
              <a:rPr lang="en-US" b="1" i="0" dirty="0">
                <a:solidFill>
                  <a:srgbClr val="1B1B1B"/>
                </a:solidFill>
                <a:effectLst/>
                <a:latin typeface="Arial" panose="020B0604020202020204" pitchFamily="34" charset="0"/>
                <a:cs typeface="Arial" panose="020B0604020202020204" pitchFamily="34" charset="0"/>
              </a:rPr>
              <a:t>reduce the elevated sympathetic nerve activity</a:t>
            </a:r>
            <a:r>
              <a:rPr lang="en-US" b="0" i="0" dirty="0">
                <a:solidFill>
                  <a:srgbClr val="1B1B1B"/>
                </a:solidFill>
                <a:effectLst/>
                <a:latin typeface="Arial" panose="020B0604020202020204" pitchFamily="34" charset="0"/>
                <a:cs typeface="Arial" panose="020B0604020202020204" pitchFamily="34" charset="0"/>
              </a:rPr>
              <a:t> that is common in essential hypertension</a:t>
            </a:r>
            <a:r>
              <a:rPr lang="en-US" dirty="0">
                <a:solidFill>
                  <a:srgbClr val="1B1B1B"/>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477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14387-5709-9BA8-40A9-0E3D8B474848}"/>
              </a:ext>
            </a:extLst>
          </p:cNvPr>
          <p:cNvSpPr>
            <a:spLocks noGrp="1"/>
          </p:cNvSpPr>
          <p:nvPr>
            <p:ph type="title"/>
          </p:nvPr>
        </p:nvSpPr>
        <p:spPr/>
        <p:txBody>
          <a:bodyPr/>
          <a:lstStyle/>
          <a:p>
            <a:r>
              <a:rPr lang="en-US" b="1" dirty="0"/>
              <a:t>Air Pollution</a:t>
            </a:r>
          </a:p>
        </p:txBody>
      </p:sp>
      <p:sp>
        <p:nvSpPr>
          <p:cNvPr id="3" name="Content Placeholder 2">
            <a:extLst>
              <a:ext uri="{FF2B5EF4-FFF2-40B4-BE49-F238E27FC236}">
                <a16:creationId xmlns:a16="http://schemas.microsoft.com/office/drawing/2014/main" id="{DB8F4592-76C1-FBB2-C6F7-868EF07DE396}"/>
              </a:ext>
            </a:extLst>
          </p:cNvPr>
          <p:cNvSpPr>
            <a:spLocks noGrp="1"/>
          </p:cNvSpPr>
          <p:nvPr>
            <p:ph idx="1"/>
          </p:nvPr>
        </p:nvSpPr>
        <p:spPr/>
        <p:txBody>
          <a:bodyPr>
            <a:normAutofit fontScale="92500" lnSpcReduction="10000"/>
          </a:bodyPr>
          <a:lstStyle/>
          <a:p>
            <a:r>
              <a:rPr lang="en-US" b="0" i="0" dirty="0">
                <a:solidFill>
                  <a:srgbClr val="1B1B1B"/>
                </a:solidFill>
                <a:effectLst/>
                <a:latin typeface="Calibri" panose="020F0502020204030204" pitchFamily="34" charset="0"/>
                <a:cs typeface="Calibri" panose="020F0502020204030204" pitchFamily="34" charset="0"/>
              </a:rPr>
              <a:t>Air pollution is a heterogeneous, complex mixture of gases, liquids, and particulate matter. Epidemiological studies have demonstrated a consistent increased risk for cardiovascular events in relation to both short- and long-term exposure to present-day concentrations of ambient particulate matter (PM)</a:t>
            </a:r>
          </a:p>
          <a:p>
            <a:r>
              <a:rPr lang="en-US" b="0" i="0" dirty="0">
                <a:solidFill>
                  <a:srgbClr val="1B1B1B"/>
                </a:solidFill>
                <a:effectLst/>
                <a:latin typeface="Calibri" panose="020F0502020204030204" pitchFamily="34" charset="0"/>
                <a:cs typeface="Calibri" panose="020F0502020204030204" pitchFamily="34" charset="0"/>
              </a:rPr>
              <a:t> Use of fuel during winter-time for heating purposes and stagnant air masses formed because of low temperature and low wind speed </a:t>
            </a:r>
            <a:endParaRPr lang="en-US" dirty="0">
              <a:solidFill>
                <a:srgbClr val="1B1B1B"/>
              </a:solidFill>
              <a:latin typeface="Calibri" panose="020F0502020204030204" pitchFamily="34" charset="0"/>
              <a:cs typeface="Calibri" panose="020F0502020204030204" pitchFamily="34" charset="0"/>
            </a:endParaRPr>
          </a:p>
          <a:p>
            <a:r>
              <a:rPr lang="en-US" b="0" i="0" dirty="0">
                <a:solidFill>
                  <a:srgbClr val="1B1B1B"/>
                </a:solidFill>
                <a:effectLst/>
                <a:latin typeface="Calibri" panose="020F0502020204030204" pitchFamily="34" charset="0"/>
                <a:cs typeface="Calibri" panose="020F0502020204030204" pitchFamily="34" charset="0"/>
              </a:rPr>
              <a:t>Exposure to pollutants increases heart rate and blood pressure, fibrinogen, and blood coagulation factors, arterial vasoconstriction, inflammatory mediators (e.g., C-reactive protein [CRP]), and endothelial injury/dysfunction. Consequences of these effects may include myocardial ischemia and arrhythmias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5003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CEDD-AD94-935D-A378-EECD18D7BF91}"/>
              </a:ext>
            </a:extLst>
          </p:cNvPr>
          <p:cNvSpPr>
            <a:spLocks noGrp="1"/>
          </p:cNvSpPr>
          <p:nvPr>
            <p:ph type="title"/>
          </p:nvPr>
        </p:nvSpPr>
        <p:spPr/>
        <p:txBody>
          <a:bodyPr/>
          <a:lstStyle/>
          <a:p>
            <a:r>
              <a:rPr lang="en-US" b="1" dirty="0"/>
              <a:t>Infections in winter</a:t>
            </a:r>
          </a:p>
        </p:txBody>
      </p:sp>
      <p:sp>
        <p:nvSpPr>
          <p:cNvPr id="3" name="Content Placeholder 2">
            <a:extLst>
              <a:ext uri="{FF2B5EF4-FFF2-40B4-BE49-F238E27FC236}">
                <a16:creationId xmlns:a16="http://schemas.microsoft.com/office/drawing/2014/main" id="{21AEDEC0-288F-4A6D-9F3C-9084E3739C8B}"/>
              </a:ext>
            </a:extLst>
          </p:cNvPr>
          <p:cNvSpPr>
            <a:spLocks noGrp="1"/>
          </p:cNvSpPr>
          <p:nvPr>
            <p:ph idx="1"/>
          </p:nvPr>
        </p:nvSpPr>
        <p:spPr/>
        <p:txBody>
          <a:bodyPr/>
          <a:lstStyle/>
          <a:p>
            <a:r>
              <a:rPr lang="en-US" b="0" i="0" dirty="0">
                <a:solidFill>
                  <a:srgbClr val="1B1B1B"/>
                </a:solidFill>
                <a:effectLst/>
                <a:latin typeface="Arial" panose="020B0604020202020204" pitchFamily="34" charset="0"/>
                <a:cs typeface="Arial" panose="020B0604020202020204" pitchFamily="34" charset="0"/>
              </a:rPr>
              <a:t>Respiratory infections may increase the risk of developing or dying from CHD through an increase in plasma fibrinogen and endotoxin inhibition of fibrinolysis.</a:t>
            </a:r>
          </a:p>
          <a:p>
            <a:r>
              <a:rPr lang="en-US" dirty="0">
                <a:solidFill>
                  <a:srgbClr val="1B1B1B"/>
                </a:solidFill>
                <a:latin typeface="Arial" panose="020B0604020202020204" pitchFamily="34" charset="0"/>
                <a:cs typeface="Arial" panose="020B0604020202020204" pitchFamily="34" charset="0"/>
              </a:rPr>
              <a:t>T</a:t>
            </a:r>
            <a:r>
              <a:rPr lang="en-US" b="0" i="0" dirty="0">
                <a:solidFill>
                  <a:srgbClr val="1B1B1B"/>
                </a:solidFill>
                <a:effectLst/>
                <a:latin typeface="Arial" panose="020B0604020202020204" pitchFamily="34" charset="0"/>
                <a:cs typeface="Arial" panose="020B0604020202020204" pitchFamily="34" charset="0"/>
              </a:rPr>
              <a:t>achycardia and increased cardiac output that accompany many acute infections and febrile illnesses could increase the wall stress experienced by an atheromatous plaque. This could trigger coronary events by promoting disruption of vulnerable plaques</a:t>
            </a:r>
            <a:endParaRPr lang="en-US" dirty="0">
              <a:solidFill>
                <a:srgbClr val="1B1B1B"/>
              </a:solidFill>
              <a:latin typeface="Arial" panose="020B0604020202020204" pitchFamily="34" charset="0"/>
              <a:cs typeface="Arial" panose="020B0604020202020204" pitchFamily="34" charset="0"/>
            </a:endParaRPr>
          </a:p>
          <a:p>
            <a:r>
              <a:rPr lang="en-US" dirty="0">
                <a:solidFill>
                  <a:srgbClr val="1B1B1B"/>
                </a:solidFill>
                <a:latin typeface="Arial" panose="020B0604020202020204" pitchFamily="34" charset="0"/>
                <a:cs typeface="Arial" panose="020B0604020202020204" pitchFamily="34" charset="0"/>
              </a:rPr>
              <a:t>I</a:t>
            </a:r>
            <a:r>
              <a:rPr lang="en-US" b="0" i="0" dirty="0">
                <a:solidFill>
                  <a:srgbClr val="1B1B1B"/>
                </a:solidFill>
                <a:effectLst/>
                <a:latin typeface="Arial" panose="020B0604020202020204" pitchFamily="34" charset="0"/>
                <a:cs typeface="Arial" panose="020B0604020202020204" pitchFamily="34" charset="0"/>
              </a:rPr>
              <a:t>nfluenza vaccines are effective at reducing the risk of cardiac events in those patients with established cardiovascular disease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46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96C8-0F60-FD7B-4875-F4E52FEE4D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CA678A-23F2-76F5-F0B2-06374E0E3D53}"/>
              </a:ext>
            </a:extLst>
          </p:cNvPr>
          <p:cNvSpPr>
            <a:spLocks noGrp="1"/>
          </p:cNvSpPr>
          <p:nvPr>
            <p:ph idx="1"/>
          </p:nvPr>
        </p:nvSpPr>
        <p:spPr/>
        <p:txBody>
          <a:bodyPr>
            <a:normAutofit lnSpcReduction="10000"/>
          </a:bodyPr>
          <a:lstStyle/>
          <a:p>
            <a:r>
              <a:rPr lang="en-US" dirty="0">
                <a:solidFill>
                  <a:srgbClr val="222222"/>
                </a:solidFill>
                <a:latin typeface="Arial" panose="020B0604020202020204" pitchFamily="34" charset="0"/>
                <a:cs typeface="Arial" panose="020B0604020202020204" pitchFamily="34" charset="0"/>
              </a:rPr>
              <a:t>'Winter </a:t>
            </a:r>
            <a:r>
              <a:rPr lang="en-US" b="0" i="0" dirty="0">
                <a:solidFill>
                  <a:srgbClr val="222222"/>
                </a:solidFill>
                <a:effectLst/>
                <a:latin typeface="Arial" panose="020B0604020202020204" pitchFamily="34" charset="0"/>
                <a:cs typeface="Arial" panose="020B0604020202020204" pitchFamily="34" charset="0"/>
              </a:rPr>
              <a:t>peaks' in CVD-related hospitalizations and mortality; event rates in winter are typically 10–20% greater than during 'summer troughs'</a:t>
            </a:r>
          </a:p>
          <a:p>
            <a:pPr algn="l">
              <a:buFont typeface="Arial" panose="020B0604020202020204" pitchFamily="34" charset="0"/>
              <a:buChar char="•"/>
            </a:pPr>
            <a:r>
              <a:rPr lang="en-US" b="0" i="0" dirty="0">
                <a:solidFill>
                  <a:srgbClr val="222222"/>
                </a:solidFill>
                <a:effectLst/>
                <a:latin typeface="Arial" panose="020B0604020202020204" pitchFamily="34" charset="0"/>
                <a:cs typeface="Arial" panose="020B0604020202020204" pitchFamily="34" charset="0"/>
              </a:rPr>
              <a:t>CVD seasonality is probably caused by a complex interaction between the susceptibility of individuals and a range of environmental factors (including ambient temperature)</a:t>
            </a:r>
          </a:p>
          <a:p>
            <a:pPr algn="l">
              <a:buFont typeface="Arial" panose="020B0604020202020204" pitchFamily="34" charset="0"/>
              <a:buChar char="•"/>
            </a:pPr>
            <a:r>
              <a:rPr lang="en-US" b="0" i="0" dirty="0">
                <a:solidFill>
                  <a:srgbClr val="222222"/>
                </a:solidFill>
                <a:effectLst/>
                <a:latin typeface="Arial" panose="020B0604020202020204" pitchFamily="34" charset="0"/>
                <a:cs typeface="Arial" panose="020B0604020202020204" pitchFamily="34" charset="0"/>
              </a:rPr>
              <a:t>CVD seasonality is most pronounced in individuals living in milder climates, who are least prepared for extreme weather variations</a:t>
            </a:r>
          </a:p>
          <a:p>
            <a:pPr algn="l">
              <a:buFont typeface="Arial" panose="020B0604020202020204" pitchFamily="34" charset="0"/>
              <a:buChar char="•"/>
            </a:pPr>
            <a:r>
              <a:rPr lang="en-US" b="0" i="0" dirty="0">
                <a:solidFill>
                  <a:srgbClr val="222222"/>
                </a:solidFill>
                <a:effectLst/>
                <a:latin typeface="Arial" panose="020B0604020202020204" pitchFamily="34" charset="0"/>
                <a:cs typeface="Arial" panose="020B0604020202020204" pitchFamily="34" charset="0"/>
              </a:rPr>
              <a:t>A lag effect, potentially modulated by air pollution levels and concurrent influenza, has been documented after 'cold snaps'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736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9671-2F3B-55D9-3835-FC251BAC90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94C321-406E-AE57-7986-97C8F3F5DBB9}"/>
              </a:ext>
            </a:extLst>
          </p:cNvPr>
          <p:cNvSpPr>
            <a:spLocks noGrp="1"/>
          </p:cNvSpPr>
          <p:nvPr>
            <p:ph idx="1"/>
          </p:nvPr>
        </p:nvSpPr>
        <p:spPr/>
        <p:txBody>
          <a:bodyPr/>
          <a:lstStyle/>
          <a:p>
            <a:r>
              <a:rPr lang="en-US" b="0" i="0" dirty="0">
                <a:solidFill>
                  <a:srgbClr val="1B1B1B"/>
                </a:solidFill>
                <a:effectLst/>
                <a:latin typeface="Arial" panose="020B0604020202020204" pitchFamily="34" charset="0"/>
                <a:cs typeface="Arial" panose="020B0604020202020204" pitchFamily="34" charset="0"/>
              </a:rPr>
              <a:t>Age and certain medical conditions (</a:t>
            </a:r>
            <a:r>
              <a:rPr lang="en-US" b="0" i="0" dirty="0" err="1">
                <a:solidFill>
                  <a:srgbClr val="1B1B1B"/>
                </a:solidFill>
                <a:effectLst/>
                <a:latin typeface="Arial" panose="020B0604020202020204" pitchFamily="34" charset="0"/>
                <a:cs typeface="Arial" panose="020B0604020202020204" pitchFamily="34" charset="0"/>
              </a:rPr>
              <a:t>eg</a:t>
            </a:r>
            <a:r>
              <a:rPr lang="en-US" b="0" i="0" dirty="0">
                <a:solidFill>
                  <a:srgbClr val="1B1B1B"/>
                </a:solidFill>
                <a:effectLst/>
                <a:latin typeface="Arial" panose="020B0604020202020204" pitchFamily="34" charset="0"/>
                <a:cs typeface="Arial" panose="020B0604020202020204" pitchFamily="34" charset="0"/>
              </a:rPr>
              <a:t>, chronic heart, lung, or immune diseases) are known risk factors for influenza-related complications. Vaccination is the primary strategy for preventing influenza-related deaths and can reduce the severity of infection and subsequent complications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45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0778-884F-E21B-796F-FD72FAAD2FE5}"/>
              </a:ext>
            </a:extLst>
          </p:cNvPr>
          <p:cNvSpPr>
            <a:spLocks noGrp="1"/>
          </p:cNvSpPr>
          <p:nvPr>
            <p:ph type="title"/>
          </p:nvPr>
        </p:nvSpPr>
        <p:spPr/>
        <p:txBody>
          <a:bodyPr/>
          <a:lstStyle/>
          <a:p>
            <a:r>
              <a:rPr lang="en-US" b="1" dirty="0"/>
              <a:t>Flu and Heart disease</a:t>
            </a:r>
          </a:p>
        </p:txBody>
      </p:sp>
      <p:sp>
        <p:nvSpPr>
          <p:cNvPr id="3" name="Content Placeholder 2">
            <a:extLst>
              <a:ext uri="{FF2B5EF4-FFF2-40B4-BE49-F238E27FC236}">
                <a16:creationId xmlns:a16="http://schemas.microsoft.com/office/drawing/2014/main" id="{75A871DA-6882-8416-1F8C-3A05CF0E4800}"/>
              </a:ext>
            </a:extLst>
          </p:cNvPr>
          <p:cNvSpPr>
            <a:spLocks noGrp="1"/>
          </p:cNvSpPr>
          <p:nvPr>
            <p:ph idx="1"/>
          </p:nvPr>
        </p:nvSpPr>
        <p:spPr/>
        <p:txBody>
          <a:bodyPr>
            <a:normAutofit fontScale="92500"/>
          </a:bodyPr>
          <a:lstStyle/>
          <a:p>
            <a:r>
              <a:rPr lang="en-US" b="0" i="0" dirty="0">
                <a:solidFill>
                  <a:srgbClr val="1C1D1F"/>
                </a:solidFill>
                <a:effectLst/>
                <a:latin typeface="Arial" panose="020B0604020202020204" pitchFamily="34" charset="0"/>
                <a:cs typeface="Arial" panose="020B0604020202020204" pitchFamily="34" charset="0"/>
              </a:rPr>
              <a:t>Among adults hospitalized with flu during recent flu seasons, heart disease was one of the most common chronic (long-term) conditions—about half of adults hospitalized with flu have heart disease. Studies have shown that flu illness is associated with an increase in heart attacks and stroke</a:t>
            </a:r>
          </a:p>
          <a:p>
            <a:r>
              <a:rPr lang="en-US" b="0" i="0" dirty="0">
                <a:solidFill>
                  <a:srgbClr val="1C1D1F"/>
                </a:solidFill>
                <a:effectLst/>
                <a:latin typeface="Arial" panose="020B0604020202020204" pitchFamily="34" charset="0"/>
                <a:cs typeface="Arial" panose="020B0604020202020204" pitchFamily="34" charset="0"/>
              </a:rPr>
              <a:t>A 2018 study found that the risk of having a heart attack was 6 times higher within a week of a confirmed flu infection</a:t>
            </a:r>
            <a:r>
              <a:rPr lang="en-US" dirty="0">
                <a:solidFill>
                  <a:srgbClr val="1C1D1F"/>
                </a:solidFill>
                <a:latin typeface="Arial" panose="020B0604020202020204" pitchFamily="34" charset="0"/>
                <a:cs typeface="Arial" panose="020B0604020202020204" pitchFamily="34" charset="0"/>
              </a:rPr>
              <a:t>.</a:t>
            </a:r>
          </a:p>
          <a:p>
            <a:r>
              <a:rPr lang="en-US" b="0" i="0" dirty="0">
                <a:solidFill>
                  <a:srgbClr val="1C1D1F"/>
                </a:solidFill>
                <a:effectLst/>
                <a:latin typeface="Arial" panose="020B0604020202020204" pitchFamily="34" charset="0"/>
                <a:cs typeface="Arial" panose="020B0604020202020204" pitchFamily="34" charset="0"/>
              </a:rPr>
              <a:t>Additionally, a 2020 study that looked at more than 80,000 U.S. adults hospitalized with flu over eight flu seasons (2010-11 through 2017-18) found that sudden, serious heart complications occurred in one out of every eight patients (~12% of patients).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4576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Figure 1">
            <a:extLst>
              <a:ext uri="{FF2B5EF4-FFF2-40B4-BE49-F238E27FC236}">
                <a16:creationId xmlns:a16="http://schemas.microsoft.com/office/drawing/2014/main" id="{DE9942DF-A230-4DBF-5F58-394701E46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39700"/>
            <a:ext cx="9359900" cy="657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7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5855-B0EF-D724-A932-22DFAA781C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AC5CAE-2FEB-6E54-2DB5-BC0A755309A8}"/>
              </a:ext>
            </a:extLst>
          </p:cNvPr>
          <p:cNvSpPr>
            <a:spLocks noGrp="1"/>
          </p:cNvSpPr>
          <p:nvPr>
            <p:ph idx="1"/>
          </p:nvPr>
        </p:nvSpPr>
        <p:spPr/>
        <p:txBody>
          <a:bodyPr/>
          <a:lstStyle/>
          <a:p>
            <a:endParaRPr lang="en-US"/>
          </a:p>
        </p:txBody>
      </p:sp>
      <p:pic>
        <p:nvPicPr>
          <p:cNvPr id="1026" name="Picture 2" descr="Seasonal variations in cardiovascular disease | Nature Reviews Cardiology">
            <a:extLst>
              <a:ext uri="{FF2B5EF4-FFF2-40B4-BE49-F238E27FC236}">
                <a16:creationId xmlns:a16="http://schemas.microsoft.com/office/drawing/2014/main" id="{79F8DE5F-9464-D28E-9564-12B00DECC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63" y="-256373"/>
            <a:ext cx="10396537" cy="711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786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54F6A-C27C-28AB-FF19-8B698B686780}"/>
              </a:ext>
            </a:extLst>
          </p:cNvPr>
          <p:cNvSpPr>
            <a:spLocks noGrp="1"/>
          </p:cNvSpPr>
          <p:nvPr>
            <p:ph type="title"/>
          </p:nvPr>
        </p:nvSpPr>
        <p:spPr/>
        <p:txBody>
          <a:bodyPr/>
          <a:lstStyle/>
          <a:p>
            <a:r>
              <a:rPr lang="en-US" b="1" dirty="0"/>
              <a:t>How to prevent Cold related CV Illness</a:t>
            </a:r>
          </a:p>
        </p:txBody>
      </p:sp>
      <p:sp>
        <p:nvSpPr>
          <p:cNvPr id="3" name="Content Placeholder 2">
            <a:extLst>
              <a:ext uri="{FF2B5EF4-FFF2-40B4-BE49-F238E27FC236}">
                <a16:creationId xmlns:a16="http://schemas.microsoft.com/office/drawing/2014/main" id="{4E0A4490-34B0-C74D-5A15-D9BF085D0A57}"/>
              </a:ext>
            </a:extLst>
          </p:cNvPr>
          <p:cNvSpPr>
            <a:spLocks noGrp="1"/>
          </p:cNvSpPr>
          <p:nvPr>
            <p:ph idx="1"/>
          </p:nvPr>
        </p:nvSpPr>
        <p:spPr/>
        <p:txBody>
          <a:bodyPr>
            <a:normAutofit fontScale="92500" lnSpcReduction="20000"/>
          </a:bodyPr>
          <a:lstStyle/>
          <a:p>
            <a:pPr algn="l"/>
            <a:r>
              <a:rPr lang="en-US" b="0" i="0" dirty="0">
                <a:solidFill>
                  <a:srgbClr val="202020"/>
                </a:solidFill>
                <a:effectLst/>
                <a:latin typeface="Roboto" panose="02000000000000000000" pitchFamily="2" charset="0"/>
              </a:rPr>
              <a:t>Going outdoors in cold weather can even prevent seasonal depression</a:t>
            </a:r>
          </a:p>
          <a:p>
            <a:pPr algn="l"/>
            <a:r>
              <a:rPr lang="en-US" b="0" i="0" dirty="0">
                <a:solidFill>
                  <a:srgbClr val="202020"/>
                </a:solidFill>
                <a:effectLst/>
                <a:latin typeface="Roboto" panose="02000000000000000000" pitchFamily="2" charset="0"/>
              </a:rPr>
              <a:t>Follow safety guidelines for winter work outs/ or work inside</a:t>
            </a:r>
          </a:p>
          <a:p>
            <a:pPr algn="l"/>
            <a:r>
              <a:rPr lang="en-US" b="0" i="0" dirty="0">
                <a:solidFill>
                  <a:srgbClr val="202020"/>
                </a:solidFill>
                <a:effectLst/>
                <a:latin typeface="Roboto" panose="02000000000000000000" pitchFamily="2" charset="0"/>
              </a:rPr>
              <a:t>Check the weather forecast and wear proper insulated clothing to </a:t>
            </a:r>
            <a:r>
              <a:rPr lang="en-US" dirty="0">
                <a:latin typeface="Roboto" panose="02000000000000000000" pitchFamily="2" charset="0"/>
              </a:rPr>
              <a:t>prevent hypothermia </a:t>
            </a:r>
            <a:r>
              <a:rPr lang="en-US" b="0" i="0" dirty="0">
                <a:solidFill>
                  <a:srgbClr val="202020"/>
                </a:solidFill>
                <a:effectLst/>
                <a:latin typeface="Roboto" panose="02000000000000000000" pitchFamily="2" charset="0"/>
              </a:rPr>
              <a:t>and other conditions.</a:t>
            </a:r>
          </a:p>
          <a:p>
            <a:pPr algn="l">
              <a:buFont typeface="Arial" panose="020B0604020202020204" pitchFamily="34" charset="0"/>
              <a:buChar char="•"/>
            </a:pPr>
            <a:r>
              <a:rPr lang="en-US" b="0" i="0" dirty="0">
                <a:solidFill>
                  <a:srgbClr val="202020"/>
                </a:solidFill>
                <a:effectLst/>
                <a:latin typeface="Roboto" panose="02000000000000000000" pitchFamily="2" charset="0"/>
              </a:rPr>
              <a:t>Stay dry with weatherproof gear—you lose body heat even faster if you get wet.</a:t>
            </a:r>
          </a:p>
          <a:p>
            <a:pPr algn="l">
              <a:buFont typeface="Arial" panose="020B0604020202020204" pitchFamily="34" charset="0"/>
              <a:buChar char="•"/>
            </a:pPr>
            <a:r>
              <a:rPr lang="en-US" b="0" i="0" dirty="0">
                <a:solidFill>
                  <a:srgbClr val="202020"/>
                </a:solidFill>
                <a:effectLst/>
                <a:latin typeface="Roboto" panose="02000000000000000000" pitchFamily="2" charset="0"/>
              </a:rPr>
              <a:t>Keep your head, hands, and feet warm with gloves, hats, and waterproof footwear.</a:t>
            </a:r>
          </a:p>
          <a:p>
            <a:pPr algn="l">
              <a:buFont typeface="Arial" panose="020B0604020202020204" pitchFamily="34" charset="0"/>
              <a:buChar char="•"/>
            </a:pPr>
            <a:r>
              <a:rPr lang="en-US" b="0" i="0" dirty="0">
                <a:solidFill>
                  <a:srgbClr val="202020"/>
                </a:solidFill>
                <a:effectLst/>
                <a:latin typeface="Roboto" panose="02000000000000000000" pitchFamily="2" charset="0"/>
              </a:rPr>
              <a:t>Sustain your energy levels with regular meals and light snacks.</a:t>
            </a:r>
          </a:p>
          <a:p>
            <a:pPr algn="l">
              <a:buFont typeface="Arial" panose="020B0604020202020204" pitchFamily="34" charset="0"/>
              <a:buChar char="•"/>
            </a:pPr>
            <a:r>
              <a:rPr lang="en-US" b="0" i="0" dirty="0">
                <a:solidFill>
                  <a:srgbClr val="202020"/>
                </a:solidFill>
                <a:effectLst/>
                <a:latin typeface="Roboto" panose="02000000000000000000" pitchFamily="2" charset="0"/>
              </a:rPr>
              <a:t>Stay hydrated by drinking enough fluids.</a:t>
            </a:r>
          </a:p>
          <a:p>
            <a:pPr algn="l">
              <a:buFont typeface="Arial" panose="020B0604020202020204" pitchFamily="34" charset="0"/>
              <a:buChar char="•"/>
            </a:pPr>
            <a:r>
              <a:rPr lang="en-US" dirty="0">
                <a:solidFill>
                  <a:srgbClr val="202020"/>
                </a:solidFill>
                <a:latin typeface="Roboto" panose="02000000000000000000" pitchFamily="2" charset="0"/>
              </a:rPr>
              <a:t>Vaccinate</a:t>
            </a:r>
            <a:endParaRPr lang="en-US" b="0" i="0" dirty="0">
              <a:solidFill>
                <a:srgbClr val="202020"/>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1905325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D63EB-22AF-7607-F6E5-D63B74978372}"/>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4C8F83E4-A6F9-716B-F259-B88CCD85F7C6}"/>
              </a:ext>
            </a:extLst>
          </p:cNvPr>
          <p:cNvSpPr>
            <a:spLocks noGrp="1"/>
          </p:cNvSpPr>
          <p:nvPr>
            <p:ph type="subTitle" idx="1"/>
          </p:nvPr>
        </p:nvSpPr>
        <p:spPr>
          <a:xfrm>
            <a:off x="1756376" y="5202238"/>
            <a:ext cx="9144000" cy="1655762"/>
          </a:xfrm>
        </p:spPr>
        <p:txBody>
          <a:bodyPr/>
          <a:lstStyle/>
          <a:p>
            <a:endParaRPr lang="en-US" dirty="0"/>
          </a:p>
        </p:txBody>
      </p:sp>
      <p:pic>
        <p:nvPicPr>
          <p:cNvPr id="9218" name="Picture 2" descr="Healthy Hot Chocolate - Rosanna Davison ...">
            <a:extLst>
              <a:ext uri="{FF2B5EF4-FFF2-40B4-BE49-F238E27FC236}">
                <a16:creationId xmlns:a16="http://schemas.microsoft.com/office/drawing/2014/main" id="{0921F5F2-DB1A-1624-0DFD-0C2235E75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576" y="3987800"/>
            <a:ext cx="3911600"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59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A0A01-9F74-98F6-30B8-D02BA41FDFA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How does the Body lose Heat</a:t>
            </a:r>
          </a:p>
        </p:txBody>
      </p:sp>
      <p:sp>
        <p:nvSpPr>
          <p:cNvPr id="3" name="Content Placeholder 2">
            <a:extLst>
              <a:ext uri="{FF2B5EF4-FFF2-40B4-BE49-F238E27FC236}">
                <a16:creationId xmlns:a16="http://schemas.microsoft.com/office/drawing/2014/main" id="{2DADF9CB-0538-E8E5-1B0C-5450A6011086}"/>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Radiation</a:t>
            </a:r>
          </a:p>
          <a:p>
            <a:r>
              <a:rPr lang="en-US" dirty="0">
                <a:latin typeface="Arial" panose="020B0604020202020204" pitchFamily="34" charset="0"/>
                <a:cs typeface="Arial" panose="020B0604020202020204" pitchFamily="34" charset="0"/>
              </a:rPr>
              <a:t>Breathing in cold air</a:t>
            </a:r>
          </a:p>
          <a:p>
            <a:r>
              <a:rPr lang="en-US" dirty="0">
                <a:latin typeface="Arial" panose="020B0604020202020204" pitchFamily="34" charset="0"/>
                <a:cs typeface="Arial" panose="020B0604020202020204" pitchFamily="34" charset="0"/>
              </a:rPr>
              <a:t>Working hard: shoveling, working outside evaporation</a:t>
            </a:r>
          </a:p>
          <a:p>
            <a:r>
              <a:rPr lang="en-US" b="0" i="0" dirty="0">
                <a:solidFill>
                  <a:srgbClr val="222328"/>
                </a:solidFill>
                <a:effectLst/>
                <a:latin typeface="Arial" panose="020B0604020202020204" pitchFamily="34" charset="0"/>
                <a:cs typeface="Arial" panose="020B0604020202020204" pitchFamily="34" charset="0"/>
              </a:rPr>
              <a:t>Long-term exposure to the cold – especially if the body's core temperature falls below 95 degrees Fahrenheit – can lead to hypothermia, frostbite and other problems.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926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Winter Affects the Body">
            <a:extLst>
              <a:ext uri="{FF2B5EF4-FFF2-40B4-BE49-F238E27FC236}">
                <a16:creationId xmlns:a16="http://schemas.microsoft.com/office/drawing/2014/main" id="{3FB9C2E0-B03B-C84B-F059-254405B20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995" y="681037"/>
            <a:ext cx="5920946" cy="592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45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09735-13ED-525E-AA1C-5D2175185B14}"/>
              </a:ext>
            </a:extLst>
          </p:cNvPr>
          <p:cNvSpPr>
            <a:spLocks noGrp="1"/>
          </p:cNvSpPr>
          <p:nvPr>
            <p:ph type="title"/>
          </p:nvPr>
        </p:nvSpPr>
        <p:spPr/>
        <p:txBody>
          <a:bodyPr/>
          <a:lstStyle/>
          <a:p>
            <a:r>
              <a:rPr lang="en-US" b="1" dirty="0"/>
              <a:t>Hypothermia</a:t>
            </a:r>
          </a:p>
        </p:txBody>
      </p:sp>
      <p:sp>
        <p:nvSpPr>
          <p:cNvPr id="3" name="Content Placeholder 2">
            <a:extLst>
              <a:ext uri="{FF2B5EF4-FFF2-40B4-BE49-F238E27FC236}">
                <a16:creationId xmlns:a16="http://schemas.microsoft.com/office/drawing/2014/main" id="{161ADD44-5A0E-1268-E410-EB72EBF18E3B}"/>
              </a:ext>
            </a:extLst>
          </p:cNvPr>
          <p:cNvSpPr>
            <a:spLocks noGrp="1"/>
          </p:cNvSpPr>
          <p:nvPr>
            <p:ph idx="1"/>
          </p:nvPr>
        </p:nvSpPr>
        <p:spPr/>
        <p:txBody>
          <a:bodyPr>
            <a:normAutofit fontScale="92500" lnSpcReduction="20000"/>
          </a:bodyPr>
          <a:lstStyle/>
          <a:p>
            <a:pPr algn="l"/>
            <a:r>
              <a:rPr lang="en-US" b="0" i="0" dirty="0">
                <a:solidFill>
                  <a:srgbClr val="222328"/>
                </a:solidFill>
                <a:effectLst/>
                <a:latin typeface="Arial" panose="020B0604020202020204" pitchFamily="34" charset="0"/>
                <a:cs typeface="Arial" panose="020B0604020202020204" pitchFamily="34" charset="0"/>
              </a:rPr>
              <a:t>Hypothermia means the body temperature has fallen below 35 degrees Celsius or about 95 degrees Fahrenheit. It occurs when your body can't produce enough energy to keep the internal body temperature warm enough. It can kill you. Symptoms include lack of coordination, mental confusion, slowed reactions, shivering and sleepiness.</a:t>
            </a:r>
          </a:p>
          <a:p>
            <a:pPr marL="0" indent="0" algn="l">
              <a:buNone/>
            </a:pPr>
            <a:endParaRPr lang="en-US" b="0" i="0" dirty="0">
              <a:solidFill>
                <a:srgbClr val="222328"/>
              </a:solidFill>
              <a:effectLst/>
              <a:latin typeface="Arial" panose="020B0604020202020204" pitchFamily="34" charset="0"/>
              <a:cs typeface="Arial" panose="020B0604020202020204" pitchFamily="34" charset="0"/>
            </a:endParaRPr>
          </a:p>
          <a:p>
            <a:r>
              <a:rPr lang="en-US" b="0" i="0" dirty="0">
                <a:solidFill>
                  <a:srgbClr val="222328"/>
                </a:solidFill>
                <a:effectLst/>
                <a:latin typeface="Arial" panose="020B0604020202020204" pitchFamily="34" charset="0"/>
                <a:cs typeface="Arial" panose="020B0604020202020204" pitchFamily="34" charset="0"/>
              </a:rPr>
              <a:t>Besides cold temperatures, high winds, snow and rain also can steal body heat. Wind is especially dangerous because it removes the layer of heated air from around your body. At 30 degrees Fahrenheit in a 30-mile-per-hour wind, the cooling effect is equal to 15 degrees Fahrenheit. Similarly, dampness causes the body to lose heat faster than it would at the same temperature in drier conditions.</a:t>
            </a:r>
          </a:p>
          <a:p>
            <a:endParaRPr lang="en-US" dirty="0"/>
          </a:p>
        </p:txBody>
      </p:sp>
    </p:spTree>
    <p:extLst>
      <p:ext uri="{BB962C8B-B14F-4D97-AF65-F5344CB8AC3E}">
        <p14:creationId xmlns:p14="http://schemas.microsoft.com/office/powerpoint/2010/main" val="36931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6594-C8F5-89B6-5989-83E334300E7A}"/>
              </a:ext>
            </a:extLst>
          </p:cNvPr>
          <p:cNvSpPr>
            <a:spLocks noGrp="1"/>
          </p:cNvSpPr>
          <p:nvPr>
            <p:ph type="title"/>
          </p:nvPr>
        </p:nvSpPr>
        <p:spPr/>
        <p:txBody>
          <a:bodyPr/>
          <a:lstStyle/>
          <a:p>
            <a:r>
              <a:rPr lang="en-US" b="1" dirty="0"/>
              <a:t>Effects on the Cardiovascular System</a:t>
            </a:r>
          </a:p>
        </p:txBody>
      </p:sp>
      <p:sp>
        <p:nvSpPr>
          <p:cNvPr id="3" name="Content Placeholder 2">
            <a:extLst>
              <a:ext uri="{FF2B5EF4-FFF2-40B4-BE49-F238E27FC236}">
                <a16:creationId xmlns:a16="http://schemas.microsoft.com/office/drawing/2014/main" id="{28078F27-94FB-1CB5-F0A5-9BCEEB9628CB}"/>
              </a:ext>
            </a:extLst>
          </p:cNvPr>
          <p:cNvSpPr>
            <a:spLocks noGrp="1"/>
          </p:cNvSpPr>
          <p:nvPr>
            <p:ph idx="1"/>
          </p:nvPr>
        </p:nvSpPr>
        <p:spPr/>
        <p:txBody>
          <a:bodyPr>
            <a:normAutofit lnSpcReduction="10000"/>
          </a:bodyPr>
          <a:lstStyle/>
          <a:p>
            <a:pPr algn="l"/>
            <a:r>
              <a:rPr lang="en-US" b="0" i="0" dirty="0">
                <a:solidFill>
                  <a:srgbClr val="222328"/>
                </a:solidFill>
                <a:effectLst/>
                <a:latin typeface="Arial" panose="020B0604020202020204" pitchFamily="34" charset="0"/>
                <a:cs typeface="Arial" panose="020B0604020202020204" pitchFamily="34" charset="0"/>
              </a:rPr>
              <a:t>When air temperatures drop, blood vessels constrict to prevent heat loss and to keep more blood around the body's core.</a:t>
            </a:r>
          </a:p>
          <a:p>
            <a:pPr algn="l"/>
            <a:r>
              <a:rPr lang="en-US" b="0" i="0" dirty="0">
                <a:solidFill>
                  <a:srgbClr val="222328"/>
                </a:solidFill>
                <a:effectLst/>
                <a:latin typeface="Arial" panose="020B0604020202020204" pitchFamily="34" charset="0"/>
                <a:cs typeface="Arial" panose="020B0604020202020204" pitchFamily="34" charset="0"/>
              </a:rPr>
              <a:t>Our body's mission is to preserve vital organs, so warm blood circulates internally.</a:t>
            </a:r>
          </a:p>
          <a:p>
            <a:pPr algn="l"/>
            <a:r>
              <a:rPr lang="en-US" b="0" i="0" dirty="0">
                <a:solidFill>
                  <a:srgbClr val="222328"/>
                </a:solidFill>
                <a:effectLst/>
                <a:latin typeface="Arial" panose="020B0604020202020204" pitchFamily="34" charset="0"/>
                <a:cs typeface="Arial" panose="020B0604020202020204" pitchFamily="34" charset="0"/>
              </a:rPr>
              <a:t>This increases blood pressure, and high blood pressure can lead to a heart attack or stroke, especially in people who already face higher cardiovascular risks. Extreme cold also may cause blood to thicken and become more prone to clotting, which likewise raises the risk of heart attack and stroke.</a:t>
            </a:r>
          </a:p>
          <a:p>
            <a:pPr algn="l"/>
            <a:r>
              <a:rPr lang="en-US" dirty="0">
                <a:solidFill>
                  <a:srgbClr val="222328"/>
                </a:solidFill>
                <a:latin typeface="Arial" panose="020B0604020202020204" pitchFamily="34" charset="0"/>
                <a:cs typeface="Arial" panose="020B0604020202020204" pitchFamily="34" charset="0"/>
              </a:rPr>
              <a:t>There is increased heart rate, which increases the workload of the heart</a:t>
            </a:r>
            <a:endParaRPr lang="en-US" b="0" i="0" dirty="0">
              <a:solidFill>
                <a:srgbClr val="222328"/>
              </a:solidFill>
              <a:effectLst/>
              <a:latin typeface="Arial" panose="020B0604020202020204" pitchFamily="34" charset="0"/>
              <a:cs typeface="Arial" panose="020B0604020202020204" pitchFamily="34" charset="0"/>
            </a:endParaRPr>
          </a:p>
          <a:p>
            <a:pPr marL="0" indent="0" algn="l">
              <a:buNone/>
            </a:pPr>
            <a:endParaRPr lang="en-US" b="0" i="0" dirty="0">
              <a:solidFill>
                <a:srgbClr val="222328"/>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56732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B7D1-978B-2F2A-B40F-74BA3F9DC9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B56809-AA0B-FE6D-6812-2F052798A6CC}"/>
              </a:ext>
            </a:extLst>
          </p:cNvPr>
          <p:cNvSpPr>
            <a:spLocks noGrp="1"/>
          </p:cNvSpPr>
          <p:nvPr>
            <p:ph idx="1"/>
          </p:nvPr>
        </p:nvSpPr>
        <p:spPr/>
        <p:txBody>
          <a:bodyPr>
            <a:normAutofit/>
          </a:bodyPr>
          <a:lstStyle/>
          <a:p>
            <a:r>
              <a:rPr lang="en-US" b="0" i="0" dirty="0">
                <a:solidFill>
                  <a:srgbClr val="1B1B1B"/>
                </a:solidFill>
                <a:effectLst/>
                <a:latin typeface="Arial" panose="020B0604020202020204" pitchFamily="34" charset="0"/>
                <a:cs typeface="Arial" panose="020B0604020202020204" pitchFamily="34" charset="0"/>
              </a:rPr>
              <a:t>Lowering of skin temperature during cold exposure elicits a reflex activation of sympathetically mediated vasoconstriction. As a result of the higher peripheral resistance systolic (SBP) and diastolic (DBP) blood pressure increase.</a:t>
            </a:r>
          </a:p>
          <a:p>
            <a:endParaRPr lang="en-US" dirty="0">
              <a:solidFill>
                <a:srgbClr val="1B1B1B"/>
              </a:solidFill>
              <a:latin typeface="Arial" panose="020B0604020202020204" pitchFamily="34" charset="0"/>
              <a:cs typeface="Arial" panose="020B0604020202020204" pitchFamily="34" charset="0"/>
            </a:endParaRPr>
          </a:p>
          <a:p>
            <a:r>
              <a:rPr lang="en-US" b="0" i="0" dirty="0">
                <a:solidFill>
                  <a:srgbClr val="0A0A0A"/>
                </a:solidFill>
                <a:effectLst/>
                <a:latin typeface="Arial" panose="020B0604020202020204" pitchFamily="34" charset="0"/>
                <a:cs typeface="Arial" panose="020B0604020202020204" pitchFamily="34" charset="0"/>
              </a:rPr>
              <a:t>Extreme cold raises the risk of cardiovascular death, with one study finding 37% more heart failure deaths on very cold days</a:t>
            </a:r>
            <a:r>
              <a:rPr lang="en-US" b="0" i="0" dirty="0">
                <a:solidFill>
                  <a:srgbClr val="0A0A0A"/>
                </a:solidFill>
                <a:effectLst/>
                <a:latin typeface="Google Sans"/>
              </a:rPr>
              <a:t>.</a:t>
            </a:r>
            <a:endParaRPr lang="en-US" b="0" i="0" dirty="0">
              <a:solidFill>
                <a:srgbClr val="1B1B1B"/>
              </a:solidFill>
              <a:effectLst/>
              <a:latin typeface="Cambria" panose="02040503050406030204" pitchFamily="18" charset="0"/>
            </a:endParaRPr>
          </a:p>
        </p:txBody>
      </p:sp>
    </p:spTree>
    <p:extLst>
      <p:ext uri="{BB962C8B-B14F-4D97-AF65-F5344CB8AC3E}">
        <p14:creationId xmlns:p14="http://schemas.microsoft.com/office/powerpoint/2010/main" val="78658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576F-C692-4FD0-6E13-B4B1800D3549}"/>
              </a:ext>
            </a:extLst>
          </p:cNvPr>
          <p:cNvSpPr>
            <a:spLocks noGrp="1"/>
          </p:cNvSpPr>
          <p:nvPr>
            <p:ph type="title"/>
          </p:nvPr>
        </p:nvSpPr>
        <p:spPr/>
        <p:txBody>
          <a:bodyPr/>
          <a:lstStyle/>
          <a:p>
            <a:r>
              <a:rPr lang="en-US" b="1" dirty="0"/>
              <a:t>Effects on the Respiratory System</a:t>
            </a:r>
          </a:p>
        </p:txBody>
      </p:sp>
      <p:sp>
        <p:nvSpPr>
          <p:cNvPr id="3" name="Content Placeholder 2">
            <a:extLst>
              <a:ext uri="{FF2B5EF4-FFF2-40B4-BE49-F238E27FC236}">
                <a16:creationId xmlns:a16="http://schemas.microsoft.com/office/drawing/2014/main" id="{1CE10C39-32C6-9DB4-5F23-71160EA2584B}"/>
              </a:ext>
            </a:extLst>
          </p:cNvPr>
          <p:cNvSpPr>
            <a:spLocks noGrp="1"/>
          </p:cNvSpPr>
          <p:nvPr>
            <p:ph idx="1"/>
          </p:nvPr>
        </p:nvSpPr>
        <p:spPr/>
        <p:txBody>
          <a:bodyPr/>
          <a:lstStyle/>
          <a:p>
            <a:r>
              <a:rPr lang="en-US" b="0" i="0" dirty="0">
                <a:solidFill>
                  <a:srgbClr val="222328"/>
                </a:solidFill>
                <a:effectLst/>
                <a:latin typeface="Arial" panose="020B0604020202020204" pitchFamily="34" charset="0"/>
                <a:cs typeface="Arial" panose="020B0604020202020204" pitchFamily="34" charset="0"/>
              </a:rPr>
              <a:t>People with asthma, chronic lung disease, or other respiratory conditions or illnesses are at higher risk when temperatures drop because cold, dry air irritates the airways causing bronchospasm</a:t>
            </a:r>
          </a:p>
          <a:p>
            <a:r>
              <a:rPr lang="en-US" dirty="0">
                <a:solidFill>
                  <a:srgbClr val="222328"/>
                </a:solidFill>
                <a:latin typeface="Arial" panose="020B0604020202020204" pitchFamily="34" charset="0"/>
                <a:cs typeface="Arial" panose="020B0604020202020204" pitchFamily="34" charset="0"/>
              </a:rPr>
              <a:t>More susceptible to respiratory illnesses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11395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4424</TotalTime>
  <Words>2210</Words>
  <Application>Microsoft Office PowerPoint</Application>
  <PresentationFormat>Widescreen</PresentationFormat>
  <Paragraphs>120</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Cambria</vt:lpstr>
      <vt:lpstr>Google Sans</vt:lpstr>
      <vt:lpstr>Roboto</vt:lpstr>
      <vt:lpstr>Office 2013 - 2022 Theme</vt:lpstr>
      <vt:lpstr>WINTER AND CARDIOVASCULAR DISEASE</vt:lpstr>
      <vt:lpstr>Incidence of Cardiovascular Disease in Winter</vt:lpstr>
      <vt:lpstr>PowerPoint Presentation</vt:lpstr>
      <vt:lpstr>How does the Body lose Heat</vt:lpstr>
      <vt:lpstr>PowerPoint Presentation</vt:lpstr>
      <vt:lpstr>Hypothermia</vt:lpstr>
      <vt:lpstr>Effects on the Cardiovascular System</vt:lpstr>
      <vt:lpstr>PowerPoint Presentation</vt:lpstr>
      <vt:lpstr>Effects on the Respiratory System</vt:lpstr>
      <vt:lpstr>Coagulation Factors</vt:lpstr>
      <vt:lpstr>Hormones and other Risk Factors</vt:lpstr>
      <vt:lpstr>Effects of extreme temperatures on CVD</vt:lpstr>
      <vt:lpstr>PowerPoint Presentation</vt:lpstr>
      <vt:lpstr>DVT and PE</vt:lpstr>
      <vt:lpstr>Aortic dissection</vt:lpstr>
      <vt:lpstr>Stroke</vt:lpstr>
      <vt:lpstr>Hypertension</vt:lpstr>
      <vt:lpstr>Heart Failure</vt:lpstr>
      <vt:lpstr>PowerPoint Presentation</vt:lpstr>
      <vt:lpstr>Acute Myocardial Infarction</vt:lpstr>
      <vt:lpstr>A fib</vt:lpstr>
      <vt:lpstr>Holiday Heart Syndrome</vt:lpstr>
      <vt:lpstr>PowerPoint Presentation</vt:lpstr>
      <vt:lpstr>Preventing Holiday Heart Syndrome</vt:lpstr>
      <vt:lpstr>PowerPoint Presentation</vt:lpstr>
      <vt:lpstr>Vitamin D</vt:lpstr>
      <vt:lpstr>Exercise</vt:lpstr>
      <vt:lpstr>Air Pollution</vt:lpstr>
      <vt:lpstr>Infections in winter</vt:lpstr>
      <vt:lpstr>PowerPoint Presentation</vt:lpstr>
      <vt:lpstr>Flu and Heart disease</vt:lpstr>
      <vt:lpstr>PowerPoint Presentation</vt:lpstr>
      <vt:lpstr>PowerPoint Presentation</vt:lpstr>
      <vt:lpstr>How to prevent Cold related CV Illness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AND CARDIOVASCULAR DISEASE</dc:title>
  <dc:creator>Radhika Bukkapatnam</dc:creator>
  <cp:lastModifiedBy>Paumer, Linda</cp:lastModifiedBy>
  <cp:revision>2</cp:revision>
  <dcterms:created xsi:type="dcterms:W3CDTF">2025-12-15T06:34:22Z</dcterms:created>
  <dcterms:modified xsi:type="dcterms:W3CDTF">2025-12-18T17:27:44Z</dcterms:modified>
</cp:coreProperties>
</file>