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3" r:id="rId2"/>
  </p:sldMasterIdLst>
  <p:notesMasterIdLst>
    <p:notesMasterId r:id="rId52"/>
  </p:notesMasterIdLst>
  <p:sldIdLst>
    <p:sldId id="256" r:id="rId3"/>
    <p:sldId id="258" r:id="rId4"/>
    <p:sldId id="358" r:id="rId5"/>
    <p:sldId id="292" r:id="rId6"/>
    <p:sldId id="293" r:id="rId7"/>
    <p:sldId id="285" r:id="rId8"/>
    <p:sldId id="287" r:id="rId9"/>
    <p:sldId id="352" r:id="rId10"/>
    <p:sldId id="320" r:id="rId11"/>
    <p:sldId id="259" r:id="rId12"/>
    <p:sldId id="351" r:id="rId13"/>
    <p:sldId id="262" r:id="rId14"/>
    <p:sldId id="263" r:id="rId15"/>
    <p:sldId id="264" r:id="rId16"/>
    <p:sldId id="279" r:id="rId17"/>
    <p:sldId id="353" r:id="rId18"/>
    <p:sldId id="354" r:id="rId19"/>
    <p:sldId id="266" r:id="rId20"/>
    <p:sldId id="355" r:id="rId21"/>
    <p:sldId id="265" r:id="rId22"/>
    <p:sldId id="346" r:id="rId23"/>
    <p:sldId id="294" r:id="rId24"/>
    <p:sldId id="267" r:id="rId25"/>
    <p:sldId id="347" r:id="rId26"/>
    <p:sldId id="295" r:id="rId27"/>
    <p:sldId id="268" r:id="rId28"/>
    <p:sldId id="296" r:id="rId29"/>
    <p:sldId id="269" r:id="rId30"/>
    <p:sldId id="278" r:id="rId31"/>
    <p:sldId id="297" r:id="rId32"/>
    <p:sldId id="270" r:id="rId33"/>
    <p:sldId id="298" r:id="rId34"/>
    <p:sldId id="271" r:id="rId35"/>
    <p:sldId id="301" r:id="rId36"/>
    <p:sldId id="366" r:id="rId37"/>
    <p:sldId id="272" r:id="rId38"/>
    <p:sldId id="367" r:id="rId39"/>
    <p:sldId id="273" r:id="rId40"/>
    <p:sldId id="300" r:id="rId41"/>
    <p:sldId id="370" r:id="rId42"/>
    <p:sldId id="359" r:id="rId43"/>
    <p:sldId id="360" r:id="rId44"/>
    <p:sldId id="274" r:id="rId45"/>
    <p:sldId id="324" r:id="rId46"/>
    <p:sldId id="372" r:id="rId47"/>
    <p:sldId id="348" r:id="rId48"/>
    <p:sldId id="371" r:id="rId49"/>
    <p:sldId id="369" r:id="rId50"/>
    <p:sldId id="36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B05A7-1A52-4437-8423-2CE358BD45DB}"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BE927-54C3-4DB1-89F3-2BF7BF618CBB}" type="slidenum">
              <a:rPr lang="en-US" smtClean="0"/>
              <a:t>‹#›</a:t>
            </a:fld>
            <a:endParaRPr lang="en-US"/>
          </a:p>
        </p:txBody>
      </p:sp>
    </p:spTree>
    <p:extLst>
      <p:ext uri="{BB962C8B-B14F-4D97-AF65-F5344CB8AC3E}">
        <p14:creationId xmlns:p14="http://schemas.microsoft.com/office/powerpoint/2010/main" val="297868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Phenias</a:t>
            </a:r>
            <a:r>
              <a:rPr lang="en-US" baseline="0"/>
              <a:t> gage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67976-58C9-4313-8EAF-352CB46A61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9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3.14</a:t>
            </a:r>
            <a:r>
              <a:rPr lang="en-US" baseline="0" dirty="0"/>
              <a:t> List and describe the components of the diencephalon.</a:t>
            </a:r>
          </a:p>
          <a:p>
            <a:r>
              <a:rPr lang="en-US" baseline="0" dirty="0"/>
              <a:t>Diencephalon</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30</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1714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3.14</a:t>
            </a:r>
            <a:r>
              <a:rPr lang="en-US" baseline="0" dirty="0"/>
              <a:t> List and describe the components of the diencephalon.</a:t>
            </a:r>
          </a:p>
          <a:p>
            <a:r>
              <a:rPr lang="en-US" baseline="0" dirty="0"/>
              <a:t>Diencephalon</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32</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0893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3.16 List and describe</a:t>
            </a:r>
            <a:r>
              <a:rPr lang="en-US" baseline="0" dirty="0"/>
              <a:t> the components of the limbic system and of the basal ganglia.</a:t>
            </a:r>
          </a:p>
          <a:p>
            <a:r>
              <a:rPr lang="en-US" dirty="0"/>
              <a:t>Limbic</a:t>
            </a:r>
            <a:r>
              <a:rPr lang="en-US" baseline="0" dirty="0"/>
              <a:t> System and the Basal Ganglia</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34</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9218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3.15 List and describe the components of the telencephalon.</a:t>
            </a:r>
          </a:p>
          <a:p>
            <a:r>
              <a:rPr lang="en-US" dirty="0"/>
              <a:t>Telencephalon</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39</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79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D66E-D7DD-4178-8143-7244C5CCD4BC}"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2947" name="Rectangle 2"/>
          <p:cNvSpPr>
            <a:spLocks noGrp="1" noRot="1" noChangeAspect="1" noChangeArrowheads="1" noTextEdit="1"/>
          </p:cNvSpPr>
          <p:nvPr>
            <p:ph type="sldImg"/>
          </p:nvPr>
        </p:nvSpPr>
        <p:spPr>
          <a:xfrm>
            <a:off x="384175" y="687388"/>
            <a:ext cx="6089650" cy="3425825"/>
          </a:xfrm>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3.1 List and describe the major divisions of the nervous system.</a:t>
            </a:r>
          </a:p>
          <a:p>
            <a:r>
              <a:rPr lang="en-US" dirty="0"/>
              <a:t>The Meninges</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5777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3.3  Explain where cerebrospinal fluid is produced and where it flows.</a:t>
            </a:r>
          </a:p>
          <a:p>
            <a:r>
              <a:rPr lang="en-US" dirty="0"/>
              <a:t>General Layout of the Nervous System</a:t>
            </a:r>
          </a:p>
          <a:p>
            <a:endParaRPr lang="en-US" dirty="0"/>
          </a:p>
          <a:p>
            <a:pPr lvl="0" hangingPunct="0"/>
            <a:r>
              <a:rPr lang="en-US" sz="1200" b="1" i="0" u="none" strike="noStrike" kern="1200" cap="none" dirty="0">
                <a:solidFill>
                  <a:schemeClr val="dk1"/>
                </a:solidFill>
                <a:effectLst/>
                <a:latin typeface="Arial"/>
                <a:ea typeface="Arial"/>
                <a:cs typeface="Arial"/>
                <a:sym typeface="Arial"/>
              </a:rPr>
              <a:t>Cerebrospinal fluid</a:t>
            </a:r>
            <a:r>
              <a:rPr lang="en-US" sz="1200" b="0" i="0" u="none" strike="noStrike" kern="1200" cap="none" dirty="0">
                <a:solidFill>
                  <a:schemeClr val="dk1"/>
                </a:solidFill>
                <a:effectLst/>
                <a:latin typeface="Arial"/>
                <a:ea typeface="Arial"/>
                <a:cs typeface="Arial"/>
                <a:sym typeface="Arial"/>
              </a:rPr>
              <a:t> </a:t>
            </a:r>
            <a:r>
              <a:rPr lang="en-US" sz="1200" b="1" i="0" u="none" strike="noStrike" kern="1200" cap="none" dirty="0">
                <a:solidFill>
                  <a:schemeClr val="dk1"/>
                </a:solidFill>
                <a:effectLst/>
                <a:latin typeface="Arial"/>
                <a:ea typeface="Arial"/>
                <a:cs typeface="Arial"/>
                <a:sym typeface="Arial"/>
              </a:rPr>
              <a:t>(CSF)</a:t>
            </a:r>
            <a:r>
              <a:rPr lang="en-US" sz="1200" b="0" i="0" u="none" strike="noStrike" kern="1200" cap="none" dirty="0">
                <a:solidFill>
                  <a:schemeClr val="dk1"/>
                </a:solidFill>
                <a:effectLst/>
                <a:latin typeface="Arial"/>
                <a:ea typeface="Arial"/>
                <a:cs typeface="Arial"/>
                <a:sym typeface="Arial"/>
              </a:rPr>
              <a:t> is manufactured by the </a:t>
            </a:r>
            <a:r>
              <a:rPr lang="en-US" sz="1200" b="1" i="0" u="none" strike="noStrike" kern="1200" cap="none" dirty="0">
                <a:solidFill>
                  <a:schemeClr val="dk1"/>
                </a:solidFill>
                <a:effectLst/>
                <a:latin typeface="Arial"/>
                <a:ea typeface="Arial"/>
                <a:cs typeface="Arial"/>
                <a:sym typeface="Arial"/>
              </a:rPr>
              <a:t>choroid plexuses</a:t>
            </a:r>
            <a:r>
              <a:rPr lang="en-US" sz="1200" b="0" i="0" u="none" strike="noStrike" kern="1200" cap="none" dirty="0">
                <a:solidFill>
                  <a:schemeClr val="dk1"/>
                </a:solidFill>
                <a:effectLst/>
                <a:latin typeface="Arial"/>
                <a:ea typeface="Arial"/>
                <a:cs typeface="Arial"/>
                <a:sym typeface="Arial"/>
              </a:rPr>
              <a:t>—capillary networks that protrude into the ventricles. CSF circulates through the </a:t>
            </a:r>
            <a:r>
              <a:rPr lang="en-US" sz="1200" b="1" i="0" u="none" strike="noStrike" kern="1200" cap="none" dirty="0">
                <a:solidFill>
                  <a:schemeClr val="dk1"/>
                </a:solidFill>
                <a:effectLst/>
                <a:latin typeface="Arial"/>
                <a:ea typeface="Arial"/>
                <a:cs typeface="Arial"/>
                <a:sym typeface="Arial"/>
              </a:rPr>
              <a:t>ventricular system</a:t>
            </a:r>
            <a:r>
              <a:rPr lang="en-US" sz="1200" b="0" i="0" u="none" strike="noStrike" kern="1200" cap="none" dirty="0">
                <a:solidFill>
                  <a:schemeClr val="dk1"/>
                </a:solidFill>
                <a:effectLst/>
                <a:latin typeface="Arial"/>
                <a:ea typeface="Arial"/>
                <a:cs typeface="Arial"/>
                <a:sym typeface="Arial"/>
              </a:rPr>
              <a:t> of the brain, the </a:t>
            </a:r>
            <a:r>
              <a:rPr lang="en-US" sz="1200" b="1" i="0" u="none" strike="noStrike" kern="1200" cap="none" dirty="0">
                <a:solidFill>
                  <a:schemeClr val="dk1"/>
                </a:solidFill>
                <a:effectLst/>
                <a:latin typeface="Arial"/>
                <a:ea typeface="Arial"/>
                <a:cs typeface="Arial"/>
                <a:sym typeface="Arial"/>
              </a:rPr>
              <a:t>central canal</a:t>
            </a:r>
            <a:r>
              <a:rPr lang="en-US" sz="1200" b="0" i="0" u="none" strike="noStrike" kern="1200" cap="none" dirty="0">
                <a:solidFill>
                  <a:schemeClr val="dk1"/>
                </a:solidFill>
                <a:effectLst/>
                <a:latin typeface="Arial"/>
                <a:ea typeface="Arial"/>
                <a:cs typeface="Arial"/>
                <a:sym typeface="Arial"/>
              </a:rPr>
              <a:t> of the spinal cord, and the </a:t>
            </a:r>
            <a:r>
              <a:rPr lang="en-US" sz="1200" b="1" i="0" u="none" strike="noStrike" kern="1200" cap="none" dirty="0">
                <a:solidFill>
                  <a:schemeClr val="dk1"/>
                </a:solidFill>
                <a:effectLst/>
                <a:latin typeface="Arial"/>
                <a:ea typeface="Arial"/>
                <a:cs typeface="Arial"/>
                <a:sym typeface="Arial"/>
              </a:rPr>
              <a:t>subarachnoid space</a:t>
            </a:r>
            <a:r>
              <a:rPr lang="en-US" sz="1200" b="0" i="0" u="none" strike="noStrike" kern="1200" cap="none" dirty="0">
                <a:solidFill>
                  <a:schemeClr val="dk1"/>
                </a:solidFill>
                <a:effectLst/>
                <a:latin typeface="Arial"/>
                <a:ea typeface="Arial"/>
                <a:cs typeface="Arial"/>
                <a:sym typeface="Arial"/>
              </a:rPr>
              <a:t>, and is absorbed into large channels called </a:t>
            </a:r>
            <a:r>
              <a:rPr lang="en-US" sz="1200" b="1" i="0" u="none" strike="noStrike" kern="1200" cap="none" dirty="0">
                <a:solidFill>
                  <a:schemeClr val="dk1"/>
                </a:solidFill>
                <a:effectLst/>
                <a:latin typeface="Arial"/>
                <a:ea typeface="Arial"/>
                <a:cs typeface="Arial"/>
                <a:sym typeface="Arial"/>
              </a:rPr>
              <a:t>sinuses </a:t>
            </a:r>
            <a:r>
              <a:rPr lang="en-US" sz="1200" b="0" i="0" u="none" strike="noStrike" kern="1200" cap="none" dirty="0">
                <a:solidFill>
                  <a:schemeClr val="dk1"/>
                </a:solidFill>
                <a:effectLst/>
                <a:latin typeface="Arial"/>
                <a:ea typeface="Arial"/>
                <a:cs typeface="Arial"/>
                <a:sym typeface="Arial"/>
              </a:rPr>
              <a:t>in the dura mater and then into the blood stream (see Figure 3.4 in </a:t>
            </a:r>
            <a:r>
              <a:rPr lang="en-US" sz="1200" b="1" i="1" u="none" strike="noStrike" kern="1200" cap="none" dirty="0">
                <a:solidFill>
                  <a:schemeClr val="dk1"/>
                </a:solidFill>
                <a:effectLst/>
                <a:latin typeface="Arial"/>
                <a:ea typeface="Arial"/>
                <a:cs typeface="Arial"/>
                <a:sym typeface="Arial"/>
              </a:rPr>
              <a:t>Biopsychology</a:t>
            </a:r>
            <a:r>
              <a:rPr lang="en-US" sz="1200" b="0" i="0" u="none" strike="noStrike" kern="1200" cap="none" dirty="0">
                <a:solidFill>
                  <a:schemeClr val="dk1"/>
                </a:solidFill>
                <a:effectLst/>
                <a:latin typeface="Arial"/>
                <a:ea typeface="Arial"/>
                <a:cs typeface="Arial"/>
                <a:sym typeface="Arial"/>
              </a:rPr>
              <a:t>).</a:t>
            </a:r>
          </a:p>
          <a:p>
            <a:pPr lvl="0" hangingPunct="0"/>
            <a:endParaRPr lang="en-US" sz="1200" b="0" i="0" u="none" strike="noStrike" kern="1200" cap="none" dirty="0">
              <a:solidFill>
                <a:schemeClr val="dk1"/>
              </a:solidFill>
              <a:effectLst/>
              <a:latin typeface="Arial"/>
              <a:ea typeface="Arial"/>
              <a:cs typeface="Arial"/>
              <a:sym typeface="Arial"/>
            </a:endParaRPr>
          </a:p>
          <a:p>
            <a:pPr lvl="0" hangingPunct="0"/>
            <a:r>
              <a:rPr lang="en-US" sz="1200" b="0" i="0" u="none" strike="noStrike" kern="1200" cap="none" dirty="0">
                <a:solidFill>
                  <a:schemeClr val="dk1"/>
                </a:solidFill>
                <a:effectLst/>
                <a:latin typeface="Arial"/>
                <a:ea typeface="Arial"/>
                <a:cs typeface="Arial"/>
                <a:sym typeface="Arial"/>
              </a:rPr>
              <a:t>When the flow of CSF is blocked, </a:t>
            </a:r>
            <a:r>
              <a:rPr lang="en-US" sz="1200" b="1" i="0" u="none" strike="noStrike" kern="1200" cap="none" dirty="0">
                <a:solidFill>
                  <a:schemeClr val="dk1"/>
                </a:solidFill>
                <a:effectLst/>
                <a:latin typeface="Arial"/>
                <a:ea typeface="Arial"/>
                <a:cs typeface="Arial"/>
                <a:sym typeface="Arial"/>
              </a:rPr>
              <a:t>hydrocephalus </a:t>
            </a:r>
            <a:r>
              <a:rPr lang="en-US" sz="1200" b="0" i="0" u="none" strike="noStrike" kern="1200" cap="none" dirty="0">
                <a:solidFill>
                  <a:schemeClr val="dk1"/>
                </a:solidFill>
                <a:effectLst/>
                <a:latin typeface="Arial"/>
                <a:ea typeface="Arial"/>
                <a:cs typeface="Arial"/>
                <a:sym typeface="Arial"/>
              </a:rPr>
              <a:t>results.</a:t>
            </a: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1654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3.3  Explain where cerebrospinal fluid is produced and where it flows.</a:t>
            </a:r>
          </a:p>
          <a:p>
            <a:r>
              <a:rPr lang="en-US" dirty="0"/>
              <a:t>Ventricles</a:t>
            </a:r>
            <a:r>
              <a:rPr lang="en-US" baseline="0" dirty="0"/>
              <a:t> and Cerebrospinal Fluid</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2361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12D0127-A16B-46C1-8F03-1B7DEB261F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0B5CE6-2617-4BCB-A587-6287A1ED053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995" name="Rectangle 2">
            <a:extLst>
              <a:ext uri="{FF2B5EF4-FFF2-40B4-BE49-F238E27FC236}">
                <a16:creationId xmlns:a16="http://schemas.microsoft.com/office/drawing/2014/main" id="{9AF0706B-9961-41E4-851E-246FD07FC456}"/>
              </a:ext>
            </a:extLst>
          </p:cNvPr>
          <p:cNvSpPr>
            <a:spLocks noGrp="1" noRot="1" noChangeAspect="1" noChangeArrowheads="1" noTextEdit="1"/>
          </p:cNvSpPr>
          <p:nvPr>
            <p:ph type="sldImg"/>
          </p:nvPr>
        </p:nvSpPr>
        <p:spPr>
          <a:xfrm>
            <a:off x="384175" y="687388"/>
            <a:ext cx="6089650" cy="3425825"/>
          </a:xfrm>
          <a:ln/>
        </p:spPr>
      </p:sp>
      <p:sp>
        <p:nvSpPr>
          <p:cNvPr id="84996" name="Rectangle 3">
            <a:extLst>
              <a:ext uri="{FF2B5EF4-FFF2-40B4-BE49-F238E27FC236}">
                <a16:creationId xmlns:a16="http://schemas.microsoft.com/office/drawing/2014/main" id="{BCC69BCD-0DD3-4A91-B4B4-8F16416BB341}"/>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a:t>
            </a:r>
            <a:r>
              <a:rPr lang="en-US" baseline="0" dirty="0"/>
              <a:t> 3.10 List and discuss the five major-divisions of the human brain.</a:t>
            </a:r>
          </a:p>
          <a:p>
            <a:r>
              <a:rPr lang="en-US" dirty="0"/>
              <a:t>The Five Major Divisions of</a:t>
            </a:r>
            <a:r>
              <a:rPr lang="en-US" baseline="0" dirty="0"/>
              <a:t> the Nervous System.</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5129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3.11 List and describe the components</a:t>
            </a:r>
            <a:r>
              <a:rPr lang="en-US" baseline="0" dirty="0"/>
              <a:t> of the myelencephalon.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3.12 List and describe the components of the metencephalon</a:t>
            </a:r>
          </a:p>
          <a:p>
            <a:r>
              <a:rPr lang="en-US" dirty="0"/>
              <a:t>Myelencephalon</a:t>
            </a:r>
          </a:p>
          <a:p>
            <a:r>
              <a:rPr lang="en-US" dirty="0"/>
              <a:t>Metencephalon</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25</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7976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3.13  List and describe</a:t>
            </a:r>
            <a:r>
              <a:rPr lang="en-US" baseline="0" dirty="0"/>
              <a:t> the components of the mesencephalon.</a:t>
            </a:r>
          </a:p>
          <a:p>
            <a:r>
              <a:rPr lang="en-US" dirty="0"/>
              <a:t>Mesencephalon</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27</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57506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1"/>
            <a:ext cx="109728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609600" y="5368160"/>
            <a:ext cx="109728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10"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173105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558953A7-4A82-4238-9098-164A7A885C08}"/>
              </a:ext>
            </a:extLst>
          </p:cNvPr>
          <p:cNvSpPr>
            <a:spLocks noGrp="1" noChangeArrowheads="1"/>
          </p:cNvSpPr>
          <p:nvPr>
            <p:ph type="sldNum" sz="quarter" idx="10"/>
          </p:nvPr>
        </p:nvSpPr>
        <p:spPr>
          <a:ln/>
        </p:spPr>
        <p:txBody>
          <a:bodyPr/>
          <a:lstStyle>
            <a:lvl1pPr>
              <a:defRPr/>
            </a:lvl1pPr>
          </a:lstStyle>
          <a:p>
            <a:pPr>
              <a:defRPr/>
            </a:pPr>
            <a:fld id="{99084093-8E14-4AB0-ACD7-5DE53AE5A00A}" type="slidenum">
              <a:rPr lang="en-US" altLang="en-US"/>
              <a:pPr>
                <a:defRPr/>
              </a:pPr>
              <a:t>‹#›</a:t>
            </a:fld>
            <a:endParaRPr lang="en-US" altLang="en-US"/>
          </a:p>
        </p:txBody>
      </p:sp>
      <p:sp>
        <p:nvSpPr>
          <p:cNvPr id="6" name="Rectangle 219">
            <a:extLst>
              <a:ext uri="{FF2B5EF4-FFF2-40B4-BE49-F238E27FC236}">
                <a16:creationId xmlns:a16="http://schemas.microsoft.com/office/drawing/2014/main" id="{9BAEF6A4-A845-4990-896B-34E53CA1E4E4}"/>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85876A34-5BA5-41A6-84FD-0345B28C9A7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429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17"/>
        <p:cNvGrpSpPr/>
        <p:nvPr/>
      </p:nvGrpSpPr>
      <p:grpSpPr>
        <a:xfrm>
          <a:off x="0" y="0"/>
          <a:ext cx="0" cy="0"/>
          <a:chOff x="0" y="0"/>
          <a:chExt cx="0" cy="0"/>
        </a:xfrm>
      </p:grpSpPr>
      <p:sp>
        <p:nvSpPr>
          <p:cNvPr id="18" name="Shape 18"/>
          <p:cNvSpPr txBox="1">
            <a:spLocks noGrp="1"/>
          </p:cNvSpPr>
          <p:nvPr>
            <p:ph type="title" hasCustomPrompt="1"/>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baseline="0">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kumimoji="0" lang="en-US" sz="3400" b="1" i="0" u="none" strike="noStrike" kern="0" cap="none" spc="0" normalizeH="0" baseline="0" noProof="0" dirty="0">
                <a:ln>
                  <a:noFill/>
                </a:ln>
                <a:solidFill>
                  <a:srgbClr val="007FA3"/>
                </a:solidFill>
                <a:effectLst/>
                <a:uLnTx/>
                <a:uFillTx/>
                <a:latin typeface="+mj-lt"/>
                <a:cs typeface="Times New Roman"/>
                <a:sym typeface="Times New Roman"/>
              </a:rPr>
              <a:t>Biopsychology</a:t>
            </a:r>
            <a:endParaRPr dirty="0"/>
          </a:p>
        </p:txBody>
      </p:sp>
      <p:sp>
        <p:nvSpPr>
          <p:cNvPr id="19" name="Shape 19"/>
          <p:cNvSpPr txBox="1">
            <a:spLocks noGrp="1"/>
          </p:cNvSpPr>
          <p:nvPr>
            <p:ph type="body" idx="1" hasCustomPrompt="1"/>
          </p:nvPr>
        </p:nvSpPr>
        <p:spPr>
          <a:xfrm>
            <a:off x="609600" y="816429"/>
            <a:ext cx="109728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baseline="0">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Tenth Edition</a:t>
            </a:r>
            <a:endParaRPr dirty="0"/>
          </a:p>
        </p:txBody>
      </p:sp>
      <p:sp>
        <p:nvSpPr>
          <p:cNvPr id="20" name="Shape 20"/>
          <p:cNvSpPr txBox="1">
            <a:spLocks noGrp="1"/>
          </p:cNvSpPr>
          <p:nvPr>
            <p:ph type="body" idx="2" hasCustomPrompt="1"/>
          </p:nvPr>
        </p:nvSpPr>
        <p:spPr>
          <a:xfrm>
            <a:off x="6705600" y="1600200"/>
            <a:ext cx="48768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r>
              <a:rPr lang="en-US" dirty="0"/>
              <a:t>Chapter #</a:t>
            </a:r>
            <a:endParaRPr dirty="0"/>
          </a:p>
        </p:txBody>
      </p:sp>
      <p:sp>
        <p:nvSpPr>
          <p:cNvPr id="21" name="Shape 21"/>
          <p:cNvSpPr txBox="1">
            <a:spLocks noGrp="1"/>
          </p:cNvSpPr>
          <p:nvPr>
            <p:ph type="body" idx="3" hasCustomPrompt="1"/>
          </p:nvPr>
        </p:nvSpPr>
        <p:spPr>
          <a:xfrm>
            <a:off x="6705600" y="3200401"/>
            <a:ext cx="48768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baseline="0">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Chapter Title </a:t>
            </a:r>
            <a:endParaRPr dirty="0"/>
          </a:p>
        </p:txBody>
      </p:sp>
      <p:sp>
        <p:nvSpPr>
          <p:cNvPr id="10"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3964340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hasCustomPrompt="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sz="28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Click to add text</a:t>
            </a:r>
          </a:p>
        </p:txBody>
      </p:sp>
      <p:sp>
        <p:nvSpPr>
          <p:cNvPr id="7"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143916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8" name="Shape 38"/>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8"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370296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42"/>
        <p:cNvGrpSpPr/>
        <p:nvPr/>
      </p:nvGrpSpPr>
      <p:grpSpPr>
        <a:xfrm>
          <a:off x="0" y="0"/>
          <a:ext cx="0" cy="0"/>
          <a:chOff x="0" y="0"/>
          <a:chExt cx="0" cy="0"/>
        </a:xfrm>
      </p:grpSpPr>
      <p:sp>
        <p:nvSpPr>
          <p:cNvPr id="43" name="Shape 43"/>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4" name="Shape 44"/>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5" name="Shape 45"/>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12"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58327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
        <p:nvSpPr>
          <p:cNvPr id="8"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411328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9" name="Shape 59"/>
          <p:cNvSpPr txBox="1">
            <a:spLocks noGrp="1"/>
          </p:cNvSpPr>
          <p:nvPr>
            <p:ph type="body" idx="1"/>
          </p:nvPr>
        </p:nvSpPr>
        <p:spPr>
          <a:xfrm>
            <a:off x="609600" y="816430"/>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0" name="Shape 60"/>
          <p:cNvSpPr txBox="1">
            <a:spLocks noGrp="1"/>
          </p:cNvSpPr>
          <p:nvPr>
            <p:ph type="body" idx="2"/>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9"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719452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1"/>
            <a:ext cx="109728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609600" y="5368160"/>
            <a:ext cx="109728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10"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2555191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4" name="Shape 74"/>
          <p:cNvSpPr txBox="1">
            <a:spLocks noGrp="1"/>
          </p:cNvSpPr>
          <p:nvPr>
            <p:ph type="body" idx="1"/>
          </p:nvPr>
        </p:nvSpPr>
        <p:spPr>
          <a:xfrm>
            <a:off x="609600" y="16002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body" idx="2"/>
          </p:nvPr>
        </p:nvSpPr>
        <p:spPr>
          <a:xfrm>
            <a:off x="609600" y="39624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9"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1361388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1"/>
            <a:ext cx="10363200" cy="2152651"/>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1" name="Shape 81"/>
          <p:cNvSpPr txBox="1">
            <a:spLocks noGrp="1"/>
          </p:cNvSpPr>
          <p:nvPr>
            <p:ph type="body" idx="1"/>
          </p:nvPr>
        </p:nvSpPr>
        <p:spPr>
          <a:xfrm>
            <a:off x="899583"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8"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4120190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39217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710" r:id="rId18"/>
    <p:sldLayoutId id="2147483711"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4000" dirty="0">
                <a:latin typeface="+mj-lt"/>
              </a:rPr>
              <a:t>Click to add title</a:t>
            </a:r>
            <a:endParaRPr dirty="0"/>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Click to add text</a:t>
            </a:r>
            <a:endParaRPr dirty="0"/>
          </a:p>
        </p:txBody>
      </p:sp>
      <p:pic>
        <p:nvPicPr>
          <p:cNvPr id="15" name="Shape 15" descr="Pearson Logo"/>
          <p:cNvPicPr preferRelativeResize="0"/>
          <p:nvPr/>
        </p:nvPicPr>
        <p:blipFill rotWithShape="1">
          <a:blip r:embed="rId12">
            <a:alphaModFix/>
          </a:blip>
          <a:srcRect/>
          <a:stretch/>
        </p:blipFill>
        <p:spPr>
          <a:xfrm>
            <a:off x="300002" y="6434394"/>
            <a:ext cx="1223999" cy="279914"/>
          </a:xfrm>
          <a:prstGeom prst="rect">
            <a:avLst/>
          </a:prstGeom>
          <a:noFill/>
          <a:ln>
            <a:noFill/>
          </a:ln>
        </p:spPr>
      </p:pic>
      <p:sp>
        <p:nvSpPr>
          <p:cNvPr id="7"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1414808997"/>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None/>
        <a:defRPr sz="4000" b="0" i="0" u="none" strike="noStrike" cap="none" baseline="0">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n.hms.harvard.edu/flash/2016/intuition-in-silico-how-ideas-from-computational-neuroscience-help-programmers-build-smarter-computers-2/"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en.wikipedia.org/wiki/Metamemory"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courses.lumenlearning.com/microbiology/chapter/bacterial-diseases-of-the-nervous-system/"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Ventricular_syste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cerebrodarwin.blogspot.com/2008/03/inteligencia-animal-i.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jcrWPo_s6E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LQ4DlE1Xyd4"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IT_tW3EVDK8"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G2YsuVzg-G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dmEOJyWVQj4"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cerebrodarwin.blogspot.com/2008/03/inteligencia-animal-i.html" TargetMode="External"/><Relationship Id="rId4" Type="http://schemas.openxmlformats.org/officeDocument/2006/relationships/hyperlink" Target="https://www.youtube.com/watch?v=pRFXSjkpKW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ideo" Target="https://www.youtube.com/embed/pRFXSjkpKW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3DA0-0B37-4056-83F9-33C107FD7CD4}"/>
              </a:ext>
            </a:extLst>
          </p:cNvPr>
          <p:cNvSpPr>
            <a:spLocks noGrp="1"/>
          </p:cNvSpPr>
          <p:nvPr>
            <p:ph type="ctrTitle"/>
          </p:nvPr>
        </p:nvSpPr>
        <p:spPr/>
        <p:txBody>
          <a:bodyPr/>
          <a:lstStyle/>
          <a:p>
            <a:r>
              <a:rPr kumimoji="1" lang="en-US" altLang="en-US" u="sng" kern="0" cap="none" dirty="0">
                <a:ln>
                  <a:noFill/>
                </a:ln>
                <a:solidFill>
                  <a:srgbClr val="FFFFFF"/>
                </a:solidFill>
                <a:latin typeface="Arial"/>
              </a:rPr>
              <a:t>Neuroscience:</a:t>
            </a:r>
            <a:endParaRPr lang="en-US" dirty="0"/>
          </a:p>
        </p:txBody>
      </p:sp>
      <p:sp>
        <p:nvSpPr>
          <p:cNvPr id="3" name="Subtitle 2">
            <a:extLst>
              <a:ext uri="{FF2B5EF4-FFF2-40B4-BE49-F238E27FC236}">
                <a16:creationId xmlns:a16="http://schemas.microsoft.com/office/drawing/2014/main" id="{759BC4BC-8BDD-4768-8B4A-CEAD1AB074DF}"/>
              </a:ext>
            </a:extLst>
          </p:cNvPr>
          <p:cNvSpPr>
            <a:spLocks noGrp="1"/>
          </p:cNvSpPr>
          <p:nvPr>
            <p:ph type="subTitle" idx="1"/>
          </p:nvPr>
        </p:nvSpPr>
        <p:spPr/>
        <p:txBody>
          <a:bodyPr>
            <a:normAutofit fontScale="92500" lnSpcReduction="10000"/>
          </a:bodyPr>
          <a:lstStyle/>
          <a:p>
            <a:r>
              <a:rPr kumimoji="1" lang="en-US" altLang="en-US" sz="4800" kern="0" cap="none" dirty="0">
                <a:solidFill>
                  <a:srgbClr val="FFFFFF"/>
                </a:solidFill>
                <a:latin typeface="Arial"/>
                <a:ea typeface="+mj-ea"/>
                <a:cs typeface="+mj-cs"/>
              </a:rPr>
              <a:t>Study of the Brain &amp; Behavior</a:t>
            </a:r>
            <a:endParaRPr lang="en-US" dirty="0"/>
          </a:p>
        </p:txBody>
      </p:sp>
      <p:pic>
        <p:nvPicPr>
          <p:cNvPr id="6" name="Picture 5">
            <a:extLst>
              <a:ext uri="{FF2B5EF4-FFF2-40B4-BE49-F238E27FC236}">
                <a16:creationId xmlns:a16="http://schemas.microsoft.com/office/drawing/2014/main" id="{BB98D9D1-B835-435D-858A-45DBBB88769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503582"/>
            <a:ext cx="6268278" cy="2949777"/>
          </a:xfrm>
          <a:prstGeom prst="rect">
            <a:avLst/>
          </a:prstGeom>
        </p:spPr>
      </p:pic>
      <p:pic>
        <p:nvPicPr>
          <p:cNvPr id="9" name="Picture 8">
            <a:extLst>
              <a:ext uri="{FF2B5EF4-FFF2-40B4-BE49-F238E27FC236}">
                <a16:creationId xmlns:a16="http://schemas.microsoft.com/office/drawing/2014/main" id="{8E37936F-87C0-4234-81B5-6B0641A3498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05207" y="1216554"/>
            <a:ext cx="2095500" cy="1495425"/>
          </a:xfrm>
          <a:prstGeom prst="rect">
            <a:avLst/>
          </a:prstGeom>
        </p:spPr>
      </p:pic>
    </p:spTree>
    <p:extLst>
      <p:ext uri="{BB962C8B-B14F-4D97-AF65-F5344CB8AC3E}">
        <p14:creationId xmlns:p14="http://schemas.microsoft.com/office/powerpoint/2010/main" val="168736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126354-B2C4-42FA-A0BF-FBBE7DDC1D35}"/>
              </a:ext>
            </a:extLst>
          </p:cNvPr>
          <p:cNvSpPr>
            <a:spLocks noGrp="1" noChangeArrowheads="1"/>
          </p:cNvSpPr>
          <p:nvPr>
            <p:ph type="title"/>
          </p:nvPr>
        </p:nvSpPr>
        <p:spPr/>
        <p:txBody>
          <a:bodyPr>
            <a:normAutofit fontScale="90000"/>
          </a:bodyPr>
          <a:lstStyle/>
          <a:p>
            <a:pPr eaLnBrk="1" hangingPunct="1">
              <a:defRPr/>
            </a:pPr>
            <a:r>
              <a:rPr lang="en-US" sz="4000"/>
              <a:t>Images</a:t>
            </a:r>
            <a:br>
              <a:rPr lang="en-US" sz="4000"/>
            </a:br>
            <a:br>
              <a:rPr lang="en-US" sz="4000"/>
            </a:br>
            <a:r>
              <a:rPr lang="en-US" sz="4000"/>
              <a:t> </a:t>
            </a:r>
          </a:p>
        </p:txBody>
      </p:sp>
      <p:pic>
        <p:nvPicPr>
          <p:cNvPr id="13315" name="Picture 3" descr="Gray and White Matter of the Brain">
            <a:extLst>
              <a:ext uri="{FF2B5EF4-FFF2-40B4-BE49-F238E27FC236}">
                <a16:creationId xmlns:a16="http://schemas.microsoft.com/office/drawing/2014/main" id="{6A1B1E9C-B01D-471D-A07E-1238F02881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93576" y="1337733"/>
            <a:ext cx="6419383" cy="5135506"/>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A8F3E9E5-633D-45A1-BA47-F9A951EF3639}"/>
              </a:ext>
            </a:extLst>
          </p:cNvPr>
          <p:cNvSpPr>
            <a:spLocks noChangeArrowheads="1"/>
          </p:cNvSpPr>
          <p:nvPr/>
        </p:nvSpPr>
        <p:spPr bwMode="auto">
          <a:xfrm>
            <a:off x="-2285461" y="-7434718"/>
            <a:ext cx="16762922" cy="217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spcBef>
                <a:spcPct val="0"/>
              </a:spcBef>
              <a:spcAft>
                <a:spcPct val="0"/>
              </a:spcAft>
            </a:pPr>
            <a:r>
              <a:rPr lang="en-US" altLang="en-US" sz="1600" b="1">
                <a:solidFill>
                  <a:srgbClr val="FFFFFF"/>
                </a:solidFill>
                <a:latin typeface="Georgia" panose="02040502050405020303" pitchFamily="18" charset="0"/>
              </a:rPr>
              <a:t>Human Brain: Directions, cross-sections and divisions</a:t>
            </a:r>
            <a:endParaRPr lang="en-US" altLang="en-US" sz="1100">
              <a:solidFill>
                <a:srgbClr val="FFFFFF"/>
              </a:solidFill>
            </a:endParaRP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Based on Carlson Fig. 3.2, p. 66.</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r>
              <a:rPr lang="en-US" altLang="en-US" sz="182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1: Left lateral view of the brain and spinal cord.</a:t>
            </a:r>
            <a:br>
              <a:rPr lang="en-US" altLang="en-US" sz="1400">
                <a:solidFill>
                  <a:srgbClr val="FFFFFF"/>
                </a:solidFill>
                <a:latin typeface="Georgia" panose="02040502050405020303" pitchFamily="18" charset="0"/>
              </a:rPr>
            </a:br>
            <a:r>
              <a:rPr lang="en-US" altLang="en-US" sz="1400">
                <a:solidFill>
                  <a:srgbClr val="FFFFFF"/>
                </a:solidFill>
                <a:latin typeface="Georgia" panose="02040502050405020303" pitchFamily="18" charset="0"/>
              </a:rPr>
              <a:t>Anterior to posterior: Front to back</a:t>
            </a:r>
            <a:br>
              <a:rPr lang="en-US" altLang="en-US" sz="1400">
                <a:solidFill>
                  <a:srgbClr val="FFFFFF"/>
                </a:solidFill>
                <a:latin typeface="Georgia" panose="02040502050405020303" pitchFamily="18" charset="0"/>
              </a:rPr>
            </a:br>
            <a:r>
              <a:rPr lang="en-US" altLang="en-US" sz="1400">
                <a:solidFill>
                  <a:srgbClr val="FFFFFF"/>
                </a:solidFill>
                <a:latin typeface="Georgia" panose="02040502050405020303" pitchFamily="18" charset="0"/>
              </a:rPr>
              <a:t>Superior or dorsal: Top</a:t>
            </a:r>
            <a:br>
              <a:rPr lang="en-US" altLang="en-US" sz="1400">
                <a:solidFill>
                  <a:srgbClr val="FFFFFF"/>
                </a:solidFill>
                <a:latin typeface="Georgia" panose="02040502050405020303" pitchFamily="18" charset="0"/>
              </a:rPr>
            </a:br>
            <a:r>
              <a:rPr lang="en-US" altLang="en-US" sz="1400">
                <a:solidFill>
                  <a:srgbClr val="FFFFFF"/>
                </a:solidFill>
                <a:latin typeface="Georgia" panose="02040502050405020303" pitchFamily="18" charset="0"/>
              </a:rPr>
              <a:t>Inferior or ventral: Bottom</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p>
          <a:p>
            <a:pPr algn="ctr" defTabSz="914400" eaLnBrk="0" fontAlgn="base" hangingPunct="0">
              <a:spcBef>
                <a:spcPct val="0"/>
              </a:spcBef>
              <a:spcAft>
                <a:spcPct val="0"/>
              </a:spcAft>
            </a:pPr>
            <a:r>
              <a:rPr lang="en-US" altLang="en-US">
                <a:solidFill>
                  <a:srgbClr val="FFFFFF"/>
                </a:solidFill>
              </a:rPr>
              <a:t>  </a:t>
            </a:r>
            <a:r>
              <a:rPr lang="en-US" altLang="en-US" sz="345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2: Typical cross-sections through the brain and spinal cord.</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p>
          <a:p>
            <a:pPr algn="ctr" defTabSz="914400" eaLnBrk="0" fontAlgn="base" hangingPunct="0">
              <a:spcBef>
                <a:spcPct val="0"/>
              </a:spcBef>
              <a:spcAft>
                <a:spcPct val="0"/>
              </a:spcAft>
            </a:pPr>
            <a:r>
              <a:rPr lang="en-US" altLang="en-US">
                <a:solidFill>
                  <a:srgbClr val="FFFFFF"/>
                </a:solidFill>
              </a:rPr>
              <a:t>  </a:t>
            </a:r>
            <a:r>
              <a:rPr lang="en-US" altLang="en-US" sz="352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3: Typical cross-sections with directions labeled.</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p>
          <a:p>
            <a:pPr algn="ctr" defTabSz="914400" eaLnBrk="0" fontAlgn="base" hangingPunct="0">
              <a:spcBef>
                <a:spcPct val="0"/>
              </a:spcBef>
              <a:spcAft>
                <a:spcPct val="0"/>
              </a:spcAft>
            </a:pPr>
            <a:r>
              <a:rPr lang="en-US" altLang="en-US">
                <a:solidFill>
                  <a:srgbClr val="FFFFFF"/>
                </a:solidFill>
              </a:rPr>
              <a:t>  </a:t>
            </a:r>
            <a:r>
              <a:rPr lang="en-US" altLang="en-US" sz="345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4: Typical cross-sections with the three divisions (as discussed in lecture) labeled.</a:t>
            </a:r>
            <a:endParaRPr lang="en-US" altLang="en-US">
              <a:solidFill>
                <a:srgbClr val="FFFFFF"/>
              </a:solidFill>
            </a:endParaRPr>
          </a:p>
        </p:txBody>
      </p:sp>
      <p:pic>
        <p:nvPicPr>
          <p:cNvPr id="19459" name="Picture 5" descr="Brain_directions__planes_-_small">
            <a:extLst>
              <a:ext uri="{FF2B5EF4-FFF2-40B4-BE49-F238E27FC236}">
                <a16:creationId xmlns:a16="http://schemas.microsoft.com/office/drawing/2014/main" id="{6B1DCCC0-FE69-4CFA-BDB2-9772B152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6824663"/>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Brain_directions_planes__sections_1_small">
            <a:extLst>
              <a:ext uri="{FF2B5EF4-FFF2-40B4-BE49-F238E27FC236}">
                <a16:creationId xmlns:a16="http://schemas.microsoft.com/office/drawing/2014/main" id="{94EA63EA-7B7D-4D61-80F6-7B0A60DE1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Brain_directions_planes_sections__divisions_-_small">
            <a:extLst>
              <a:ext uri="{FF2B5EF4-FFF2-40B4-BE49-F238E27FC236}">
                <a16:creationId xmlns:a16="http://schemas.microsoft.com/office/drawing/2014/main" id="{FF3F050D-C31B-49BD-9BAB-539BABD72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8670925"/>
            <a:ext cx="73056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22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8B26398-5F98-49F0-982A-3B3AA023237A}"/>
              </a:ext>
            </a:extLst>
          </p:cNvPr>
          <p:cNvSpPr>
            <a:spLocks noGrp="1" noChangeArrowheads="1"/>
          </p:cNvSpPr>
          <p:nvPr>
            <p:ph type="title"/>
          </p:nvPr>
        </p:nvSpPr>
        <p:spPr/>
        <p:txBody>
          <a:bodyPr/>
          <a:lstStyle/>
          <a:p>
            <a:pPr eaLnBrk="1" hangingPunct="1">
              <a:defRPr/>
            </a:pPr>
            <a:r>
              <a:rPr lang="en-US">
                <a:solidFill>
                  <a:srgbClr val="FFFF99"/>
                </a:solidFill>
              </a:rPr>
              <a:t>Nomenclature</a:t>
            </a:r>
            <a:br>
              <a:rPr lang="en-US">
                <a:solidFill>
                  <a:srgbClr val="FFFF99"/>
                </a:solidFill>
              </a:rPr>
            </a:br>
            <a:r>
              <a:rPr lang="en-US">
                <a:solidFill>
                  <a:srgbClr val="FFFF99"/>
                </a:solidFill>
              </a:rPr>
              <a:t>Sagittal Section</a:t>
            </a:r>
          </a:p>
        </p:txBody>
      </p:sp>
      <p:pic>
        <p:nvPicPr>
          <p:cNvPr id="16387" name="Picture 3" descr="CNS016">
            <a:extLst>
              <a:ext uri="{FF2B5EF4-FFF2-40B4-BE49-F238E27FC236}">
                <a16:creationId xmlns:a16="http://schemas.microsoft.com/office/drawing/2014/main" id="{08DB4DDE-338C-4094-88B3-289A5D3F11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7575" y="1758951"/>
            <a:ext cx="6891338" cy="32924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545B6C9-7B75-4EA4-B6F2-407D4C354EEA}"/>
              </a:ext>
            </a:extLst>
          </p:cNvPr>
          <p:cNvSpPr>
            <a:spLocks noGrp="1" noChangeArrowheads="1"/>
          </p:cNvSpPr>
          <p:nvPr>
            <p:ph type="title"/>
          </p:nvPr>
        </p:nvSpPr>
        <p:spPr/>
        <p:txBody>
          <a:bodyPr/>
          <a:lstStyle/>
          <a:p>
            <a:pPr eaLnBrk="1" hangingPunct="1">
              <a:defRPr/>
            </a:pPr>
            <a:r>
              <a:rPr lang="en-US"/>
              <a:t>Coronal Section</a:t>
            </a:r>
          </a:p>
        </p:txBody>
      </p:sp>
      <p:pic>
        <p:nvPicPr>
          <p:cNvPr id="17411" name="Picture 3" descr="CNS274">
            <a:extLst>
              <a:ext uri="{FF2B5EF4-FFF2-40B4-BE49-F238E27FC236}">
                <a16:creationId xmlns:a16="http://schemas.microsoft.com/office/drawing/2014/main" id="{ED8CDA24-0A8D-4B6A-9904-BAEAA33A78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1524001"/>
            <a:ext cx="6096000" cy="40163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2AF6A63-0A22-4EF0-835B-9E30846B5FBC}"/>
              </a:ext>
            </a:extLst>
          </p:cNvPr>
          <p:cNvSpPr>
            <a:spLocks noGrp="1" noChangeArrowheads="1"/>
          </p:cNvSpPr>
          <p:nvPr>
            <p:ph type="title"/>
          </p:nvPr>
        </p:nvSpPr>
        <p:spPr/>
        <p:txBody>
          <a:bodyPr/>
          <a:lstStyle/>
          <a:p>
            <a:pPr eaLnBrk="1" hangingPunct="1">
              <a:defRPr/>
            </a:pPr>
            <a:r>
              <a:rPr lang="en-US"/>
              <a:t>Horizontal Section</a:t>
            </a:r>
          </a:p>
        </p:txBody>
      </p:sp>
      <p:pic>
        <p:nvPicPr>
          <p:cNvPr id="18435" name="Picture 3" descr="CNS230">
            <a:extLst>
              <a:ext uri="{FF2B5EF4-FFF2-40B4-BE49-F238E27FC236}">
                <a16:creationId xmlns:a16="http://schemas.microsoft.com/office/drawing/2014/main" id="{ABD1FEA2-3565-41C2-9595-C648679962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30463" y="2141538"/>
            <a:ext cx="5442099" cy="36496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A8F3E9E5-633D-45A1-BA47-F9A951EF3639}"/>
              </a:ext>
            </a:extLst>
          </p:cNvPr>
          <p:cNvSpPr>
            <a:spLocks noChangeArrowheads="1"/>
          </p:cNvSpPr>
          <p:nvPr/>
        </p:nvSpPr>
        <p:spPr bwMode="auto">
          <a:xfrm>
            <a:off x="-2285461" y="-7434718"/>
            <a:ext cx="16762922" cy="217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spcBef>
                <a:spcPct val="0"/>
              </a:spcBef>
              <a:spcAft>
                <a:spcPct val="0"/>
              </a:spcAft>
            </a:pPr>
            <a:r>
              <a:rPr lang="en-US" altLang="en-US" sz="1600" b="1">
                <a:solidFill>
                  <a:srgbClr val="FFFFFF"/>
                </a:solidFill>
                <a:latin typeface="Georgia" panose="02040502050405020303" pitchFamily="18" charset="0"/>
              </a:rPr>
              <a:t>Human Brain: Directions, cross-sections and divisions</a:t>
            </a:r>
            <a:endParaRPr lang="en-US" altLang="en-US" sz="1100">
              <a:solidFill>
                <a:srgbClr val="FFFFFF"/>
              </a:solidFill>
            </a:endParaRP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Based on Carlson Fig. 3.2, p. 66.</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r>
              <a:rPr lang="en-US" altLang="en-US" sz="182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1: Left lateral view of the brain and spinal cord.</a:t>
            </a:r>
            <a:br>
              <a:rPr lang="en-US" altLang="en-US" sz="1400">
                <a:solidFill>
                  <a:srgbClr val="FFFFFF"/>
                </a:solidFill>
                <a:latin typeface="Georgia" panose="02040502050405020303" pitchFamily="18" charset="0"/>
              </a:rPr>
            </a:br>
            <a:r>
              <a:rPr lang="en-US" altLang="en-US" sz="1400">
                <a:solidFill>
                  <a:srgbClr val="FFFFFF"/>
                </a:solidFill>
                <a:latin typeface="Georgia" panose="02040502050405020303" pitchFamily="18" charset="0"/>
              </a:rPr>
              <a:t>Anterior to posterior: Front to back</a:t>
            </a:r>
            <a:br>
              <a:rPr lang="en-US" altLang="en-US" sz="1400">
                <a:solidFill>
                  <a:srgbClr val="FFFFFF"/>
                </a:solidFill>
                <a:latin typeface="Georgia" panose="02040502050405020303" pitchFamily="18" charset="0"/>
              </a:rPr>
            </a:br>
            <a:r>
              <a:rPr lang="en-US" altLang="en-US" sz="1400">
                <a:solidFill>
                  <a:srgbClr val="FFFFFF"/>
                </a:solidFill>
                <a:latin typeface="Georgia" panose="02040502050405020303" pitchFamily="18" charset="0"/>
              </a:rPr>
              <a:t>Superior or dorsal: Top</a:t>
            </a:r>
            <a:br>
              <a:rPr lang="en-US" altLang="en-US" sz="1400">
                <a:solidFill>
                  <a:srgbClr val="FFFFFF"/>
                </a:solidFill>
                <a:latin typeface="Georgia" panose="02040502050405020303" pitchFamily="18" charset="0"/>
              </a:rPr>
            </a:br>
            <a:r>
              <a:rPr lang="en-US" altLang="en-US" sz="1400">
                <a:solidFill>
                  <a:srgbClr val="FFFFFF"/>
                </a:solidFill>
                <a:latin typeface="Georgia" panose="02040502050405020303" pitchFamily="18" charset="0"/>
              </a:rPr>
              <a:t>Inferior or ventral: Bottom</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p>
          <a:p>
            <a:pPr algn="ctr" defTabSz="914400" eaLnBrk="0" fontAlgn="base" hangingPunct="0">
              <a:spcBef>
                <a:spcPct val="0"/>
              </a:spcBef>
              <a:spcAft>
                <a:spcPct val="0"/>
              </a:spcAft>
            </a:pPr>
            <a:r>
              <a:rPr lang="en-US" altLang="en-US">
                <a:solidFill>
                  <a:srgbClr val="FFFFFF"/>
                </a:solidFill>
              </a:rPr>
              <a:t>  </a:t>
            </a:r>
            <a:r>
              <a:rPr lang="en-US" altLang="en-US" sz="345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2: Typical cross-sections through the brain and spinal cord.</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p>
          <a:p>
            <a:pPr algn="ctr" defTabSz="914400" eaLnBrk="0" fontAlgn="base" hangingPunct="0">
              <a:spcBef>
                <a:spcPct val="0"/>
              </a:spcBef>
              <a:spcAft>
                <a:spcPct val="0"/>
              </a:spcAft>
            </a:pPr>
            <a:r>
              <a:rPr lang="en-US" altLang="en-US">
                <a:solidFill>
                  <a:srgbClr val="FFFFFF"/>
                </a:solidFill>
              </a:rPr>
              <a:t>  </a:t>
            </a:r>
            <a:r>
              <a:rPr lang="en-US" altLang="en-US" sz="352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3: Typical cross-sections with directions labeled.</a:t>
            </a:r>
            <a:endParaRPr lang="en-US" altLang="en-US" sz="1100">
              <a:solidFill>
                <a:srgbClr val="FFFFFF"/>
              </a:solidFill>
            </a:endParaRPr>
          </a:p>
          <a:p>
            <a:pPr algn="ctr" defTabSz="914400" eaLnBrk="0" fontAlgn="base" hangingPunct="0">
              <a:spcBef>
                <a:spcPct val="0"/>
              </a:spcBef>
              <a:spcAft>
                <a:spcPct val="0"/>
              </a:spcAft>
            </a:pPr>
            <a:r>
              <a:rPr lang="en-US" altLang="en-US">
                <a:solidFill>
                  <a:srgbClr val="FFFFFF"/>
                </a:solidFill>
              </a:rPr>
              <a:t> </a:t>
            </a:r>
          </a:p>
          <a:p>
            <a:pPr algn="ctr" defTabSz="914400" eaLnBrk="0" fontAlgn="base" hangingPunct="0">
              <a:spcBef>
                <a:spcPct val="0"/>
              </a:spcBef>
              <a:spcAft>
                <a:spcPct val="0"/>
              </a:spcAft>
            </a:pPr>
            <a:r>
              <a:rPr lang="en-US" altLang="en-US">
                <a:solidFill>
                  <a:srgbClr val="FFFFFF"/>
                </a:solidFill>
              </a:rPr>
              <a:t>  </a:t>
            </a:r>
            <a:r>
              <a:rPr lang="en-US" altLang="en-US" sz="34500">
                <a:solidFill>
                  <a:srgbClr val="FFFFFF"/>
                </a:solidFill>
              </a:rPr>
              <a:t> </a:t>
            </a:r>
            <a:r>
              <a:rPr lang="en-US" altLang="en-US">
                <a:solidFill>
                  <a:srgbClr val="FFFFFF"/>
                </a:solidFill>
              </a:rPr>
              <a:t>                                                                                                                                                                                                                                     </a:t>
            </a:r>
          </a:p>
          <a:p>
            <a:pPr algn="ctr" defTabSz="914400" eaLnBrk="0" fontAlgn="base" hangingPunct="0">
              <a:spcBef>
                <a:spcPct val="0"/>
              </a:spcBef>
              <a:spcAft>
                <a:spcPct val="0"/>
              </a:spcAft>
            </a:pPr>
            <a:r>
              <a:rPr lang="en-US" altLang="en-US" sz="1400">
                <a:solidFill>
                  <a:srgbClr val="FFFFFF"/>
                </a:solidFill>
                <a:latin typeface="Georgia" panose="02040502050405020303" pitchFamily="18" charset="0"/>
              </a:rPr>
              <a:t>Fig. 4: Typical cross-sections with the three divisions (as discussed in lecture) labeled.</a:t>
            </a:r>
            <a:endParaRPr lang="en-US" altLang="en-US">
              <a:solidFill>
                <a:srgbClr val="FFFFFF"/>
              </a:solidFill>
            </a:endParaRPr>
          </a:p>
        </p:txBody>
      </p:sp>
      <p:pic>
        <p:nvPicPr>
          <p:cNvPr id="19459" name="Picture 5" descr="Brain_directions__planes_-_small">
            <a:extLst>
              <a:ext uri="{FF2B5EF4-FFF2-40B4-BE49-F238E27FC236}">
                <a16:creationId xmlns:a16="http://schemas.microsoft.com/office/drawing/2014/main" id="{6B1DCCC0-FE69-4CFA-BDB2-9772B152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6824663"/>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Brain_directions_planes__sections_1_small">
            <a:extLst>
              <a:ext uri="{FF2B5EF4-FFF2-40B4-BE49-F238E27FC236}">
                <a16:creationId xmlns:a16="http://schemas.microsoft.com/office/drawing/2014/main" id="{94EA63EA-7B7D-4D61-80F6-7B0A60DE1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Brain_directions_planes_sections__divisions_-_small">
            <a:extLst>
              <a:ext uri="{FF2B5EF4-FFF2-40B4-BE49-F238E27FC236}">
                <a16:creationId xmlns:a16="http://schemas.microsoft.com/office/drawing/2014/main" id="{FF3F050D-C31B-49BD-9BAB-539BABD72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8670925"/>
            <a:ext cx="73056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CA33-6A5A-4D2E-8DDC-AE73F554D41D}"/>
              </a:ext>
            </a:extLst>
          </p:cNvPr>
          <p:cNvSpPr>
            <a:spLocks noGrp="1"/>
          </p:cNvSpPr>
          <p:nvPr>
            <p:ph type="title"/>
          </p:nvPr>
        </p:nvSpPr>
        <p:spPr/>
        <p:txBody>
          <a:bodyPr/>
          <a:lstStyle/>
          <a:p>
            <a:r>
              <a:rPr lang="en-US" sz="4000" b="1" dirty="0">
                <a:solidFill>
                  <a:schemeClr val="tx1"/>
                </a:solidFill>
                <a:effectLst/>
                <a:cs typeface="Times New Roman"/>
                <a:sym typeface="Times New Roman"/>
              </a:rPr>
              <a:t>The Meninges</a:t>
            </a:r>
            <a:endParaRPr lang="en-US" dirty="0">
              <a:solidFill>
                <a:schemeClr val="tx1"/>
              </a:solidFill>
            </a:endParaRPr>
          </a:p>
        </p:txBody>
      </p:sp>
      <p:sp>
        <p:nvSpPr>
          <p:cNvPr id="3" name="Content Placeholder 2">
            <a:extLst>
              <a:ext uri="{FF2B5EF4-FFF2-40B4-BE49-F238E27FC236}">
                <a16:creationId xmlns:a16="http://schemas.microsoft.com/office/drawing/2014/main" id="{3EF5494F-B260-4706-907E-D19E0F118701}"/>
              </a:ext>
            </a:extLst>
          </p:cNvPr>
          <p:cNvSpPr>
            <a:spLocks noGrp="1"/>
          </p:cNvSpPr>
          <p:nvPr>
            <p:ph idx="1"/>
          </p:nvPr>
        </p:nvSpPr>
        <p:spPr/>
        <p:txBody>
          <a:bodyPr/>
          <a:lstStyle/>
          <a:p>
            <a:pPr marL="256032" lvl="0" indent="-154432" eaLnBrk="1" fontAlgn="auto" hangingPunct="1">
              <a:spcBef>
                <a:spcPts val="1500"/>
              </a:spcBef>
              <a:spcAft>
                <a:spcPts val="0"/>
              </a:spcAft>
              <a:buClr>
                <a:srgbClr val="007FA3"/>
              </a:buClr>
              <a:buSzPct val="100000"/>
              <a:buFont typeface="Arial"/>
              <a:buChar char="•"/>
            </a:pPr>
            <a:r>
              <a:rPr lang="en-US" sz="4800" dirty="0">
                <a:effectLst/>
                <a:cs typeface="Arial"/>
                <a:sym typeface="Arial"/>
              </a:rPr>
              <a:t>Dura mater</a:t>
            </a:r>
          </a:p>
          <a:p>
            <a:pPr marL="256032" lvl="0" indent="-154432" eaLnBrk="1" fontAlgn="auto" hangingPunct="1">
              <a:spcBef>
                <a:spcPts val="1500"/>
              </a:spcBef>
              <a:spcAft>
                <a:spcPts val="0"/>
              </a:spcAft>
              <a:buClr>
                <a:srgbClr val="007FA3"/>
              </a:buClr>
              <a:buSzPct val="100000"/>
              <a:buFont typeface="Arial"/>
              <a:buChar char="•"/>
            </a:pPr>
            <a:r>
              <a:rPr lang="en-US" sz="4800" dirty="0">
                <a:effectLst/>
                <a:cs typeface="Arial"/>
                <a:sym typeface="Arial"/>
              </a:rPr>
              <a:t>Arachnoid</a:t>
            </a:r>
          </a:p>
          <a:p>
            <a:pPr marL="256032" lvl="0" indent="-154432" eaLnBrk="1" fontAlgn="auto" hangingPunct="1">
              <a:spcBef>
                <a:spcPts val="1500"/>
              </a:spcBef>
              <a:spcAft>
                <a:spcPts val="0"/>
              </a:spcAft>
              <a:buClr>
                <a:srgbClr val="007FA3"/>
              </a:buClr>
              <a:buSzPct val="100000"/>
              <a:buFont typeface="Arial"/>
              <a:buChar char="•"/>
            </a:pPr>
            <a:r>
              <a:rPr lang="en-US" sz="4800" dirty="0">
                <a:effectLst/>
                <a:cs typeface="Arial"/>
                <a:sym typeface="Arial"/>
              </a:rPr>
              <a:t>Pia mater</a:t>
            </a:r>
            <a:endParaRPr lang="en-US" sz="4800" dirty="0"/>
          </a:p>
        </p:txBody>
      </p:sp>
      <p:pic>
        <p:nvPicPr>
          <p:cNvPr id="5" name="Picture 4">
            <a:extLst>
              <a:ext uri="{FF2B5EF4-FFF2-40B4-BE49-F238E27FC236}">
                <a16:creationId xmlns:a16="http://schemas.microsoft.com/office/drawing/2014/main" id="{D0D607B7-EDC7-4B07-8AF4-DD2D587059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V="1">
            <a:off x="4220136" y="2077403"/>
            <a:ext cx="7543799" cy="2703194"/>
          </a:xfrm>
          <a:prstGeom prst="rect">
            <a:avLst/>
          </a:prstGeom>
        </p:spPr>
      </p:pic>
      <p:sp>
        <p:nvSpPr>
          <p:cNvPr id="6" name="TextBox 5">
            <a:extLst>
              <a:ext uri="{FF2B5EF4-FFF2-40B4-BE49-F238E27FC236}">
                <a16:creationId xmlns:a16="http://schemas.microsoft.com/office/drawing/2014/main" id="{C766BF78-1438-4485-865A-33DA2B8DACA4}"/>
              </a:ext>
            </a:extLst>
          </p:cNvPr>
          <p:cNvSpPr txBox="1"/>
          <p:nvPr/>
        </p:nvSpPr>
        <p:spPr>
          <a:xfrm flipV="1">
            <a:off x="20347463" y="10838042"/>
            <a:ext cx="1750576" cy="507831"/>
          </a:xfrm>
          <a:prstGeom prst="rect">
            <a:avLst/>
          </a:prstGeom>
          <a:noFill/>
        </p:spPr>
        <p:txBody>
          <a:bodyPr wrap="square" rtlCol="0">
            <a:spAutoFit/>
          </a:bodyPr>
          <a:lstStyle/>
          <a:p>
            <a:r>
              <a:rPr lang="en-US" sz="900">
                <a:hlinkClick r:id="rId3" tooltip="https://courses.lumenlearning.com/microbiology/chapter/bacterial-diseases-of-the-nervous-system/"/>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7456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Meninges</a:t>
            </a:r>
          </a:p>
        </p:txBody>
      </p:sp>
      <p:sp>
        <p:nvSpPr>
          <p:cNvPr id="3" name="Text Placeholder 2"/>
          <p:cNvSpPr>
            <a:spLocks noGrp="1"/>
          </p:cNvSpPr>
          <p:nvPr>
            <p:ph type="body" idx="1"/>
          </p:nvPr>
        </p:nvSpPr>
        <p:spPr/>
        <p:txBody>
          <a:bodyPr/>
          <a:lstStyle/>
          <a:p>
            <a:r>
              <a:rPr lang="en-US" dirty="0"/>
              <a:t>Figure 3.4  The absorption of cerebrospinal fluid (CSF) from the subarachnoid space (blue) into a major sinus. Note the three meninges.</a:t>
            </a:r>
          </a:p>
        </p:txBody>
      </p:sp>
      <p:pic>
        <p:nvPicPr>
          <p:cNvPr id="4" name="Picture 3" descr="The digital image shows the top-center portion of the brain boxed out, and an enlarged image of the cross section of that part of the brain. &#10;&#10;The cross section shows the following parts from top to bottom:&#10;Scalp: Upper part of the head with hairs on it.&#10;Skull: Exists below the scalp.&#10;Dura matter meninx: A thick layer below the skull, which also extends into the longitudinal fissure, and contains sinuses.&#10;Arachnoid meninx: Layer below the dura mater meninx. It is comparatively thinner and also lines the longitudinal fissure.&#10;Subarachnoid space: It contains arteries and the cerebrospinal fluid.&#10;Pia mater meninx: A thin layer below the subarachnoid space that lines the folds of the brain.&#10;Cortex: Exists below the pia mater meninx:&#10;Sinus: Channel within the dura matter meninx.&#10;&#10;The image indicates with arrows the movement of the cerebrospinal fluid, starting from the subarachnoid space, crossing the arachnoid meninx and dura matter meninx, and flowing into the sinuses in the dura matter menin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68401"/>
            <a:ext cx="9144000" cy="4516087"/>
          </a:xfrm>
          <a:prstGeom prst="rect">
            <a:avLst/>
          </a:prstGeom>
        </p:spPr>
      </p:pic>
    </p:spTree>
    <p:extLst>
      <p:ext uri="{BB962C8B-B14F-4D97-AF65-F5344CB8AC3E}">
        <p14:creationId xmlns:p14="http://schemas.microsoft.com/office/powerpoint/2010/main" val="229315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7550"/>
            <a:ext cx="8229600" cy="1312650"/>
          </a:xfrm>
        </p:spPr>
        <p:txBody>
          <a:bodyPr/>
          <a:lstStyle/>
          <a:p>
            <a:r>
              <a:rPr lang="en-US" dirty="0"/>
              <a:t>Ventricles and Cerebrospinal Fluid</a:t>
            </a:r>
          </a:p>
        </p:txBody>
      </p:sp>
      <p:sp>
        <p:nvSpPr>
          <p:cNvPr id="3" name="Text Placeholder 2"/>
          <p:cNvSpPr>
            <a:spLocks noGrp="1"/>
          </p:cNvSpPr>
          <p:nvPr>
            <p:ph idx="1"/>
          </p:nvPr>
        </p:nvSpPr>
        <p:spPr>
          <a:xfrm>
            <a:off x="685801" y="1703541"/>
            <a:ext cx="10131425" cy="4087660"/>
          </a:xfrm>
        </p:spPr>
        <p:txBody>
          <a:bodyPr/>
          <a:lstStyle/>
          <a:p>
            <a:r>
              <a:rPr lang="en-US" sz="2800" dirty="0"/>
              <a:t>Ventricles</a:t>
            </a:r>
          </a:p>
          <a:p>
            <a:pPr lvl="1"/>
            <a:r>
              <a:rPr lang="en-US" sz="2400" b="1" dirty="0"/>
              <a:t>Lateral</a:t>
            </a:r>
          </a:p>
          <a:p>
            <a:pPr lvl="1"/>
            <a:r>
              <a:rPr lang="en-US" sz="2400" b="1" dirty="0"/>
              <a:t>3</a:t>
            </a:r>
            <a:r>
              <a:rPr lang="en-US" sz="2400" b="1" baseline="30000" dirty="0"/>
              <a:t>rd</a:t>
            </a:r>
            <a:endParaRPr lang="en-US" sz="2400" b="1" dirty="0"/>
          </a:p>
          <a:p>
            <a:pPr lvl="1"/>
            <a:r>
              <a:rPr lang="en-US" sz="2400" b="1" dirty="0"/>
              <a:t>4</a:t>
            </a:r>
            <a:r>
              <a:rPr lang="en-US" sz="2400" b="1" baseline="30000" dirty="0"/>
              <a:t>th</a:t>
            </a:r>
            <a:endParaRPr lang="en-US" sz="2400" b="1" dirty="0"/>
          </a:p>
          <a:p>
            <a:pPr lvl="1"/>
            <a:r>
              <a:rPr lang="en-US" sz="2400" b="1" dirty="0"/>
              <a:t>Central canal</a:t>
            </a:r>
          </a:p>
          <a:p>
            <a:r>
              <a:rPr lang="en-US" sz="2800" dirty="0"/>
              <a:t>Cerebrospinal Fluid</a:t>
            </a:r>
          </a:p>
          <a:p>
            <a:pPr lvl="1"/>
            <a:r>
              <a:rPr lang="en-US" sz="2400" dirty="0"/>
              <a:t>Hydrocephalus- build up of CSF</a:t>
            </a:r>
          </a:p>
        </p:txBody>
      </p:sp>
      <p:pic>
        <p:nvPicPr>
          <p:cNvPr id="11" name="Picture 10">
            <a:extLst>
              <a:ext uri="{FF2B5EF4-FFF2-40B4-BE49-F238E27FC236}">
                <a16:creationId xmlns:a16="http://schemas.microsoft.com/office/drawing/2014/main" id="{FF834E71-31C7-4336-BB19-60FBBD5567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99174" y="1386057"/>
            <a:ext cx="5677278" cy="2947404"/>
          </a:xfrm>
          <a:prstGeom prst="rect">
            <a:avLst/>
          </a:prstGeom>
        </p:spPr>
      </p:pic>
      <p:sp>
        <p:nvSpPr>
          <p:cNvPr id="12" name="TextBox 11">
            <a:extLst>
              <a:ext uri="{FF2B5EF4-FFF2-40B4-BE49-F238E27FC236}">
                <a16:creationId xmlns:a16="http://schemas.microsoft.com/office/drawing/2014/main" id="{B7194C18-053A-4C00-B4C8-BC2F32DDC17C}"/>
              </a:ext>
            </a:extLst>
          </p:cNvPr>
          <p:cNvSpPr txBox="1"/>
          <p:nvPr/>
        </p:nvSpPr>
        <p:spPr>
          <a:xfrm>
            <a:off x="4699174" y="3921508"/>
            <a:ext cx="5677278" cy="230832"/>
          </a:xfrm>
          <a:prstGeom prst="rect">
            <a:avLst/>
          </a:prstGeom>
          <a:noFill/>
        </p:spPr>
        <p:txBody>
          <a:bodyPr wrap="square" rtlCol="0">
            <a:spAutoFit/>
          </a:bodyPr>
          <a:lstStyle/>
          <a:p>
            <a:r>
              <a:rPr lang="en-US" sz="900">
                <a:hlinkClick r:id="rId4" tooltip="https://en.wikipedia.org/wiki/Ventricular_system"/>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5503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295400"/>
          </a:xfrm>
        </p:spPr>
        <p:txBody>
          <a:bodyPr/>
          <a:lstStyle/>
          <a:p>
            <a:r>
              <a:rPr lang="en-US" dirty="0"/>
              <a:t>Figure 3.3 Ventricles and Central Canal</a:t>
            </a:r>
          </a:p>
        </p:txBody>
      </p:sp>
      <p:sp>
        <p:nvSpPr>
          <p:cNvPr id="3" name="Text Placeholder 2"/>
          <p:cNvSpPr>
            <a:spLocks noGrp="1"/>
          </p:cNvSpPr>
          <p:nvPr>
            <p:ph type="body" idx="1"/>
          </p:nvPr>
        </p:nvSpPr>
        <p:spPr/>
        <p:txBody>
          <a:bodyPr/>
          <a:lstStyle/>
          <a:p>
            <a:r>
              <a:rPr lang="en-US" dirty="0"/>
              <a:t>Figure 3.3 The cerebral ventricles and central canal.</a:t>
            </a:r>
          </a:p>
        </p:txBody>
      </p:sp>
      <p:pic>
        <p:nvPicPr>
          <p:cNvPr id="4" name="Picture 3" descr="The figure shows the side view and top view of the cerebral ventricles and the central canal respectively. The parts shown are:&#10;• Lateral ventricles: Two parallel roughly C shaped structures in the middle of the brain, one in each hemisphere.&#10;• Third ventricle: Present in the opening within the lateral ventricles.&#10;• Fourth ventricle: Present near the brain stem.&#10;• Cerebral aqueduct: Canal connecting the third ventricle to the fourth ventricle.&#10;• Central canal: Starts from the third ventricle and extends into the spinal c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524001"/>
            <a:ext cx="8305800" cy="4360303"/>
          </a:xfrm>
          <a:prstGeom prst="rect">
            <a:avLst/>
          </a:prstGeom>
        </p:spPr>
      </p:pic>
    </p:spTree>
    <p:extLst>
      <p:ext uri="{BB962C8B-B14F-4D97-AF65-F5344CB8AC3E}">
        <p14:creationId xmlns:p14="http://schemas.microsoft.com/office/powerpoint/2010/main" val="80978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93C458E-5B7C-4950-88DD-A183BD0756C4}"/>
              </a:ext>
            </a:extLst>
          </p:cNvPr>
          <p:cNvSpPr>
            <a:spLocks noGrp="1" noChangeArrowheads="1"/>
          </p:cNvSpPr>
          <p:nvPr>
            <p:ph type="title"/>
          </p:nvPr>
        </p:nvSpPr>
        <p:spPr/>
        <p:txBody>
          <a:bodyPr/>
          <a:lstStyle/>
          <a:p>
            <a:pPr eaLnBrk="1" hangingPunct="1">
              <a:defRPr/>
            </a:pPr>
            <a:r>
              <a:rPr lang="en-US"/>
              <a:t>Brain is our 3 pound universe</a:t>
            </a:r>
          </a:p>
        </p:txBody>
      </p:sp>
      <p:sp>
        <p:nvSpPr>
          <p:cNvPr id="7171" name="Rectangle 3">
            <a:extLst>
              <a:ext uri="{FF2B5EF4-FFF2-40B4-BE49-F238E27FC236}">
                <a16:creationId xmlns:a16="http://schemas.microsoft.com/office/drawing/2014/main" id="{DA76B67E-B215-418D-9ADC-A862038CB815}"/>
              </a:ext>
            </a:extLst>
          </p:cNvPr>
          <p:cNvSpPr>
            <a:spLocks noGrp="1" noChangeArrowheads="1"/>
          </p:cNvSpPr>
          <p:nvPr>
            <p:ph idx="1"/>
          </p:nvPr>
        </p:nvSpPr>
        <p:spPr/>
        <p:txBody>
          <a:bodyPr/>
          <a:lstStyle/>
          <a:p>
            <a:pPr eaLnBrk="1" hangingPunct="1">
              <a:defRPr/>
            </a:pPr>
            <a:r>
              <a:rPr lang="en-US" sz="3600" b="1" dirty="0">
                <a:solidFill>
                  <a:srgbClr val="FFFF99"/>
                </a:solidFill>
                <a:effectLst/>
                <a:latin typeface="Times New Roman" pitchFamily="18" charset="0"/>
              </a:rPr>
              <a:t>Composed of billions of Neurons (computer chips): That communicate with each other at an awesome rate</a:t>
            </a:r>
          </a:p>
          <a:p>
            <a:pPr eaLnBrk="1" hangingPunct="1">
              <a:defRPr/>
            </a:pPr>
            <a:endParaRPr lang="en-US" b="1" dirty="0">
              <a:solidFill>
                <a:srgbClr val="FFFF99"/>
              </a:solidFill>
              <a:effectLst/>
              <a:latin typeface="Times New Roman" pitchFamily="18" charset="0"/>
            </a:endParaRPr>
          </a:p>
          <a:p>
            <a:pPr eaLnBrk="1" hangingPunct="1">
              <a:defRPr/>
            </a:pPr>
            <a:r>
              <a:rPr lang="en-US" sz="2000" b="1" i="1" dirty="0">
                <a:solidFill>
                  <a:srgbClr val="FFFF99"/>
                </a:solidFill>
                <a:effectLst/>
                <a:latin typeface="Times New Roman" pitchFamily="18" charset="0"/>
              </a:rPr>
              <a:t>However, we will discuss the Brain then the neuron….</a:t>
            </a:r>
          </a:p>
          <a:p>
            <a:pPr eaLnBrk="1" hangingPunct="1">
              <a:buFont typeface="Wingdings" panose="05000000000000000000" pitchFamily="2" charset="2"/>
              <a:buNone/>
              <a:defRPr/>
            </a:pPr>
            <a:endParaRPr lang="en-US" b="1" dirty="0">
              <a:solidFill>
                <a:srgbClr val="FFFF99"/>
              </a:solidFill>
              <a:effectLst/>
              <a:latin typeface="Times New Roman" pitchFamily="18" charset="0"/>
            </a:endParaRPr>
          </a:p>
          <a:p>
            <a:pPr eaLnBrk="1" hangingPunct="1">
              <a:buFont typeface="Wingdings" panose="05000000000000000000" pitchFamily="2" charset="2"/>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8A613D4-9601-4158-8750-5924E2E80436}"/>
              </a:ext>
            </a:extLst>
          </p:cNvPr>
          <p:cNvSpPr>
            <a:spLocks noGrp="1" noChangeArrowheads="1"/>
          </p:cNvSpPr>
          <p:nvPr>
            <p:ph type="title"/>
          </p:nvPr>
        </p:nvSpPr>
        <p:spPr>
          <a:xfrm>
            <a:off x="2133600" y="304800"/>
            <a:ext cx="7086600" cy="1143000"/>
          </a:xfrm>
          <a:noFill/>
          <a:extLst>
            <a:ext uri="{909E8E84-426E-40DD-AFC4-6F175D3DCCD1}">
              <a14:hiddenFill xmlns:a14="http://schemas.microsoft.com/office/drawing/2010/main">
                <a:solidFill>
                  <a:srgbClr val="FFFFFF"/>
                </a:solidFill>
              </a14:hiddenFill>
            </a:ext>
          </a:extLst>
        </p:spPr>
        <p:txBody>
          <a:bodyPr vert="horz" wrap="square" lIns="92075" tIns="46038" rIns="92075" bIns="46038" numCol="1" anchor="ctr" anchorCtr="0" compatLnSpc="1">
            <a:prstTxWarp prst="textNoShape">
              <a:avLst/>
            </a:prstTxWarp>
            <a:normAutofit fontScale="90000"/>
          </a:bodyPr>
          <a:lstStyle/>
          <a:p>
            <a:pPr eaLnBrk="1" hangingPunct="1"/>
            <a:r>
              <a:rPr lang="en-US" altLang="en-US" sz="4800" b="1">
                <a:solidFill>
                  <a:schemeClr val="tx1"/>
                </a:solidFill>
                <a:effectLst/>
              </a:rPr>
              <a:t>Major Structures </a:t>
            </a:r>
            <a:br>
              <a:rPr lang="en-US" altLang="en-US" sz="4800" b="1">
                <a:solidFill>
                  <a:schemeClr val="tx1"/>
                </a:solidFill>
                <a:effectLst/>
              </a:rPr>
            </a:br>
            <a:r>
              <a:rPr lang="en-US" altLang="en-US" sz="4800" b="1">
                <a:solidFill>
                  <a:schemeClr val="tx1"/>
                </a:solidFill>
                <a:effectLst/>
              </a:rPr>
              <a:t>of the Brain</a:t>
            </a:r>
            <a:endParaRPr lang="en-US" altLang="en-US" b="1">
              <a:solidFill>
                <a:schemeClr val="tx1"/>
              </a:solidFill>
              <a:effectLst/>
            </a:endParaRPr>
          </a:p>
        </p:txBody>
      </p:sp>
      <p:sp>
        <p:nvSpPr>
          <p:cNvPr id="20483" name="Rectangle 3">
            <a:extLst>
              <a:ext uri="{FF2B5EF4-FFF2-40B4-BE49-F238E27FC236}">
                <a16:creationId xmlns:a16="http://schemas.microsoft.com/office/drawing/2014/main" id="{6B79C4F1-6EBB-42BA-8763-360BD18D6C0A}"/>
              </a:ext>
            </a:extLst>
          </p:cNvPr>
          <p:cNvSpPr>
            <a:spLocks noChangeArrowheads="1"/>
          </p:cNvSpPr>
          <p:nvPr/>
        </p:nvSpPr>
        <p:spPr bwMode="auto">
          <a:xfrm flipV="1">
            <a:off x="1905000" y="1600200"/>
            <a:ext cx="8229600" cy="76200"/>
          </a:xfrm>
          <a:prstGeom prst="rect">
            <a:avLst/>
          </a:prstGeom>
          <a:solidFill>
            <a:srgbClr val="A50021"/>
          </a:solidFill>
          <a:ln w="9525">
            <a:solidFill>
              <a:srgbClr val="A5002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pic>
        <p:nvPicPr>
          <p:cNvPr id="15364" name="Picture 4">
            <a:extLst>
              <a:ext uri="{FF2B5EF4-FFF2-40B4-BE49-F238E27FC236}">
                <a16:creationId xmlns:a16="http://schemas.microsoft.com/office/drawing/2014/main" id="{AB52260F-7C24-4C50-A056-2CF987F4FA24}"/>
              </a:ext>
            </a:extLst>
          </p:cNvPr>
          <p:cNvPicPr>
            <a:picLocks noChangeArrowheads="1"/>
          </p:cNvPicPr>
          <p:nvPr/>
        </p:nvPicPr>
        <p:blipFill>
          <a:blip r:embed="rId2">
            <a:extLst>
              <a:ext uri="{28A0092B-C50C-407E-A947-70E740481C1C}">
                <a14:useLocalDpi xmlns:a14="http://schemas.microsoft.com/office/drawing/2010/main" val="0"/>
              </a:ext>
            </a:extLst>
          </a:blip>
          <a:srcRect t="8728"/>
          <a:stretch>
            <a:fillRect/>
          </a:stretch>
        </p:blipFill>
        <p:spPr bwMode="auto">
          <a:xfrm>
            <a:off x="2667000" y="1905000"/>
            <a:ext cx="6781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500" fill="hold"/>
                                        <p:tgtEl>
                                          <p:spTgt spid="15364"/>
                                        </p:tgtEl>
                                        <p:attrNameLst>
                                          <p:attrName>ppt_w</p:attrName>
                                        </p:attrNameLst>
                                      </p:cBhvr>
                                      <p:tavLst>
                                        <p:tav tm="0">
                                          <p:val>
                                            <p:fltVal val="0"/>
                                          </p:val>
                                        </p:tav>
                                        <p:tav tm="100000">
                                          <p:val>
                                            <p:strVal val="#ppt_w"/>
                                          </p:val>
                                        </p:tav>
                                      </p:tavLst>
                                    </p:anim>
                                    <p:anim calcmode="lin" valueType="num">
                                      <p:cBhvr>
                                        <p:cTn id="13" dur="500" fill="hold"/>
                                        <p:tgtEl>
                                          <p:spTgt spid="15364"/>
                                        </p:tgtEl>
                                        <p:attrNameLst>
                                          <p:attrName>ppt_h</p:attrName>
                                        </p:attrNameLst>
                                      </p:cBhvr>
                                      <p:tavLst>
                                        <p:tav tm="0">
                                          <p:val>
                                            <p:fltVal val="0"/>
                                          </p:val>
                                        </p:tav>
                                        <p:tav tm="100000">
                                          <p:val>
                                            <p:strVal val="#ppt_h"/>
                                          </p:val>
                                        </p:tav>
                                      </p:tavLst>
                                    </p:anim>
                                    <p:anim calcmode="lin" valueType="num">
                                      <p:cBhvr>
                                        <p:cTn id="14" dur="500" fill="hold"/>
                                        <p:tgtEl>
                                          <p:spTgt spid="15364"/>
                                        </p:tgtEl>
                                        <p:attrNameLst>
                                          <p:attrName>ppt_x</p:attrName>
                                        </p:attrNameLst>
                                      </p:cBhvr>
                                      <p:tavLst>
                                        <p:tav tm="0">
                                          <p:val>
                                            <p:fltVal val="0.5"/>
                                          </p:val>
                                        </p:tav>
                                        <p:tav tm="100000">
                                          <p:val>
                                            <p:strVal val="#ppt_x"/>
                                          </p:val>
                                        </p:tav>
                                      </p:tavLst>
                                    </p:anim>
                                    <p:anim calcmode="lin" valueType="num">
                                      <p:cBhvr>
                                        <p:cTn id="15" dur="500" fill="hold"/>
                                        <p:tgtEl>
                                          <p:spTgt spid="1536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8B03F08">
            <a:extLst>
              <a:ext uri="{FF2B5EF4-FFF2-40B4-BE49-F238E27FC236}">
                <a16:creationId xmlns:a16="http://schemas.microsoft.com/office/drawing/2014/main" id="{B04ABB4D-A1C4-4ABD-9E24-D95D3F224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83" y="993914"/>
            <a:ext cx="10888215" cy="53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20EC5DEF-A099-450F-A22A-A5088A6507CC}"/>
              </a:ext>
            </a:extLst>
          </p:cNvPr>
          <p:cNvSpPr txBox="1">
            <a:spLocks noChangeArrowheads="1"/>
          </p:cNvSpPr>
          <p:nvPr/>
        </p:nvSpPr>
        <p:spPr bwMode="auto">
          <a:xfrm>
            <a:off x="6546850" y="6324601"/>
            <a:ext cx="411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4400" fontAlgn="base">
              <a:spcBef>
                <a:spcPct val="50000"/>
              </a:spcBef>
              <a:spcAft>
                <a:spcPct val="0"/>
              </a:spcAft>
            </a:pPr>
            <a:r>
              <a:rPr lang="en-US" altLang="en-US" sz="1200">
                <a:solidFill>
                  <a:srgbClr val="FFFFFF"/>
                </a:solidFill>
              </a:rPr>
              <a:t>Copyright © 2004 Allyn and Bacon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lumMod val="40000"/>
                <a:lumOff val="60000"/>
              </a:schemeClr>
            </a:gs>
            <a:gs pos="100000">
              <a:srgbClr val="2F2F47"/>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3.18 The Five Divisions of the Brain</a:t>
            </a:r>
          </a:p>
        </p:txBody>
      </p:sp>
      <p:sp>
        <p:nvSpPr>
          <p:cNvPr id="3" name="Text Placeholder 2"/>
          <p:cNvSpPr>
            <a:spLocks noGrp="1"/>
          </p:cNvSpPr>
          <p:nvPr>
            <p:ph type="body" idx="1"/>
          </p:nvPr>
        </p:nvSpPr>
        <p:spPr/>
        <p:txBody>
          <a:bodyPr/>
          <a:lstStyle/>
          <a:p>
            <a:r>
              <a:rPr lang="en-US" dirty="0"/>
              <a:t>Figure 3.18 The five divisions of the adult human brain.</a:t>
            </a:r>
          </a:p>
        </p:txBody>
      </p:sp>
      <p:pic>
        <p:nvPicPr>
          <p:cNvPr id="4" name="Picture 3" descr="The image shows 1. Telencephalon and 2. Diencephalon together forming the forebrain, 3. Mesencephalon as the midbrain, and 4. Metencephalon and 5. Myelencephalon together forming the hindbrain.&#10;&#10;The five divisions shown in the side view of the brain are:&#10;1. Telencephalon: the largest area of the brain and encompasses the outer portion of the brain.&#10;2. Diencephalon: a smaller area approximately at the center of the telencephalon.&#10;3. Mesencephalon: approximately at the middle of the brain and below the diencephalon. It appears to be rectangular with two bumps.&#10;4. Metencephalon: a convoluted structure with several folds below the mesencephalon.&#10;5. Myelencephalon: below the metencephalon and consists of first a bulbous structure followed by a tubular structure.&#10;The Telencephalon and Diencephalon together form the forebrain, the Mesencephalon is the midbrain, and Metencephalon and Myelencephalon together form the hindbr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993084"/>
            <a:ext cx="7513983" cy="4850066"/>
          </a:xfrm>
          <a:prstGeom prst="rect">
            <a:avLst/>
          </a:prstGeom>
        </p:spPr>
      </p:pic>
    </p:spTree>
    <p:extLst>
      <p:ext uri="{BB962C8B-B14F-4D97-AF65-F5344CB8AC3E}">
        <p14:creationId xmlns:p14="http://schemas.microsoft.com/office/powerpoint/2010/main" val="41036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52CFE54-BA1C-4510-9683-ABC7B31183C9}"/>
              </a:ext>
            </a:extLst>
          </p:cNvPr>
          <p:cNvSpPr>
            <a:spLocks noGrp="1" noChangeArrowheads="1"/>
          </p:cNvSpPr>
          <p:nvPr>
            <p:ph type="title"/>
          </p:nvPr>
        </p:nvSpPr>
        <p:spPr/>
        <p:txBody>
          <a:bodyPr/>
          <a:lstStyle/>
          <a:p>
            <a:pPr eaLnBrk="1" hangingPunct="1"/>
            <a:r>
              <a:rPr lang="en-US" altLang="en-US" b="1">
                <a:solidFill>
                  <a:srgbClr val="FFFF99"/>
                </a:solidFill>
                <a:effectLst/>
              </a:rPr>
              <a:t>Hindbrain</a:t>
            </a:r>
          </a:p>
        </p:txBody>
      </p:sp>
      <p:sp>
        <p:nvSpPr>
          <p:cNvPr id="17411" name="Rectangle 3">
            <a:extLst>
              <a:ext uri="{FF2B5EF4-FFF2-40B4-BE49-F238E27FC236}">
                <a16:creationId xmlns:a16="http://schemas.microsoft.com/office/drawing/2014/main" id="{899ED0D8-EA40-41E2-8AED-56CD06063CA4}"/>
              </a:ext>
            </a:extLst>
          </p:cNvPr>
          <p:cNvSpPr>
            <a:spLocks noGrp="1" noChangeArrowheads="1"/>
          </p:cNvSpPr>
          <p:nvPr>
            <p:ph type="body" sz="half" idx="1"/>
          </p:nvPr>
        </p:nvSpPr>
        <p:spPr>
          <a:xfrm>
            <a:off x="215153" y="1676400"/>
            <a:ext cx="7481047" cy="4643718"/>
          </a:xfrm>
        </p:spPr>
        <p:txBody>
          <a:bodyPr>
            <a:normAutofit/>
          </a:bodyPr>
          <a:lstStyle/>
          <a:p>
            <a:pPr eaLnBrk="1" hangingPunct="1">
              <a:buFont typeface="Wingdings" panose="05000000000000000000" pitchFamily="2" charset="2"/>
              <a:buNone/>
              <a:defRPr/>
            </a:pPr>
            <a:r>
              <a:rPr lang="en-US" sz="3600" dirty="0">
                <a:solidFill>
                  <a:srgbClr val="FFFF00"/>
                </a:solidFill>
              </a:rPr>
              <a:t>Myelencephalon</a:t>
            </a:r>
          </a:p>
          <a:p>
            <a:pPr eaLnBrk="1" hangingPunct="1">
              <a:buFont typeface="Wingdings" panose="05000000000000000000" pitchFamily="2" charset="2"/>
              <a:buNone/>
              <a:defRPr/>
            </a:pPr>
            <a:endParaRPr lang="en-US" sz="3600" dirty="0">
              <a:solidFill>
                <a:srgbClr val="FFFF00"/>
              </a:solidFill>
            </a:endParaRPr>
          </a:p>
          <a:p>
            <a:pPr eaLnBrk="1" hangingPunct="1">
              <a:buFont typeface="Wingdings" panose="05000000000000000000" pitchFamily="2" charset="2"/>
              <a:buChar char="Ø"/>
              <a:defRPr/>
            </a:pPr>
            <a:r>
              <a:rPr lang="en-US" sz="3600" dirty="0">
                <a:solidFill>
                  <a:srgbClr val="FFFF00"/>
                </a:solidFill>
              </a:rPr>
              <a:t>Medulla (Breathing &amp; heart rate)</a:t>
            </a:r>
          </a:p>
          <a:p>
            <a:pPr eaLnBrk="1" hangingPunct="1">
              <a:buFont typeface="Wingdings" panose="05000000000000000000" pitchFamily="2" charset="2"/>
              <a:buNone/>
              <a:defRPr/>
            </a:pPr>
            <a:endParaRPr lang="en-US" sz="3600" dirty="0">
              <a:solidFill>
                <a:schemeClr val="hlink"/>
              </a:solidFill>
            </a:endParaRPr>
          </a:p>
          <a:p>
            <a:pPr eaLnBrk="1" hangingPunct="1">
              <a:buFont typeface="Wingdings" panose="05000000000000000000" pitchFamily="2" charset="2"/>
              <a:buChar char="Ø"/>
              <a:defRPr/>
            </a:pPr>
            <a:r>
              <a:rPr lang="en-US" sz="3600" dirty="0">
                <a:solidFill>
                  <a:schemeClr val="hlink"/>
                </a:solidFill>
              </a:rPr>
              <a:t>Reticular Formation</a:t>
            </a:r>
            <a:r>
              <a:rPr lang="en-US" sz="3600" dirty="0">
                <a:solidFill>
                  <a:schemeClr val="accent2"/>
                </a:solidFill>
              </a:rPr>
              <a:t> </a:t>
            </a:r>
            <a:r>
              <a:rPr lang="en-US" sz="2400" dirty="0">
                <a:solidFill>
                  <a:schemeClr val="accent2"/>
                </a:solidFill>
              </a:rPr>
              <a:t>(goes through Pons &amp; Medulla)</a:t>
            </a:r>
          </a:p>
          <a:p>
            <a:pPr lvl="1">
              <a:buFont typeface="Wingdings" panose="05000000000000000000" pitchFamily="2" charset="2"/>
              <a:buChar char="Ø"/>
              <a:defRPr/>
            </a:pPr>
            <a:r>
              <a:rPr lang="en-US" sz="2400" i="1" dirty="0"/>
              <a:t>Regulating a wakeful state, mediating attention, and processing sensory information. </a:t>
            </a:r>
            <a:endParaRPr lang="en-US" sz="2400" i="1" dirty="0">
              <a:solidFill>
                <a:schemeClr val="accent2"/>
              </a:solidFill>
            </a:endParaRPr>
          </a:p>
        </p:txBody>
      </p:sp>
      <p:pic>
        <p:nvPicPr>
          <p:cNvPr id="17412" name="Picture 4">
            <a:extLst>
              <a:ext uri="{FF2B5EF4-FFF2-40B4-BE49-F238E27FC236}">
                <a16:creationId xmlns:a16="http://schemas.microsoft.com/office/drawing/2014/main" id="{013974C0-F86D-436F-AE48-CC4DC4BB901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765633" y="1417638"/>
            <a:ext cx="3287849" cy="3584668"/>
          </a:xfr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A9D7A508-3BBA-444F-94A6-A957BABC9612}"/>
              </a:ext>
            </a:extLst>
          </p:cNvPr>
          <p:cNvCxnSpPr/>
          <p:nvPr/>
        </p:nvCxnSpPr>
        <p:spPr bwMode="auto">
          <a:xfrm>
            <a:off x="6257365" y="3729318"/>
            <a:ext cx="3639670" cy="537882"/>
          </a:xfrm>
          <a:prstGeom prst="straightConnector1">
            <a:avLst/>
          </a:prstGeom>
          <a:solidFill>
            <a:schemeClr val="accent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406604E-DC0C-4304-B425-F4CCD9BE4C2E}"/>
              </a:ext>
            </a:extLst>
          </p:cNvPr>
          <p:cNvCxnSpPr/>
          <p:nvPr/>
        </p:nvCxnSpPr>
        <p:spPr>
          <a:xfrm>
            <a:off x="9455523" y="3390900"/>
            <a:ext cx="470647"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68EDF3-B6BA-4028-BE38-9841DA7CA656}"/>
              </a:ext>
            </a:extLst>
          </p:cNvPr>
          <p:cNvCxnSpPr/>
          <p:nvPr/>
        </p:nvCxnSpPr>
        <p:spPr>
          <a:xfrm flipV="1">
            <a:off x="5419165" y="3998259"/>
            <a:ext cx="4271681" cy="1407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0D48B46-E325-4135-978F-EEAA4F70E80F}"/>
              </a:ext>
            </a:extLst>
          </p:cNvPr>
          <p:cNvSpPr>
            <a:spLocks noGrp="1" noChangeArrowheads="1"/>
          </p:cNvSpPr>
          <p:nvPr>
            <p:ph type="title"/>
          </p:nvPr>
        </p:nvSpPr>
        <p:spPr>
          <a:xfrm>
            <a:off x="762000" y="533400"/>
            <a:ext cx="7086600" cy="1143000"/>
          </a:xfrm>
          <a:noFill/>
          <a:extLst>
            <a:ext uri="{909E8E84-426E-40DD-AFC4-6F175D3DCCD1}">
              <a14:hiddenFill xmlns:a14="http://schemas.microsoft.com/office/drawing/2010/main">
                <a:solidFill>
                  <a:srgbClr val="FFFFFF"/>
                </a:solidFill>
              </a14:hiddenFill>
            </a:ext>
          </a:extLst>
        </p:spPr>
        <p:txBody>
          <a:bodyPr vert="horz" wrap="square" lIns="92075" tIns="46038" rIns="92075" bIns="46038" numCol="1" anchor="ctr" anchorCtr="0" compatLnSpc="1">
            <a:prstTxWarp prst="textNoShape">
              <a:avLst/>
            </a:prstTxWarp>
          </a:bodyPr>
          <a:lstStyle/>
          <a:p>
            <a:pPr eaLnBrk="1" hangingPunct="1"/>
            <a:r>
              <a:rPr lang="en-US" altLang="en-US" b="1">
                <a:solidFill>
                  <a:schemeClr val="tx1"/>
                </a:solidFill>
                <a:effectLst/>
              </a:rPr>
              <a:t>The Hindbrain</a:t>
            </a:r>
          </a:p>
        </p:txBody>
      </p:sp>
      <p:sp>
        <p:nvSpPr>
          <p:cNvPr id="16387" name="Rectangle 3">
            <a:extLst>
              <a:ext uri="{FF2B5EF4-FFF2-40B4-BE49-F238E27FC236}">
                <a16:creationId xmlns:a16="http://schemas.microsoft.com/office/drawing/2014/main" id="{D7B17B7C-03E2-444A-9502-F93E865D22DD}"/>
              </a:ext>
            </a:extLst>
          </p:cNvPr>
          <p:cNvSpPr>
            <a:spLocks noGrp="1" noChangeArrowheads="1"/>
          </p:cNvSpPr>
          <p:nvPr>
            <p:ph idx="1"/>
          </p:nvPr>
        </p:nvSpPr>
        <p:spPr>
          <a:xfrm>
            <a:off x="1752600" y="1600200"/>
            <a:ext cx="8686800" cy="4953000"/>
          </a:xfrm>
        </p:spPr>
        <p:txBody>
          <a:bodyPr vert="horz" wrap="square" lIns="92075" tIns="46038" rIns="92075" bIns="46038" numCol="1" anchor="t" anchorCtr="0" compatLnSpc="1">
            <a:prstTxWarp prst="textNoShape">
              <a:avLst/>
            </a:prstTxWarp>
            <a:normAutofit fontScale="92500" lnSpcReduction="20000"/>
          </a:bodyPr>
          <a:lstStyle/>
          <a:p>
            <a:pPr eaLnBrk="1" hangingPunct="1">
              <a:spcBef>
                <a:spcPct val="80000"/>
              </a:spcBef>
              <a:buFont typeface="Wingdings" panose="05000000000000000000" pitchFamily="2" charset="2"/>
              <a:buNone/>
              <a:defRPr/>
            </a:pPr>
            <a:r>
              <a:rPr lang="en-US" sz="3600" i="1" dirty="0" err="1">
                <a:solidFill>
                  <a:srgbClr val="FFFF99"/>
                </a:solidFill>
              </a:rPr>
              <a:t>Metencephalon</a:t>
            </a:r>
            <a:endParaRPr lang="en-US" sz="3600" i="1" dirty="0">
              <a:solidFill>
                <a:srgbClr val="FFFF99"/>
              </a:solidFill>
            </a:endParaRPr>
          </a:p>
          <a:p>
            <a:pPr eaLnBrk="1" hangingPunct="1">
              <a:spcBef>
                <a:spcPct val="80000"/>
              </a:spcBef>
              <a:defRPr/>
            </a:pPr>
            <a:r>
              <a:rPr lang="en-US" sz="3900" b="1" dirty="0">
                <a:solidFill>
                  <a:srgbClr val="FFFF99"/>
                </a:solidFill>
                <a:effectLst/>
              </a:rPr>
              <a:t>Pons</a:t>
            </a:r>
            <a:r>
              <a:rPr lang="en-US" sz="3600" dirty="0">
                <a:solidFill>
                  <a:srgbClr val="FFFF99"/>
                </a:solidFill>
                <a:effectLst/>
              </a:rPr>
              <a:t>:</a:t>
            </a:r>
            <a:r>
              <a:rPr lang="en-US" sz="3600" dirty="0">
                <a:solidFill>
                  <a:schemeClr val="accent2"/>
                </a:solidFill>
              </a:rPr>
              <a:t> </a:t>
            </a:r>
            <a:r>
              <a:rPr lang="en-US" sz="3600" b="1" dirty="0"/>
              <a:t>Links to cerebellum, affects arousal, dreaming</a:t>
            </a:r>
          </a:p>
          <a:p>
            <a:pPr eaLnBrk="1" hangingPunct="1">
              <a:spcBef>
                <a:spcPct val="80000"/>
              </a:spcBef>
              <a:defRPr/>
            </a:pPr>
            <a:r>
              <a:rPr lang="en-US" sz="3900" b="1" dirty="0">
                <a:solidFill>
                  <a:srgbClr val="FF0000"/>
                </a:solidFill>
                <a:effectLst/>
              </a:rPr>
              <a:t>Cerebellum</a:t>
            </a:r>
            <a:r>
              <a:rPr lang="en-US" sz="3600" dirty="0">
                <a:solidFill>
                  <a:schemeClr val="accent2"/>
                </a:solidFill>
              </a:rPr>
              <a:t>: </a:t>
            </a:r>
            <a:r>
              <a:rPr lang="en-US" sz="3600" b="1" dirty="0"/>
              <a:t>Balance, coordination,  movement </a:t>
            </a:r>
          </a:p>
          <a:p>
            <a:pPr eaLnBrk="1" hangingPunct="1">
              <a:spcBef>
                <a:spcPct val="80000"/>
              </a:spcBef>
              <a:defRPr/>
            </a:pPr>
            <a:r>
              <a:rPr lang="en-US" sz="3900" b="1" dirty="0">
                <a:solidFill>
                  <a:schemeClr val="hlink"/>
                </a:solidFill>
              </a:rPr>
              <a:t>Reticular Formation</a:t>
            </a:r>
            <a:r>
              <a:rPr lang="en-US" sz="3600" dirty="0">
                <a:solidFill>
                  <a:schemeClr val="accent2"/>
                </a:solidFill>
              </a:rPr>
              <a:t> </a:t>
            </a:r>
            <a:r>
              <a:rPr lang="en-US" sz="3600" b="1" dirty="0"/>
              <a:t>(deep inside): Controls arousal, waking, sleeping</a:t>
            </a:r>
          </a:p>
          <a:p>
            <a:pPr eaLnBrk="1" hangingPunct="1">
              <a:spcBef>
                <a:spcPct val="80000"/>
              </a:spcBef>
              <a:defRPr/>
            </a:pPr>
            <a:endParaRPr lang="en-US" dirty="0"/>
          </a:p>
        </p:txBody>
      </p:sp>
      <p:sp>
        <p:nvSpPr>
          <p:cNvPr id="23556" name="Rectangle 4">
            <a:extLst>
              <a:ext uri="{FF2B5EF4-FFF2-40B4-BE49-F238E27FC236}">
                <a16:creationId xmlns:a16="http://schemas.microsoft.com/office/drawing/2014/main" id="{4F2B30B2-39E6-43C1-BB3B-BB0F0E9CAAF8}"/>
              </a:ext>
            </a:extLst>
          </p:cNvPr>
          <p:cNvSpPr>
            <a:spLocks noChangeArrowheads="1"/>
          </p:cNvSpPr>
          <p:nvPr/>
        </p:nvSpPr>
        <p:spPr bwMode="auto">
          <a:xfrm flipV="1">
            <a:off x="1905000" y="1600200"/>
            <a:ext cx="8229600" cy="76200"/>
          </a:xfrm>
          <a:prstGeom prst="rect">
            <a:avLst/>
          </a:prstGeom>
          <a:solidFill>
            <a:srgbClr val="A50021"/>
          </a:solidFill>
          <a:ln w="9525">
            <a:solidFill>
              <a:srgbClr val="A5002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pic>
        <p:nvPicPr>
          <p:cNvPr id="16390" name="Picture 6">
            <a:extLst>
              <a:ext uri="{FF2B5EF4-FFF2-40B4-BE49-F238E27FC236}">
                <a16:creationId xmlns:a16="http://schemas.microsoft.com/office/drawing/2014/main" id="{4A97EC14-7B37-41D3-92DF-8A7C46404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0"/>
            <a:ext cx="2516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a:extLst>
              <a:ext uri="{FF2B5EF4-FFF2-40B4-BE49-F238E27FC236}">
                <a16:creationId xmlns:a16="http://schemas.microsoft.com/office/drawing/2014/main" id="{3851A2CC-7CD4-4F7F-B780-4FF09E57B9FC}"/>
              </a:ext>
            </a:extLst>
          </p:cNvPr>
          <p:cNvSpPr>
            <a:spLocks noChangeArrowheads="1"/>
          </p:cNvSpPr>
          <p:nvPr/>
        </p:nvSpPr>
        <p:spPr bwMode="auto">
          <a:xfrm>
            <a:off x="8534400" y="1295400"/>
            <a:ext cx="1600200" cy="762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16390"/>
                                        </p:tgtEl>
                                        <p:attrNameLst>
                                          <p:attrName>style.visibility</p:attrName>
                                        </p:attrNameLst>
                                      </p:cBhvr>
                                      <p:to>
                                        <p:strVal val="visible"/>
                                      </p:to>
                                    </p:set>
                                  </p:childTnLst>
                                  <p:subTnLst>
                                    <p:set>
                                      <p:cBhvr override="childStyle">
                                        <p:cTn dur="1" fill="hold" display="0" masterRel="nextClick" afterEffect="1"/>
                                        <p:tgtEl>
                                          <p:spTgt spid="16390"/>
                                        </p:tgtEl>
                                        <p:attrNameLst>
                                          <p:attrName>style.visibility</p:attrName>
                                        </p:attrNameLst>
                                      </p:cBhvr>
                                      <p:to>
                                        <p:strVal val="hidden"/>
                                      </p:to>
                                    </p:set>
                                  </p:sub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6391"/>
                                        </p:tgtEl>
                                        <p:attrNameLst>
                                          <p:attrName>style.visibility</p:attrName>
                                        </p:attrNameLst>
                                      </p:cBhvr>
                                      <p:to>
                                        <p:strVal val="visible"/>
                                      </p:to>
                                    </p:set>
                                  </p:childTnLst>
                                  <p:subTnLst>
                                    <p:set>
                                      <p:cBhvr override="childStyle">
                                        <p:cTn dur="1" fill="hold" display="0" masterRel="nextClick" afterEffect="1"/>
                                        <p:tgtEl>
                                          <p:spTgt spid="1639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6387">
                                            <p:txEl>
                                              <p:pRg st="0" end="0"/>
                                            </p:txEl>
                                          </p:spTgt>
                                        </p:tgtEl>
                                        <p:attrNameLst>
                                          <p:attrName>style.visibility</p:attrName>
                                        </p:attrNameLst>
                                      </p:cBhvr>
                                      <p:to>
                                        <p:strVal val="visible"/>
                                      </p:to>
                                    </p:set>
                                    <p:anim calcmode="lin" valueType="num">
                                      <p:cBhvr additive="base">
                                        <p:cTn id="19"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6387">
                                            <p:txEl>
                                              <p:pRg st="1" end="1"/>
                                            </p:txEl>
                                          </p:spTgt>
                                        </p:tgtEl>
                                        <p:attrNameLst>
                                          <p:attrName>style.visibility</p:attrName>
                                        </p:attrNameLst>
                                      </p:cBhvr>
                                      <p:to>
                                        <p:strVal val="visible"/>
                                      </p:to>
                                    </p:set>
                                    <p:anim calcmode="lin" valueType="num">
                                      <p:cBhvr additive="base">
                                        <p:cTn id="25"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6387">
                                            <p:txEl>
                                              <p:pRg st="2" end="2"/>
                                            </p:txEl>
                                          </p:spTgt>
                                        </p:tgtEl>
                                        <p:attrNameLst>
                                          <p:attrName>style.visibility</p:attrName>
                                        </p:attrNameLst>
                                      </p:cBhvr>
                                      <p:to>
                                        <p:strVal val="visible"/>
                                      </p:to>
                                    </p:set>
                                    <p:anim calcmode="lin" valueType="num">
                                      <p:cBhvr additive="base">
                                        <p:cTn id="31"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6387">
                                            <p:txEl>
                                              <p:pRg st="3" end="3"/>
                                            </p:txEl>
                                          </p:spTgt>
                                        </p:tgtEl>
                                        <p:attrNameLst>
                                          <p:attrName>style.visibility</p:attrName>
                                        </p:attrNameLst>
                                      </p:cBhvr>
                                      <p:to>
                                        <p:strVal val="visible"/>
                                      </p:to>
                                    </p:set>
                                    <p:anim calcmode="lin" valueType="num">
                                      <p:cBhvr additive="base">
                                        <p:cTn id="37"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P spid="163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447800"/>
          </a:xfrm>
        </p:spPr>
        <p:txBody>
          <a:bodyPr/>
          <a:lstStyle/>
          <a:p>
            <a:r>
              <a:rPr lang="en-US" dirty="0">
                <a:solidFill>
                  <a:schemeClr val="tx1"/>
                </a:solidFill>
              </a:rPr>
              <a:t>Myelencephalon/Metencephalon</a:t>
            </a:r>
          </a:p>
        </p:txBody>
      </p:sp>
      <p:sp>
        <p:nvSpPr>
          <p:cNvPr id="3" name="Text Placeholder 2"/>
          <p:cNvSpPr>
            <a:spLocks noGrp="1"/>
          </p:cNvSpPr>
          <p:nvPr>
            <p:ph type="body" idx="1"/>
          </p:nvPr>
        </p:nvSpPr>
        <p:spPr/>
        <p:txBody>
          <a:bodyPr/>
          <a:lstStyle/>
          <a:p>
            <a:r>
              <a:rPr lang="en-US" dirty="0"/>
              <a:t>Figure 3.19 Structure of the human myelencephalon (medulla) and metencephalon.</a:t>
            </a:r>
          </a:p>
        </p:txBody>
      </p:sp>
      <p:pic>
        <p:nvPicPr>
          <p:cNvPr id="4" name="Picture 3" descr="The myelencephalon (medulla) and metencephalon together form the lowest part of the brain. The individual parts in them are:&#10;• Pons: A bulging bulbous structure below the midbrain.&#10;• Medulla: Roughly conical in shape. The base of the cone attaches to the pons above. The other, lower, end is tubular and leads to the spinal cord below.&#10;• Reticular formation: Two narrow tubular tracts that are present in the midbrain and continue into the pons and medulla.&#10;• Cerebellum: A large convoluted structure with many folds that is present behind the pons and medu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524000"/>
            <a:ext cx="5983356" cy="4419600"/>
          </a:xfrm>
          <a:prstGeom prst="rect">
            <a:avLst/>
          </a:prstGeom>
        </p:spPr>
      </p:pic>
    </p:spTree>
    <p:extLst>
      <p:ext uri="{BB962C8B-B14F-4D97-AF65-F5344CB8AC3E}">
        <p14:creationId xmlns:p14="http://schemas.microsoft.com/office/powerpoint/2010/main" val="347688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3A250B-C10E-409D-B768-D35B0E3E8EC6}"/>
              </a:ext>
            </a:extLst>
          </p:cNvPr>
          <p:cNvSpPr>
            <a:spLocks noGrp="1" noChangeArrowheads="1"/>
          </p:cNvSpPr>
          <p:nvPr>
            <p:ph type="title"/>
          </p:nvPr>
        </p:nvSpPr>
        <p:spPr>
          <a:xfrm>
            <a:off x="2209800" y="609600"/>
            <a:ext cx="7086600" cy="1143000"/>
          </a:xfrm>
        </p:spPr>
        <p:txBody>
          <a:bodyPr vert="horz" wrap="square" lIns="92075" tIns="46038" rIns="92075" bIns="46038" numCol="1" anchor="ctr" anchorCtr="0" compatLnSpc="1">
            <a:prstTxWarp prst="textNoShape">
              <a:avLst/>
            </a:prstTxWarp>
          </a:bodyPr>
          <a:lstStyle/>
          <a:p>
            <a:pPr eaLnBrk="1" hangingPunct="1">
              <a:defRPr/>
            </a:pPr>
            <a:r>
              <a:rPr lang="en-US" b="1">
                <a:solidFill>
                  <a:schemeClr val="tx1"/>
                </a:solidFill>
              </a:rPr>
              <a:t>The Midbrain</a:t>
            </a:r>
          </a:p>
        </p:txBody>
      </p:sp>
      <p:sp>
        <p:nvSpPr>
          <p:cNvPr id="18435" name="Rectangle 3">
            <a:extLst>
              <a:ext uri="{FF2B5EF4-FFF2-40B4-BE49-F238E27FC236}">
                <a16:creationId xmlns:a16="http://schemas.microsoft.com/office/drawing/2014/main" id="{8CF5B140-6035-4E4A-8278-BB0FFF6EBF1D}"/>
              </a:ext>
            </a:extLst>
          </p:cNvPr>
          <p:cNvSpPr>
            <a:spLocks noGrp="1" noChangeArrowheads="1"/>
          </p:cNvSpPr>
          <p:nvPr>
            <p:ph idx="1"/>
          </p:nvPr>
        </p:nvSpPr>
        <p:spPr>
          <a:xfrm>
            <a:off x="1524000" y="1905000"/>
            <a:ext cx="4800600" cy="4648200"/>
          </a:xfrm>
        </p:spPr>
        <p:txBody>
          <a:bodyPr vert="horz" wrap="square" lIns="92075" tIns="46038" rIns="92075" bIns="46038" numCol="1" anchor="t" anchorCtr="0" compatLnSpc="1">
            <a:prstTxWarp prst="textNoShape">
              <a:avLst/>
            </a:prstTxWarp>
          </a:bodyPr>
          <a:lstStyle/>
          <a:p>
            <a:pPr eaLnBrk="1" hangingPunct="1">
              <a:defRPr/>
            </a:pPr>
            <a:r>
              <a:rPr lang="en-US" sz="4000" b="1"/>
              <a:t>In mammals, little more than a relay station</a:t>
            </a:r>
          </a:p>
          <a:p>
            <a:pPr eaLnBrk="1" hangingPunct="1">
              <a:spcBef>
                <a:spcPct val="90000"/>
              </a:spcBef>
              <a:defRPr/>
            </a:pPr>
            <a:r>
              <a:rPr lang="en-US" sz="4000" b="1">
                <a:solidFill>
                  <a:srgbClr val="FFFF99"/>
                </a:solidFill>
              </a:rPr>
              <a:t>Coordinates signals between hindbrain &amp; forebrain.</a:t>
            </a:r>
            <a:endParaRPr lang="en-US" b="1">
              <a:solidFill>
                <a:srgbClr val="FFFF99"/>
              </a:solidFill>
            </a:endParaRPr>
          </a:p>
        </p:txBody>
      </p:sp>
      <p:sp>
        <p:nvSpPr>
          <p:cNvPr id="24580" name="Rectangle 4">
            <a:extLst>
              <a:ext uri="{FF2B5EF4-FFF2-40B4-BE49-F238E27FC236}">
                <a16:creationId xmlns:a16="http://schemas.microsoft.com/office/drawing/2014/main" id="{6CCF01EA-650E-4B34-A771-158156F728B5}"/>
              </a:ext>
            </a:extLst>
          </p:cNvPr>
          <p:cNvSpPr>
            <a:spLocks noChangeArrowheads="1"/>
          </p:cNvSpPr>
          <p:nvPr/>
        </p:nvSpPr>
        <p:spPr bwMode="auto">
          <a:xfrm flipV="1">
            <a:off x="1905000" y="1600200"/>
            <a:ext cx="8229600" cy="76200"/>
          </a:xfrm>
          <a:prstGeom prst="rect">
            <a:avLst/>
          </a:prstGeom>
          <a:solidFill>
            <a:srgbClr val="A50021"/>
          </a:solidFill>
          <a:ln w="9525">
            <a:solidFill>
              <a:srgbClr val="A5002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pic>
        <p:nvPicPr>
          <p:cNvPr id="18437" name="Picture 5">
            <a:extLst>
              <a:ext uri="{FF2B5EF4-FFF2-40B4-BE49-F238E27FC236}">
                <a16:creationId xmlns:a16="http://schemas.microsoft.com/office/drawing/2014/main" id="{C28CB4F6-F74D-47FF-931D-321C48F66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2057401"/>
            <a:ext cx="40862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a:extLst>
              <a:ext uri="{FF2B5EF4-FFF2-40B4-BE49-F238E27FC236}">
                <a16:creationId xmlns:a16="http://schemas.microsoft.com/office/drawing/2014/main" id="{98240E4D-3933-47ED-A6EA-605CB1FDD21B}"/>
              </a:ext>
            </a:extLst>
          </p:cNvPr>
          <p:cNvSpPr>
            <a:spLocks noChangeArrowheads="1"/>
          </p:cNvSpPr>
          <p:nvPr/>
        </p:nvSpPr>
        <p:spPr bwMode="auto">
          <a:xfrm>
            <a:off x="7848600" y="3581400"/>
            <a:ext cx="838200" cy="838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dissolve">
                                      <p:cBhvr>
                                        <p:cTn id="12" dur="500"/>
                                        <p:tgtEl>
                                          <p:spTgt spid="18437"/>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18438"/>
                                        </p:tgtEl>
                                        <p:attrNameLst>
                                          <p:attrName>style.visibility</p:attrName>
                                        </p:attrNameLst>
                                      </p:cBhvr>
                                      <p:to>
                                        <p:strVal val="visible"/>
                                      </p:to>
                                    </p:se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dissolve">
                                      <p:cBhvr>
                                        <p:cTn id="19" dur="500"/>
                                        <p:tgtEl>
                                          <p:spTgt spid="18435">
                                            <p:txEl>
                                              <p:pRg st="0" end="0"/>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435">
                                            <p:txEl>
                                              <p:pRg st="1" end="1"/>
                                            </p:txEl>
                                          </p:spTgt>
                                        </p:tgtEl>
                                        <p:attrNameLst>
                                          <p:attrName>style.visibility</p:attrName>
                                        </p:attrNameLst>
                                      </p:cBhvr>
                                      <p:to>
                                        <p:strVal val="visible"/>
                                      </p:to>
                                    </p:set>
                                    <p:animEffect transition="in" filter="dissolve">
                                      <p:cBhvr>
                                        <p:cTn id="23"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P spid="184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Mesencephalon</a:t>
            </a:r>
          </a:p>
        </p:txBody>
      </p:sp>
      <p:sp>
        <p:nvSpPr>
          <p:cNvPr id="3" name="Text Placeholder 2"/>
          <p:cNvSpPr>
            <a:spLocks noGrp="1"/>
          </p:cNvSpPr>
          <p:nvPr>
            <p:ph type="body" idx="1"/>
          </p:nvPr>
        </p:nvSpPr>
        <p:spPr>
          <a:xfrm>
            <a:off x="6324600" y="3200400"/>
            <a:ext cx="3886200" cy="838200"/>
          </a:xfrm>
        </p:spPr>
        <p:txBody>
          <a:bodyPr/>
          <a:lstStyle/>
          <a:p>
            <a:r>
              <a:rPr lang="en-US" dirty="0">
                <a:solidFill>
                  <a:schemeClr val="tx1"/>
                </a:solidFill>
              </a:rPr>
              <a:t>The human mesencephalon (midbrain).</a:t>
            </a:r>
          </a:p>
        </p:txBody>
      </p:sp>
      <p:pic>
        <p:nvPicPr>
          <p:cNvPr id="4" name="Picture 3" descr="The image shows the position of the mesencephalon in the side view of the brain, as well as its cross section.&#10;&#10;In the side view, the mesencephalon is shown as a roughly rectangular structure sandwiched between the diencephalon above and the pons below, with two bumps behind it. The upper bump is the Superior colliculus and the lower one is the Inferior colliculus. A cross section of the mesencephalon is in the shape of an inverted closed W, with the narrow end in the dorsal side, labeled “tectum”, and wider end in the ventral side, labeled “tegmentum”. The cross section is symmetrical about the center and shows the following parts from the dorsal to ventral end:&#10;&#10;• Superior colliculus: It appears as a pair of bumps on the dorsal end, one on either side.&#10;• Periaqueductal gray: A heart shaped gray matter in the center.&#10;• Cerebral aqueduct: An opening inside the periaqueductal gray.&#10;• Mesencephalic reticular formation: Two tracts, one on either side of the Periaqueductal gray.&#10;• Red nucleus: Appear as circular red patches, one on either side.&#10;• Substantia nigra: Long black tracts, one on either s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43000"/>
            <a:ext cx="4016782" cy="5181600"/>
          </a:xfrm>
          <a:prstGeom prst="rect">
            <a:avLst/>
          </a:prstGeom>
        </p:spPr>
      </p:pic>
    </p:spTree>
    <p:extLst>
      <p:ext uri="{BB962C8B-B14F-4D97-AF65-F5344CB8AC3E}">
        <p14:creationId xmlns:p14="http://schemas.microsoft.com/office/powerpoint/2010/main" val="1730139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C582C2C-21DB-4A86-AECA-5BCC42D44D1F}"/>
              </a:ext>
            </a:extLst>
          </p:cNvPr>
          <p:cNvSpPr>
            <a:spLocks noGrp="1" noChangeArrowheads="1"/>
          </p:cNvSpPr>
          <p:nvPr>
            <p:ph type="title"/>
          </p:nvPr>
        </p:nvSpPr>
        <p:spPr>
          <a:xfrm>
            <a:off x="3352800" y="0"/>
            <a:ext cx="6858000" cy="1143000"/>
          </a:xfrm>
        </p:spPr>
        <p:txBody>
          <a:bodyPr/>
          <a:lstStyle/>
          <a:p>
            <a:pPr eaLnBrk="1" hangingPunct="1"/>
            <a:r>
              <a:rPr lang="en-US" altLang="en-US" b="1">
                <a:solidFill>
                  <a:schemeClr val="tx1"/>
                </a:solidFill>
                <a:effectLst/>
              </a:rPr>
              <a:t>Midbrain or Mesencephalon</a:t>
            </a:r>
          </a:p>
        </p:txBody>
      </p:sp>
      <p:sp>
        <p:nvSpPr>
          <p:cNvPr id="19459" name="Rectangle 3">
            <a:extLst>
              <a:ext uri="{FF2B5EF4-FFF2-40B4-BE49-F238E27FC236}">
                <a16:creationId xmlns:a16="http://schemas.microsoft.com/office/drawing/2014/main" id="{D51AF245-3B27-4A68-928C-D1EA9AD436CD}"/>
              </a:ext>
            </a:extLst>
          </p:cNvPr>
          <p:cNvSpPr>
            <a:spLocks noGrp="1" noChangeArrowheads="1"/>
          </p:cNvSpPr>
          <p:nvPr>
            <p:ph idx="1"/>
          </p:nvPr>
        </p:nvSpPr>
        <p:spPr>
          <a:xfrm>
            <a:off x="1828800" y="1600200"/>
            <a:ext cx="8610600" cy="5105400"/>
          </a:xfrm>
        </p:spPr>
        <p:txBody>
          <a:bodyPr>
            <a:normAutofit lnSpcReduction="10000"/>
          </a:bodyPr>
          <a:lstStyle/>
          <a:p>
            <a:pPr eaLnBrk="1" hangingPunct="1">
              <a:lnSpc>
                <a:spcPct val="90000"/>
              </a:lnSpc>
              <a:defRPr/>
            </a:pPr>
            <a:r>
              <a:rPr lang="en-US" sz="3600" dirty="0" err="1">
                <a:effectLst/>
              </a:rPr>
              <a:t>Tectum</a:t>
            </a:r>
            <a:r>
              <a:rPr lang="en-US" sz="3600" dirty="0">
                <a:effectLst/>
                <a:sym typeface="Wingdings" pitchFamily="2" charset="2"/>
              </a:rPr>
              <a:t> (roof)</a:t>
            </a:r>
            <a:endParaRPr lang="en-US" sz="3600" dirty="0">
              <a:effectLst/>
            </a:endParaRPr>
          </a:p>
          <a:p>
            <a:pPr lvl="1" eaLnBrk="1" hangingPunct="1">
              <a:lnSpc>
                <a:spcPct val="90000"/>
              </a:lnSpc>
              <a:defRPr/>
            </a:pPr>
            <a:r>
              <a:rPr lang="en-US" sz="3300" b="1" dirty="0">
                <a:solidFill>
                  <a:srgbClr val="FFFF99"/>
                </a:solidFill>
              </a:rPr>
              <a:t>Superior </a:t>
            </a:r>
            <a:r>
              <a:rPr lang="en-US" sz="3300" b="1" dirty="0" err="1">
                <a:solidFill>
                  <a:srgbClr val="FFFF99"/>
                </a:solidFill>
              </a:rPr>
              <a:t>Colliculi</a:t>
            </a:r>
            <a:r>
              <a:rPr lang="en-US" sz="3300" b="1" dirty="0">
                <a:solidFill>
                  <a:srgbClr val="FFFF99"/>
                </a:solidFill>
              </a:rPr>
              <a:t>- Vision</a:t>
            </a:r>
          </a:p>
          <a:p>
            <a:pPr lvl="1" eaLnBrk="1" hangingPunct="1">
              <a:lnSpc>
                <a:spcPct val="90000"/>
              </a:lnSpc>
              <a:defRPr/>
            </a:pPr>
            <a:r>
              <a:rPr lang="en-US" sz="3300" b="1" dirty="0">
                <a:solidFill>
                  <a:srgbClr val="FFFF99"/>
                </a:solidFill>
              </a:rPr>
              <a:t>Inferior </a:t>
            </a:r>
            <a:r>
              <a:rPr lang="en-US" sz="3300" b="1" dirty="0" err="1">
                <a:solidFill>
                  <a:srgbClr val="FFFF99"/>
                </a:solidFill>
              </a:rPr>
              <a:t>Colliculi</a:t>
            </a:r>
            <a:r>
              <a:rPr lang="en-US" sz="3300" b="1" dirty="0">
                <a:solidFill>
                  <a:srgbClr val="FFFF99"/>
                </a:solidFill>
              </a:rPr>
              <a:t>- Audition</a:t>
            </a:r>
          </a:p>
          <a:p>
            <a:pPr lvl="1" eaLnBrk="1" hangingPunct="1">
              <a:lnSpc>
                <a:spcPct val="90000"/>
              </a:lnSpc>
              <a:defRPr/>
            </a:pPr>
            <a:endParaRPr lang="en-US" sz="3300" dirty="0">
              <a:solidFill>
                <a:schemeClr val="bg1"/>
              </a:solidFill>
            </a:endParaRPr>
          </a:p>
          <a:p>
            <a:pPr lvl="1" eaLnBrk="1" hangingPunct="1">
              <a:lnSpc>
                <a:spcPct val="90000"/>
              </a:lnSpc>
              <a:buFont typeface="Wingdings" panose="05000000000000000000" pitchFamily="2" charset="2"/>
              <a:buNone/>
              <a:defRPr/>
            </a:pPr>
            <a:r>
              <a:rPr lang="en-US" sz="3300" dirty="0" err="1"/>
              <a:t>Tegmentum</a:t>
            </a:r>
            <a:r>
              <a:rPr lang="en-US" sz="3300" dirty="0">
                <a:sym typeface="Wingdings" pitchFamily="2" charset="2"/>
              </a:rPr>
              <a:t>	(floor)</a:t>
            </a:r>
            <a:endParaRPr lang="en-US" sz="3300" dirty="0"/>
          </a:p>
          <a:p>
            <a:pPr lvl="1" eaLnBrk="1" hangingPunct="1">
              <a:lnSpc>
                <a:spcPct val="90000"/>
              </a:lnSpc>
              <a:buFont typeface="Wingdings" panose="05000000000000000000" pitchFamily="2" charset="2"/>
              <a:buNone/>
              <a:defRPr/>
            </a:pPr>
            <a:r>
              <a:rPr lang="en-US" sz="3300" dirty="0">
                <a:solidFill>
                  <a:schemeClr val="bg1"/>
                </a:solidFill>
              </a:rPr>
              <a:t> </a:t>
            </a:r>
            <a:r>
              <a:rPr lang="en-US" sz="3300" b="1" dirty="0">
                <a:solidFill>
                  <a:srgbClr val="FFFF99"/>
                </a:solidFill>
              </a:rPr>
              <a:t>Cerebral Aqueduct</a:t>
            </a:r>
          </a:p>
          <a:p>
            <a:pPr lvl="1" eaLnBrk="1" hangingPunct="1">
              <a:lnSpc>
                <a:spcPct val="90000"/>
              </a:lnSpc>
              <a:buFont typeface="Wingdings" panose="05000000000000000000" pitchFamily="2" charset="2"/>
              <a:buNone/>
              <a:defRPr/>
            </a:pPr>
            <a:r>
              <a:rPr lang="en-US" sz="3300" b="1" dirty="0">
                <a:solidFill>
                  <a:srgbClr val="FFFF99"/>
                </a:solidFill>
              </a:rPr>
              <a:t> </a:t>
            </a:r>
            <a:r>
              <a:rPr lang="en-US" sz="3300" b="1" dirty="0" err="1">
                <a:solidFill>
                  <a:schemeClr val="tx2">
                    <a:lumMod val="10000"/>
                  </a:schemeClr>
                </a:solidFill>
              </a:rPr>
              <a:t>Substantia</a:t>
            </a:r>
            <a:r>
              <a:rPr lang="en-US" sz="3300" b="1" dirty="0">
                <a:solidFill>
                  <a:schemeClr val="tx2">
                    <a:lumMod val="10000"/>
                  </a:schemeClr>
                </a:solidFill>
              </a:rPr>
              <a:t> </a:t>
            </a:r>
            <a:r>
              <a:rPr lang="en-US" sz="3300" b="1" dirty="0" err="1">
                <a:solidFill>
                  <a:schemeClr val="tx2">
                    <a:lumMod val="10000"/>
                  </a:schemeClr>
                </a:solidFill>
              </a:rPr>
              <a:t>Nigra</a:t>
            </a:r>
            <a:r>
              <a:rPr lang="en-US" sz="3300" b="1" dirty="0">
                <a:solidFill>
                  <a:schemeClr val="tx2">
                    <a:lumMod val="10000"/>
                  </a:schemeClr>
                </a:solidFill>
              </a:rPr>
              <a:t> </a:t>
            </a:r>
            <a:r>
              <a:rPr lang="en-US" sz="3300" b="1" dirty="0">
                <a:solidFill>
                  <a:srgbClr val="FFFF99"/>
                </a:solidFill>
              </a:rPr>
              <a:t>(</a:t>
            </a:r>
            <a:r>
              <a:rPr lang="en-US" sz="3300" b="1" dirty="0" err="1">
                <a:solidFill>
                  <a:srgbClr val="FFFF99"/>
                </a:solidFill>
              </a:rPr>
              <a:t>sensorimotor</a:t>
            </a:r>
            <a:r>
              <a:rPr lang="en-US" sz="3300" b="1" dirty="0">
                <a:solidFill>
                  <a:srgbClr val="FFFF99"/>
                </a:solidFill>
              </a:rPr>
              <a:t>)</a:t>
            </a:r>
          </a:p>
          <a:p>
            <a:pPr lvl="1" eaLnBrk="1" hangingPunct="1">
              <a:lnSpc>
                <a:spcPct val="90000"/>
              </a:lnSpc>
              <a:buFont typeface="Wingdings" panose="05000000000000000000" pitchFamily="2" charset="2"/>
              <a:buNone/>
              <a:defRPr/>
            </a:pPr>
            <a:r>
              <a:rPr lang="en-US" sz="3300" b="1" dirty="0">
                <a:solidFill>
                  <a:srgbClr val="FFFF99"/>
                </a:solidFill>
              </a:rPr>
              <a:t> </a:t>
            </a:r>
            <a:r>
              <a:rPr lang="en-US" sz="3300" b="1" dirty="0">
                <a:solidFill>
                  <a:srgbClr val="C00000"/>
                </a:solidFill>
              </a:rPr>
              <a:t>Red Nucleus </a:t>
            </a:r>
            <a:r>
              <a:rPr lang="en-US" sz="3300" b="1" dirty="0">
                <a:solidFill>
                  <a:srgbClr val="FFFF99"/>
                </a:solidFill>
              </a:rPr>
              <a:t>(</a:t>
            </a:r>
            <a:r>
              <a:rPr lang="en-US" sz="3300" b="1" dirty="0" err="1">
                <a:solidFill>
                  <a:srgbClr val="FFFF99"/>
                </a:solidFill>
              </a:rPr>
              <a:t>Sensorimotor</a:t>
            </a:r>
            <a:r>
              <a:rPr lang="en-US" sz="3300" b="1" dirty="0">
                <a:solidFill>
                  <a:srgbClr val="FFFF99"/>
                </a:solidFill>
              </a:rPr>
              <a:t>)</a:t>
            </a:r>
          </a:p>
          <a:p>
            <a:pPr lvl="1" eaLnBrk="1" hangingPunct="1">
              <a:lnSpc>
                <a:spcPct val="90000"/>
              </a:lnSpc>
              <a:buFont typeface="Wingdings" panose="05000000000000000000" pitchFamily="2" charset="2"/>
              <a:buNone/>
              <a:defRPr/>
            </a:pPr>
            <a:r>
              <a:rPr lang="en-US" sz="3300" b="1" dirty="0">
                <a:solidFill>
                  <a:srgbClr val="FFFF99"/>
                </a:solidFill>
              </a:rPr>
              <a:t> </a:t>
            </a:r>
            <a:r>
              <a:rPr lang="en-US" sz="3300" b="1" dirty="0" err="1">
                <a:solidFill>
                  <a:srgbClr val="FFFF99"/>
                </a:solidFill>
              </a:rPr>
              <a:t>Periaqueductal</a:t>
            </a:r>
            <a:r>
              <a:rPr lang="en-US" sz="3300" b="1" dirty="0">
                <a:solidFill>
                  <a:srgbClr val="FFFF99"/>
                </a:solidFill>
              </a:rPr>
              <a:t> Gray (pain)</a:t>
            </a:r>
          </a:p>
          <a:p>
            <a:pPr lvl="1" eaLnBrk="1" hangingPunct="1">
              <a:lnSpc>
                <a:spcPct val="90000"/>
              </a:lnSpc>
              <a:buFont typeface="Wingdings" panose="05000000000000000000" pitchFamily="2" charset="2"/>
              <a:buNone/>
              <a:defRPr/>
            </a:pPr>
            <a:endParaRPr lang="en-US" sz="3300" b="1" dirty="0">
              <a:solidFill>
                <a:srgbClr val="FFFF9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7A895237-0626-4E11-B61E-05B9E052216C}"/>
              </a:ext>
            </a:extLst>
          </p:cNvPr>
          <p:cNvSpPr>
            <a:spLocks noChangeArrowheads="1"/>
          </p:cNvSpPr>
          <p:nvPr/>
        </p:nvSpPr>
        <p:spPr bwMode="auto">
          <a:xfrm>
            <a:off x="-1808163" y="8049697"/>
            <a:ext cx="184731" cy="369332"/>
          </a:xfrm>
          <a:prstGeom prst="rect">
            <a:avLst/>
          </a:prstGeom>
          <a:solidFill>
            <a:srgbClr val="000000"/>
          </a:solidFill>
          <a:ln w="9525">
            <a:solidFill>
              <a:schemeClr val="tx1"/>
            </a:solidFill>
            <a:miter lim="800000"/>
            <a:headEnd/>
            <a:tailEnd/>
          </a:ln>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sp>
        <p:nvSpPr>
          <p:cNvPr id="26627" name="Rectangle 7">
            <a:extLst>
              <a:ext uri="{FF2B5EF4-FFF2-40B4-BE49-F238E27FC236}">
                <a16:creationId xmlns:a16="http://schemas.microsoft.com/office/drawing/2014/main" id="{9C4DB7B1-CDF1-429F-BC7B-4E69CF3138FB}"/>
              </a:ext>
            </a:extLst>
          </p:cNvPr>
          <p:cNvSpPr>
            <a:spLocks noChangeArrowheads="1"/>
          </p:cNvSpPr>
          <p:nvPr/>
        </p:nvSpPr>
        <p:spPr bwMode="auto">
          <a:xfrm>
            <a:off x="3040063" y="8242300"/>
            <a:ext cx="24939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spcBef>
                <a:spcPct val="0"/>
              </a:spcBef>
              <a:spcAft>
                <a:spcPct val="0"/>
              </a:spcAft>
            </a:pPr>
            <a:r>
              <a:rPr lang="en-US" altLang="en-US" sz="600">
                <a:solidFill>
                  <a:srgbClr val="FFFFFF"/>
                </a:solidFill>
                <a:latin typeface="Verdana" panose="020B0604030504040204" pitchFamily="34" charset="0"/>
              </a:rPr>
              <a:t>This document was last modified on 11/21/2000 11:46:21</a:t>
            </a:r>
            <a:r>
              <a:rPr lang="en-US" altLang="en-US" sz="1100">
                <a:solidFill>
                  <a:srgbClr val="FFFFFF"/>
                </a:solidFill>
                <a:latin typeface="Verdana" panose="020B0604030504040204" pitchFamily="34" charset="0"/>
              </a:rPr>
              <a:t> </a:t>
            </a:r>
          </a:p>
          <a:p>
            <a:pPr algn="ctr" defTabSz="914400" eaLnBrk="0" fontAlgn="base" hangingPunct="0">
              <a:spcBef>
                <a:spcPct val="0"/>
              </a:spcBef>
              <a:spcAft>
                <a:spcPct val="0"/>
              </a:spcAft>
            </a:pPr>
            <a:endParaRPr lang="en-US" altLang="en-US">
              <a:solidFill>
                <a:srgbClr val="FFFFFF"/>
              </a:solidFill>
            </a:endParaRPr>
          </a:p>
        </p:txBody>
      </p:sp>
      <p:pic>
        <p:nvPicPr>
          <p:cNvPr id="26628" name="Picture 5" descr="mesencephalon2">
            <a:extLst>
              <a:ext uri="{FF2B5EF4-FFF2-40B4-BE49-F238E27FC236}">
                <a16:creationId xmlns:a16="http://schemas.microsoft.com/office/drawing/2014/main" id="{51918FC5-E391-499C-8DEC-671B0A228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5703-2641-4ECF-AD5D-A1940DA9B553}"/>
              </a:ext>
            </a:extLst>
          </p:cNvPr>
          <p:cNvSpPr>
            <a:spLocks noGrp="1"/>
          </p:cNvSpPr>
          <p:nvPr>
            <p:ph type="title"/>
          </p:nvPr>
        </p:nvSpPr>
        <p:spPr/>
        <p:txBody>
          <a:bodyPr/>
          <a:lstStyle/>
          <a:p>
            <a:r>
              <a:rPr lang="en-US" dirty="0"/>
              <a:t>Evolution of the brain</a:t>
            </a:r>
          </a:p>
        </p:txBody>
      </p:sp>
      <p:pic>
        <p:nvPicPr>
          <p:cNvPr id="4" name="Content Placeholder 3">
            <a:extLst>
              <a:ext uri="{FF2B5EF4-FFF2-40B4-BE49-F238E27FC236}">
                <a16:creationId xmlns:a16="http://schemas.microsoft.com/office/drawing/2014/main" id="{D79109EC-1785-42C8-B729-C3DBF46882B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681575" y="1683038"/>
            <a:ext cx="7275442" cy="5174962"/>
          </a:xfrm>
          <a:prstGeom prst="rect">
            <a:avLst/>
          </a:prstGeom>
        </p:spPr>
      </p:pic>
    </p:spTree>
    <p:extLst>
      <p:ext uri="{BB962C8B-B14F-4D97-AF65-F5344CB8AC3E}">
        <p14:creationId xmlns:p14="http://schemas.microsoft.com/office/powerpoint/2010/main" val="2671930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Diencephalon</a:t>
            </a:r>
          </a:p>
        </p:txBody>
      </p:sp>
      <p:sp>
        <p:nvSpPr>
          <p:cNvPr id="3" name="Text Placeholder 2"/>
          <p:cNvSpPr>
            <a:spLocks noGrp="1"/>
          </p:cNvSpPr>
          <p:nvPr>
            <p:ph type="body" idx="1"/>
          </p:nvPr>
        </p:nvSpPr>
        <p:spPr>
          <a:xfrm>
            <a:off x="1981200" y="5486400"/>
            <a:ext cx="8229600" cy="916856"/>
          </a:xfrm>
        </p:spPr>
        <p:txBody>
          <a:bodyPr/>
          <a:lstStyle/>
          <a:p>
            <a:r>
              <a:rPr lang="en-US" dirty="0"/>
              <a:t>Figure 3.21 The human diencephalon.</a:t>
            </a:r>
          </a:p>
        </p:txBody>
      </p:sp>
      <p:pic>
        <p:nvPicPr>
          <p:cNvPr id="4" name="Picture 3" descr="The image shows the thalamus as a two-lobed structure situated above the mesencephalon. The lobes are labeled as &quot;right thalamus&quot; and &quot;left thalamus&quot;, and each has a Y shaped white pattern on it, labeled as &quot;Bands of myelinated axons&quot;. Below the right thalamus is a small structure labeled as the hypothalamus. The image also shows the pons and cerebell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1" y="1066800"/>
            <a:ext cx="4231557" cy="4953000"/>
          </a:xfrm>
          <a:prstGeom prst="rect">
            <a:avLst/>
          </a:prstGeom>
        </p:spPr>
      </p:pic>
    </p:spTree>
    <p:extLst>
      <p:ext uri="{BB962C8B-B14F-4D97-AF65-F5344CB8AC3E}">
        <p14:creationId xmlns:p14="http://schemas.microsoft.com/office/powerpoint/2010/main" val="68356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8B8D10F-406D-47E9-B5D0-B649F916ED75}"/>
              </a:ext>
            </a:extLst>
          </p:cNvPr>
          <p:cNvSpPr>
            <a:spLocks noGrp="1" noChangeArrowheads="1"/>
          </p:cNvSpPr>
          <p:nvPr>
            <p:ph type="title"/>
          </p:nvPr>
        </p:nvSpPr>
        <p:spPr>
          <a:xfrm>
            <a:off x="2362200" y="0"/>
            <a:ext cx="7696200" cy="1219200"/>
          </a:xfrm>
          <a:noFill/>
          <a:extLst>
            <a:ext uri="{909E8E84-426E-40DD-AFC4-6F175D3DCCD1}">
              <a14:hiddenFill xmlns:a14="http://schemas.microsoft.com/office/drawing/2010/main">
                <a:solidFill>
                  <a:srgbClr val="FFFFFF"/>
                </a:solidFill>
              </a14:hiddenFill>
            </a:ext>
          </a:extLst>
        </p:spPr>
        <p:txBody>
          <a:bodyPr vert="horz" wrap="square" lIns="92075" tIns="46038" rIns="92075" bIns="46038" numCol="1" anchor="ctr" anchorCtr="0" compatLnSpc="1">
            <a:prstTxWarp prst="textNoShape">
              <a:avLst/>
            </a:prstTxWarp>
          </a:bodyPr>
          <a:lstStyle/>
          <a:p>
            <a:pPr eaLnBrk="1" hangingPunct="1"/>
            <a:r>
              <a:rPr lang="en-US" altLang="en-US" b="1" dirty="0">
                <a:solidFill>
                  <a:schemeClr val="tx1"/>
                </a:solidFill>
                <a:effectLst/>
              </a:rPr>
              <a:t>Diencephalon</a:t>
            </a:r>
          </a:p>
        </p:txBody>
      </p:sp>
      <p:sp>
        <p:nvSpPr>
          <p:cNvPr id="20483" name="Rectangle 3">
            <a:extLst>
              <a:ext uri="{FF2B5EF4-FFF2-40B4-BE49-F238E27FC236}">
                <a16:creationId xmlns:a16="http://schemas.microsoft.com/office/drawing/2014/main" id="{569F6504-0080-4302-9788-74368C237918}"/>
              </a:ext>
            </a:extLst>
          </p:cNvPr>
          <p:cNvSpPr>
            <a:spLocks noGrp="1" noChangeArrowheads="1"/>
          </p:cNvSpPr>
          <p:nvPr>
            <p:ph idx="1"/>
          </p:nvPr>
        </p:nvSpPr>
        <p:spPr>
          <a:xfrm>
            <a:off x="201706" y="1219200"/>
            <a:ext cx="6503894" cy="5334000"/>
          </a:xfrm>
        </p:spPr>
        <p:txBody>
          <a:bodyPr vert="horz" wrap="square" lIns="92075" tIns="46038" rIns="92075" bIns="46038" numCol="1" anchor="t" anchorCtr="0" compatLnSpc="1">
            <a:prstTxWarp prst="textNoShape">
              <a:avLst/>
            </a:prstTxWarp>
            <a:normAutofit/>
          </a:bodyPr>
          <a:lstStyle/>
          <a:p>
            <a:pPr eaLnBrk="1" hangingPunct="1">
              <a:defRPr/>
            </a:pPr>
            <a:r>
              <a:rPr lang="en-US" sz="2800" dirty="0">
                <a:solidFill>
                  <a:srgbClr val="009900"/>
                </a:solidFill>
                <a:highlight>
                  <a:srgbClr val="FFFF00"/>
                </a:highlight>
              </a:rPr>
              <a:t>Thalamus</a:t>
            </a:r>
            <a:r>
              <a:rPr lang="en-US" sz="2800" dirty="0">
                <a:solidFill>
                  <a:schemeClr val="accent2"/>
                </a:solidFill>
                <a:highlight>
                  <a:srgbClr val="FFFF00"/>
                </a:highlight>
              </a:rPr>
              <a:t>:</a:t>
            </a:r>
            <a:r>
              <a:rPr lang="en-US" sz="2800" dirty="0">
                <a:solidFill>
                  <a:schemeClr val="accent2"/>
                </a:solidFill>
              </a:rPr>
              <a:t> </a:t>
            </a:r>
            <a:r>
              <a:rPr lang="en-US" sz="2800" b="1" dirty="0">
                <a:effectLst/>
              </a:rPr>
              <a:t>A critical relay station to the higher brain centers</a:t>
            </a:r>
          </a:p>
          <a:p>
            <a:pPr marL="0" indent="0" eaLnBrk="1" hangingPunct="1">
              <a:buNone/>
              <a:defRPr/>
            </a:pPr>
            <a:endParaRPr lang="en-US" sz="2800" b="1" dirty="0">
              <a:effectLst/>
            </a:endParaRPr>
          </a:p>
          <a:p>
            <a:pPr eaLnBrk="1" hangingPunct="1">
              <a:defRPr/>
            </a:pPr>
            <a:r>
              <a:rPr lang="en-US" sz="2800" dirty="0">
                <a:solidFill>
                  <a:srgbClr val="0000FF"/>
                </a:solidFill>
              </a:rPr>
              <a:t>Hypothalamus</a:t>
            </a:r>
            <a:r>
              <a:rPr lang="en-US" sz="2800" dirty="0">
                <a:solidFill>
                  <a:schemeClr val="accent2"/>
                </a:solidFill>
              </a:rPr>
              <a:t>: </a:t>
            </a:r>
            <a:r>
              <a:rPr lang="en-US" sz="2800" dirty="0">
                <a:effectLst/>
              </a:rPr>
              <a:t>Controls appetites and homeostasis</a:t>
            </a:r>
          </a:p>
          <a:p>
            <a:pPr marL="0" indent="0" eaLnBrk="1" hangingPunct="1">
              <a:buNone/>
              <a:defRPr/>
            </a:pPr>
            <a:endParaRPr lang="en-US" sz="2800" dirty="0">
              <a:effectLst/>
            </a:endParaRPr>
          </a:p>
          <a:p>
            <a:pPr eaLnBrk="1" hangingPunct="1">
              <a:defRPr/>
            </a:pPr>
            <a:r>
              <a:rPr lang="en-US" sz="2800" dirty="0">
                <a:solidFill>
                  <a:srgbClr val="FF33CC"/>
                </a:solidFill>
              </a:rPr>
              <a:t>Pituitary gland</a:t>
            </a:r>
            <a:r>
              <a:rPr lang="en-US" sz="2800" dirty="0">
                <a:solidFill>
                  <a:schemeClr val="accent2"/>
                </a:solidFill>
              </a:rPr>
              <a:t>: </a:t>
            </a:r>
            <a:r>
              <a:rPr lang="en-US" sz="2800" dirty="0"/>
              <a:t>Part of the endocrine system-- connects to the hypothalamus, releases critical</a:t>
            </a:r>
            <a:r>
              <a:rPr lang="en-US" sz="2800" dirty="0">
                <a:solidFill>
                  <a:schemeClr val="accent2"/>
                </a:solidFill>
              </a:rPr>
              <a:t> </a:t>
            </a:r>
            <a:r>
              <a:rPr lang="en-US" sz="2800" dirty="0"/>
              <a:t>hormones.</a:t>
            </a:r>
          </a:p>
        </p:txBody>
      </p:sp>
      <p:pic>
        <p:nvPicPr>
          <p:cNvPr id="20485" name="Picture 5">
            <a:extLst>
              <a:ext uri="{FF2B5EF4-FFF2-40B4-BE49-F238E27FC236}">
                <a16:creationId xmlns:a16="http://schemas.microsoft.com/office/drawing/2014/main" id="{936314CE-FC75-4F65-B479-7E68F25BA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0"/>
            <a:ext cx="37020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a:extLst>
              <a:ext uri="{FF2B5EF4-FFF2-40B4-BE49-F238E27FC236}">
                <a16:creationId xmlns:a16="http://schemas.microsoft.com/office/drawing/2014/main" id="{DDB98DB8-7D8E-4205-8E9B-FAF71EFAC58E}"/>
              </a:ext>
            </a:extLst>
          </p:cNvPr>
          <p:cNvSpPr>
            <a:spLocks noChangeArrowheads="1"/>
          </p:cNvSpPr>
          <p:nvPr/>
        </p:nvSpPr>
        <p:spPr bwMode="auto">
          <a:xfrm>
            <a:off x="7772400" y="3124200"/>
            <a:ext cx="914400" cy="1295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dissolve">
                                      <p:cBhvr>
                                        <p:cTn id="12" dur="500"/>
                                        <p:tgtEl>
                                          <p:spTgt spid="20485"/>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2048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20483">
                                            <p:txEl>
                                              <p:pRg st="0" end="0"/>
                                            </p:txEl>
                                          </p:spTgt>
                                        </p:tgtEl>
                                        <p:attrNameLst>
                                          <p:attrName>style.visibility</p:attrName>
                                        </p:attrNameLst>
                                      </p:cBhvr>
                                      <p:to>
                                        <p:strVal val="visible"/>
                                      </p:to>
                                    </p:set>
                                    <p:anim calcmode="lin" valueType="num">
                                      <p:cBhvr additive="base">
                                        <p:cTn id="20"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20483">
                                            <p:txEl>
                                              <p:pRg st="2" end="2"/>
                                            </p:txEl>
                                          </p:spTgt>
                                        </p:tgtEl>
                                        <p:attrNameLst>
                                          <p:attrName>style.visibility</p:attrName>
                                        </p:attrNameLst>
                                      </p:cBhvr>
                                      <p:to>
                                        <p:strVal val="visible"/>
                                      </p:to>
                                    </p:set>
                                    <p:anim calcmode="lin" valueType="num">
                                      <p:cBhvr additive="base">
                                        <p:cTn id="26"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20483">
                                            <p:txEl>
                                              <p:pRg st="4" end="4"/>
                                            </p:txEl>
                                          </p:spTgt>
                                        </p:tgtEl>
                                        <p:attrNameLst>
                                          <p:attrName>style.visibility</p:attrName>
                                        </p:attrNameLst>
                                      </p:cBhvr>
                                      <p:to>
                                        <p:strVal val="visible"/>
                                      </p:to>
                                    </p:set>
                                    <p:anim calcmode="lin" valueType="num">
                                      <p:cBhvr additive="base">
                                        <p:cTn id="32"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P spid="2048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Hypothalamus</a:t>
            </a:r>
          </a:p>
        </p:txBody>
      </p:sp>
      <p:pic>
        <p:nvPicPr>
          <p:cNvPr id="4" name="Picture 3" descr="The side view of the brain boxes out the hypothalamus area and an enlarged view of the area shows:&#10;• Hypothalamus: A group of tightly packed structures of different shapes.&#10;• Optic chiasm: A small structure below the hypothalamus and before the pituitary.&#10;• Pituitary gland: It is pear shaped and hangs directly below the hypothalamus.&#10;• Mammillary body: A roughly spherical structure below the hypothalamus and behind the pituit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9" y="1219201"/>
            <a:ext cx="5907157" cy="5145285"/>
          </a:xfrm>
          <a:prstGeom prst="rect">
            <a:avLst/>
          </a:prstGeom>
        </p:spPr>
      </p:pic>
    </p:spTree>
    <p:extLst>
      <p:ext uri="{BB962C8B-B14F-4D97-AF65-F5344CB8AC3E}">
        <p14:creationId xmlns:p14="http://schemas.microsoft.com/office/powerpoint/2010/main" val="2297486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9B32169-D6BC-4BE3-9F07-424FB3C3BABF}"/>
              </a:ext>
            </a:extLst>
          </p:cNvPr>
          <p:cNvSpPr>
            <a:spLocks noGrp="1" noChangeArrowheads="1"/>
          </p:cNvSpPr>
          <p:nvPr>
            <p:ph type="title"/>
          </p:nvPr>
        </p:nvSpPr>
        <p:spPr>
          <a:xfrm>
            <a:off x="2171700" y="258763"/>
            <a:ext cx="7086600" cy="1143000"/>
          </a:xfrm>
          <a:noFill/>
          <a:extLst>
            <a:ext uri="{909E8E84-426E-40DD-AFC4-6F175D3DCCD1}">
              <a14:hiddenFill xmlns:a14="http://schemas.microsoft.com/office/drawing/2010/main">
                <a:solidFill>
                  <a:srgbClr val="FFFFFF"/>
                </a:solidFill>
              </a14:hiddenFill>
            </a:ext>
          </a:extLst>
        </p:spPr>
        <p:txBody>
          <a:bodyPr vert="horz" wrap="square" lIns="92075" tIns="46038" rIns="92075" bIns="46038" numCol="1" anchor="ctr" anchorCtr="0" compatLnSpc="1">
            <a:prstTxWarp prst="textNoShape">
              <a:avLst/>
            </a:prstTxWarp>
            <a:normAutofit/>
          </a:bodyPr>
          <a:lstStyle/>
          <a:p>
            <a:pPr eaLnBrk="1" hangingPunct="1"/>
            <a:r>
              <a:rPr lang="en-US" sz="4000" b="1" dirty="0">
                <a:solidFill>
                  <a:schemeClr val="tx1"/>
                </a:solidFill>
                <a:effectLst/>
                <a:cs typeface="Times New Roman"/>
                <a:sym typeface="Times New Roman"/>
              </a:rPr>
              <a:t>Forebrain regions </a:t>
            </a:r>
            <a:r>
              <a:rPr lang="en-US" sz="2700" b="1" dirty="0">
                <a:solidFill>
                  <a:schemeClr val="tx1"/>
                </a:solidFill>
                <a:effectLst/>
                <a:cs typeface="Times New Roman"/>
                <a:sym typeface="Times New Roman"/>
              </a:rPr>
              <a:t>(Telencephalon)</a:t>
            </a:r>
            <a:endParaRPr lang="en-US" altLang="en-US" sz="2700" b="1" dirty="0">
              <a:solidFill>
                <a:schemeClr val="tx1"/>
              </a:solidFill>
              <a:effectLst/>
            </a:endParaRPr>
          </a:p>
        </p:txBody>
      </p:sp>
      <p:sp>
        <p:nvSpPr>
          <p:cNvPr id="21507" name="Rectangle 3">
            <a:extLst>
              <a:ext uri="{FF2B5EF4-FFF2-40B4-BE49-F238E27FC236}">
                <a16:creationId xmlns:a16="http://schemas.microsoft.com/office/drawing/2014/main" id="{66061562-12B3-4FCC-AE39-8F7E3A289C68}"/>
              </a:ext>
            </a:extLst>
          </p:cNvPr>
          <p:cNvSpPr>
            <a:spLocks noGrp="1" noChangeArrowheads="1"/>
          </p:cNvSpPr>
          <p:nvPr>
            <p:ph idx="1"/>
          </p:nvPr>
        </p:nvSpPr>
        <p:spPr>
          <a:xfrm>
            <a:off x="318052" y="1676400"/>
            <a:ext cx="7759148" cy="5029200"/>
          </a:xfrm>
        </p:spPr>
        <p:txBody>
          <a:bodyPr vert="horz" wrap="square" lIns="92075" tIns="46038" rIns="92075" bIns="46038" numCol="1" anchor="t" anchorCtr="0" compatLnSpc="1">
            <a:prstTxWarp prst="textNoShape">
              <a:avLst/>
            </a:prstTxWarp>
            <a:normAutofit/>
          </a:bodyPr>
          <a:lstStyle/>
          <a:p>
            <a:pPr eaLnBrk="1" hangingPunct="1">
              <a:defRPr/>
            </a:pPr>
            <a:r>
              <a:rPr lang="en-US" sz="2800" u="sng" dirty="0">
                <a:solidFill>
                  <a:srgbClr val="66FFFF"/>
                </a:solidFill>
              </a:rPr>
              <a:t>Optic Nerve</a:t>
            </a:r>
            <a:r>
              <a:rPr lang="en-US" sz="2800" dirty="0">
                <a:solidFill>
                  <a:schemeClr val="accent2"/>
                </a:solidFill>
              </a:rPr>
              <a:t>: </a:t>
            </a:r>
            <a:r>
              <a:rPr lang="en-US" sz="2800" dirty="0"/>
              <a:t>Extends the brain into the retina in each eye. (</a:t>
            </a:r>
            <a:r>
              <a:rPr lang="en-US" sz="2800" dirty="0" err="1"/>
              <a:t>Diencehphalon</a:t>
            </a:r>
            <a:r>
              <a:rPr lang="en-US" sz="2800" dirty="0"/>
              <a:t>)</a:t>
            </a:r>
          </a:p>
          <a:p>
            <a:pPr eaLnBrk="1" hangingPunct="1">
              <a:defRPr/>
            </a:pPr>
            <a:r>
              <a:rPr lang="en-US" sz="2800" b="1" u="sng" dirty="0">
                <a:solidFill>
                  <a:srgbClr val="FFC000"/>
                </a:solidFill>
              </a:rPr>
              <a:t>Corpus Callosum: Connects</a:t>
            </a:r>
          </a:p>
          <a:p>
            <a:pPr lvl="1" eaLnBrk="1" hangingPunct="1">
              <a:defRPr/>
            </a:pPr>
            <a:r>
              <a:rPr lang="en-US" sz="2800" i="1" dirty="0">
                <a:solidFill>
                  <a:srgbClr val="FFCC99"/>
                </a:solidFill>
              </a:rPr>
              <a:t>Telencephalon</a:t>
            </a:r>
            <a:endParaRPr lang="en-US" sz="2800" dirty="0">
              <a:solidFill>
                <a:srgbClr val="993366"/>
              </a:solidFill>
            </a:endParaRPr>
          </a:p>
          <a:p>
            <a:pPr eaLnBrk="1" hangingPunct="1">
              <a:defRPr/>
            </a:pPr>
            <a:r>
              <a:rPr lang="en-US" sz="2800" dirty="0"/>
              <a:t> </a:t>
            </a:r>
            <a:r>
              <a:rPr lang="en-US" sz="2800" u="sng" dirty="0"/>
              <a:t>hemispheres of the cortex.</a:t>
            </a:r>
          </a:p>
          <a:p>
            <a:pPr eaLnBrk="1" hangingPunct="1">
              <a:defRPr/>
            </a:pPr>
            <a:r>
              <a:rPr lang="en-US" sz="2800" dirty="0">
                <a:solidFill>
                  <a:srgbClr val="FFCC99"/>
                </a:solidFill>
              </a:rPr>
              <a:t>Limbic System:</a:t>
            </a:r>
            <a:endParaRPr lang="en-US" sz="2800" b="1" i="1" dirty="0">
              <a:solidFill>
                <a:srgbClr val="FFCC99"/>
              </a:solidFill>
            </a:endParaRPr>
          </a:p>
          <a:p>
            <a:pPr lvl="1" eaLnBrk="1" hangingPunct="1">
              <a:defRPr/>
            </a:pPr>
            <a:r>
              <a:rPr lang="en-US" sz="2800" dirty="0">
                <a:effectLst/>
              </a:rPr>
              <a:t>The hippocampus (memory)</a:t>
            </a:r>
          </a:p>
          <a:p>
            <a:pPr lvl="1" eaLnBrk="1" hangingPunct="1">
              <a:defRPr/>
            </a:pPr>
            <a:r>
              <a:rPr lang="en-US" sz="2800" dirty="0">
                <a:effectLst/>
              </a:rPr>
              <a:t>The amygdala (emotional expression)</a:t>
            </a:r>
          </a:p>
        </p:txBody>
      </p:sp>
      <p:sp>
        <p:nvSpPr>
          <p:cNvPr id="28676" name="Rectangle 4">
            <a:extLst>
              <a:ext uri="{FF2B5EF4-FFF2-40B4-BE49-F238E27FC236}">
                <a16:creationId xmlns:a16="http://schemas.microsoft.com/office/drawing/2014/main" id="{FA2EB199-91EC-46AC-9D6B-F81276BD9014}"/>
              </a:ext>
            </a:extLst>
          </p:cNvPr>
          <p:cNvSpPr>
            <a:spLocks noChangeArrowheads="1"/>
          </p:cNvSpPr>
          <p:nvPr/>
        </p:nvSpPr>
        <p:spPr bwMode="auto">
          <a:xfrm flipV="1">
            <a:off x="1905000" y="1600200"/>
            <a:ext cx="8229600" cy="76200"/>
          </a:xfrm>
          <a:prstGeom prst="rect">
            <a:avLst/>
          </a:prstGeom>
          <a:solidFill>
            <a:srgbClr val="A50021"/>
          </a:solidFill>
          <a:ln w="9525">
            <a:solidFill>
              <a:srgbClr val="A5002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pic>
        <p:nvPicPr>
          <p:cNvPr id="21509" name="Picture 5">
            <a:extLst>
              <a:ext uri="{FF2B5EF4-FFF2-40B4-BE49-F238E27FC236}">
                <a16:creationId xmlns:a16="http://schemas.microsoft.com/office/drawing/2014/main" id="{2CA19D9A-75B3-4694-A696-FA47CE9F0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965326"/>
            <a:ext cx="2819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a:extLst>
              <a:ext uri="{FF2B5EF4-FFF2-40B4-BE49-F238E27FC236}">
                <a16:creationId xmlns:a16="http://schemas.microsoft.com/office/drawing/2014/main" id="{C7A9432B-AA61-4DF0-A016-3F61CBF530EB}"/>
              </a:ext>
            </a:extLst>
          </p:cNvPr>
          <p:cNvSpPr>
            <a:spLocks noChangeArrowheads="1"/>
          </p:cNvSpPr>
          <p:nvPr/>
        </p:nvSpPr>
        <p:spPr bwMode="auto">
          <a:xfrm>
            <a:off x="8686800" y="2819400"/>
            <a:ext cx="10668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dissolve">
                                      <p:cBhvr>
                                        <p:cTn id="12" dur="500"/>
                                        <p:tgtEl>
                                          <p:spTgt spid="21509"/>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215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21507">
                                            <p:txEl>
                                              <p:pRg st="0" end="0"/>
                                            </p:txEl>
                                          </p:spTgt>
                                        </p:tgtEl>
                                        <p:attrNameLst>
                                          <p:attrName>style.visibility</p:attrName>
                                        </p:attrNameLst>
                                      </p:cBhvr>
                                      <p:to>
                                        <p:strVal val="visible"/>
                                      </p:to>
                                    </p:set>
                                    <p:anim calcmode="lin" valueType="num">
                                      <p:cBhvr additive="base">
                                        <p:cTn id="20"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21507">
                                            <p:txEl>
                                              <p:pRg st="1" end="1"/>
                                            </p:txEl>
                                          </p:spTgt>
                                        </p:tgtEl>
                                        <p:attrNameLst>
                                          <p:attrName>style.visibility</p:attrName>
                                        </p:attrNameLst>
                                      </p:cBhvr>
                                      <p:to>
                                        <p:strVal val="visible"/>
                                      </p:to>
                                    </p:set>
                                    <p:anim calcmode="lin" valueType="num">
                                      <p:cBhvr additive="base">
                                        <p:cTn id="26"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21507">
                                            <p:txEl>
                                              <p:pRg st="2" end="2"/>
                                            </p:txEl>
                                          </p:spTgt>
                                        </p:tgtEl>
                                        <p:attrNameLst>
                                          <p:attrName>style.visibility</p:attrName>
                                        </p:attrNameLst>
                                      </p:cBhvr>
                                      <p:to>
                                        <p:strVal val="visible"/>
                                      </p:to>
                                    </p:set>
                                    <p:anim calcmode="lin" valueType="num">
                                      <p:cBhvr additive="base">
                                        <p:cTn id="30"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21507">
                                            <p:txEl>
                                              <p:pRg st="3" end="3"/>
                                            </p:txEl>
                                          </p:spTgt>
                                        </p:tgtEl>
                                        <p:attrNameLst>
                                          <p:attrName>style.visibility</p:attrName>
                                        </p:attrNameLst>
                                      </p:cBhvr>
                                      <p:to>
                                        <p:strVal val="visible"/>
                                      </p:to>
                                    </p:set>
                                    <p:anim calcmode="lin" valueType="num">
                                      <p:cBhvr additive="base">
                                        <p:cTn id="36"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21507">
                                            <p:txEl>
                                              <p:pRg st="4" end="4"/>
                                            </p:txEl>
                                          </p:spTgt>
                                        </p:tgtEl>
                                        <p:attrNameLst>
                                          <p:attrName>style.visibility</p:attrName>
                                        </p:attrNameLst>
                                      </p:cBhvr>
                                      <p:to>
                                        <p:strVal val="visible"/>
                                      </p:to>
                                    </p:set>
                                    <p:anim calcmode="lin" valueType="num">
                                      <p:cBhvr additive="base">
                                        <p:cTn id="42"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21507">
                                            <p:txEl>
                                              <p:pRg st="5" end="5"/>
                                            </p:txEl>
                                          </p:spTgt>
                                        </p:tgtEl>
                                        <p:attrNameLst>
                                          <p:attrName>style.visibility</p:attrName>
                                        </p:attrNameLst>
                                      </p:cBhvr>
                                      <p:to>
                                        <p:strVal val="visible"/>
                                      </p:to>
                                    </p:set>
                                    <p:anim calcmode="lin" valueType="num">
                                      <p:cBhvr additive="base">
                                        <p:cTn id="46"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0"/>
                                  </p:stCondLst>
                                  <p:childTnLst>
                                    <p:set>
                                      <p:cBhvr>
                                        <p:cTn id="49" dur="1" fill="hold">
                                          <p:stCondLst>
                                            <p:cond delay="0"/>
                                          </p:stCondLst>
                                        </p:cTn>
                                        <p:tgtEl>
                                          <p:spTgt spid="21507">
                                            <p:txEl>
                                              <p:pRg st="6" end="6"/>
                                            </p:txEl>
                                          </p:spTgt>
                                        </p:tgtEl>
                                        <p:attrNameLst>
                                          <p:attrName>style.visibility</p:attrName>
                                        </p:attrNameLst>
                                      </p:cBhvr>
                                      <p:to>
                                        <p:strVal val="visible"/>
                                      </p:to>
                                    </p:set>
                                    <p:anim calcmode="lin" valueType="num">
                                      <p:cBhvr additive="base">
                                        <p:cTn id="50"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P spid="215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Limbic System</a:t>
            </a:r>
          </a:p>
        </p:txBody>
      </p:sp>
      <p:pic>
        <p:nvPicPr>
          <p:cNvPr id="4" name="Picture 3" descr="The image illustrates the parts of the limbic system.&#10;&#10;The image illustrates the following parts of the limbic system:&#10;• Amygdala: Almond-shaped structure in the anterior temporal lobe.&#10;• Hippocampus: A curved structure touching the amygdala at one end.&#10;• Cingulate cortex: A C shaped structure that curves around the thalamus. It is has two parallel parts—the right cingulate cortex and the left cingulate cortex.&#10;• Septum: A small structure at the anterior tip of the cingulate cortex, facing the thalamus.&#10;• Mammillary body: Small structure behind the hypothalamus.&#10;• Fornix: Starts at the other end of the hippocampus, arcs forward above the thalamus, and splits into two, one ending in the septum and another in the mammillary bo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609" y="1066800"/>
            <a:ext cx="8454887" cy="5630382"/>
          </a:xfrm>
          <a:prstGeom prst="rect">
            <a:avLst/>
          </a:prstGeom>
        </p:spPr>
      </p:pic>
    </p:spTree>
    <p:extLst>
      <p:ext uri="{BB962C8B-B14F-4D97-AF65-F5344CB8AC3E}">
        <p14:creationId xmlns:p14="http://schemas.microsoft.com/office/powerpoint/2010/main" val="411794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4827-EE7F-4E49-8CE1-C3D9AC569DFB}"/>
              </a:ext>
            </a:extLst>
          </p:cNvPr>
          <p:cNvSpPr>
            <a:spLocks noGrp="1"/>
          </p:cNvSpPr>
          <p:nvPr>
            <p:ph type="title"/>
          </p:nvPr>
        </p:nvSpPr>
        <p:spPr/>
        <p:txBody>
          <a:bodyPr/>
          <a:lstStyle/>
          <a:p>
            <a:r>
              <a:rPr lang="en-US" dirty="0"/>
              <a:t>Review limbic system- </a:t>
            </a:r>
            <a:r>
              <a:rPr lang="en-US" dirty="0" err="1"/>
              <a:t>Papez</a:t>
            </a:r>
            <a:r>
              <a:rPr lang="en-US" dirty="0"/>
              <a:t> Circuit</a:t>
            </a:r>
          </a:p>
        </p:txBody>
      </p:sp>
      <p:pic>
        <p:nvPicPr>
          <p:cNvPr id="4" name="Online Media 3">
            <a:hlinkClick r:id="" action="ppaction://media"/>
            <a:extLst>
              <a:ext uri="{FF2B5EF4-FFF2-40B4-BE49-F238E27FC236}">
                <a16:creationId xmlns:a16="http://schemas.microsoft.com/office/drawing/2014/main" id="{0ECE4E3E-F59E-467C-A10F-0F744BF170DF}"/>
              </a:ext>
            </a:extLst>
          </p:cNvPr>
          <p:cNvPicPr>
            <a:picLocks noGrp="1" noRot="1" noChangeAspect="1"/>
          </p:cNvPicPr>
          <p:nvPr>
            <p:ph idx="1"/>
            <a:videoFile r:link="rId1"/>
          </p:nvPr>
        </p:nvPicPr>
        <p:blipFill>
          <a:blip r:embed="rId3"/>
          <a:stretch>
            <a:fillRect/>
          </a:stretch>
        </p:blipFill>
        <p:spPr>
          <a:xfrm>
            <a:off x="1761067" y="2192966"/>
            <a:ext cx="7484533" cy="4210050"/>
          </a:xfrm>
          <a:prstGeom prst="rect">
            <a:avLst/>
          </a:prstGeom>
        </p:spPr>
      </p:pic>
    </p:spTree>
    <p:extLst>
      <p:ext uri="{BB962C8B-B14F-4D97-AF65-F5344CB8AC3E}">
        <p14:creationId xmlns:p14="http://schemas.microsoft.com/office/powerpoint/2010/main" val="719347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CF8F989-1672-4F6A-AA37-35F93EB13C59}"/>
              </a:ext>
            </a:extLst>
          </p:cNvPr>
          <p:cNvSpPr>
            <a:spLocks noGrp="1" noChangeArrowheads="1"/>
          </p:cNvSpPr>
          <p:nvPr>
            <p:ph type="title"/>
          </p:nvPr>
        </p:nvSpPr>
        <p:spPr>
          <a:xfrm>
            <a:off x="2209800" y="609600"/>
            <a:ext cx="7086600" cy="1143000"/>
          </a:xfrm>
          <a:noFill/>
          <a:extLst>
            <a:ext uri="{909E8E84-426E-40DD-AFC4-6F175D3DCCD1}">
              <a14:hiddenFill xmlns:a14="http://schemas.microsoft.com/office/drawing/2010/main">
                <a:solidFill>
                  <a:srgbClr val="FFFFFF"/>
                </a:solidFill>
              </a14:hiddenFill>
            </a:ext>
          </a:extLst>
        </p:spPr>
        <p:txBody>
          <a:bodyPr vert="horz" wrap="square" lIns="92075" tIns="46038" rIns="92075" bIns="46038" numCol="1" anchor="ctr" anchorCtr="0" compatLnSpc="1">
            <a:prstTxWarp prst="textNoShape">
              <a:avLst/>
            </a:prstTxWarp>
          </a:bodyPr>
          <a:lstStyle/>
          <a:p>
            <a:pPr eaLnBrk="1" hangingPunct="1"/>
            <a:r>
              <a:rPr lang="en-US" altLang="en-US">
                <a:solidFill>
                  <a:schemeClr val="tx1"/>
                </a:solidFill>
                <a:effectLst/>
              </a:rPr>
              <a:t>External View of the Brain</a:t>
            </a:r>
          </a:p>
        </p:txBody>
      </p:sp>
      <p:sp>
        <p:nvSpPr>
          <p:cNvPr id="29699" name="Rectangle 3">
            <a:extLst>
              <a:ext uri="{FF2B5EF4-FFF2-40B4-BE49-F238E27FC236}">
                <a16:creationId xmlns:a16="http://schemas.microsoft.com/office/drawing/2014/main" id="{74FF6507-5D77-4368-BCEA-913D43BBD532}"/>
              </a:ext>
            </a:extLst>
          </p:cNvPr>
          <p:cNvSpPr>
            <a:spLocks noChangeArrowheads="1"/>
          </p:cNvSpPr>
          <p:nvPr/>
        </p:nvSpPr>
        <p:spPr bwMode="auto">
          <a:xfrm flipV="1">
            <a:off x="1905000" y="1600200"/>
            <a:ext cx="8229600" cy="76200"/>
          </a:xfrm>
          <a:prstGeom prst="rect">
            <a:avLst/>
          </a:prstGeom>
          <a:solidFill>
            <a:srgbClr val="A50021"/>
          </a:solidFill>
          <a:ln w="9525">
            <a:solidFill>
              <a:srgbClr val="A5002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pic>
        <p:nvPicPr>
          <p:cNvPr id="22532" name="Picture 4">
            <a:extLst>
              <a:ext uri="{FF2B5EF4-FFF2-40B4-BE49-F238E27FC236}">
                <a16:creationId xmlns:a16="http://schemas.microsoft.com/office/drawing/2014/main" id="{78931AC9-5DF2-43FC-BFDA-FA252E11188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1595438"/>
            <a:ext cx="6934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500" fill="hold"/>
                                        <p:tgtEl>
                                          <p:spTgt spid="22532"/>
                                        </p:tgtEl>
                                        <p:attrNameLst>
                                          <p:attrName>ppt_w</p:attrName>
                                        </p:attrNameLst>
                                      </p:cBhvr>
                                      <p:tavLst>
                                        <p:tav tm="0">
                                          <p:val>
                                            <p:fltVal val="0"/>
                                          </p:val>
                                        </p:tav>
                                        <p:tav tm="100000">
                                          <p:val>
                                            <p:strVal val="#ppt_w"/>
                                          </p:val>
                                        </p:tav>
                                      </p:tavLst>
                                    </p:anim>
                                    <p:anim calcmode="lin" valueType="num">
                                      <p:cBhvr>
                                        <p:cTn id="13" dur="500" fill="hold"/>
                                        <p:tgtEl>
                                          <p:spTgt spid="225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77B2-DFA8-4762-AB8F-1765A45BDBFE}"/>
              </a:ext>
            </a:extLst>
          </p:cNvPr>
          <p:cNvSpPr>
            <a:spLocks noGrp="1"/>
          </p:cNvSpPr>
          <p:nvPr>
            <p:ph type="title"/>
          </p:nvPr>
        </p:nvSpPr>
        <p:spPr>
          <a:xfrm>
            <a:off x="826241" y="183715"/>
            <a:ext cx="10131425" cy="1456267"/>
          </a:xfrm>
        </p:spPr>
        <p:txBody>
          <a:bodyPr/>
          <a:lstStyle/>
          <a:p>
            <a:r>
              <a:rPr lang="en-US" dirty="0"/>
              <a:t>Lobes and their function</a:t>
            </a:r>
          </a:p>
        </p:txBody>
      </p:sp>
      <p:sp>
        <p:nvSpPr>
          <p:cNvPr id="5" name="Rectangle 4">
            <a:extLst>
              <a:ext uri="{FF2B5EF4-FFF2-40B4-BE49-F238E27FC236}">
                <a16:creationId xmlns:a16="http://schemas.microsoft.com/office/drawing/2014/main" id="{458AB153-831B-4BCE-8A96-B4573C257586}"/>
              </a:ext>
            </a:extLst>
          </p:cNvPr>
          <p:cNvSpPr/>
          <p:nvPr/>
        </p:nvSpPr>
        <p:spPr>
          <a:xfrm>
            <a:off x="3808340" y="6432207"/>
            <a:ext cx="3081869" cy="369332"/>
          </a:xfrm>
          <a:prstGeom prst="rect">
            <a:avLst/>
          </a:prstGeom>
        </p:spPr>
        <p:txBody>
          <a:bodyPr wrap="none">
            <a:spAutoFit/>
          </a:bodyPr>
          <a:lstStyle/>
          <a:p>
            <a:r>
              <a:rPr lang="en-US" dirty="0"/>
              <a:t>https://youtu.be/LQ4DlE1Xyd4</a:t>
            </a:r>
          </a:p>
        </p:txBody>
      </p:sp>
      <p:pic>
        <p:nvPicPr>
          <p:cNvPr id="7" name="Online Media 6">
            <a:hlinkClick r:id="" action="ppaction://media"/>
            <a:extLst>
              <a:ext uri="{FF2B5EF4-FFF2-40B4-BE49-F238E27FC236}">
                <a16:creationId xmlns:a16="http://schemas.microsoft.com/office/drawing/2014/main" id="{C33EE7A6-EEA3-4E32-BDB9-DFD3CED186A0}"/>
              </a:ext>
            </a:extLst>
          </p:cNvPr>
          <p:cNvPicPr>
            <a:picLocks noGrp="1" noRot="1" noChangeAspect="1"/>
          </p:cNvPicPr>
          <p:nvPr>
            <p:ph idx="1"/>
            <a:videoFile r:link="rId1"/>
          </p:nvPr>
        </p:nvPicPr>
        <p:blipFill>
          <a:blip r:embed="rId3"/>
          <a:stretch>
            <a:fillRect/>
          </a:stretch>
        </p:blipFill>
        <p:spPr>
          <a:xfrm>
            <a:off x="1661284" y="1264024"/>
            <a:ext cx="8892986" cy="5002305"/>
          </a:xfrm>
          <a:prstGeom prst="rect">
            <a:avLst/>
          </a:prstGeom>
        </p:spPr>
      </p:pic>
    </p:spTree>
    <p:extLst>
      <p:ext uri="{BB962C8B-B14F-4D97-AF65-F5344CB8AC3E}">
        <p14:creationId xmlns:p14="http://schemas.microsoft.com/office/powerpoint/2010/main" val="2071667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878A20C-0769-4A63-9A13-6A4D389F40F2}"/>
              </a:ext>
            </a:extLst>
          </p:cNvPr>
          <p:cNvSpPr>
            <a:spLocks noGrp="1" noChangeArrowheads="1"/>
          </p:cNvSpPr>
          <p:nvPr>
            <p:ph type="title"/>
          </p:nvPr>
        </p:nvSpPr>
        <p:spPr>
          <a:xfrm>
            <a:off x="2209800" y="0"/>
            <a:ext cx="7086600" cy="1143000"/>
          </a:xfrm>
        </p:spPr>
        <p:txBody>
          <a:bodyPr vert="horz" wrap="square" lIns="92075" tIns="46038" rIns="92075" bIns="46038" numCol="1" anchor="ctr" anchorCtr="0" compatLnSpc="1">
            <a:prstTxWarp prst="textNoShape">
              <a:avLst/>
            </a:prstTxWarp>
            <a:normAutofit fontScale="90000"/>
          </a:bodyPr>
          <a:lstStyle/>
          <a:p>
            <a:pPr eaLnBrk="1" hangingPunct="1">
              <a:defRPr/>
            </a:pPr>
            <a:r>
              <a:rPr lang="en-US">
                <a:solidFill>
                  <a:schemeClr val="tx1"/>
                </a:solidFill>
                <a:effectLst/>
              </a:rPr>
              <a:t>Lobes of the Brain (telencephalon)</a:t>
            </a:r>
            <a:r>
              <a:rPr lang="en-US">
                <a:solidFill>
                  <a:schemeClr val="accent2"/>
                </a:solidFill>
              </a:rPr>
              <a:t> </a:t>
            </a:r>
            <a:endParaRPr lang="en-US" sz="4000"/>
          </a:p>
        </p:txBody>
      </p:sp>
      <p:sp>
        <p:nvSpPr>
          <p:cNvPr id="23555" name="Rectangle 3">
            <a:extLst>
              <a:ext uri="{FF2B5EF4-FFF2-40B4-BE49-F238E27FC236}">
                <a16:creationId xmlns:a16="http://schemas.microsoft.com/office/drawing/2014/main" id="{D872B36C-71CA-432F-A3C1-0324AB4DC645}"/>
              </a:ext>
            </a:extLst>
          </p:cNvPr>
          <p:cNvSpPr>
            <a:spLocks noGrp="1" noChangeArrowheads="1"/>
          </p:cNvSpPr>
          <p:nvPr>
            <p:ph idx="1"/>
          </p:nvPr>
        </p:nvSpPr>
        <p:spPr>
          <a:xfrm>
            <a:off x="626301" y="1066800"/>
            <a:ext cx="10628887" cy="5791200"/>
          </a:xfrm>
        </p:spPr>
        <p:txBody>
          <a:bodyPr vert="horz" wrap="square" lIns="92075" tIns="46038" rIns="92075" bIns="46038" numCol="1" anchor="t" anchorCtr="0" compatLnSpc="1">
            <a:prstTxWarp prst="textNoShape">
              <a:avLst/>
            </a:prstTxWarp>
            <a:noAutofit/>
          </a:bodyPr>
          <a:lstStyle/>
          <a:p>
            <a:pPr eaLnBrk="1" hangingPunct="1">
              <a:defRPr/>
            </a:pPr>
            <a:r>
              <a:rPr lang="en-US" sz="3200" u="sng" dirty="0">
                <a:solidFill>
                  <a:srgbClr val="FF0000"/>
                </a:solidFill>
              </a:rPr>
              <a:t>Temporal Lobes</a:t>
            </a:r>
            <a:r>
              <a:rPr lang="en-US" sz="3200" u="sng" dirty="0">
                <a:solidFill>
                  <a:schemeClr val="accent2"/>
                </a:solidFill>
              </a:rPr>
              <a:t>:</a:t>
            </a:r>
            <a:r>
              <a:rPr lang="en-US" sz="3200" dirty="0">
                <a:solidFill>
                  <a:schemeClr val="accent2"/>
                </a:solidFill>
              </a:rPr>
              <a:t> </a:t>
            </a:r>
            <a:r>
              <a:rPr lang="en-US" sz="3200" dirty="0">
                <a:effectLst/>
              </a:rPr>
              <a:t>Contain the auditory cortex, Wernicke's area, associations related to auditory stimuli</a:t>
            </a:r>
          </a:p>
          <a:p>
            <a:pPr marL="0" indent="0" eaLnBrk="1" hangingPunct="1">
              <a:buNone/>
              <a:defRPr/>
            </a:pPr>
            <a:endParaRPr lang="en-US" sz="3200" dirty="0">
              <a:effectLst/>
            </a:endParaRPr>
          </a:p>
          <a:p>
            <a:pPr eaLnBrk="1" hangingPunct="1">
              <a:defRPr/>
            </a:pPr>
            <a:r>
              <a:rPr lang="en-US" sz="3200" u="sng" dirty="0">
                <a:solidFill>
                  <a:srgbClr val="FFFF99"/>
                </a:solidFill>
                <a:effectLst/>
              </a:rPr>
              <a:t>Occipital Lobes</a:t>
            </a:r>
            <a:r>
              <a:rPr lang="en-US" sz="3200" u="sng" dirty="0">
                <a:effectLst/>
              </a:rPr>
              <a:t>:</a:t>
            </a:r>
            <a:r>
              <a:rPr lang="en-US" sz="3200" dirty="0">
                <a:effectLst/>
              </a:rPr>
              <a:t>  Contain the visual cortex, associations related to visual stimuli</a:t>
            </a:r>
          </a:p>
          <a:p>
            <a:pPr eaLnBrk="1" hangingPunct="1">
              <a:defRPr/>
            </a:pPr>
            <a:r>
              <a:rPr lang="en-US" sz="3200" u="sng" dirty="0">
                <a:solidFill>
                  <a:srgbClr val="FFCC99"/>
                </a:solidFill>
                <a:effectLst/>
              </a:rPr>
              <a:t>Parietal Lobes</a:t>
            </a:r>
            <a:r>
              <a:rPr lang="en-US" sz="3200" u="sng" dirty="0">
                <a:effectLst/>
              </a:rPr>
              <a:t>:</a:t>
            </a:r>
            <a:r>
              <a:rPr lang="en-US" sz="3200" dirty="0">
                <a:effectLst/>
              </a:rPr>
              <a:t>  Contain the somatosensory cortex, associations related to spatial orientation</a:t>
            </a:r>
          </a:p>
          <a:p>
            <a:pPr eaLnBrk="1" hangingPunct="1">
              <a:defRPr/>
            </a:pPr>
            <a:r>
              <a:rPr lang="en-US" sz="3200" u="sng" dirty="0">
                <a:solidFill>
                  <a:srgbClr val="FF99CC"/>
                </a:solidFill>
                <a:effectLst/>
              </a:rPr>
              <a:t>Frontal Lobes:</a:t>
            </a:r>
            <a:r>
              <a:rPr lang="en-US" sz="3200" dirty="0">
                <a:effectLst/>
              </a:rPr>
              <a:t>  Contain controls for speech production, thinking, planning, reasoning, impulse control, motivation</a:t>
            </a:r>
          </a:p>
        </p:txBody>
      </p:sp>
      <p:sp>
        <p:nvSpPr>
          <p:cNvPr id="30724" name="Rectangle 4">
            <a:extLst>
              <a:ext uri="{FF2B5EF4-FFF2-40B4-BE49-F238E27FC236}">
                <a16:creationId xmlns:a16="http://schemas.microsoft.com/office/drawing/2014/main" id="{A37619BE-7557-4613-BB66-FBF8528BE84D}"/>
              </a:ext>
            </a:extLst>
          </p:cNvPr>
          <p:cNvSpPr>
            <a:spLocks noChangeArrowheads="1"/>
          </p:cNvSpPr>
          <p:nvPr/>
        </p:nvSpPr>
        <p:spPr bwMode="auto">
          <a:xfrm flipV="1">
            <a:off x="1905000" y="1600200"/>
            <a:ext cx="8229600" cy="76200"/>
          </a:xfrm>
          <a:prstGeom prst="rect">
            <a:avLst/>
          </a:prstGeom>
          <a:solidFill>
            <a:srgbClr val="A50021"/>
          </a:solidFill>
          <a:ln w="9525">
            <a:solidFill>
              <a:srgbClr val="A5002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Lobes of the Cerebral Hemispheres</a:t>
            </a:r>
          </a:p>
        </p:txBody>
      </p:sp>
      <p:sp>
        <p:nvSpPr>
          <p:cNvPr id="3" name="Text Placeholder 2"/>
          <p:cNvSpPr>
            <a:spLocks noGrp="1"/>
          </p:cNvSpPr>
          <p:nvPr>
            <p:ph type="body" idx="1"/>
          </p:nvPr>
        </p:nvSpPr>
        <p:spPr/>
        <p:txBody>
          <a:bodyPr/>
          <a:lstStyle/>
          <a:p>
            <a:r>
              <a:rPr lang="en-US" dirty="0"/>
              <a:t>3.24 The lobes of the cerebral hemispheres.</a:t>
            </a:r>
          </a:p>
        </p:txBody>
      </p:sp>
      <p:pic>
        <p:nvPicPr>
          <p:cNvPr id="4" name="Picture 3" descr="The image illustrates the lobes of the brain in side view and top view.&#10;&#10;The image showing the side view of the brain illustrates the following parts:&#10;• Longitudinal fissure: It divides the brain into two hemispheres.&#10;• Central fissure: It divides the upper part of the brain vertically in half.&#10;• Lateral fissure: It divides the brain almost horizontally into two.&#10;• Cerebellum: The folded structure at the base of the brain.&#10;• Precentral gyrus: the gyrus immediately to the left of the central fissure.&#10;• Postcentral gyrus: the gyrus immediately to the right of the central fissure.&#10;• Superior temporal gyrus: the gyrus immediately below the lateral fissure.&#10;• Frontal lobe: The front portion of brain, between the central fissure and the lateral fissure.&#10;• Parietal lobe: The portion to the right of the central fissure and above the lateral fissure.&#10;• Temporal lobe: The portion below the lateral fissure.&#10;• Occipital lobe: The back of the brain, behind the temporal and parietal lob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016" y="762000"/>
            <a:ext cx="6626087" cy="6319221"/>
          </a:xfrm>
          <a:prstGeom prst="rect">
            <a:avLst/>
          </a:prstGeom>
        </p:spPr>
      </p:pic>
    </p:spTree>
    <p:extLst>
      <p:ext uri="{BB962C8B-B14F-4D97-AF65-F5344CB8AC3E}">
        <p14:creationId xmlns:p14="http://schemas.microsoft.com/office/powerpoint/2010/main" val="114142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Brain size: </a:t>
            </a:r>
            <a:r>
              <a:rPr lang="en-US" i="1"/>
              <a:t>relative</a:t>
            </a:r>
            <a:endParaRPr lang="en-US"/>
          </a:p>
        </p:txBody>
      </p:sp>
      <p:sp>
        <p:nvSpPr>
          <p:cNvPr id="47107" name="Rectangle 3"/>
          <p:cNvSpPr>
            <a:spLocks noGrp="1" noChangeArrowheads="1"/>
          </p:cNvSpPr>
          <p:nvPr>
            <p:ph idx="1"/>
          </p:nvPr>
        </p:nvSpPr>
        <p:spPr>
          <a:xfrm>
            <a:off x="2590800" y="3962400"/>
            <a:ext cx="7772400" cy="2209800"/>
          </a:xfrm>
        </p:spPr>
        <p:txBody>
          <a:bodyPr>
            <a:normAutofit lnSpcReduction="10000"/>
          </a:bodyPr>
          <a:lstStyle/>
          <a:p>
            <a:pPr>
              <a:lnSpc>
                <a:spcPct val="90000"/>
              </a:lnSpc>
            </a:pPr>
            <a:r>
              <a:rPr lang="en-US" sz="2800" dirty="0"/>
              <a:t>Heavier animals have heavier brains</a:t>
            </a:r>
          </a:p>
          <a:p>
            <a:pPr>
              <a:lnSpc>
                <a:spcPct val="90000"/>
              </a:lnSpc>
            </a:pPr>
            <a:r>
              <a:rPr lang="en-US" sz="2800" dirty="0"/>
              <a:t>Animals above line have more brain for their size than average animal</a:t>
            </a:r>
          </a:p>
          <a:p>
            <a:pPr>
              <a:lnSpc>
                <a:spcPct val="90000"/>
              </a:lnSpc>
            </a:pPr>
            <a:r>
              <a:rPr lang="en-US" sz="2800" dirty="0"/>
              <a:t>Cephalization index </a:t>
            </a:r>
            <a:r>
              <a:rPr lang="en-US" sz="2800" i="1" dirty="0"/>
              <a:t>K</a:t>
            </a:r>
            <a:r>
              <a:rPr lang="en-US" sz="2800" dirty="0"/>
              <a:t> is brain size </a:t>
            </a:r>
            <a:r>
              <a:rPr lang="en-US" sz="2800" i="1" dirty="0"/>
              <a:t>after taking account of </a:t>
            </a:r>
            <a:r>
              <a:rPr lang="en-US" sz="2800" dirty="0"/>
              <a:t>body size</a:t>
            </a:r>
          </a:p>
        </p:txBody>
      </p:sp>
      <p:pic>
        <p:nvPicPr>
          <p:cNvPr id="47108" name="Picture 4"/>
          <p:cNvPicPr>
            <a:picLocks noChangeAspect="1" noChangeArrowheads="1"/>
          </p:cNvPicPr>
          <p:nvPr/>
        </p:nvPicPr>
        <p:blipFill>
          <a:blip r:embed="rId2" cstate="print"/>
          <a:srcRect/>
          <a:stretch>
            <a:fillRect/>
          </a:stretch>
        </p:blipFill>
        <p:spPr bwMode="auto">
          <a:xfrm>
            <a:off x="6705600" y="1273597"/>
            <a:ext cx="3817938" cy="2726903"/>
          </a:xfrm>
          <a:prstGeom prst="rect">
            <a:avLst/>
          </a:prstGeom>
          <a:noFill/>
          <a:ln w="9525">
            <a:noFill/>
            <a:miter lim="800000"/>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9E00DBB-B42E-4A1A-9FBD-C7733BC5B7EF}"/>
              </a:ext>
            </a:extLst>
          </p:cNvPr>
          <p:cNvPicPr>
            <a:picLocks noGrp="1" noChangeAspect="1"/>
          </p:cNvPicPr>
          <p:nvPr>
            <p:ph idx="4294967295"/>
          </p:nvPr>
        </p:nvPicPr>
        <p:blipFill>
          <a:blip r:embed="rId2"/>
          <a:stretch>
            <a:fillRect/>
          </a:stretch>
        </p:blipFill>
        <p:spPr>
          <a:xfrm>
            <a:off x="1398494" y="363628"/>
            <a:ext cx="7704605" cy="5777196"/>
          </a:xfrm>
        </p:spPr>
      </p:pic>
    </p:spTree>
    <p:extLst>
      <p:ext uri="{BB962C8B-B14F-4D97-AF65-F5344CB8AC3E}">
        <p14:creationId xmlns:p14="http://schemas.microsoft.com/office/powerpoint/2010/main" val="2010623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B080-7678-4B9C-829D-A7227E10AD07}"/>
              </a:ext>
            </a:extLst>
          </p:cNvPr>
          <p:cNvSpPr>
            <a:spLocks noGrp="1"/>
          </p:cNvSpPr>
          <p:nvPr>
            <p:ph type="title"/>
          </p:nvPr>
        </p:nvSpPr>
        <p:spPr/>
        <p:txBody>
          <a:bodyPr/>
          <a:lstStyle/>
          <a:p>
            <a:r>
              <a:rPr lang="en-US" dirty="0">
                <a:solidFill>
                  <a:schemeClr val="tx1"/>
                </a:solidFill>
              </a:rPr>
              <a:t>Quiz yourself </a:t>
            </a:r>
          </a:p>
        </p:txBody>
      </p:sp>
      <p:pic>
        <p:nvPicPr>
          <p:cNvPr id="5" name="Picture 4">
            <a:extLst>
              <a:ext uri="{FF2B5EF4-FFF2-40B4-BE49-F238E27FC236}">
                <a16:creationId xmlns:a16="http://schemas.microsoft.com/office/drawing/2014/main" id="{05A7E907-D22A-45F4-8FBF-A7A3A164D445}"/>
              </a:ext>
            </a:extLst>
          </p:cNvPr>
          <p:cNvPicPr>
            <a:picLocks noChangeAspect="1"/>
          </p:cNvPicPr>
          <p:nvPr/>
        </p:nvPicPr>
        <p:blipFill>
          <a:blip r:embed="rId2"/>
          <a:stretch>
            <a:fillRect/>
          </a:stretch>
        </p:blipFill>
        <p:spPr>
          <a:xfrm>
            <a:off x="2955235" y="1593823"/>
            <a:ext cx="4956313" cy="4429705"/>
          </a:xfrm>
          <a:prstGeom prst="rect">
            <a:avLst/>
          </a:prstGeom>
        </p:spPr>
      </p:pic>
      <p:sp>
        <p:nvSpPr>
          <p:cNvPr id="3" name="Oval 2">
            <a:extLst>
              <a:ext uri="{FF2B5EF4-FFF2-40B4-BE49-F238E27FC236}">
                <a16:creationId xmlns:a16="http://schemas.microsoft.com/office/drawing/2014/main" id="{0AAC7B05-39EF-4A02-8E97-E725E710640B}"/>
              </a:ext>
            </a:extLst>
          </p:cNvPr>
          <p:cNvSpPr/>
          <p:nvPr/>
        </p:nvSpPr>
        <p:spPr>
          <a:xfrm>
            <a:off x="2955235" y="4343400"/>
            <a:ext cx="836836" cy="672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459B4F-F7F1-4781-8B91-B3D6A4722FA7}"/>
              </a:ext>
            </a:extLst>
          </p:cNvPr>
          <p:cNvSpPr/>
          <p:nvPr/>
        </p:nvSpPr>
        <p:spPr>
          <a:xfrm>
            <a:off x="6096000" y="1593823"/>
            <a:ext cx="708212" cy="584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748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AC5B-05E9-4600-BFA5-802C316289A8}"/>
              </a:ext>
            </a:extLst>
          </p:cNvPr>
          <p:cNvSpPr>
            <a:spLocks noGrp="1"/>
          </p:cNvSpPr>
          <p:nvPr>
            <p:ph type="title"/>
          </p:nvPr>
        </p:nvSpPr>
        <p:spPr>
          <a:xfrm>
            <a:off x="284921" y="273949"/>
            <a:ext cx="10131425" cy="1456267"/>
          </a:xfrm>
        </p:spPr>
        <p:txBody>
          <a:bodyPr/>
          <a:lstStyle/>
          <a:p>
            <a:r>
              <a:rPr lang="en-US" dirty="0">
                <a:solidFill>
                  <a:srgbClr val="FFC000"/>
                </a:solidFill>
              </a:rPr>
              <a:t>Answers</a:t>
            </a:r>
          </a:p>
        </p:txBody>
      </p:sp>
      <p:pic>
        <p:nvPicPr>
          <p:cNvPr id="3" name="Picture 2">
            <a:extLst>
              <a:ext uri="{FF2B5EF4-FFF2-40B4-BE49-F238E27FC236}">
                <a16:creationId xmlns:a16="http://schemas.microsoft.com/office/drawing/2014/main" id="{B6F1CF0C-E0AE-4F72-9FD3-2F327138D7E4}"/>
              </a:ext>
            </a:extLst>
          </p:cNvPr>
          <p:cNvPicPr>
            <a:picLocks noChangeAspect="1"/>
          </p:cNvPicPr>
          <p:nvPr/>
        </p:nvPicPr>
        <p:blipFill>
          <a:blip r:embed="rId2"/>
          <a:stretch>
            <a:fillRect/>
          </a:stretch>
        </p:blipFill>
        <p:spPr>
          <a:xfrm>
            <a:off x="3107635" y="2153657"/>
            <a:ext cx="4956313" cy="4429705"/>
          </a:xfrm>
          <a:prstGeom prst="rect">
            <a:avLst/>
          </a:prstGeom>
        </p:spPr>
      </p:pic>
      <p:cxnSp>
        <p:nvCxnSpPr>
          <p:cNvPr id="5" name="Straight Connector 4">
            <a:extLst>
              <a:ext uri="{FF2B5EF4-FFF2-40B4-BE49-F238E27FC236}">
                <a16:creationId xmlns:a16="http://schemas.microsoft.com/office/drawing/2014/main" id="{ED40026D-AE2A-4D9D-92FE-EB65F4E6BFE3}"/>
              </a:ext>
            </a:extLst>
          </p:cNvPr>
          <p:cNvCxnSpPr/>
          <p:nvPr/>
        </p:nvCxnSpPr>
        <p:spPr bwMode="auto">
          <a:xfrm>
            <a:off x="3670852" y="1417638"/>
            <a:ext cx="477078" cy="66295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3F72DD0B-11DA-418B-BFEC-78B6829C23A9}"/>
              </a:ext>
            </a:extLst>
          </p:cNvPr>
          <p:cNvSpPr txBox="1"/>
          <p:nvPr/>
        </p:nvSpPr>
        <p:spPr>
          <a:xfrm>
            <a:off x="1961322" y="1124017"/>
            <a:ext cx="2782956" cy="400110"/>
          </a:xfrm>
          <a:prstGeom prst="rect">
            <a:avLst/>
          </a:prstGeom>
          <a:noFill/>
        </p:spPr>
        <p:txBody>
          <a:bodyPr wrap="square" rtlCol="0">
            <a:spAutoFit/>
          </a:bodyPr>
          <a:lstStyle/>
          <a:p>
            <a:r>
              <a:rPr lang="en-US" sz="2000" b="1" dirty="0">
                <a:solidFill>
                  <a:srgbClr val="FFC000"/>
                </a:solidFill>
              </a:rPr>
              <a:t>Parietal lobe</a:t>
            </a:r>
          </a:p>
        </p:txBody>
      </p:sp>
      <p:sp>
        <p:nvSpPr>
          <p:cNvPr id="8" name="TextBox 7">
            <a:extLst>
              <a:ext uri="{FF2B5EF4-FFF2-40B4-BE49-F238E27FC236}">
                <a16:creationId xmlns:a16="http://schemas.microsoft.com/office/drawing/2014/main" id="{E560C902-EC71-40BD-9F0C-91A7F75DDE5C}"/>
              </a:ext>
            </a:extLst>
          </p:cNvPr>
          <p:cNvSpPr txBox="1"/>
          <p:nvPr/>
        </p:nvSpPr>
        <p:spPr>
          <a:xfrm>
            <a:off x="6917635" y="1603513"/>
            <a:ext cx="3207026" cy="461665"/>
          </a:xfrm>
          <a:prstGeom prst="rect">
            <a:avLst/>
          </a:prstGeom>
          <a:noFill/>
        </p:spPr>
        <p:txBody>
          <a:bodyPr wrap="square" rtlCol="0">
            <a:spAutoFit/>
          </a:bodyPr>
          <a:lstStyle/>
          <a:p>
            <a:r>
              <a:rPr lang="en-US" sz="2400" b="1" dirty="0">
                <a:solidFill>
                  <a:srgbClr val="FFC000"/>
                </a:solidFill>
              </a:rPr>
              <a:t>Medial frontal gyrus</a:t>
            </a:r>
          </a:p>
        </p:txBody>
      </p:sp>
      <p:cxnSp>
        <p:nvCxnSpPr>
          <p:cNvPr id="10" name="Straight Arrow Connector 9">
            <a:extLst>
              <a:ext uri="{FF2B5EF4-FFF2-40B4-BE49-F238E27FC236}">
                <a16:creationId xmlns:a16="http://schemas.microsoft.com/office/drawing/2014/main" id="{6A4CDD5C-5403-4B5A-8A8B-1D9C2202465F}"/>
              </a:ext>
            </a:extLst>
          </p:cNvPr>
          <p:cNvCxnSpPr/>
          <p:nvPr/>
        </p:nvCxnSpPr>
        <p:spPr bwMode="auto">
          <a:xfrm flipH="1">
            <a:off x="6533322" y="1972845"/>
            <a:ext cx="1053548" cy="5501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6C5CA659-57D5-4F73-A947-9159EE8485BE}"/>
              </a:ext>
            </a:extLst>
          </p:cNvPr>
          <p:cNvSpPr txBox="1"/>
          <p:nvPr/>
        </p:nvSpPr>
        <p:spPr>
          <a:xfrm>
            <a:off x="7818783" y="2522989"/>
            <a:ext cx="3193774" cy="461665"/>
          </a:xfrm>
          <a:prstGeom prst="rect">
            <a:avLst/>
          </a:prstGeom>
          <a:noFill/>
        </p:spPr>
        <p:txBody>
          <a:bodyPr wrap="square" rtlCol="0">
            <a:spAutoFit/>
          </a:bodyPr>
          <a:lstStyle/>
          <a:p>
            <a:r>
              <a:rPr lang="en-US" sz="2400" dirty="0">
                <a:solidFill>
                  <a:srgbClr val="FFC000"/>
                </a:solidFill>
              </a:rPr>
              <a:t>C. Corpus Callosum</a:t>
            </a:r>
          </a:p>
        </p:txBody>
      </p:sp>
      <p:sp>
        <p:nvSpPr>
          <p:cNvPr id="12" name="TextBox 11">
            <a:extLst>
              <a:ext uri="{FF2B5EF4-FFF2-40B4-BE49-F238E27FC236}">
                <a16:creationId xmlns:a16="http://schemas.microsoft.com/office/drawing/2014/main" id="{B526410A-E415-4208-AA49-7B8C67CB8ED8}"/>
              </a:ext>
            </a:extLst>
          </p:cNvPr>
          <p:cNvSpPr txBox="1"/>
          <p:nvPr/>
        </p:nvSpPr>
        <p:spPr>
          <a:xfrm>
            <a:off x="8420100" y="3602430"/>
            <a:ext cx="2723322" cy="461665"/>
          </a:xfrm>
          <a:prstGeom prst="rect">
            <a:avLst/>
          </a:prstGeom>
          <a:noFill/>
        </p:spPr>
        <p:txBody>
          <a:bodyPr wrap="square" rtlCol="0">
            <a:spAutoFit/>
          </a:bodyPr>
          <a:lstStyle/>
          <a:p>
            <a:r>
              <a:rPr lang="en-US" sz="2400" dirty="0" err="1">
                <a:solidFill>
                  <a:srgbClr val="FFC000"/>
                </a:solidFill>
              </a:rPr>
              <a:t>D.Frontal</a:t>
            </a:r>
            <a:r>
              <a:rPr lang="en-US" sz="2400" dirty="0">
                <a:solidFill>
                  <a:srgbClr val="FFC000"/>
                </a:solidFill>
              </a:rPr>
              <a:t> lobe</a:t>
            </a:r>
          </a:p>
        </p:txBody>
      </p:sp>
      <p:sp>
        <p:nvSpPr>
          <p:cNvPr id="14" name="TextBox 13">
            <a:extLst>
              <a:ext uri="{FF2B5EF4-FFF2-40B4-BE49-F238E27FC236}">
                <a16:creationId xmlns:a16="http://schemas.microsoft.com/office/drawing/2014/main" id="{C8378A01-6FFC-447E-AF55-CC8C949280B2}"/>
              </a:ext>
            </a:extLst>
          </p:cNvPr>
          <p:cNvSpPr txBox="1"/>
          <p:nvPr/>
        </p:nvSpPr>
        <p:spPr>
          <a:xfrm>
            <a:off x="7911548" y="4558748"/>
            <a:ext cx="2120348" cy="461665"/>
          </a:xfrm>
          <a:prstGeom prst="rect">
            <a:avLst/>
          </a:prstGeom>
          <a:noFill/>
        </p:spPr>
        <p:txBody>
          <a:bodyPr wrap="square" rtlCol="0">
            <a:spAutoFit/>
          </a:bodyPr>
          <a:lstStyle/>
          <a:p>
            <a:r>
              <a:rPr lang="en-US" sz="2400" dirty="0">
                <a:solidFill>
                  <a:srgbClr val="FFC000"/>
                </a:solidFill>
              </a:rPr>
              <a:t>E. Thalamus</a:t>
            </a:r>
          </a:p>
        </p:txBody>
      </p:sp>
      <p:sp>
        <p:nvSpPr>
          <p:cNvPr id="15" name="TextBox 14">
            <a:extLst>
              <a:ext uri="{FF2B5EF4-FFF2-40B4-BE49-F238E27FC236}">
                <a16:creationId xmlns:a16="http://schemas.microsoft.com/office/drawing/2014/main" id="{553C554D-6905-4C09-A109-CE71622B4E82}"/>
              </a:ext>
            </a:extLst>
          </p:cNvPr>
          <p:cNvSpPr txBox="1"/>
          <p:nvPr/>
        </p:nvSpPr>
        <p:spPr>
          <a:xfrm>
            <a:off x="7712765" y="4958858"/>
            <a:ext cx="3299792" cy="461665"/>
          </a:xfrm>
          <a:prstGeom prst="rect">
            <a:avLst/>
          </a:prstGeom>
          <a:noFill/>
        </p:spPr>
        <p:txBody>
          <a:bodyPr wrap="square" rtlCol="0">
            <a:spAutoFit/>
          </a:bodyPr>
          <a:lstStyle/>
          <a:p>
            <a:r>
              <a:rPr lang="en-US" sz="2400" dirty="0">
                <a:solidFill>
                  <a:srgbClr val="FFC000"/>
                </a:solidFill>
              </a:rPr>
              <a:t>F. Hypothalamus</a:t>
            </a:r>
          </a:p>
        </p:txBody>
      </p:sp>
      <p:sp>
        <p:nvSpPr>
          <p:cNvPr id="16" name="TextBox 15">
            <a:extLst>
              <a:ext uri="{FF2B5EF4-FFF2-40B4-BE49-F238E27FC236}">
                <a16:creationId xmlns:a16="http://schemas.microsoft.com/office/drawing/2014/main" id="{2E35744A-EE87-4771-9EDF-88A23E3B1340}"/>
              </a:ext>
            </a:extLst>
          </p:cNvPr>
          <p:cNvSpPr txBox="1"/>
          <p:nvPr/>
        </p:nvSpPr>
        <p:spPr>
          <a:xfrm>
            <a:off x="7712765" y="5274365"/>
            <a:ext cx="3299792" cy="461665"/>
          </a:xfrm>
          <a:prstGeom prst="rect">
            <a:avLst/>
          </a:prstGeom>
          <a:noFill/>
        </p:spPr>
        <p:txBody>
          <a:bodyPr wrap="square" rtlCol="0">
            <a:spAutoFit/>
          </a:bodyPr>
          <a:lstStyle/>
          <a:p>
            <a:r>
              <a:rPr lang="en-US" sz="2400" dirty="0">
                <a:solidFill>
                  <a:srgbClr val="FFC000"/>
                </a:solidFill>
              </a:rPr>
              <a:t>G. Pituitary gland </a:t>
            </a:r>
          </a:p>
        </p:txBody>
      </p:sp>
      <p:cxnSp>
        <p:nvCxnSpPr>
          <p:cNvPr id="18" name="Straight Arrow Connector 17">
            <a:extLst>
              <a:ext uri="{FF2B5EF4-FFF2-40B4-BE49-F238E27FC236}">
                <a16:creationId xmlns:a16="http://schemas.microsoft.com/office/drawing/2014/main" id="{62BC4FCA-C95B-43EA-BA37-B4397EB30722}"/>
              </a:ext>
            </a:extLst>
          </p:cNvPr>
          <p:cNvCxnSpPr/>
          <p:nvPr/>
        </p:nvCxnSpPr>
        <p:spPr bwMode="auto">
          <a:xfrm>
            <a:off x="6824870" y="5420523"/>
            <a:ext cx="1239078" cy="49988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9E62F387-1FA0-4B4A-9903-704B8A8114CA}"/>
              </a:ext>
            </a:extLst>
          </p:cNvPr>
          <p:cNvSpPr txBox="1"/>
          <p:nvPr/>
        </p:nvSpPr>
        <p:spPr>
          <a:xfrm>
            <a:off x="7586870" y="5733983"/>
            <a:ext cx="3299792" cy="461665"/>
          </a:xfrm>
          <a:prstGeom prst="rect">
            <a:avLst/>
          </a:prstGeom>
          <a:noFill/>
        </p:spPr>
        <p:txBody>
          <a:bodyPr wrap="square" rtlCol="0">
            <a:spAutoFit/>
          </a:bodyPr>
          <a:lstStyle/>
          <a:p>
            <a:r>
              <a:rPr lang="en-US" sz="2400" dirty="0">
                <a:solidFill>
                  <a:srgbClr val="FFC000"/>
                </a:solidFill>
              </a:rPr>
              <a:t>H . Cerebral Peduncle </a:t>
            </a:r>
          </a:p>
        </p:txBody>
      </p:sp>
      <p:sp>
        <p:nvSpPr>
          <p:cNvPr id="20" name="TextBox 19">
            <a:extLst>
              <a:ext uri="{FF2B5EF4-FFF2-40B4-BE49-F238E27FC236}">
                <a16:creationId xmlns:a16="http://schemas.microsoft.com/office/drawing/2014/main" id="{E21A3289-8DD9-4155-8A9F-9E2942B26E33}"/>
              </a:ext>
            </a:extLst>
          </p:cNvPr>
          <p:cNvSpPr txBox="1"/>
          <p:nvPr/>
        </p:nvSpPr>
        <p:spPr>
          <a:xfrm>
            <a:off x="7060096" y="6194763"/>
            <a:ext cx="2720008" cy="461665"/>
          </a:xfrm>
          <a:prstGeom prst="rect">
            <a:avLst/>
          </a:prstGeom>
          <a:noFill/>
        </p:spPr>
        <p:txBody>
          <a:bodyPr wrap="square" rtlCol="0">
            <a:spAutoFit/>
          </a:bodyPr>
          <a:lstStyle/>
          <a:p>
            <a:r>
              <a:rPr lang="en-US" sz="2400" dirty="0">
                <a:solidFill>
                  <a:srgbClr val="FFC000"/>
                </a:solidFill>
              </a:rPr>
              <a:t>J. Pons</a:t>
            </a:r>
          </a:p>
        </p:txBody>
      </p:sp>
      <p:sp>
        <p:nvSpPr>
          <p:cNvPr id="21" name="TextBox 20">
            <a:extLst>
              <a:ext uri="{FF2B5EF4-FFF2-40B4-BE49-F238E27FC236}">
                <a16:creationId xmlns:a16="http://schemas.microsoft.com/office/drawing/2014/main" id="{171D5DD3-9986-4864-AFDE-FE31EF4EEF6C}"/>
              </a:ext>
            </a:extLst>
          </p:cNvPr>
          <p:cNvSpPr txBox="1"/>
          <p:nvPr/>
        </p:nvSpPr>
        <p:spPr>
          <a:xfrm>
            <a:off x="4002156" y="5920409"/>
            <a:ext cx="1951382" cy="461665"/>
          </a:xfrm>
          <a:prstGeom prst="rect">
            <a:avLst/>
          </a:prstGeom>
          <a:noFill/>
        </p:spPr>
        <p:txBody>
          <a:bodyPr wrap="square" rtlCol="0">
            <a:spAutoFit/>
          </a:bodyPr>
          <a:lstStyle/>
          <a:p>
            <a:r>
              <a:rPr lang="en-US" sz="2400" dirty="0">
                <a:solidFill>
                  <a:srgbClr val="FFC000"/>
                </a:solidFill>
              </a:rPr>
              <a:t>k. Medulla</a:t>
            </a:r>
          </a:p>
        </p:txBody>
      </p:sp>
      <p:sp>
        <p:nvSpPr>
          <p:cNvPr id="22" name="TextBox 21">
            <a:extLst>
              <a:ext uri="{FF2B5EF4-FFF2-40B4-BE49-F238E27FC236}">
                <a16:creationId xmlns:a16="http://schemas.microsoft.com/office/drawing/2014/main" id="{F99D3A0F-7EFF-4AB3-98F2-EF53445E98BF}"/>
              </a:ext>
            </a:extLst>
          </p:cNvPr>
          <p:cNvSpPr txBox="1"/>
          <p:nvPr/>
        </p:nvSpPr>
        <p:spPr>
          <a:xfrm>
            <a:off x="1053547" y="5733983"/>
            <a:ext cx="2179983" cy="461665"/>
          </a:xfrm>
          <a:prstGeom prst="rect">
            <a:avLst/>
          </a:prstGeom>
          <a:noFill/>
        </p:spPr>
        <p:txBody>
          <a:bodyPr wrap="square" rtlCol="0">
            <a:spAutoFit/>
          </a:bodyPr>
          <a:lstStyle/>
          <a:p>
            <a:r>
              <a:rPr lang="en-US" sz="2400" dirty="0">
                <a:solidFill>
                  <a:srgbClr val="FFC000"/>
                </a:solidFill>
              </a:rPr>
              <a:t>L. Cerebellum</a:t>
            </a:r>
          </a:p>
        </p:txBody>
      </p:sp>
      <p:sp>
        <p:nvSpPr>
          <p:cNvPr id="23" name="TextBox 22">
            <a:extLst>
              <a:ext uri="{FF2B5EF4-FFF2-40B4-BE49-F238E27FC236}">
                <a16:creationId xmlns:a16="http://schemas.microsoft.com/office/drawing/2014/main" id="{719E2377-15C9-497B-BF32-F8453ABF84F7}"/>
              </a:ext>
            </a:extLst>
          </p:cNvPr>
          <p:cNvSpPr txBox="1"/>
          <p:nvPr/>
        </p:nvSpPr>
        <p:spPr>
          <a:xfrm>
            <a:off x="284921" y="5274365"/>
            <a:ext cx="2845903" cy="400110"/>
          </a:xfrm>
          <a:prstGeom prst="rect">
            <a:avLst/>
          </a:prstGeom>
          <a:noFill/>
        </p:spPr>
        <p:txBody>
          <a:bodyPr wrap="square" rtlCol="0">
            <a:spAutoFit/>
          </a:bodyPr>
          <a:lstStyle/>
          <a:p>
            <a:r>
              <a:rPr lang="en-US" sz="2000" dirty="0">
                <a:solidFill>
                  <a:srgbClr val="FFC000"/>
                </a:solidFill>
              </a:rPr>
              <a:t>M. Cerebelli sulci</a:t>
            </a:r>
          </a:p>
        </p:txBody>
      </p:sp>
      <p:sp>
        <p:nvSpPr>
          <p:cNvPr id="24" name="TextBox 23">
            <a:extLst>
              <a:ext uri="{FF2B5EF4-FFF2-40B4-BE49-F238E27FC236}">
                <a16:creationId xmlns:a16="http://schemas.microsoft.com/office/drawing/2014/main" id="{CBCC9C3A-94C1-40FB-ACE5-05575B488063}"/>
              </a:ext>
            </a:extLst>
          </p:cNvPr>
          <p:cNvSpPr txBox="1"/>
          <p:nvPr/>
        </p:nvSpPr>
        <p:spPr>
          <a:xfrm>
            <a:off x="397565" y="3140765"/>
            <a:ext cx="2845903" cy="461665"/>
          </a:xfrm>
          <a:prstGeom prst="rect">
            <a:avLst/>
          </a:prstGeom>
          <a:noFill/>
        </p:spPr>
        <p:txBody>
          <a:bodyPr wrap="square" rtlCol="0">
            <a:spAutoFit/>
          </a:bodyPr>
          <a:lstStyle/>
          <a:p>
            <a:r>
              <a:rPr lang="en-US" sz="2400" dirty="0">
                <a:solidFill>
                  <a:srgbClr val="FFC000"/>
                </a:solidFill>
              </a:rPr>
              <a:t>N. Occipital Lobe</a:t>
            </a:r>
          </a:p>
        </p:txBody>
      </p:sp>
      <p:sp>
        <p:nvSpPr>
          <p:cNvPr id="4" name="Oval 3">
            <a:extLst>
              <a:ext uri="{FF2B5EF4-FFF2-40B4-BE49-F238E27FC236}">
                <a16:creationId xmlns:a16="http://schemas.microsoft.com/office/drawing/2014/main" id="{766356DC-0ED8-4D0A-B3F9-452C70FAB562}"/>
              </a:ext>
            </a:extLst>
          </p:cNvPr>
          <p:cNvSpPr/>
          <p:nvPr/>
        </p:nvSpPr>
        <p:spPr>
          <a:xfrm>
            <a:off x="6301409" y="2153657"/>
            <a:ext cx="523461" cy="611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CCCE87-AB38-4865-A692-5FC38D596077}"/>
              </a:ext>
            </a:extLst>
          </p:cNvPr>
          <p:cNvSpPr/>
          <p:nvPr/>
        </p:nvSpPr>
        <p:spPr>
          <a:xfrm>
            <a:off x="3243468" y="4792823"/>
            <a:ext cx="649356" cy="881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05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C6F473DD-F16B-4B81-9E7D-C753B9666AD4}"/>
              </a:ext>
            </a:extLst>
          </p:cNvPr>
          <p:cNvSpPr>
            <a:spLocks noGrp="1" noChangeArrowheads="1"/>
          </p:cNvSpPr>
          <p:nvPr>
            <p:ph type="title"/>
          </p:nvPr>
        </p:nvSpPr>
        <p:spPr>
          <a:xfrm>
            <a:off x="2209800" y="609600"/>
            <a:ext cx="7086600" cy="1143000"/>
          </a:xfrm>
          <a:noFill/>
          <a:extLst>
            <a:ext uri="{909E8E84-426E-40DD-AFC4-6F175D3DCCD1}">
              <a14:hiddenFill xmlns:a14="http://schemas.microsoft.com/office/drawing/2010/main">
                <a:solidFill>
                  <a:srgbClr val="FFFFFF"/>
                </a:solidFill>
              </a14:hiddenFill>
            </a:ext>
          </a:extLst>
        </p:spPr>
        <p:txBody>
          <a:bodyPr vert="horz" wrap="square" lIns="92075" tIns="46038" rIns="92075" bIns="46038" numCol="1" anchor="ctr" anchorCtr="0" compatLnSpc="1">
            <a:prstTxWarp prst="textNoShape">
              <a:avLst/>
            </a:prstTxWarp>
          </a:bodyPr>
          <a:lstStyle/>
          <a:p>
            <a:pPr eaLnBrk="1" hangingPunct="1"/>
            <a:r>
              <a:rPr lang="en-US" altLang="en-US" sz="4800" b="1">
                <a:solidFill>
                  <a:srgbClr val="FF99CC"/>
                </a:solidFill>
                <a:effectLst/>
              </a:rPr>
              <a:t>Frontal Lobes</a:t>
            </a:r>
            <a:endParaRPr lang="en-US" altLang="en-US" b="1">
              <a:solidFill>
                <a:srgbClr val="FF99CC"/>
              </a:solidFill>
              <a:effectLst/>
            </a:endParaRPr>
          </a:p>
        </p:txBody>
      </p:sp>
      <p:sp>
        <p:nvSpPr>
          <p:cNvPr id="24580" name="Rectangle 4">
            <a:extLst>
              <a:ext uri="{FF2B5EF4-FFF2-40B4-BE49-F238E27FC236}">
                <a16:creationId xmlns:a16="http://schemas.microsoft.com/office/drawing/2014/main" id="{D9EEE9F4-0D43-4901-A6DF-B2B46AFCF516}"/>
              </a:ext>
            </a:extLst>
          </p:cNvPr>
          <p:cNvSpPr>
            <a:spLocks noGrp="1" noChangeArrowheads="1"/>
          </p:cNvSpPr>
          <p:nvPr>
            <p:ph idx="1"/>
          </p:nvPr>
        </p:nvSpPr>
        <p:spPr>
          <a:xfrm>
            <a:off x="1905000" y="1752600"/>
            <a:ext cx="8077200" cy="4724400"/>
          </a:xfrm>
        </p:spPr>
        <p:txBody>
          <a:bodyPr vert="horz" wrap="square" lIns="92075" tIns="46038" rIns="92075" bIns="46038" numCol="1" anchor="t" anchorCtr="0" compatLnSpc="1">
            <a:prstTxWarp prst="textNoShape">
              <a:avLst/>
            </a:prstTxWarp>
          </a:bodyPr>
          <a:lstStyle/>
          <a:p>
            <a:pPr eaLnBrk="1" hangingPunct="1">
              <a:defRPr/>
            </a:pPr>
            <a:r>
              <a:rPr lang="en-US">
                <a:solidFill>
                  <a:srgbClr val="FF0000"/>
                </a:solidFill>
              </a:rPr>
              <a:t>Example</a:t>
            </a:r>
            <a:r>
              <a:rPr lang="en-US">
                <a:solidFill>
                  <a:schemeClr val="accent2"/>
                </a:solidFill>
              </a:rPr>
              <a:t>:  </a:t>
            </a:r>
            <a:r>
              <a:rPr lang="en-US">
                <a:effectLst/>
              </a:rPr>
              <a:t>After Phineas Gage's frontal lobes were destroyed in a blasting accident, his ability to plan, limit impulses, and reason were destroyed.</a:t>
            </a:r>
          </a:p>
        </p:txBody>
      </p:sp>
      <p:sp>
        <p:nvSpPr>
          <p:cNvPr id="31749" name="Rectangle 5">
            <a:extLst>
              <a:ext uri="{FF2B5EF4-FFF2-40B4-BE49-F238E27FC236}">
                <a16:creationId xmlns:a16="http://schemas.microsoft.com/office/drawing/2014/main" id="{70D3F9BF-3272-4ECA-AEFE-A18F1D5DAED5}"/>
              </a:ext>
            </a:extLst>
          </p:cNvPr>
          <p:cNvSpPr>
            <a:spLocks noChangeArrowheads="1"/>
          </p:cNvSpPr>
          <p:nvPr/>
        </p:nvSpPr>
        <p:spPr bwMode="auto">
          <a:xfrm flipV="1">
            <a:off x="1905000" y="1600200"/>
            <a:ext cx="8229600" cy="76200"/>
          </a:xfrm>
          <a:prstGeom prst="rect">
            <a:avLst/>
          </a:prstGeom>
          <a:solidFill>
            <a:srgbClr val="A50021"/>
          </a:solidFill>
          <a:ln w="9525">
            <a:solidFill>
              <a:srgbClr val="A5002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pic>
        <p:nvPicPr>
          <p:cNvPr id="24582" name="Picture 6">
            <a:extLst>
              <a:ext uri="{FF2B5EF4-FFF2-40B4-BE49-F238E27FC236}">
                <a16:creationId xmlns:a16="http://schemas.microsoft.com/office/drawing/2014/main" id="{8AF02559-0257-474B-B18D-AB5347482A0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268" y="2928395"/>
            <a:ext cx="541020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4580">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dissolve">
                                      <p:cBhvr>
                                        <p:cTn id="1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15C4A2F-5713-465D-A638-CD60EF841D05}"/>
              </a:ext>
            </a:extLst>
          </p:cNvPr>
          <p:cNvSpPr>
            <a:spLocks noGrp="1" noChangeArrowheads="1"/>
          </p:cNvSpPr>
          <p:nvPr>
            <p:ph type="title"/>
          </p:nvPr>
        </p:nvSpPr>
        <p:spPr/>
        <p:txBody>
          <a:bodyPr/>
          <a:lstStyle/>
          <a:p>
            <a:pPr eaLnBrk="1" hangingPunct="1">
              <a:defRPr/>
            </a:pPr>
            <a:r>
              <a:rPr lang="en-US"/>
              <a:t>Summary</a:t>
            </a:r>
          </a:p>
        </p:txBody>
      </p:sp>
      <p:sp>
        <p:nvSpPr>
          <p:cNvPr id="80899" name="Rectangle 3">
            <a:extLst>
              <a:ext uri="{FF2B5EF4-FFF2-40B4-BE49-F238E27FC236}">
                <a16:creationId xmlns:a16="http://schemas.microsoft.com/office/drawing/2014/main" id="{96A0E2AA-D5C6-41CA-8E0C-B3B79A9AD5B8}"/>
              </a:ext>
            </a:extLst>
          </p:cNvPr>
          <p:cNvSpPr>
            <a:spLocks noGrp="1" noChangeArrowheads="1"/>
          </p:cNvSpPr>
          <p:nvPr>
            <p:ph idx="1"/>
          </p:nvPr>
        </p:nvSpPr>
        <p:spPr>
          <a:xfrm>
            <a:off x="228600" y="1622053"/>
            <a:ext cx="10588626" cy="5235947"/>
          </a:xfrm>
        </p:spPr>
        <p:txBody>
          <a:bodyPr>
            <a:normAutofit fontScale="62500" lnSpcReduction="20000"/>
          </a:bodyPr>
          <a:lstStyle/>
          <a:p>
            <a:pPr eaLnBrk="1" hangingPunct="1">
              <a:lnSpc>
                <a:spcPct val="90000"/>
              </a:lnSpc>
              <a:defRPr/>
            </a:pPr>
            <a:r>
              <a:rPr lang="en-US" sz="5100" b="1" dirty="0">
                <a:latin typeface="Times New Roman" panose="02020603050405020304" pitchFamily="18" charset="0"/>
                <a:cs typeface="Times New Roman" panose="02020603050405020304" pitchFamily="18" charset="0"/>
              </a:rPr>
              <a:t>Understanding the brain is important! It helps us understand behavior &amp; when something may be wrong with our brain.</a:t>
            </a:r>
          </a:p>
          <a:p>
            <a:pPr marL="0" indent="0" eaLnBrk="1" hangingPunct="1">
              <a:lnSpc>
                <a:spcPct val="90000"/>
              </a:lnSpc>
              <a:buNone/>
              <a:defRPr/>
            </a:pPr>
            <a:endParaRPr lang="en-US" sz="5100" b="1" dirty="0">
              <a:latin typeface="Times New Roman" panose="02020603050405020304" pitchFamily="18" charset="0"/>
              <a:cs typeface="Times New Roman" panose="02020603050405020304" pitchFamily="18" charset="0"/>
            </a:endParaRPr>
          </a:p>
          <a:p>
            <a:pPr eaLnBrk="1" hangingPunct="1">
              <a:lnSpc>
                <a:spcPct val="90000"/>
              </a:lnSpc>
              <a:defRPr/>
            </a:pPr>
            <a:r>
              <a:rPr lang="en-US" sz="5100" b="1" dirty="0">
                <a:latin typeface="Times New Roman" panose="02020603050405020304" pitchFamily="18" charset="0"/>
                <a:cs typeface="Times New Roman" panose="02020603050405020304" pitchFamily="18" charset="0"/>
              </a:rPr>
              <a:t>With advances in MRI &amp; PET scans we can study the brain in real time &amp; predict the occurrence of diseases such as Alzheimer’s!</a:t>
            </a:r>
          </a:p>
          <a:p>
            <a:pPr marL="0" indent="0" eaLnBrk="1" hangingPunct="1">
              <a:lnSpc>
                <a:spcPct val="90000"/>
              </a:lnSpc>
              <a:buNone/>
              <a:defRPr/>
            </a:pPr>
            <a:endParaRPr lang="en-US" sz="5100" b="1" dirty="0">
              <a:latin typeface="Times New Roman" panose="02020603050405020304" pitchFamily="18" charset="0"/>
              <a:cs typeface="Times New Roman" panose="02020603050405020304" pitchFamily="18" charset="0"/>
            </a:endParaRPr>
          </a:p>
          <a:p>
            <a:pPr eaLnBrk="1" hangingPunct="1">
              <a:lnSpc>
                <a:spcPct val="90000"/>
              </a:lnSpc>
              <a:defRPr/>
            </a:pPr>
            <a:r>
              <a:rPr lang="en-US" sz="5100" b="1" dirty="0">
                <a:latin typeface="Times New Roman" panose="02020603050405020304" pitchFamily="18" charset="0"/>
                <a:cs typeface="Times New Roman" panose="02020603050405020304" pitchFamily="18" charset="0"/>
              </a:rPr>
              <a:t>To understand behavior you should know how the brain functions &amp; its anatomy</a:t>
            </a:r>
            <a:endParaRPr lang="en-US" sz="5100" dirty="0">
              <a:latin typeface="Times New Roman" panose="02020603050405020304" pitchFamily="18" charset="0"/>
              <a:cs typeface="Times New Roman" panose="02020603050405020304" pitchFamily="18" charset="0"/>
            </a:endParaRPr>
          </a:p>
          <a:p>
            <a:pPr marL="457200" lvl="1" indent="0" eaLnBrk="1" hangingPunct="1">
              <a:lnSpc>
                <a:spcPct val="90000"/>
              </a:lnSpc>
              <a:buNone/>
              <a:defRPr/>
            </a:pPr>
            <a:endParaRPr lang="en-US" sz="3200" b="1" i="1" dirty="0">
              <a:effectLst/>
            </a:endParaRPr>
          </a:p>
          <a:p>
            <a:pPr eaLnBrk="1" hangingPunct="1">
              <a:lnSpc>
                <a:spcPct val="90000"/>
              </a:lnSpc>
              <a:defRPr/>
            </a:pPr>
            <a:r>
              <a:rPr lang="en-US" sz="3600" b="1" i="1" dirty="0">
                <a:effectLst/>
              </a:rPr>
              <a:t>What happens when our brain malfunctions?</a:t>
            </a:r>
          </a:p>
          <a:p>
            <a:pPr marL="0" indent="0" eaLnBrk="1" hangingPunct="1">
              <a:lnSpc>
                <a:spcPct val="90000"/>
              </a:lnSpc>
              <a:buNone/>
              <a:defRPr/>
            </a:pPr>
            <a:r>
              <a:rPr lang="en-US" sz="3600" b="1" i="1" dirty="0">
                <a:effectLst/>
              </a:rPr>
              <a:t>   Can the brain recover from injury?</a:t>
            </a:r>
          </a:p>
        </p:txBody>
      </p:sp>
      <p:pic>
        <p:nvPicPr>
          <p:cNvPr id="64516" name="Picture 4" descr="MCj03392220000[1]">
            <a:extLst>
              <a:ext uri="{FF2B5EF4-FFF2-40B4-BE49-F238E27FC236}">
                <a16:creationId xmlns:a16="http://schemas.microsoft.com/office/drawing/2014/main" id="{CD5093E9-0B69-43BB-BA87-3CDF8C6E8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1" y="228601"/>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6150-2287-4300-87E3-A14F4D30A203}"/>
              </a:ext>
            </a:extLst>
          </p:cNvPr>
          <p:cNvSpPr>
            <a:spLocks noGrp="1"/>
          </p:cNvSpPr>
          <p:nvPr>
            <p:ph type="title"/>
          </p:nvPr>
        </p:nvSpPr>
        <p:spPr/>
        <p:txBody>
          <a:bodyPr/>
          <a:lstStyle/>
          <a:p>
            <a:r>
              <a:rPr lang="en-US" dirty="0"/>
              <a:t>Woman with Alzheimer’s responses to Music</a:t>
            </a:r>
          </a:p>
        </p:txBody>
      </p:sp>
      <p:pic>
        <p:nvPicPr>
          <p:cNvPr id="4" name="Online Media 3">
            <a:hlinkClick r:id="" action="ppaction://media"/>
            <a:extLst>
              <a:ext uri="{FF2B5EF4-FFF2-40B4-BE49-F238E27FC236}">
                <a16:creationId xmlns:a16="http://schemas.microsoft.com/office/drawing/2014/main" id="{8F493CA6-EE95-4012-A305-59025F2BF25B}"/>
              </a:ext>
            </a:extLst>
          </p:cNvPr>
          <p:cNvPicPr>
            <a:picLocks noGrp="1" noRot="1" noChangeAspect="1"/>
          </p:cNvPicPr>
          <p:nvPr>
            <p:ph idx="1"/>
            <a:videoFile r:link="rId1"/>
          </p:nvPr>
        </p:nvPicPr>
        <p:blipFill>
          <a:blip r:embed="rId3"/>
          <a:stretch>
            <a:fillRect/>
          </a:stretch>
        </p:blipFill>
        <p:spPr>
          <a:xfrm>
            <a:off x="1915710" y="1861457"/>
            <a:ext cx="7576457" cy="4261757"/>
          </a:xfrm>
          <a:prstGeom prst="rect">
            <a:avLst/>
          </a:prstGeom>
        </p:spPr>
      </p:pic>
    </p:spTree>
    <p:extLst>
      <p:ext uri="{BB962C8B-B14F-4D97-AF65-F5344CB8AC3E}">
        <p14:creationId xmlns:p14="http://schemas.microsoft.com/office/powerpoint/2010/main" val="1961010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08C4-D7A5-41B5-A102-4DDE66FB9589}"/>
              </a:ext>
            </a:extLst>
          </p:cNvPr>
          <p:cNvSpPr>
            <a:spLocks noGrp="1"/>
          </p:cNvSpPr>
          <p:nvPr>
            <p:ph type="title"/>
          </p:nvPr>
        </p:nvSpPr>
        <p:spPr>
          <a:xfrm>
            <a:off x="685801" y="313765"/>
            <a:ext cx="10131425" cy="1456267"/>
          </a:xfrm>
        </p:spPr>
        <p:txBody>
          <a:bodyPr/>
          <a:lstStyle/>
          <a:p>
            <a:pPr>
              <a:defRPr/>
            </a:pPr>
            <a:r>
              <a:rPr lang="en-US" dirty="0">
                <a:solidFill>
                  <a:schemeClr val="tx1"/>
                </a:solidFill>
              </a:rPr>
              <a:t>Case Studies</a:t>
            </a:r>
          </a:p>
        </p:txBody>
      </p:sp>
      <p:sp>
        <p:nvSpPr>
          <p:cNvPr id="3" name="Content Placeholder 2">
            <a:extLst>
              <a:ext uri="{FF2B5EF4-FFF2-40B4-BE49-F238E27FC236}">
                <a16:creationId xmlns:a16="http://schemas.microsoft.com/office/drawing/2014/main" id="{6EF4AFB9-840B-4360-81D4-51D0BC4D4E45}"/>
              </a:ext>
            </a:extLst>
          </p:cNvPr>
          <p:cNvSpPr>
            <a:spLocks noGrp="1"/>
          </p:cNvSpPr>
          <p:nvPr>
            <p:ph idx="1"/>
          </p:nvPr>
        </p:nvSpPr>
        <p:spPr>
          <a:xfrm>
            <a:off x="685801" y="1675903"/>
            <a:ext cx="10131425" cy="5182097"/>
          </a:xfrm>
        </p:spPr>
        <p:txBody>
          <a:bodyPr>
            <a:normAutofit fontScale="92500" lnSpcReduction="20000"/>
          </a:bodyPr>
          <a:lstStyle/>
          <a:p>
            <a:pPr>
              <a:defRPr/>
            </a:pPr>
            <a:endParaRPr lang="en-US" sz="2800" dirty="0"/>
          </a:p>
          <a:p>
            <a:pPr>
              <a:defRPr/>
            </a:pPr>
            <a:r>
              <a:rPr lang="en-US" sz="2800" dirty="0"/>
              <a:t>JR has been walking with difficulty lately. He says “his balance is off”. What brain area may be involved?</a:t>
            </a:r>
          </a:p>
          <a:p>
            <a:pPr>
              <a:defRPr/>
            </a:pPr>
            <a:endParaRPr lang="en-US" sz="2800" dirty="0"/>
          </a:p>
          <a:p>
            <a:pPr>
              <a:defRPr/>
            </a:pPr>
            <a:r>
              <a:rPr lang="en-US" sz="2800" dirty="0"/>
              <a:t>KR can recall the past but form no new memories. Doctors think the ____has been damaged.</a:t>
            </a:r>
          </a:p>
          <a:p>
            <a:pPr>
              <a:defRPr/>
            </a:pPr>
            <a:endParaRPr lang="en-US" sz="2800" dirty="0"/>
          </a:p>
          <a:p>
            <a:pPr>
              <a:defRPr/>
            </a:pPr>
            <a:r>
              <a:rPr lang="en-US" sz="2800" dirty="0"/>
              <a:t>This brain area is part of the midbrain is important relaying visual information to the occipital lobe.</a:t>
            </a:r>
          </a:p>
          <a:p>
            <a:pPr>
              <a:defRPr/>
            </a:pPr>
            <a:endParaRPr lang="en-US" sz="2800" dirty="0"/>
          </a:p>
          <a:p>
            <a:pPr>
              <a:defRPr/>
            </a:pPr>
            <a:r>
              <a:rPr lang="en-US" sz="2800" dirty="0"/>
              <a:t>The brain area important in planning, personality &amp; injured in Phineas Gage?</a:t>
            </a:r>
          </a:p>
          <a:p>
            <a:pPr>
              <a:defRPr/>
            </a:pPr>
            <a:endParaRPr lang="en-US" sz="2800" dirty="0"/>
          </a:p>
          <a:p>
            <a:pPr>
              <a:defRPr/>
            </a:pPr>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A4E8-F9FF-48BE-AA72-FA75EEEE2CBD}"/>
              </a:ext>
            </a:extLst>
          </p:cNvPr>
          <p:cNvSpPr>
            <a:spLocks noGrp="1"/>
          </p:cNvSpPr>
          <p:nvPr>
            <p:ph type="title"/>
          </p:nvPr>
        </p:nvSpPr>
        <p:spPr/>
        <p:txBody>
          <a:bodyPr/>
          <a:lstStyle/>
          <a:p>
            <a:r>
              <a:rPr lang="en-US" dirty="0"/>
              <a:t>Answers</a:t>
            </a:r>
          </a:p>
        </p:txBody>
      </p:sp>
      <p:sp>
        <p:nvSpPr>
          <p:cNvPr id="3" name="Content Placeholder 2">
            <a:extLst>
              <a:ext uri="{FF2B5EF4-FFF2-40B4-BE49-F238E27FC236}">
                <a16:creationId xmlns:a16="http://schemas.microsoft.com/office/drawing/2014/main" id="{33CA8B42-5BF1-478C-8F51-05D5DE9BCDEB}"/>
              </a:ext>
            </a:extLst>
          </p:cNvPr>
          <p:cNvSpPr>
            <a:spLocks noGrp="1"/>
          </p:cNvSpPr>
          <p:nvPr>
            <p:ph idx="1"/>
          </p:nvPr>
        </p:nvSpPr>
        <p:spPr>
          <a:xfrm>
            <a:off x="268941" y="2142067"/>
            <a:ext cx="10548285" cy="4715933"/>
          </a:xfrm>
        </p:spPr>
        <p:txBody>
          <a:bodyPr>
            <a:normAutofit fontScale="62500" lnSpcReduction="20000"/>
          </a:bodyPr>
          <a:lstStyle/>
          <a:p>
            <a:pPr>
              <a:defRPr/>
            </a:pPr>
            <a:r>
              <a:rPr lang="en-US" sz="4200" dirty="0">
                <a:latin typeface="Times New Roman" panose="02020603050405020304" pitchFamily="18" charset="0"/>
                <a:cs typeface="Times New Roman" panose="02020603050405020304" pitchFamily="18" charset="0"/>
              </a:rPr>
              <a:t>JR has been walking with difficulty lately. He says “his balance is off”. What brain area may be involved? </a:t>
            </a:r>
            <a:r>
              <a:rPr lang="en-US" sz="4200" dirty="0">
                <a:solidFill>
                  <a:srgbClr val="FFFF00"/>
                </a:solidFill>
                <a:latin typeface="Times New Roman" panose="02020603050405020304" pitchFamily="18" charset="0"/>
                <a:cs typeface="Times New Roman" panose="02020603050405020304" pitchFamily="18" charset="0"/>
              </a:rPr>
              <a:t>Cerebellum</a:t>
            </a:r>
          </a:p>
          <a:p>
            <a:pPr>
              <a:defRPr/>
            </a:pPr>
            <a:endParaRPr lang="en-US" sz="4200" dirty="0">
              <a:latin typeface="Times New Roman" panose="02020603050405020304" pitchFamily="18" charset="0"/>
              <a:cs typeface="Times New Roman" panose="02020603050405020304" pitchFamily="18" charset="0"/>
            </a:endParaRPr>
          </a:p>
          <a:p>
            <a:pPr>
              <a:defRPr/>
            </a:pPr>
            <a:r>
              <a:rPr lang="en-US" sz="4200" dirty="0">
                <a:latin typeface="Times New Roman" panose="02020603050405020304" pitchFamily="18" charset="0"/>
                <a:cs typeface="Times New Roman" panose="02020603050405020304" pitchFamily="18" charset="0"/>
              </a:rPr>
              <a:t>KR can recall the past but form no new memories. Doctors think the ____has been damaged. </a:t>
            </a:r>
            <a:r>
              <a:rPr lang="en-US" sz="4200" dirty="0">
                <a:solidFill>
                  <a:srgbClr val="FFFF00"/>
                </a:solidFill>
                <a:latin typeface="Times New Roman" panose="02020603050405020304" pitchFamily="18" charset="0"/>
                <a:cs typeface="Times New Roman" panose="02020603050405020304" pitchFamily="18" charset="0"/>
              </a:rPr>
              <a:t>Hippocampus</a:t>
            </a:r>
          </a:p>
          <a:p>
            <a:pPr>
              <a:defRPr/>
            </a:pPr>
            <a:endParaRPr lang="en-US" sz="4200" dirty="0">
              <a:latin typeface="Times New Roman" panose="02020603050405020304" pitchFamily="18" charset="0"/>
              <a:cs typeface="Times New Roman" panose="02020603050405020304" pitchFamily="18" charset="0"/>
            </a:endParaRPr>
          </a:p>
          <a:p>
            <a:pPr>
              <a:defRPr/>
            </a:pPr>
            <a:r>
              <a:rPr lang="en-US" sz="4200" dirty="0">
                <a:latin typeface="Times New Roman" panose="02020603050405020304" pitchFamily="18" charset="0"/>
                <a:cs typeface="Times New Roman" panose="02020603050405020304" pitchFamily="18" charset="0"/>
              </a:rPr>
              <a:t>This brain area is part of the midbrain is important relaying visual information to the occipital lobe. </a:t>
            </a:r>
            <a:r>
              <a:rPr lang="en-US" sz="4200" b="1" dirty="0">
                <a:solidFill>
                  <a:srgbClr val="FFFF00"/>
                </a:solidFill>
                <a:latin typeface="Times New Roman" panose="02020603050405020304" pitchFamily="18" charset="0"/>
                <a:cs typeface="Times New Roman" panose="02020603050405020304" pitchFamily="18" charset="0"/>
              </a:rPr>
              <a:t>Superior </a:t>
            </a:r>
            <a:r>
              <a:rPr lang="en-US" sz="4200" b="1" dirty="0" err="1">
                <a:solidFill>
                  <a:srgbClr val="FFFF00"/>
                </a:solidFill>
                <a:latin typeface="Times New Roman" panose="02020603050405020304" pitchFamily="18" charset="0"/>
                <a:cs typeface="Times New Roman" panose="02020603050405020304" pitchFamily="18" charset="0"/>
              </a:rPr>
              <a:t>Collicus</a:t>
            </a:r>
            <a:r>
              <a:rPr lang="en-US" sz="4200" b="1" dirty="0">
                <a:solidFill>
                  <a:srgbClr val="FFFF00"/>
                </a:solidFill>
                <a:latin typeface="Times New Roman" panose="02020603050405020304" pitchFamily="18" charset="0"/>
                <a:cs typeface="Times New Roman" panose="02020603050405020304" pitchFamily="18" charset="0"/>
              </a:rPr>
              <a:t> </a:t>
            </a:r>
          </a:p>
          <a:p>
            <a:pPr>
              <a:defRPr/>
            </a:pPr>
            <a:endParaRPr lang="en-US" sz="4200" dirty="0">
              <a:latin typeface="Times New Roman" panose="02020603050405020304" pitchFamily="18" charset="0"/>
              <a:cs typeface="Times New Roman" panose="02020603050405020304" pitchFamily="18" charset="0"/>
            </a:endParaRPr>
          </a:p>
          <a:p>
            <a:pPr>
              <a:defRPr/>
            </a:pPr>
            <a:r>
              <a:rPr lang="en-US" sz="4200" dirty="0">
                <a:latin typeface="Times New Roman" panose="02020603050405020304" pitchFamily="18" charset="0"/>
                <a:cs typeface="Times New Roman" panose="02020603050405020304" pitchFamily="18" charset="0"/>
              </a:rPr>
              <a:t>The brain area important in planning, personality &amp; injured in Phineas Gage?  </a:t>
            </a:r>
            <a:r>
              <a:rPr lang="en-US" sz="4200" b="1" dirty="0">
                <a:solidFill>
                  <a:srgbClr val="FFFF00"/>
                </a:solidFill>
                <a:latin typeface="Times New Roman" panose="02020603050405020304" pitchFamily="18" charset="0"/>
                <a:cs typeface="Times New Roman" panose="02020603050405020304" pitchFamily="18" charset="0"/>
              </a:rPr>
              <a:t>Frontal Lobe</a:t>
            </a:r>
          </a:p>
          <a:p>
            <a:endParaRPr lang="en-US" dirty="0"/>
          </a:p>
        </p:txBody>
      </p:sp>
    </p:spTree>
    <p:extLst>
      <p:ext uri="{BB962C8B-B14F-4D97-AF65-F5344CB8AC3E}">
        <p14:creationId xmlns:p14="http://schemas.microsoft.com/office/powerpoint/2010/main" val="224385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7CE-E088-4DEF-BA8F-67DEB03D16A9}"/>
              </a:ext>
            </a:extLst>
          </p:cNvPr>
          <p:cNvSpPr>
            <a:spLocks noGrp="1"/>
          </p:cNvSpPr>
          <p:nvPr>
            <p:ph type="title"/>
          </p:nvPr>
        </p:nvSpPr>
        <p:spPr/>
        <p:txBody>
          <a:bodyPr/>
          <a:lstStyle/>
          <a:p>
            <a:r>
              <a:rPr lang="en-US" dirty="0"/>
              <a:t>Review of Brain MRI</a:t>
            </a:r>
          </a:p>
        </p:txBody>
      </p:sp>
      <p:pic>
        <p:nvPicPr>
          <p:cNvPr id="4" name="Online Media 3">
            <a:hlinkClick r:id="" action="ppaction://media"/>
            <a:extLst>
              <a:ext uri="{FF2B5EF4-FFF2-40B4-BE49-F238E27FC236}">
                <a16:creationId xmlns:a16="http://schemas.microsoft.com/office/drawing/2014/main" id="{4097C349-67F1-40D2-B5AB-756428389525}"/>
              </a:ext>
            </a:extLst>
          </p:cNvPr>
          <p:cNvPicPr>
            <a:picLocks noGrp="1" noRot="1" noChangeAspect="1"/>
          </p:cNvPicPr>
          <p:nvPr>
            <p:ph idx="1"/>
            <a:videoFile r:link="rId1"/>
          </p:nvPr>
        </p:nvPicPr>
        <p:blipFill>
          <a:blip r:embed="rId3"/>
          <a:stretch>
            <a:fillRect/>
          </a:stretch>
        </p:blipFill>
        <p:spPr>
          <a:xfrm>
            <a:off x="1693157" y="1643984"/>
            <a:ext cx="8185629" cy="4604416"/>
          </a:xfrm>
          <a:prstGeom prst="rect">
            <a:avLst/>
          </a:prstGeom>
        </p:spPr>
      </p:pic>
    </p:spTree>
    <p:extLst>
      <p:ext uri="{BB962C8B-B14F-4D97-AF65-F5344CB8AC3E}">
        <p14:creationId xmlns:p14="http://schemas.microsoft.com/office/powerpoint/2010/main" val="722819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D6FB-5168-40BD-801B-4BFF03CBF7EC}"/>
              </a:ext>
            </a:extLst>
          </p:cNvPr>
          <p:cNvSpPr>
            <a:spLocks noGrp="1"/>
          </p:cNvSpPr>
          <p:nvPr>
            <p:ph type="title"/>
          </p:nvPr>
        </p:nvSpPr>
        <p:spPr/>
        <p:txBody>
          <a:bodyPr/>
          <a:lstStyle/>
          <a:p>
            <a:r>
              <a:rPr lang="en-US" dirty="0"/>
              <a:t>Brain Plasticity </a:t>
            </a:r>
          </a:p>
        </p:txBody>
      </p:sp>
      <p:pic>
        <p:nvPicPr>
          <p:cNvPr id="6" name="Online Media 5">
            <a:hlinkClick r:id="" action="ppaction://media"/>
            <a:extLst>
              <a:ext uri="{FF2B5EF4-FFF2-40B4-BE49-F238E27FC236}">
                <a16:creationId xmlns:a16="http://schemas.microsoft.com/office/drawing/2014/main" id="{7B4E83A5-D114-40C1-A8E7-370DF26964FB}"/>
              </a:ext>
            </a:extLst>
          </p:cNvPr>
          <p:cNvPicPr>
            <a:picLocks noGrp="1" noRot="1" noChangeAspect="1"/>
          </p:cNvPicPr>
          <p:nvPr>
            <p:ph idx="1"/>
            <a:videoFile r:link="rId1"/>
          </p:nvPr>
        </p:nvPicPr>
        <p:blipFill>
          <a:blip r:embed="rId3"/>
          <a:stretch>
            <a:fillRect/>
          </a:stretch>
        </p:blipFill>
        <p:spPr>
          <a:xfrm>
            <a:off x="2035313" y="1680128"/>
            <a:ext cx="8121373" cy="4568272"/>
          </a:xfrm>
          <a:prstGeom prst="rect">
            <a:avLst/>
          </a:prstGeom>
        </p:spPr>
      </p:pic>
      <p:sp>
        <p:nvSpPr>
          <p:cNvPr id="3" name="Rectangle 2">
            <a:extLst>
              <a:ext uri="{FF2B5EF4-FFF2-40B4-BE49-F238E27FC236}">
                <a16:creationId xmlns:a16="http://schemas.microsoft.com/office/drawing/2014/main" id="{B2267AA1-0DC8-481E-9535-C6016DA734FF}"/>
              </a:ext>
            </a:extLst>
          </p:cNvPr>
          <p:cNvSpPr/>
          <p:nvPr/>
        </p:nvSpPr>
        <p:spPr>
          <a:xfrm>
            <a:off x="4281856" y="6248400"/>
            <a:ext cx="3144194" cy="369332"/>
          </a:xfrm>
          <a:prstGeom prst="rect">
            <a:avLst/>
          </a:prstGeom>
        </p:spPr>
        <p:txBody>
          <a:bodyPr wrap="none">
            <a:spAutoFit/>
          </a:bodyPr>
          <a:lstStyle/>
          <a:p>
            <a:r>
              <a:rPr lang="en-US" dirty="0"/>
              <a:t>https://youtu.be/IT_tW3EVDK8</a:t>
            </a:r>
          </a:p>
        </p:txBody>
      </p:sp>
    </p:spTree>
    <p:extLst>
      <p:ext uri="{BB962C8B-B14F-4D97-AF65-F5344CB8AC3E}">
        <p14:creationId xmlns:p14="http://schemas.microsoft.com/office/powerpoint/2010/main" val="15387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a:t>Brain size: </a:t>
            </a:r>
            <a:r>
              <a:rPr lang="en-US" i="1"/>
              <a:t>relative</a:t>
            </a:r>
            <a:endParaRPr lang="en-US"/>
          </a:p>
        </p:txBody>
      </p:sp>
      <p:sp>
        <p:nvSpPr>
          <p:cNvPr id="48132" name="Rectangle 3"/>
          <p:cNvSpPr>
            <a:spLocks noGrp="1" noChangeArrowheads="1"/>
          </p:cNvSpPr>
          <p:nvPr>
            <p:ph idx="1"/>
          </p:nvPr>
        </p:nvSpPr>
        <p:spPr>
          <a:xfrm>
            <a:off x="2514600" y="4267200"/>
            <a:ext cx="7772400" cy="2209800"/>
          </a:xfrm>
        </p:spPr>
        <p:txBody>
          <a:bodyPr>
            <a:normAutofit fontScale="92500" lnSpcReduction="10000"/>
          </a:bodyPr>
          <a:lstStyle/>
          <a:p>
            <a:pPr>
              <a:lnSpc>
                <a:spcPct val="90000"/>
              </a:lnSpc>
            </a:pPr>
            <a:r>
              <a:rPr lang="en-US" sz="2800"/>
              <a:t>Simple mammals K ~ 0.1</a:t>
            </a:r>
          </a:p>
          <a:p>
            <a:pPr>
              <a:lnSpc>
                <a:spcPct val="90000"/>
              </a:lnSpc>
            </a:pPr>
            <a:r>
              <a:rPr lang="en-US" sz="2800"/>
              <a:t>Other mammals K ~ 0.2</a:t>
            </a:r>
          </a:p>
          <a:p>
            <a:pPr>
              <a:lnSpc>
                <a:spcPct val="90000"/>
              </a:lnSpc>
            </a:pPr>
            <a:r>
              <a:rPr lang="en-US" sz="2800"/>
              <a:t>Primates/whales K ~ 0.3</a:t>
            </a:r>
          </a:p>
          <a:p>
            <a:pPr>
              <a:lnSpc>
                <a:spcPct val="90000"/>
              </a:lnSpc>
            </a:pPr>
            <a:r>
              <a:rPr lang="en-US" sz="2800"/>
              <a:t>Dolphins K ~ 0.64</a:t>
            </a:r>
          </a:p>
          <a:p>
            <a:pPr>
              <a:lnSpc>
                <a:spcPct val="90000"/>
              </a:lnSpc>
            </a:pPr>
            <a:r>
              <a:rPr lang="en-US" sz="2800"/>
              <a:t>Human K ~ 0.89</a:t>
            </a:r>
          </a:p>
        </p:txBody>
      </p:sp>
      <p:sp>
        <p:nvSpPr>
          <p:cNvPr id="48133" name="Rectangle 6"/>
          <p:cNvSpPr>
            <a:spLocks noChangeArrowheads="1"/>
          </p:cNvSpPr>
          <p:nvPr/>
        </p:nvSpPr>
        <p:spPr bwMode="auto">
          <a:xfrm>
            <a:off x="3614738" y="2514600"/>
            <a:ext cx="9144000" cy="369332"/>
          </a:xfrm>
          <a:prstGeom prst="rect">
            <a:avLst/>
          </a:prstGeom>
          <a:noFill/>
          <a:ln w="9525">
            <a:noFill/>
            <a:miter lim="800000"/>
            <a:headEnd type="none" w="sm" len="sm"/>
            <a:tailEnd type="none" w="sm" len="sm"/>
          </a:ln>
        </p:spPr>
        <p:txBody>
          <a:bodyPr>
            <a:spAutoFit/>
          </a:bodyPr>
          <a:lstStyle/>
          <a:p>
            <a:pPr defTabSz="914400"/>
            <a:endParaRPr lang="en-US">
              <a:solidFill>
                <a:prstClr val="black"/>
              </a:solidFill>
              <a:latin typeface="Georgia"/>
            </a:endParaRPr>
          </a:p>
        </p:txBody>
      </p:sp>
      <p:graphicFrame>
        <p:nvGraphicFramePr>
          <p:cNvPr id="48130" name="Object 2"/>
          <p:cNvGraphicFramePr>
            <a:graphicFrameLocks noChangeAspect="1"/>
          </p:cNvGraphicFramePr>
          <p:nvPr/>
        </p:nvGraphicFramePr>
        <p:xfrm>
          <a:off x="1219200" y="1447800"/>
          <a:ext cx="10428288" cy="3841750"/>
        </p:xfrm>
        <a:graphic>
          <a:graphicData uri="http://schemas.openxmlformats.org/presentationml/2006/ole">
            <mc:AlternateContent xmlns:mc="http://schemas.openxmlformats.org/markup-compatibility/2006">
              <mc:Choice xmlns:v="urn:schemas-microsoft-com:vml" Requires="v">
                <p:oleObj spid="_x0000_s1048" name="Chart" r:id="rId3" imgW="4945320" imgH="1827000" progId="MSGraph.Chart.8">
                  <p:embed/>
                </p:oleObj>
              </mc:Choice>
              <mc:Fallback>
                <p:oleObj name="Chart" r:id="rId3" imgW="4945320" imgH="1827000" progId="MSGraph.Chart.8">
                  <p:embed/>
                  <p:pic>
                    <p:nvPicPr>
                      <p:cNvPr id="481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10428288" cy="384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62400" y="696913"/>
            <a:ext cx="8229600" cy="4389437"/>
          </a:xfrm>
        </p:spPr>
        <p:txBody>
          <a:bodyPr>
            <a:normAutofit/>
          </a:bodyPr>
          <a:lstStyle/>
          <a:p>
            <a:r>
              <a:rPr lang="en-US" sz="3600" dirty="0"/>
              <a:t>The Brain</a:t>
            </a:r>
          </a:p>
          <a:p>
            <a:endParaRPr lang="en-US" sz="3600" dirty="0"/>
          </a:p>
        </p:txBody>
      </p:sp>
      <p:pic>
        <p:nvPicPr>
          <p:cNvPr id="4" name="Picture 6" descr="fei31839_0309"/>
          <p:cNvPicPr>
            <a:picLocks noChangeAspect="1" noChangeArrowheads="1"/>
          </p:cNvPicPr>
          <p:nvPr/>
        </p:nvPicPr>
        <p:blipFill>
          <a:blip r:embed="rId3" cstate="print"/>
          <a:srcRect/>
          <a:stretch>
            <a:fillRect/>
          </a:stretch>
        </p:blipFill>
        <p:spPr bwMode="auto">
          <a:xfrm>
            <a:off x="1981199" y="1493143"/>
            <a:ext cx="8461513" cy="3906122"/>
          </a:xfrm>
          <a:prstGeom prst="rect">
            <a:avLst/>
          </a:prstGeom>
          <a:noFill/>
          <a:ln w="9525">
            <a:noFill/>
            <a:miter lim="800000"/>
            <a:headEnd/>
            <a:tailEnd/>
          </a:ln>
        </p:spPr>
      </p:pic>
      <p:sp>
        <p:nvSpPr>
          <p:cNvPr id="5" name="Rectangle 4"/>
          <p:cNvSpPr/>
          <p:nvPr/>
        </p:nvSpPr>
        <p:spPr>
          <a:xfrm>
            <a:off x="2667000" y="5791200"/>
            <a:ext cx="6324600" cy="369332"/>
          </a:xfrm>
          <a:prstGeom prst="rect">
            <a:avLst/>
          </a:prstGeom>
        </p:spPr>
        <p:txBody>
          <a:bodyPr wrap="square">
            <a:spAutoFit/>
          </a:bodyPr>
          <a:lstStyle/>
          <a:p>
            <a:r>
              <a:rPr lang="en-US" dirty="0">
                <a:hlinkClick r:id="rId4"/>
              </a:rPr>
              <a:t>https://www.youtube.com/watch?v=pRFXSjkpKWA</a:t>
            </a:r>
            <a:endParaRPr lang="en-US" dirty="0">
              <a:solidFill>
                <a:prstClr val="black"/>
              </a:solidFill>
              <a:latin typeface="Trebuchet MS" panose="020B0603020202020204"/>
            </a:endParaRPr>
          </a:p>
        </p:txBody>
      </p:sp>
      <p:sp>
        <p:nvSpPr>
          <p:cNvPr id="7" name="TextBox 6">
            <a:extLst>
              <a:ext uri="{FF2B5EF4-FFF2-40B4-BE49-F238E27FC236}">
                <a16:creationId xmlns:a16="http://schemas.microsoft.com/office/drawing/2014/main" id="{2D3D9713-E3AF-465A-8D75-07B7A9630CE9}"/>
              </a:ext>
            </a:extLst>
          </p:cNvPr>
          <p:cNvSpPr txBox="1"/>
          <p:nvPr/>
        </p:nvSpPr>
        <p:spPr>
          <a:xfrm>
            <a:off x="3381375" y="5546621"/>
            <a:ext cx="5429250" cy="230832"/>
          </a:xfrm>
          <a:prstGeom prst="rect">
            <a:avLst/>
          </a:prstGeom>
          <a:noFill/>
        </p:spPr>
        <p:txBody>
          <a:bodyPr wrap="square" rtlCol="0">
            <a:spAutoFit/>
          </a:bodyPr>
          <a:lstStyle/>
          <a:p>
            <a:r>
              <a:rPr lang="en-US" sz="900">
                <a:hlinkClick r:id="rId5" tooltip="http://cerebrodarwin.blogspot.com/2008/03/inteligencia-animal-i.html"/>
              </a:rPr>
              <a:t>This Photo</a:t>
            </a:r>
            <a:r>
              <a:rPr lang="en-US" sz="900"/>
              <a:t> by Unknown Author is licensed under </a:t>
            </a:r>
            <a:r>
              <a:rPr lang="en-US" sz="900">
                <a:hlinkClick r:id="rId6" tooltip="https://creativecommons.org/licenses/by/3.0/"/>
              </a:rPr>
              <a:t>CC BY</a:t>
            </a:r>
            <a:endParaRPr lang="en-US"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8B03F08"/>
          <p:cNvPicPr>
            <a:picLocks noChangeAspect="1" noChangeArrowheads="1"/>
          </p:cNvPicPr>
          <p:nvPr/>
        </p:nvPicPr>
        <p:blipFill>
          <a:blip r:embed="rId3" cstate="print"/>
          <a:srcRect/>
          <a:stretch>
            <a:fillRect/>
          </a:stretch>
        </p:blipFill>
        <p:spPr bwMode="auto">
          <a:xfrm>
            <a:off x="1905000" y="2065867"/>
            <a:ext cx="8382000" cy="4103687"/>
          </a:xfrm>
          <a:prstGeom prst="rect">
            <a:avLst/>
          </a:prstGeom>
          <a:noFill/>
          <a:ln w="9525">
            <a:noFill/>
            <a:miter lim="800000"/>
            <a:headEnd/>
            <a:tailEnd/>
          </a:ln>
        </p:spPr>
      </p:pic>
      <p:sp>
        <p:nvSpPr>
          <p:cNvPr id="21507" name="Text Box 3"/>
          <p:cNvSpPr txBox="1">
            <a:spLocks noChangeArrowheads="1"/>
          </p:cNvSpPr>
          <p:nvPr/>
        </p:nvSpPr>
        <p:spPr bwMode="auto">
          <a:xfrm>
            <a:off x="6546850" y="6324601"/>
            <a:ext cx="4114800" cy="276999"/>
          </a:xfrm>
          <a:prstGeom prst="rect">
            <a:avLst/>
          </a:prstGeom>
          <a:noFill/>
          <a:ln w="9525">
            <a:noFill/>
            <a:miter lim="800000"/>
            <a:headEnd/>
            <a:tailEnd/>
          </a:ln>
        </p:spPr>
        <p:txBody>
          <a:bodyPr>
            <a:spAutoFit/>
          </a:bodyPr>
          <a:lstStyle/>
          <a:p>
            <a:pPr algn="r" defTabSz="914400">
              <a:spcBef>
                <a:spcPct val="50000"/>
              </a:spcBef>
            </a:pPr>
            <a:r>
              <a:rPr lang="en-US" sz="1200">
                <a:solidFill>
                  <a:prstClr val="black"/>
                </a:solidFill>
                <a:latin typeface="Georgia"/>
              </a:rPr>
              <a:t>Copyright © 2004 Allyn and Bacon</a:t>
            </a:r>
          </a:p>
        </p:txBody>
      </p:sp>
      <p:sp>
        <p:nvSpPr>
          <p:cNvPr id="4" name="Title 3"/>
          <p:cNvSpPr>
            <a:spLocks noGrp="1"/>
          </p:cNvSpPr>
          <p:nvPr>
            <p:ph type="title"/>
          </p:nvPr>
        </p:nvSpPr>
        <p:spPr/>
        <p:txBody>
          <a:bodyPr/>
          <a:lstStyle/>
          <a:p>
            <a:r>
              <a:rPr lang="en-US" dirty="0"/>
              <a:t>Central Nervous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FFFF-54BF-475F-A70E-D0AAAFE26CC1}"/>
              </a:ext>
            </a:extLst>
          </p:cNvPr>
          <p:cNvSpPr>
            <a:spLocks noGrp="1"/>
          </p:cNvSpPr>
          <p:nvPr>
            <p:ph type="title"/>
          </p:nvPr>
        </p:nvSpPr>
        <p:spPr/>
        <p:txBody>
          <a:bodyPr/>
          <a:lstStyle/>
          <a:p>
            <a:r>
              <a:rPr lang="en-US" dirty="0"/>
              <a:t>Overview of the Brain</a:t>
            </a:r>
          </a:p>
        </p:txBody>
      </p:sp>
      <p:pic>
        <p:nvPicPr>
          <p:cNvPr id="5" name="Online Media 4">
            <a:hlinkClick r:id="" action="ppaction://media"/>
            <a:extLst>
              <a:ext uri="{FF2B5EF4-FFF2-40B4-BE49-F238E27FC236}">
                <a16:creationId xmlns:a16="http://schemas.microsoft.com/office/drawing/2014/main" id="{F7A37982-79D9-46BA-8ECF-39AFF9FA684D}"/>
              </a:ext>
            </a:extLst>
          </p:cNvPr>
          <p:cNvPicPr>
            <a:picLocks noRot="1" noChangeAspect="1"/>
          </p:cNvPicPr>
          <p:nvPr>
            <a:videoFile r:link="rId1"/>
          </p:nvPr>
        </p:nvPicPr>
        <p:blipFill>
          <a:blip r:embed="rId3"/>
          <a:stretch>
            <a:fillRect/>
          </a:stretch>
        </p:blipFill>
        <p:spPr>
          <a:xfrm>
            <a:off x="1179443" y="1626221"/>
            <a:ext cx="8812696" cy="4957141"/>
          </a:xfrm>
          <a:prstGeom prst="rect">
            <a:avLst/>
          </a:prstGeom>
        </p:spPr>
      </p:pic>
    </p:spTree>
    <p:extLst>
      <p:ext uri="{BB962C8B-B14F-4D97-AF65-F5344CB8AC3E}">
        <p14:creationId xmlns:p14="http://schemas.microsoft.com/office/powerpoint/2010/main" val="75058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4BD28E4-0DF3-40C4-968A-0C89BE141D87}"/>
              </a:ext>
            </a:extLst>
          </p:cNvPr>
          <p:cNvSpPr>
            <a:spLocks noGrp="1" noChangeArrowheads="1"/>
          </p:cNvSpPr>
          <p:nvPr>
            <p:ph type="title"/>
          </p:nvPr>
        </p:nvSpPr>
        <p:spPr/>
        <p:txBody>
          <a:bodyPr/>
          <a:lstStyle/>
          <a:p>
            <a:pPr eaLnBrk="1" hangingPunct="1">
              <a:defRPr/>
            </a:pPr>
            <a:r>
              <a:rPr lang="en-US">
                <a:solidFill>
                  <a:srgbClr val="FFFF99"/>
                </a:solidFill>
              </a:rPr>
              <a:t>Human Brain</a:t>
            </a:r>
          </a:p>
        </p:txBody>
      </p:sp>
      <p:sp>
        <p:nvSpPr>
          <p:cNvPr id="12291" name="Rectangle 3">
            <a:extLst>
              <a:ext uri="{FF2B5EF4-FFF2-40B4-BE49-F238E27FC236}">
                <a16:creationId xmlns:a16="http://schemas.microsoft.com/office/drawing/2014/main" id="{AE414317-9DA7-43E3-B5CE-042FD69D525D}"/>
              </a:ext>
            </a:extLst>
          </p:cNvPr>
          <p:cNvSpPr>
            <a:spLocks noGrp="1" noChangeArrowheads="1"/>
          </p:cNvSpPr>
          <p:nvPr>
            <p:ph idx="1"/>
          </p:nvPr>
        </p:nvSpPr>
        <p:spPr>
          <a:xfrm>
            <a:off x="685801" y="1855304"/>
            <a:ext cx="10131425" cy="4174435"/>
          </a:xfrm>
        </p:spPr>
        <p:txBody>
          <a:bodyPr>
            <a:normAutofit fontScale="92500"/>
          </a:bodyPr>
          <a:lstStyle/>
          <a:p>
            <a:pPr eaLnBrk="1" hangingPunct="1"/>
            <a:r>
              <a:rPr lang="en-US" altLang="en-US" sz="3600" b="1" dirty="0">
                <a:effectLst/>
                <a:latin typeface="Times New Roman" panose="02020603050405020304" pitchFamily="18" charset="0"/>
              </a:rPr>
              <a:t>Gray matter: composed of unmyelinated neurons</a:t>
            </a:r>
          </a:p>
          <a:p>
            <a:pPr eaLnBrk="1" hangingPunct="1"/>
            <a:endParaRPr lang="en-US" altLang="en-US" sz="3600" b="1" dirty="0">
              <a:effectLst/>
              <a:latin typeface="Times New Roman" panose="02020603050405020304" pitchFamily="18" charset="0"/>
            </a:endParaRPr>
          </a:p>
          <a:p>
            <a:pPr eaLnBrk="1" hangingPunct="1"/>
            <a:r>
              <a:rPr lang="en-US" altLang="en-US" sz="3600" b="1" dirty="0">
                <a:effectLst/>
                <a:latin typeface="Times New Roman" panose="02020603050405020304" pitchFamily="18" charset="0"/>
              </a:rPr>
              <a:t>White matter: Composed of myelinated (white) axons</a:t>
            </a:r>
          </a:p>
          <a:p>
            <a:pPr eaLnBrk="1" hangingPunct="1"/>
            <a:endParaRPr lang="en-US" altLang="en-US" sz="3600" b="1" dirty="0">
              <a:effectLst/>
              <a:latin typeface="Times New Roman" panose="02020603050405020304" pitchFamily="18" charset="0"/>
            </a:endParaRPr>
          </a:p>
          <a:p>
            <a:pPr eaLnBrk="1" hangingPunct="1"/>
            <a:r>
              <a:rPr lang="en-US" altLang="en-US" sz="3600" b="1" dirty="0">
                <a:effectLst/>
                <a:latin typeface="Times New Roman" panose="02020603050405020304" pitchFamily="18" charset="0"/>
              </a:rPr>
              <a:t>Neural networks are how we think, remember and share emotions</a:t>
            </a:r>
          </a:p>
          <a:p>
            <a:pPr eaLnBrk="1" hangingPunct="1">
              <a:buFont typeface="Wingdings" panose="05000000000000000000" pitchFamily="2" charset="2"/>
              <a:buNone/>
            </a:pPr>
            <a:endParaRPr lang="en-US" altLang="en-US" b="1" dirty="0">
              <a:effectLst/>
              <a:latin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7638</TotalTime>
  <Words>3035</Words>
  <Application>Microsoft Office PowerPoint</Application>
  <PresentationFormat>Widescreen</PresentationFormat>
  <Paragraphs>229</Paragraphs>
  <Slides>49</Slides>
  <Notes>13</Notes>
  <HiddenSlides>0</HiddenSlides>
  <MMClips>6</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61" baseType="lpstr">
      <vt:lpstr>Arial</vt:lpstr>
      <vt:lpstr>Calibri</vt:lpstr>
      <vt:lpstr>Calibri Light</vt:lpstr>
      <vt:lpstr>Georgia</vt:lpstr>
      <vt:lpstr>Noto Sans Symbols</vt:lpstr>
      <vt:lpstr>Times New Roman</vt:lpstr>
      <vt:lpstr>Trebuchet MS</vt:lpstr>
      <vt:lpstr>Verdana</vt:lpstr>
      <vt:lpstr>Wingdings</vt:lpstr>
      <vt:lpstr>Celestial</vt:lpstr>
      <vt:lpstr>508 Lecture</vt:lpstr>
      <vt:lpstr>Chart</vt:lpstr>
      <vt:lpstr>Neuroscience:</vt:lpstr>
      <vt:lpstr>Brain is our 3 pound universe</vt:lpstr>
      <vt:lpstr>Evolution of the brain</vt:lpstr>
      <vt:lpstr>Brain size: relative</vt:lpstr>
      <vt:lpstr>Brain size: relative</vt:lpstr>
      <vt:lpstr>PowerPoint Presentation</vt:lpstr>
      <vt:lpstr>Central Nervous system</vt:lpstr>
      <vt:lpstr>Overview of the Brain</vt:lpstr>
      <vt:lpstr>Human Brain</vt:lpstr>
      <vt:lpstr>Images   </vt:lpstr>
      <vt:lpstr>PowerPoint Presentation</vt:lpstr>
      <vt:lpstr>Nomenclature Sagittal Section</vt:lpstr>
      <vt:lpstr>Coronal Section</vt:lpstr>
      <vt:lpstr>Horizontal Section</vt:lpstr>
      <vt:lpstr>PowerPoint Presentation</vt:lpstr>
      <vt:lpstr>The Meninges</vt:lpstr>
      <vt:lpstr>The Meninges</vt:lpstr>
      <vt:lpstr>Ventricles and Cerebrospinal Fluid</vt:lpstr>
      <vt:lpstr>Figure 3.3 Ventricles and Central Canal</vt:lpstr>
      <vt:lpstr>Major Structures  of the Brain</vt:lpstr>
      <vt:lpstr>PowerPoint Presentation</vt:lpstr>
      <vt:lpstr>Figure 3.18 The Five Divisions of the Brain</vt:lpstr>
      <vt:lpstr>Hindbrain</vt:lpstr>
      <vt:lpstr>The Hindbrain</vt:lpstr>
      <vt:lpstr>Myelencephalon/Metencephalon</vt:lpstr>
      <vt:lpstr>The Midbrain</vt:lpstr>
      <vt:lpstr>Mesencephalon</vt:lpstr>
      <vt:lpstr>Midbrain or Mesencephalon</vt:lpstr>
      <vt:lpstr>PowerPoint Presentation</vt:lpstr>
      <vt:lpstr>Diencephalon</vt:lpstr>
      <vt:lpstr>Diencephalon</vt:lpstr>
      <vt:lpstr>Hypothalamus</vt:lpstr>
      <vt:lpstr>Forebrain regions (Telencephalon)</vt:lpstr>
      <vt:lpstr>Limbic System</vt:lpstr>
      <vt:lpstr>Review limbic system- Papez Circuit</vt:lpstr>
      <vt:lpstr>External View of the Brain</vt:lpstr>
      <vt:lpstr>Lobes and their function</vt:lpstr>
      <vt:lpstr>Lobes of the Brain (telencephalon) </vt:lpstr>
      <vt:lpstr>The Lobes of the Cerebral Hemispheres</vt:lpstr>
      <vt:lpstr>PowerPoint Presentation</vt:lpstr>
      <vt:lpstr>Quiz yourself </vt:lpstr>
      <vt:lpstr>Answers</vt:lpstr>
      <vt:lpstr>Frontal Lobes</vt:lpstr>
      <vt:lpstr>Summary</vt:lpstr>
      <vt:lpstr>Woman with Alzheimer’s responses to Music</vt:lpstr>
      <vt:lpstr>Case Studies</vt:lpstr>
      <vt:lpstr>Answers</vt:lpstr>
      <vt:lpstr>Review of Brain MRI</vt:lpstr>
      <vt:lpstr>Brain Plasticity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Kim A</dc:creator>
  <cp:lastModifiedBy>Paumer, Linda</cp:lastModifiedBy>
  <cp:revision>65</cp:revision>
  <dcterms:created xsi:type="dcterms:W3CDTF">2020-08-22T17:37:52Z</dcterms:created>
  <dcterms:modified xsi:type="dcterms:W3CDTF">2025-06-12T18:33:48Z</dcterms:modified>
</cp:coreProperties>
</file>