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80" r:id="rId5"/>
    <p:sldId id="281" r:id="rId6"/>
    <p:sldId id="272" r:id="rId7"/>
    <p:sldId id="259" r:id="rId8"/>
    <p:sldId id="264" r:id="rId9"/>
    <p:sldId id="263" r:id="rId10"/>
    <p:sldId id="265" r:id="rId11"/>
    <p:sldId id="267" r:id="rId12"/>
    <p:sldId id="266" r:id="rId13"/>
    <p:sldId id="273" r:id="rId14"/>
    <p:sldId id="277" r:id="rId15"/>
    <p:sldId id="269" r:id="rId16"/>
    <p:sldId id="274" r:id="rId17"/>
    <p:sldId id="283" r:id="rId18"/>
    <p:sldId id="275" r:id="rId19"/>
    <p:sldId id="271" r:id="rId20"/>
    <p:sldId id="282" r:id="rId21"/>
    <p:sldId id="270" r:id="rId22"/>
    <p:sldId id="268" r:id="rId23"/>
    <p:sldId id="278" r:id="rId24"/>
    <p:sldId id="260" r:id="rId25"/>
    <p:sldId id="262" r:id="rId26"/>
    <p:sldId id="261" r:id="rId27"/>
    <p:sldId id="279"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9F3153-94BD-CA41-B84D-50120911C06A}" v="20" dt="2023-01-19T18:22:51.8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F14B0-9DC4-ADBD-D43B-AF9634B03D3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EAF956-624D-2E24-0324-6413928D48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D712F09-B0AF-B0B3-E737-B6D768C957E0}"/>
              </a:ext>
            </a:extLst>
          </p:cNvPr>
          <p:cNvSpPr>
            <a:spLocks noGrp="1"/>
          </p:cNvSpPr>
          <p:nvPr>
            <p:ph type="dt" sz="half" idx="10"/>
          </p:nvPr>
        </p:nvSpPr>
        <p:spPr/>
        <p:txBody>
          <a:bodyPr/>
          <a:lstStyle/>
          <a:p>
            <a:fld id="{EFE00D9D-E780-854D-8ED5-E48EA2A154A6}" type="datetimeFigureOut">
              <a:rPr lang="en-US" smtClean="0"/>
              <a:t>8/4/25</a:t>
            </a:fld>
            <a:endParaRPr lang="en-US"/>
          </a:p>
        </p:txBody>
      </p:sp>
      <p:sp>
        <p:nvSpPr>
          <p:cNvPr id="5" name="Footer Placeholder 4">
            <a:extLst>
              <a:ext uri="{FF2B5EF4-FFF2-40B4-BE49-F238E27FC236}">
                <a16:creationId xmlns:a16="http://schemas.microsoft.com/office/drawing/2014/main" id="{24B0F45C-46A5-CB44-8131-C815892081A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C4392F-8B20-46C4-8CCE-76BDBC7C6AE5}"/>
              </a:ext>
            </a:extLst>
          </p:cNvPr>
          <p:cNvSpPr>
            <a:spLocks noGrp="1"/>
          </p:cNvSpPr>
          <p:nvPr>
            <p:ph type="sldNum" sz="quarter" idx="12"/>
          </p:nvPr>
        </p:nvSpPr>
        <p:spPr/>
        <p:txBody>
          <a:bodyPr/>
          <a:lstStyle/>
          <a:p>
            <a:fld id="{3957257F-E0B3-1E4E-AD5A-D5AAD2134DDE}" type="slidenum">
              <a:rPr lang="en-US" smtClean="0"/>
              <a:t>‹#›</a:t>
            </a:fld>
            <a:endParaRPr lang="en-US"/>
          </a:p>
        </p:txBody>
      </p:sp>
    </p:spTree>
    <p:extLst>
      <p:ext uri="{BB962C8B-B14F-4D97-AF65-F5344CB8AC3E}">
        <p14:creationId xmlns:p14="http://schemas.microsoft.com/office/powerpoint/2010/main" val="42218310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648FC4-16C0-D411-AC82-8FCF147A029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6D1355D-AAC0-71DA-5412-D56E7D1BC02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2609C9-193F-C412-F3A8-8EF30F6E13B3}"/>
              </a:ext>
            </a:extLst>
          </p:cNvPr>
          <p:cNvSpPr>
            <a:spLocks noGrp="1"/>
          </p:cNvSpPr>
          <p:nvPr>
            <p:ph type="dt" sz="half" idx="10"/>
          </p:nvPr>
        </p:nvSpPr>
        <p:spPr/>
        <p:txBody>
          <a:bodyPr/>
          <a:lstStyle/>
          <a:p>
            <a:fld id="{EFE00D9D-E780-854D-8ED5-E48EA2A154A6}" type="datetimeFigureOut">
              <a:rPr lang="en-US" smtClean="0"/>
              <a:t>8/4/25</a:t>
            </a:fld>
            <a:endParaRPr lang="en-US"/>
          </a:p>
        </p:txBody>
      </p:sp>
      <p:sp>
        <p:nvSpPr>
          <p:cNvPr id="5" name="Footer Placeholder 4">
            <a:extLst>
              <a:ext uri="{FF2B5EF4-FFF2-40B4-BE49-F238E27FC236}">
                <a16:creationId xmlns:a16="http://schemas.microsoft.com/office/drawing/2014/main" id="{F19A0752-B641-100E-05E9-AC09853FAA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5FA918-E70C-0529-41E5-FD77D387E89B}"/>
              </a:ext>
            </a:extLst>
          </p:cNvPr>
          <p:cNvSpPr>
            <a:spLocks noGrp="1"/>
          </p:cNvSpPr>
          <p:nvPr>
            <p:ph type="sldNum" sz="quarter" idx="12"/>
          </p:nvPr>
        </p:nvSpPr>
        <p:spPr/>
        <p:txBody>
          <a:bodyPr/>
          <a:lstStyle/>
          <a:p>
            <a:fld id="{3957257F-E0B3-1E4E-AD5A-D5AAD2134DDE}" type="slidenum">
              <a:rPr lang="en-US" smtClean="0"/>
              <a:t>‹#›</a:t>
            </a:fld>
            <a:endParaRPr lang="en-US"/>
          </a:p>
        </p:txBody>
      </p:sp>
    </p:spTree>
    <p:extLst>
      <p:ext uri="{BB962C8B-B14F-4D97-AF65-F5344CB8AC3E}">
        <p14:creationId xmlns:p14="http://schemas.microsoft.com/office/powerpoint/2010/main" val="10176989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3ACACC-CABD-172F-296B-77CDDBF34A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7B7C208-9457-BC80-2167-4AF996CF53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673704-C703-9953-88C3-53349D233ABC}"/>
              </a:ext>
            </a:extLst>
          </p:cNvPr>
          <p:cNvSpPr>
            <a:spLocks noGrp="1"/>
          </p:cNvSpPr>
          <p:nvPr>
            <p:ph type="dt" sz="half" idx="10"/>
          </p:nvPr>
        </p:nvSpPr>
        <p:spPr/>
        <p:txBody>
          <a:bodyPr/>
          <a:lstStyle/>
          <a:p>
            <a:fld id="{EFE00D9D-E780-854D-8ED5-E48EA2A154A6}" type="datetimeFigureOut">
              <a:rPr lang="en-US" smtClean="0"/>
              <a:t>8/4/25</a:t>
            </a:fld>
            <a:endParaRPr lang="en-US"/>
          </a:p>
        </p:txBody>
      </p:sp>
      <p:sp>
        <p:nvSpPr>
          <p:cNvPr id="5" name="Footer Placeholder 4">
            <a:extLst>
              <a:ext uri="{FF2B5EF4-FFF2-40B4-BE49-F238E27FC236}">
                <a16:creationId xmlns:a16="http://schemas.microsoft.com/office/drawing/2014/main" id="{6A955361-C8FD-A24F-9B98-95C4AA9232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DC1B2F6-0B07-37BD-9154-156F95141AD4}"/>
              </a:ext>
            </a:extLst>
          </p:cNvPr>
          <p:cNvSpPr>
            <a:spLocks noGrp="1"/>
          </p:cNvSpPr>
          <p:nvPr>
            <p:ph type="sldNum" sz="quarter" idx="12"/>
          </p:nvPr>
        </p:nvSpPr>
        <p:spPr/>
        <p:txBody>
          <a:bodyPr/>
          <a:lstStyle/>
          <a:p>
            <a:fld id="{3957257F-E0B3-1E4E-AD5A-D5AAD2134DDE}" type="slidenum">
              <a:rPr lang="en-US" smtClean="0"/>
              <a:t>‹#›</a:t>
            </a:fld>
            <a:endParaRPr lang="en-US"/>
          </a:p>
        </p:txBody>
      </p:sp>
    </p:spTree>
    <p:extLst>
      <p:ext uri="{BB962C8B-B14F-4D97-AF65-F5344CB8AC3E}">
        <p14:creationId xmlns:p14="http://schemas.microsoft.com/office/powerpoint/2010/main" val="278802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EF0A-8D6B-3D33-159F-8186F14F8B0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6B5E3F7-A9D1-F686-6CF3-5CB7CA6406D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C33799-2FF3-672D-8506-DBB660A00A50}"/>
              </a:ext>
            </a:extLst>
          </p:cNvPr>
          <p:cNvSpPr>
            <a:spLocks noGrp="1"/>
          </p:cNvSpPr>
          <p:nvPr>
            <p:ph type="dt" sz="half" idx="10"/>
          </p:nvPr>
        </p:nvSpPr>
        <p:spPr/>
        <p:txBody>
          <a:bodyPr/>
          <a:lstStyle/>
          <a:p>
            <a:fld id="{EFE00D9D-E780-854D-8ED5-E48EA2A154A6}" type="datetimeFigureOut">
              <a:rPr lang="en-US" smtClean="0"/>
              <a:t>8/4/25</a:t>
            </a:fld>
            <a:endParaRPr lang="en-US"/>
          </a:p>
        </p:txBody>
      </p:sp>
      <p:sp>
        <p:nvSpPr>
          <p:cNvPr id="5" name="Footer Placeholder 4">
            <a:extLst>
              <a:ext uri="{FF2B5EF4-FFF2-40B4-BE49-F238E27FC236}">
                <a16:creationId xmlns:a16="http://schemas.microsoft.com/office/drawing/2014/main" id="{69995066-FBBC-2D14-F141-2AEE5AF918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B374AE-569E-B998-029F-9259C93A7E5C}"/>
              </a:ext>
            </a:extLst>
          </p:cNvPr>
          <p:cNvSpPr>
            <a:spLocks noGrp="1"/>
          </p:cNvSpPr>
          <p:nvPr>
            <p:ph type="sldNum" sz="quarter" idx="12"/>
          </p:nvPr>
        </p:nvSpPr>
        <p:spPr/>
        <p:txBody>
          <a:bodyPr/>
          <a:lstStyle/>
          <a:p>
            <a:fld id="{3957257F-E0B3-1E4E-AD5A-D5AAD2134DDE}" type="slidenum">
              <a:rPr lang="en-US" smtClean="0"/>
              <a:t>‹#›</a:t>
            </a:fld>
            <a:endParaRPr lang="en-US"/>
          </a:p>
        </p:txBody>
      </p:sp>
    </p:spTree>
    <p:extLst>
      <p:ext uri="{BB962C8B-B14F-4D97-AF65-F5344CB8AC3E}">
        <p14:creationId xmlns:p14="http://schemas.microsoft.com/office/powerpoint/2010/main" val="6926757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02C35-CBF9-AF74-2629-0AAA36B4D81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DE78C05-1BFE-28C5-A0BC-42B1D56F59B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CDCF69-81D0-5296-4008-9ABAC3C12035}"/>
              </a:ext>
            </a:extLst>
          </p:cNvPr>
          <p:cNvSpPr>
            <a:spLocks noGrp="1"/>
          </p:cNvSpPr>
          <p:nvPr>
            <p:ph type="dt" sz="half" idx="10"/>
          </p:nvPr>
        </p:nvSpPr>
        <p:spPr/>
        <p:txBody>
          <a:bodyPr/>
          <a:lstStyle/>
          <a:p>
            <a:fld id="{EFE00D9D-E780-854D-8ED5-E48EA2A154A6}" type="datetimeFigureOut">
              <a:rPr lang="en-US" smtClean="0"/>
              <a:t>8/4/25</a:t>
            </a:fld>
            <a:endParaRPr lang="en-US"/>
          </a:p>
        </p:txBody>
      </p:sp>
      <p:sp>
        <p:nvSpPr>
          <p:cNvPr id="5" name="Footer Placeholder 4">
            <a:extLst>
              <a:ext uri="{FF2B5EF4-FFF2-40B4-BE49-F238E27FC236}">
                <a16:creationId xmlns:a16="http://schemas.microsoft.com/office/drawing/2014/main" id="{7109E44E-2539-6D62-4BED-A23F669038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8685DE-4726-B993-FC45-78EF77F5487F}"/>
              </a:ext>
            </a:extLst>
          </p:cNvPr>
          <p:cNvSpPr>
            <a:spLocks noGrp="1"/>
          </p:cNvSpPr>
          <p:nvPr>
            <p:ph type="sldNum" sz="quarter" idx="12"/>
          </p:nvPr>
        </p:nvSpPr>
        <p:spPr/>
        <p:txBody>
          <a:bodyPr/>
          <a:lstStyle/>
          <a:p>
            <a:fld id="{3957257F-E0B3-1E4E-AD5A-D5AAD2134DDE}" type="slidenum">
              <a:rPr lang="en-US" smtClean="0"/>
              <a:t>‹#›</a:t>
            </a:fld>
            <a:endParaRPr lang="en-US"/>
          </a:p>
        </p:txBody>
      </p:sp>
    </p:spTree>
    <p:extLst>
      <p:ext uri="{BB962C8B-B14F-4D97-AF65-F5344CB8AC3E}">
        <p14:creationId xmlns:p14="http://schemas.microsoft.com/office/powerpoint/2010/main" val="1240230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7CA661-3032-DF38-1FE8-9202AAF162B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49C072-AD88-2B2E-BCA0-45CE4FEB8B5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26E9F75-360F-EDDD-609B-1FB11E4F4DD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A171811-6E97-36C0-C4BE-9D14AEBD35B6}"/>
              </a:ext>
            </a:extLst>
          </p:cNvPr>
          <p:cNvSpPr>
            <a:spLocks noGrp="1"/>
          </p:cNvSpPr>
          <p:nvPr>
            <p:ph type="dt" sz="half" idx="10"/>
          </p:nvPr>
        </p:nvSpPr>
        <p:spPr/>
        <p:txBody>
          <a:bodyPr/>
          <a:lstStyle/>
          <a:p>
            <a:fld id="{EFE00D9D-E780-854D-8ED5-E48EA2A154A6}" type="datetimeFigureOut">
              <a:rPr lang="en-US" smtClean="0"/>
              <a:t>8/4/25</a:t>
            </a:fld>
            <a:endParaRPr lang="en-US"/>
          </a:p>
        </p:txBody>
      </p:sp>
      <p:sp>
        <p:nvSpPr>
          <p:cNvPr id="6" name="Footer Placeholder 5">
            <a:extLst>
              <a:ext uri="{FF2B5EF4-FFF2-40B4-BE49-F238E27FC236}">
                <a16:creationId xmlns:a16="http://schemas.microsoft.com/office/drawing/2014/main" id="{8850E673-1AFD-0502-B01C-724C9EB7CE3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503E337-7654-53B0-06E0-620426C059AC}"/>
              </a:ext>
            </a:extLst>
          </p:cNvPr>
          <p:cNvSpPr>
            <a:spLocks noGrp="1"/>
          </p:cNvSpPr>
          <p:nvPr>
            <p:ph type="sldNum" sz="quarter" idx="12"/>
          </p:nvPr>
        </p:nvSpPr>
        <p:spPr/>
        <p:txBody>
          <a:bodyPr/>
          <a:lstStyle/>
          <a:p>
            <a:fld id="{3957257F-E0B3-1E4E-AD5A-D5AAD2134DDE}" type="slidenum">
              <a:rPr lang="en-US" smtClean="0"/>
              <a:t>‹#›</a:t>
            </a:fld>
            <a:endParaRPr lang="en-US"/>
          </a:p>
        </p:txBody>
      </p:sp>
    </p:spTree>
    <p:extLst>
      <p:ext uri="{BB962C8B-B14F-4D97-AF65-F5344CB8AC3E}">
        <p14:creationId xmlns:p14="http://schemas.microsoft.com/office/powerpoint/2010/main" val="1312070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1628DD-30E9-E976-E0B5-869C73539DD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F02E9CE-ACD5-7A90-F359-2AA3CF05B72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6521C19-079E-D18C-4BAE-4AE33F9F94C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735EEB4-0BD0-26C6-4B05-D04781A54AD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222320-839F-A938-942E-E550AFAD71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F69A284-C866-1AE6-7968-E5BFC6909356}"/>
              </a:ext>
            </a:extLst>
          </p:cNvPr>
          <p:cNvSpPr>
            <a:spLocks noGrp="1"/>
          </p:cNvSpPr>
          <p:nvPr>
            <p:ph type="dt" sz="half" idx="10"/>
          </p:nvPr>
        </p:nvSpPr>
        <p:spPr/>
        <p:txBody>
          <a:bodyPr/>
          <a:lstStyle/>
          <a:p>
            <a:fld id="{EFE00D9D-E780-854D-8ED5-E48EA2A154A6}" type="datetimeFigureOut">
              <a:rPr lang="en-US" smtClean="0"/>
              <a:t>8/4/25</a:t>
            </a:fld>
            <a:endParaRPr lang="en-US"/>
          </a:p>
        </p:txBody>
      </p:sp>
      <p:sp>
        <p:nvSpPr>
          <p:cNvPr id="8" name="Footer Placeholder 7">
            <a:extLst>
              <a:ext uri="{FF2B5EF4-FFF2-40B4-BE49-F238E27FC236}">
                <a16:creationId xmlns:a16="http://schemas.microsoft.com/office/drawing/2014/main" id="{533C2013-64DC-16EA-D1BD-2331BF80B0F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36CEB2B-ED5A-A5B8-F8B0-BFCF5A59F0E1}"/>
              </a:ext>
            </a:extLst>
          </p:cNvPr>
          <p:cNvSpPr>
            <a:spLocks noGrp="1"/>
          </p:cNvSpPr>
          <p:nvPr>
            <p:ph type="sldNum" sz="quarter" idx="12"/>
          </p:nvPr>
        </p:nvSpPr>
        <p:spPr/>
        <p:txBody>
          <a:bodyPr/>
          <a:lstStyle/>
          <a:p>
            <a:fld id="{3957257F-E0B3-1E4E-AD5A-D5AAD2134DDE}" type="slidenum">
              <a:rPr lang="en-US" smtClean="0"/>
              <a:t>‹#›</a:t>
            </a:fld>
            <a:endParaRPr lang="en-US"/>
          </a:p>
        </p:txBody>
      </p:sp>
    </p:spTree>
    <p:extLst>
      <p:ext uri="{BB962C8B-B14F-4D97-AF65-F5344CB8AC3E}">
        <p14:creationId xmlns:p14="http://schemas.microsoft.com/office/powerpoint/2010/main" val="841372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C66F8F-E7CB-4185-F4F1-4981CCA8EA8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903DFC-EF28-D290-B16B-2534D2D0D072}"/>
              </a:ext>
            </a:extLst>
          </p:cNvPr>
          <p:cNvSpPr>
            <a:spLocks noGrp="1"/>
          </p:cNvSpPr>
          <p:nvPr>
            <p:ph type="dt" sz="half" idx="10"/>
          </p:nvPr>
        </p:nvSpPr>
        <p:spPr/>
        <p:txBody>
          <a:bodyPr/>
          <a:lstStyle/>
          <a:p>
            <a:fld id="{EFE00D9D-E780-854D-8ED5-E48EA2A154A6}" type="datetimeFigureOut">
              <a:rPr lang="en-US" smtClean="0"/>
              <a:t>8/4/25</a:t>
            </a:fld>
            <a:endParaRPr lang="en-US"/>
          </a:p>
        </p:txBody>
      </p:sp>
      <p:sp>
        <p:nvSpPr>
          <p:cNvPr id="4" name="Footer Placeholder 3">
            <a:extLst>
              <a:ext uri="{FF2B5EF4-FFF2-40B4-BE49-F238E27FC236}">
                <a16:creationId xmlns:a16="http://schemas.microsoft.com/office/drawing/2014/main" id="{6F1ADC62-DE79-537E-FF95-93C4F876B73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C669775-5437-10F7-1FC1-30B6E30C443C}"/>
              </a:ext>
            </a:extLst>
          </p:cNvPr>
          <p:cNvSpPr>
            <a:spLocks noGrp="1"/>
          </p:cNvSpPr>
          <p:nvPr>
            <p:ph type="sldNum" sz="quarter" idx="12"/>
          </p:nvPr>
        </p:nvSpPr>
        <p:spPr/>
        <p:txBody>
          <a:bodyPr/>
          <a:lstStyle/>
          <a:p>
            <a:fld id="{3957257F-E0B3-1E4E-AD5A-D5AAD2134DDE}" type="slidenum">
              <a:rPr lang="en-US" smtClean="0"/>
              <a:t>‹#›</a:t>
            </a:fld>
            <a:endParaRPr lang="en-US"/>
          </a:p>
        </p:txBody>
      </p:sp>
    </p:spTree>
    <p:extLst>
      <p:ext uri="{BB962C8B-B14F-4D97-AF65-F5344CB8AC3E}">
        <p14:creationId xmlns:p14="http://schemas.microsoft.com/office/powerpoint/2010/main" val="2649504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B9518C2-03CB-9A9E-FDEF-E0C630B9370C}"/>
              </a:ext>
            </a:extLst>
          </p:cNvPr>
          <p:cNvSpPr>
            <a:spLocks noGrp="1"/>
          </p:cNvSpPr>
          <p:nvPr>
            <p:ph type="dt" sz="half" idx="10"/>
          </p:nvPr>
        </p:nvSpPr>
        <p:spPr/>
        <p:txBody>
          <a:bodyPr/>
          <a:lstStyle/>
          <a:p>
            <a:fld id="{EFE00D9D-E780-854D-8ED5-E48EA2A154A6}" type="datetimeFigureOut">
              <a:rPr lang="en-US" smtClean="0"/>
              <a:t>8/4/25</a:t>
            </a:fld>
            <a:endParaRPr lang="en-US"/>
          </a:p>
        </p:txBody>
      </p:sp>
      <p:sp>
        <p:nvSpPr>
          <p:cNvPr id="3" name="Footer Placeholder 2">
            <a:extLst>
              <a:ext uri="{FF2B5EF4-FFF2-40B4-BE49-F238E27FC236}">
                <a16:creationId xmlns:a16="http://schemas.microsoft.com/office/drawing/2014/main" id="{DCCD47BE-73A8-1DF7-65CB-6E1059F3D6C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C92E784-222B-ED55-C618-952A95C5B943}"/>
              </a:ext>
            </a:extLst>
          </p:cNvPr>
          <p:cNvSpPr>
            <a:spLocks noGrp="1"/>
          </p:cNvSpPr>
          <p:nvPr>
            <p:ph type="sldNum" sz="quarter" idx="12"/>
          </p:nvPr>
        </p:nvSpPr>
        <p:spPr/>
        <p:txBody>
          <a:bodyPr/>
          <a:lstStyle/>
          <a:p>
            <a:fld id="{3957257F-E0B3-1E4E-AD5A-D5AAD2134DDE}" type="slidenum">
              <a:rPr lang="en-US" smtClean="0"/>
              <a:t>‹#›</a:t>
            </a:fld>
            <a:endParaRPr lang="en-US"/>
          </a:p>
        </p:txBody>
      </p:sp>
    </p:spTree>
    <p:extLst>
      <p:ext uri="{BB962C8B-B14F-4D97-AF65-F5344CB8AC3E}">
        <p14:creationId xmlns:p14="http://schemas.microsoft.com/office/powerpoint/2010/main" val="3646500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39A18E-E3B8-85E3-CB7C-8F8FC194838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E188667-F963-E432-2982-19F959F5E08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A4F11C5-4934-B2E5-10AD-20083F5E510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128BE0D-A4C9-0FD6-AE3A-0A4BF7515EEA}"/>
              </a:ext>
            </a:extLst>
          </p:cNvPr>
          <p:cNvSpPr>
            <a:spLocks noGrp="1"/>
          </p:cNvSpPr>
          <p:nvPr>
            <p:ph type="dt" sz="half" idx="10"/>
          </p:nvPr>
        </p:nvSpPr>
        <p:spPr/>
        <p:txBody>
          <a:bodyPr/>
          <a:lstStyle/>
          <a:p>
            <a:fld id="{EFE00D9D-E780-854D-8ED5-E48EA2A154A6}" type="datetimeFigureOut">
              <a:rPr lang="en-US" smtClean="0"/>
              <a:t>8/4/25</a:t>
            </a:fld>
            <a:endParaRPr lang="en-US"/>
          </a:p>
        </p:txBody>
      </p:sp>
      <p:sp>
        <p:nvSpPr>
          <p:cNvPr id="6" name="Footer Placeholder 5">
            <a:extLst>
              <a:ext uri="{FF2B5EF4-FFF2-40B4-BE49-F238E27FC236}">
                <a16:creationId xmlns:a16="http://schemas.microsoft.com/office/drawing/2014/main" id="{D60E2F8D-F479-7FA5-72AF-ECB61026EF0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FD3F39-CA46-3B5E-BACF-73EF46B7F035}"/>
              </a:ext>
            </a:extLst>
          </p:cNvPr>
          <p:cNvSpPr>
            <a:spLocks noGrp="1"/>
          </p:cNvSpPr>
          <p:nvPr>
            <p:ph type="sldNum" sz="quarter" idx="12"/>
          </p:nvPr>
        </p:nvSpPr>
        <p:spPr/>
        <p:txBody>
          <a:bodyPr/>
          <a:lstStyle/>
          <a:p>
            <a:fld id="{3957257F-E0B3-1E4E-AD5A-D5AAD2134DDE}" type="slidenum">
              <a:rPr lang="en-US" smtClean="0"/>
              <a:t>‹#›</a:t>
            </a:fld>
            <a:endParaRPr lang="en-US"/>
          </a:p>
        </p:txBody>
      </p:sp>
    </p:spTree>
    <p:extLst>
      <p:ext uri="{BB962C8B-B14F-4D97-AF65-F5344CB8AC3E}">
        <p14:creationId xmlns:p14="http://schemas.microsoft.com/office/powerpoint/2010/main" val="517074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1682D7-0986-02CA-B0B4-E95FFE0542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144627C-7B01-AEDA-01B2-25E260F09A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9640205-565F-1A64-490F-723D26F1280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54FBEB-B83F-0161-AEF0-B685A7E9FB5E}"/>
              </a:ext>
            </a:extLst>
          </p:cNvPr>
          <p:cNvSpPr>
            <a:spLocks noGrp="1"/>
          </p:cNvSpPr>
          <p:nvPr>
            <p:ph type="dt" sz="half" idx="10"/>
          </p:nvPr>
        </p:nvSpPr>
        <p:spPr/>
        <p:txBody>
          <a:bodyPr/>
          <a:lstStyle/>
          <a:p>
            <a:fld id="{EFE00D9D-E780-854D-8ED5-E48EA2A154A6}" type="datetimeFigureOut">
              <a:rPr lang="en-US" smtClean="0"/>
              <a:t>8/4/25</a:t>
            </a:fld>
            <a:endParaRPr lang="en-US"/>
          </a:p>
        </p:txBody>
      </p:sp>
      <p:sp>
        <p:nvSpPr>
          <p:cNvPr id="6" name="Footer Placeholder 5">
            <a:extLst>
              <a:ext uri="{FF2B5EF4-FFF2-40B4-BE49-F238E27FC236}">
                <a16:creationId xmlns:a16="http://schemas.microsoft.com/office/drawing/2014/main" id="{4171A079-DFA7-E870-053C-6BFC09E798B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BCDDE3B-4935-439C-97E7-4BDCCACAF6F0}"/>
              </a:ext>
            </a:extLst>
          </p:cNvPr>
          <p:cNvSpPr>
            <a:spLocks noGrp="1"/>
          </p:cNvSpPr>
          <p:nvPr>
            <p:ph type="sldNum" sz="quarter" idx="12"/>
          </p:nvPr>
        </p:nvSpPr>
        <p:spPr/>
        <p:txBody>
          <a:bodyPr/>
          <a:lstStyle/>
          <a:p>
            <a:fld id="{3957257F-E0B3-1E4E-AD5A-D5AAD2134DDE}" type="slidenum">
              <a:rPr lang="en-US" smtClean="0"/>
              <a:t>‹#›</a:t>
            </a:fld>
            <a:endParaRPr lang="en-US"/>
          </a:p>
        </p:txBody>
      </p:sp>
    </p:spTree>
    <p:extLst>
      <p:ext uri="{BB962C8B-B14F-4D97-AF65-F5344CB8AC3E}">
        <p14:creationId xmlns:p14="http://schemas.microsoft.com/office/powerpoint/2010/main" val="1259814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1C4ED11-9342-7F2A-B862-1AE6FE67C3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1DE2797-B321-2F31-F7FB-DB83EA850CD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197C79-C6D8-7256-0CE5-2D4DB3A0A05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E00D9D-E780-854D-8ED5-E48EA2A154A6}" type="datetimeFigureOut">
              <a:rPr lang="en-US" smtClean="0"/>
              <a:t>8/4/25</a:t>
            </a:fld>
            <a:endParaRPr lang="en-US"/>
          </a:p>
        </p:txBody>
      </p:sp>
      <p:sp>
        <p:nvSpPr>
          <p:cNvPr id="5" name="Footer Placeholder 4">
            <a:extLst>
              <a:ext uri="{FF2B5EF4-FFF2-40B4-BE49-F238E27FC236}">
                <a16:creationId xmlns:a16="http://schemas.microsoft.com/office/drawing/2014/main" id="{2C277C90-B3AF-CAA4-E0D7-16CD86D9E6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3B0FA91-6A92-5E78-C2EC-E80E3FE6F01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57257F-E0B3-1E4E-AD5A-D5AAD2134DDE}" type="slidenum">
              <a:rPr lang="en-US" smtClean="0"/>
              <a:t>‹#›</a:t>
            </a:fld>
            <a:endParaRPr lang="en-US"/>
          </a:p>
        </p:txBody>
      </p:sp>
    </p:spTree>
    <p:extLst>
      <p:ext uri="{BB962C8B-B14F-4D97-AF65-F5344CB8AC3E}">
        <p14:creationId xmlns:p14="http://schemas.microsoft.com/office/powerpoint/2010/main" val="602644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F04C7-FAFA-B53B-073A-71D55811AB0E}"/>
              </a:ext>
            </a:extLst>
          </p:cNvPr>
          <p:cNvSpPr>
            <a:spLocks noGrp="1"/>
          </p:cNvSpPr>
          <p:nvPr>
            <p:ph type="ctrTitle"/>
          </p:nvPr>
        </p:nvSpPr>
        <p:spPr/>
        <p:txBody>
          <a:bodyPr/>
          <a:lstStyle/>
          <a:p>
            <a:r>
              <a:rPr lang="en-US" dirty="0"/>
              <a:t>Cardio-Renal Axis</a:t>
            </a:r>
          </a:p>
        </p:txBody>
      </p:sp>
      <p:sp>
        <p:nvSpPr>
          <p:cNvPr id="3" name="Subtitle 2">
            <a:extLst>
              <a:ext uri="{FF2B5EF4-FFF2-40B4-BE49-F238E27FC236}">
                <a16:creationId xmlns:a16="http://schemas.microsoft.com/office/drawing/2014/main" id="{860B9268-F843-4D5F-C6AC-F71727A222E5}"/>
              </a:ext>
            </a:extLst>
          </p:cNvPr>
          <p:cNvSpPr>
            <a:spLocks noGrp="1"/>
          </p:cNvSpPr>
          <p:nvPr>
            <p:ph type="subTitle" idx="1"/>
          </p:nvPr>
        </p:nvSpPr>
        <p:spPr/>
        <p:txBody>
          <a:bodyPr/>
          <a:lstStyle/>
          <a:p>
            <a:r>
              <a:rPr lang="en-US" dirty="0"/>
              <a:t>Radhika </a:t>
            </a:r>
            <a:r>
              <a:rPr lang="en-US" dirty="0" err="1"/>
              <a:t>Nandur</a:t>
            </a:r>
            <a:r>
              <a:rPr lang="en-US" dirty="0"/>
              <a:t> </a:t>
            </a:r>
            <a:r>
              <a:rPr lang="en-US" dirty="0" err="1"/>
              <a:t>Bukkapatnam</a:t>
            </a:r>
            <a:r>
              <a:rPr lang="en-US" dirty="0"/>
              <a:t> MD MAS</a:t>
            </a:r>
          </a:p>
          <a:p>
            <a:r>
              <a:rPr lang="en-US" dirty="0"/>
              <a:t>Aug 7, 2025</a:t>
            </a:r>
          </a:p>
        </p:txBody>
      </p:sp>
      <p:pic>
        <p:nvPicPr>
          <p:cNvPr id="1026" name="Picture 2" descr="Illustration of torso with bone structure, kidneys, heart, veins and arteries.">
            <a:extLst>
              <a:ext uri="{FF2B5EF4-FFF2-40B4-BE49-F238E27FC236}">
                <a16:creationId xmlns:a16="http://schemas.microsoft.com/office/drawing/2014/main" id="{443D2A91-4E20-C950-5D48-CCF814BB3B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769" y="2909072"/>
            <a:ext cx="21463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789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888C37-D070-5273-2765-6A43D7AF77E6}"/>
              </a:ext>
            </a:extLst>
          </p:cNvPr>
          <p:cNvSpPr>
            <a:spLocks noGrp="1"/>
          </p:cNvSpPr>
          <p:nvPr>
            <p:ph type="title"/>
          </p:nvPr>
        </p:nvSpPr>
        <p:spPr/>
        <p:txBody>
          <a:bodyPr/>
          <a:lstStyle/>
          <a:p>
            <a:endParaRPr lang="en-US"/>
          </a:p>
        </p:txBody>
      </p:sp>
      <p:pic>
        <p:nvPicPr>
          <p:cNvPr id="3076" name="Picture 4" descr="Heart failure and kidney dysfunction: epidemiology, mechanisms and  management | Nature Reviews Nephrology">
            <a:extLst>
              <a:ext uri="{FF2B5EF4-FFF2-40B4-BE49-F238E27FC236}">
                <a16:creationId xmlns:a16="http://schemas.microsoft.com/office/drawing/2014/main" id="{1C8B9FDF-069C-951A-75E6-E698C0AD32B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89221" y="182316"/>
            <a:ext cx="9613557" cy="6493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833495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53296-B7DC-7B68-2DB1-2236BF2B9B90}"/>
              </a:ext>
            </a:extLst>
          </p:cNvPr>
          <p:cNvSpPr>
            <a:spLocks noGrp="1"/>
          </p:cNvSpPr>
          <p:nvPr>
            <p:ph type="title"/>
          </p:nvPr>
        </p:nvSpPr>
        <p:spPr/>
        <p:txBody>
          <a:bodyPr/>
          <a:lstStyle/>
          <a:p>
            <a:endParaRPr lang="en-US"/>
          </a:p>
        </p:txBody>
      </p:sp>
      <p:pic>
        <p:nvPicPr>
          <p:cNvPr id="4098" name="Picture 2" descr="Heart failure and kidney dysfunction: epidemiology, mechanisms and  management | Nature Reviews Nephrology">
            <a:extLst>
              <a:ext uri="{FF2B5EF4-FFF2-40B4-BE49-F238E27FC236}">
                <a16:creationId xmlns:a16="http://schemas.microsoft.com/office/drawing/2014/main" id="{CF90376C-7762-7109-88A4-BC2EEA8A59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088064" y="0"/>
            <a:ext cx="4754853" cy="71878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37678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124" name="Picture 4" descr="Diagnosis and management of atherosclerotic cardiovascular disease in  chronic kidney disease: a review. | Semantic Scholar">
            <a:extLst>
              <a:ext uri="{FF2B5EF4-FFF2-40B4-BE49-F238E27FC236}">
                <a16:creationId xmlns:a16="http://schemas.microsoft.com/office/drawing/2014/main" id="{35EC3028-C2BF-8C91-3627-29280C2A785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008265" y="643466"/>
            <a:ext cx="10175470"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737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2AF561F-4272-A39C-7F67-7C698FDEA534}"/>
              </a:ext>
            </a:extLst>
          </p:cNvPr>
          <p:cNvSpPr>
            <a:spLocks noGrp="1"/>
          </p:cNvSpPr>
          <p:nvPr>
            <p:ph type="ctrTitle"/>
          </p:nvPr>
        </p:nvSpPr>
        <p:spPr/>
        <p:txBody>
          <a:bodyPr/>
          <a:lstStyle/>
          <a:p>
            <a:r>
              <a:rPr lang="en-US" b="1" dirty="0"/>
              <a:t>Causes of Kidney Disease</a:t>
            </a:r>
          </a:p>
        </p:txBody>
      </p:sp>
      <p:sp>
        <p:nvSpPr>
          <p:cNvPr id="5" name="Subtitle 4">
            <a:extLst>
              <a:ext uri="{FF2B5EF4-FFF2-40B4-BE49-F238E27FC236}">
                <a16:creationId xmlns:a16="http://schemas.microsoft.com/office/drawing/2014/main" id="{50E67662-154B-E8F6-4253-CFD9014B773E}"/>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7472829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Exploring Chronic Kidney Disease">
            <a:extLst>
              <a:ext uri="{FF2B5EF4-FFF2-40B4-BE49-F238E27FC236}">
                <a16:creationId xmlns:a16="http://schemas.microsoft.com/office/drawing/2014/main" id="{7A68E675-5B11-F3B4-00AC-7C4910AA9605}"/>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31036"/>
          <a:stretch/>
        </p:blipFill>
        <p:spPr bwMode="auto">
          <a:xfrm>
            <a:off x="1083782" y="1680518"/>
            <a:ext cx="10222144" cy="38420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6996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9EF20-FB36-DA1B-BE29-6E6B0B717467}"/>
              </a:ext>
            </a:extLst>
          </p:cNvPr>
          <p:cNvSpPr>
            <a:spLocks noGrp="1"/>
          </p:cNvSpPr>
          <p:nvPr>
            <p:ph type="title"/>
          </p:nvPr>
        </p:nvSpPr>
        <p:spPr/>
        <p:txBody>
          <a:bodyPr/>
          <a:lstStyle/>
          <a:p>
            <a:r>
              <a:rPr lang="en-US" dirty="0"/>
              <a:t>Clinical Features</a:t>
            </a:r>
          </a:p>
        </p:txBody>
      </p:sp>
      <p:sp>
        <p:nvSpPr>
          <p:cNvPr id="3" name="Content Placeholder 2">
            <a:extLst>
              <a:ext uri="{FF2B5EF4-FFF2-40B4-BE49-F238E27FC236}">
                <a16:creationId xmlns:a16="http://schemas.microsoft.com/office/drawing/2014/main" id="{B723A2E4-36AA-6129-B5AF-7F174F4D76CF}"/>
              </a:ext>
            </a:extLst>
          </p:cNvPr>
          <p:cNvSpPr>
            <a:spLocks noGrp="1"/>
          </p:cNvSpPr>
          <p:nvPr>
            <p:ph idx="1"/>
          </p:nvPr>
        </p:nvSpPr>
        <p:spPr/>
        <p:txBody>
          <a:bodyPr/>
          <a:lstStyle/>
          <a:p>
            <a:r>
              <a:rPr lang="en-US" dirty="0"/>
              <a:t>Edema</a:t>
            </a:r>
          </a:p>
          <a:p>
            <a:r>
              <a:rPr lang="en-US" dirty="0"/>
              <a:t>Difficulty breathing</a:t>
            </a:r>
          </a:p>
          <a:p>
            <a:r>
              <a:rPr lang="en-US" dirty="0"/>
              <a:t>Decreased urine output</a:t>
            </a:r>
          </a:p>
          <a:p>
            <a:r>
              <a:rPr lang="en-US" dirty="0"/>
              <a:t>Anemia</a:t>
            </a:r>
          </a:p>
          <a:p>
            <a:r>
              <a:rPr lang="en-US" dirty="0"/>
              <a:t>Elevated Cystatin C</a:t>
            </a:r>
          </a:p>
          <a:p>
            <a:r>
              <a:rPr lang="en-US" dirty="0"/>
              <a:t>Elevated BUN/ Creatinine</a:t>
            </a:r>
          </a:p>
          <a:p>
            <a:r>
              <a:rPr lang="en-US" dirty="0"/>
              <a:t>Elevated BNP</a:t>
            </a:r>
          </a:p>
        </p:txBody>
      </p:sp>
    </p:spTree>
    <p:extLst>
      <p:ext uri="{BB962C8B-B14F-4D97-AF65-F5344CB8AC3E}">
        <p14:creationId xmlns:p14="http://schemas.microsoft.com/office/powerpoint/2010/main" val="31773265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563615D-144E-36B9-157C-3BC4BB57F02C}"/>
              </a:ext>
            </a:extLst>
          </p:cNvPr>
          <p:cNvSpPr>
            <a:spLocks noGrp="1"/>
          </p:cNvSpPr>
          <p:nvPr>
            <p:ph type="title"/>
          </p:nvPr>
        </p:nvSpPr>
        <p:spPr/>
        <p:txBody>
          <a:bodyPr/>
          <a:lstStyle/>
          <a:p>
            <a:r>
              <a:rPr lang="en-US" b="1" dirty="0"/>
              <a:t>Drugs affecting kidney disease</a:t>
            </a:r>
          </a:p>
        </p:txBody>
      </p:sp>
      <p:sp>
        <p:nvSpPr>
          <p:cNvPr id="5" name="Text Placeholder 4">
            <a:extLst>
              <a:ext uri="{FF2B5EF4-FFF2-40B4-BE49-F238E27FC236}">
                <a16:creationId xmlns:a16="http://schemas.microsoft.com/office/drawing/2014/main" id="{C2094F9C-A453-2B71-AEFA-7FE7326F527E}"/>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4167123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A49A037-6500-BF55-E918-D0BCE6D03680}"/>
              </a:ext>
            </a:extLst>
          </p:cNvPr>
          <p:cNvSpPr>
            <a:spLocks noGrp="1"/>
          </p:cNvSpPr>
          <p:nvPr>
            <p:ph type="title"/>
          </p:nvPr>
        </p:nvSpPr>
        <p:spPr/>
        <p:txBody>
          <a:bodyPr/>
          <a:lstStyle/>
          <a:p>
            <a:r>
              <a:rPr lang="en-US" b="1" dirty="0"/>
              <a:t>Noncardiac drugs affecting the kidneys</a:t>
            </a:r>
          </a:p>
        </p:txBody>
      </p:sp>
      <p:sp>
        <p:nvSpPr>
          <p:cNvPr id="5" name="Content Placeholder 4">
            <a:extLst>
              <a:ext uri="{FF2B5EF4-FFF2-40B4-BE49-F238E27FC236}">
                <a16:creationId xmlns:a16="http://schemas.microsoft.com/office/drawing/2014/main" id="{7A646B71-EDA6-0127-F6E5-360BA7134FCF}"/>
              </a:ext>
            </a:extLst>
          </p:cNvPr>
          <p:cNvSpPr>
            <a:spLocks noGrp="1"/>
          </p:cNvSpPr>
          <p:nvPr>
            <p:ph idx="1"/>
          </p:nvPr>
        </p:nvSpPr>
        <p:spPr/>
        <p:txBody>
          <a:bodyPr/>
          <a:lstStyle/>
          <a:p>
            <a:r>
              <a:rPr lang="en-US" dirty="0"/>
              <a:t>Contrast dye</a:t>
            </a:r>
          </a:p>
          <a:p>
            <a:r>
              <a:rPr lang="en-US" dirty="0"/>
              <a:t>Metformin</a:t>
            </a:r>
          </a:p>
          <a:p>
            <a:r>
              <a:rPr lang="en-US" dirty="0"/>
              <a:t>Antibiotics</a:t>
            </a:r>
          </a:p>
          <a:p>
            <a:r>
              <a:rPr lang="en-US" dirty="0"/>
              <a:t>NSAIDS</a:t>
            </a:r>
          </a:p>
          <a:p>
            <a:r>
              <a:rPr lang="en-US" dirty="0"/>
              <a:t>Chemotherapy</a:t>
            </a:r>
          </a:p>
          <a:p>
            <a:r>
              <a:rPr lang="en-US" dirty="0"/>
              <a:t>Antirejection</a:t>
            </a:r>
          </a:p>
          <a:p>
            <a:r>
              <a:rPr lang="en-US" dirty="0"/>
              <a:t>Colchicine</a:t>
            </a:r>
          </a:p>
          <a:p>
            <a:endParaRPr lang="en-US" dirty="0"/>
          </a:p>
          <a:p>
            <a:endParaRPr lang="en-US" dirty="0"/>
          </a:p>
        </p:txBody>
      </p:sp>
    </p:spTree>
    <p:extLst>
      <p:ext uri="{BB962C8B-B14F-4D97-AF65-F5344CB8AC3E}">
        <p14:creationId xmlns:p14="http://schemas.microsoft.com/office/powerpoint/2010/main" val="7631677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868657-111C-6B89-A509-3FE20144E15D}"/>
              </a:ext>
            </a:extLst>
          </p:cNvPr>
          <p:cNvSpPr>
            <a:spLocks noGrp="1"/>
          </p:cNvSpPr>
          <p:nvPr>
            <p:ph type="title"/>
          </p:nvPr>
        </p:nvSpPr>
        <p:spPr/>
        <p:txBody>
          <a:bodyPr>
            <a:normAutofit/>
          </a:bodyPr>
          <a:lstStyle/>
          <a:p>
            <a:r>
              <a:rPr lang="en-US" sz="4800" b="1" dirty="0"/>
              <a:t>Cardiac Medications affecting kidneys</a:t>
            </a:r>
          </a:p>
        </p:txBody>
      </p:sp>
      <p:sp>
        <p:nvSpPr>
          <p:cNvPr id="6" name="Content Placeholder 5">
            <a:extLst>
              <a:ext uri="{FF2B5EF4-FFF2-40B4-BE49-F238E27FC236}">
                <a16:creationId xmlns:a16="http://schemas.microsoft.com/office/drawing/2014/main" id="{54CD1C05-6CF1-4393-D1D5-7E0E70AAFBF6}"/>
              </a:ext>
            </a:extLst>
          </p:cNvPr>
          <p:cNvSpPr>
            <a:spLocks noGrp="1"/>
          </p:cNvSpPr>
          <p:nvPr>
            <p:ph idx="1"/>
          </p:nvPr>
        </p:nvSpPr>
        <p:spPr/>
        <p:txBody>
          <a:bodyPr>
            <a:normAutofit lnSpcReduction="10000"/>
          </a:bodyPr>
          <a:lstStyle/>
          <a:p>
            <a:r>
              <a:rPr lang="en-US" dirty="0"/>
              <a:t>Contrast dye</a:t>
            </a:r>
          </a:p>
          <a:p>
            <a:r>
              <a:rPr lang="en-US" dirty="0"/>
              <a:t>Diuretics: Lasix, Bumex, Torsemide, HCTX, Aldactone</a:t>
            </a:r>
          </a:p>
          <a:p>
            <a:r>
              <a:rPr lang="en-US" dirty="0"/>
              <a:t>Atenolol</a:t>
            </a:r>
          </a:p>
          <a:p>
            <a:r>
              <a:rPr lang="en-US" dirty="0"/>
              <a:t>ACEI/ ARBs</a:t>
            </a:r>
          </a:p>
          <a:p>
            <a:r>
              <a:rPr lang="en-US" dirty="0"/>
              <a:t>Antibiotics</a:t>
            </a:r>
          </a:p>
          <a:p>
            <a:r>
              <a:rPr lang="en-US" dirty="0"/>
              <a:t>Anti-inflammatory drugs</a:t>
            </a:r>
          </a:p>
          <a:p>
            <a:r>
              <a:rPr lang="en-US" dirty="0"/>
              <a:t>Anti arrhythmic: Dose adjustment and elimination if low kidney function</a:t>
            </a:r>
            <a:r>
              <a:rPr lang="en-US"/>
              <a:t>: Digoxin, Flecainide</a:t>
            </a:r>
            <a:r>
              <a:rPr lang="en-US" dirty="0"/>
              <a:t>, Sotalol, Amiodarone, </a:t>
            </a:r>
            <a:r>
              <a:rPr lang="en-US" dirty="0" err="1"/>
              <a:t>Doefetilide</a:t>
            </a:r>
            <a:endParaRPr lang="en-US" dirty="0"/>
          </a:p>
          <a:p>
            <a:r>
              <a:rPr lang="en-US" dirty="0"/>
              <a:t>Blood thinners: Dose adjustment</a:t>
            </a:r>
          </a:p>
          <a:p>
            <a:pPr marL="0" indent="0">
              <a:buNone/>
            </a:pPr>
            <a:endParaRPr lang="en-US" dirty="0"/>
          </a:p>
          <a:p>
            <a:pPr marL="0" indent="0">
              <a:buNone/>
            </a:pPr>
            <a:endParaRPr lang="en-US" dirty="0"/>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5824163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How common medications impact the heart kidney axis. | Download Scientific  Diagram">
            <a:extLst>
              <a:ext uri="{FF2B5EF4-FFF2-40B4-BE49-F238E27FC236}">
                <a16:creationId xmlns:a16="http://schemas.microsoft.com/office/drawing/2014/main" id="{9E20D3E9-C672-EA0F-69B6-4B27B84B314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859447" y="643466"/>
            <a:ext cx="8473106"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7189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75EF1-E20B-041E-22FD-E2EB8364C90A}"/>
              </a:ext>
            </a:extLst>
          </p:cNvPr>
          <p:cNvSpPr>
            <a:spLocks noGrp="1"/>
          </p:cNvSpPr>
          <p:nvPr>
            <p:ph type="title"/>
          </p:nvPr>
        </p:nvSpPr>
        <p:spPr/>
        <p:txBody>
          <a:bodyPr/>
          <a:lstStyle/>
          <a:p>
            <a:r>
              <a:rPr lang="en-US" b="1" dirty="0"/>
              <a:t>Why should we learn about heart disease if you have kidney disease?</a:t>
            </a:r>
          </a:p>
        </p:txBody>
      </p:sp>
      <p:sp>
        <p:nvSpPr>
          <p:cNvPr id="3" name="Content Placeholder 2">
            <a:extLst>
              <a:ext uri="{FF2B5EF4-FFF2-40B4-BE49-F238E27FC236}">
                <a16:creationId xmlns:a16="http://schemas.microsoft.com/office/drawing/2014/main" id="{B8A931B9-E72C-C38B-F5E3-43DC727302AD}"/>
              </a:ext>
            </a:extLst>
          </p:cNvPr>
          <p:cNvSpPr>
            <a:spLocks noGrp="1"/>
          </p:cNvSpPr>
          <p:nvPr>
            <p:ph idx="1"/>
          </p:nvPr>
        </p:nvSpPr>
        <p:spPr/>
        <p:txBody>
          <a:bodyPr/>
          <a:lstStyle/>
          <a:p>
            <a:endParaRPr lang="en-US" b="0" i="0" dirty="0">
              <a:solidFill>
                <a:srgbClr val="575757"/>
              </a:solidFill>
              <a:effectLst/>
              <a:latin typeface="Merriweather" pitchFamily="2" charset="77"/>
            </a:endParaRPr>
          </a:p>
          <a:p>
            <a:r>
              <a:rPr lang="en-US" b="0" i="0" dirty="0">
                <a:solidFill>
                  <a:srgbClr val="575757"/>
                </a:solidFill>
                <a:effectLst/>
                <a:latin typeface="Arial" panose="020B0604020202020204" pitchFamily="34" charset="0"/>
                <a:cs typeface="Arial" panose="020B0604020202020204" pitchFamily="34" charset="0"/>
              </a:rPr>
              <a:t>If you have kidney disease, you are more likely to get heart disease. </a:t>
            </a:r>
          </a:p>
          <a:p>
            <a:pPr marL="0" indent="0">
              <a:buNone/>
            </a:pPr>
            <a:endParaRPr lang="en-US" b="0" i="0" dirty="0">
              <a:solidFill>
                <a:srgbClr val="575757"/>
              </a:solidFill>
              <a:effectLst/>
              <a:latin typeface="Arial" panose="020B0604020202020204" pitchFamily="34" charset="0"/>
              <a:cs typeface="Arial" panose="020B0604020202020204" pitchFamily="34" charset="0"/>
            </a:endParaRPr>
          </a:p>
          <a:p>
            <a:r>
              <a:rPr lang="en-US" b="0" i="0" dirty="0">
                <a:solidFill>
                  <a:srgbClr val="575757"/>
                </a:solidFill>
                <a:effectLst/>
                <a:latin typeface="Arial" panose="020B0604020202020204" pitchFamily="34" charset="0"/>
                <a:cs typeface="Arial" panose="020B0604020202020204" pitchFamily="34" charset="0"/>
              </a:rPr>
              <a:t>Heart disease is the most common cause of death among people who have kidney disease</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51062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6CC606A-C327-E634-E406-E1E13E02CFA3}"/>
              </a:ext>
            </a:extLst>
          </p:cNvPr>
          <p:cNvSpPr>
            <a:spLocks noGrp="1"/>
          </p:cNvSpPr>
          <p:nvPr>
            <p:ph type="title"/>
          </p:nvPr>
        </p:nvSpPr>
        <p:spPr/>
        <p:txBody>
          <a:bodyPr/>
          <a:lstStyle/>
          <a:p>
            <a:r>
              <a:rPr lang="en-US" dirty="0"/>
              <a:t>Dose adjustment in kidney disease</a:t>
            </a:r>
          </a:p>
        </p:txBody>
      </p:sp>
      <p:pic>
        <p:nvPicPr>
          <p:cNvPr id="16386" name="Picture 2" descr="Dose adjustments for drugs used in CKD in patients with acute or... |  Download Table">
            <a:extLst>
              <a:ext uri="{FF2B5EF4-FFF2-40B4-BE49-F238E27FC236}">
                <a16:creationId xmlns:a16="http://schemas.microsoft.com/office/drawing/2014/main" id="{0C74296C-3E23-94DE-55C9-03971DA8F4C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15472" y="1227514"/>
            <a:ext cx="7024428" cy="55534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77631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220" name="Picture 4" descr="A review of the mechanism of action, metabolic profile and haemodynamic  effects of sodium‐glucose co‐transporter‐2 inhibitors - Brown - 2019 -  Diabetes, Obesity and Metabolism - Wiley Online Library">
            <a:extLst>
              <a:ext uri="{FF2B5EF4-FFF2-40B4-BE49-F238E27FC236}">
                <a16:creationId xmlns:a16="http://schemas.microsoft.com/office/drawing/2014/main" id="{BF1CF99D-8255-0874-AAB6-6C70A7AECD5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1969284" y="643466"/>
            <a:ext cx="8253432" cy="55710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58924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5E79B-2C40-54EC-D4D1-EF52B83B198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CE353E9F-B8D3-1496-4DA3-5FDE4E5AE8D6}"/>
              </a:ext>
            </a:extLst>
          </p:cNvPr>
          <p:cNvSpPr>
            <a:spLocks noGrp="1"/>
          </p:cNvSpPr>
          <p:nvPr>
            <p:ph idx="1"/>
          </p:nvPr>
        </p:nvSpPr>
        <p:spPr/>
        <p:txBody>
          <a:bodyPr/>
          <a:lstStyle/>
          <a:p>
            <a:endParaRPr lang="en-US"/>
          </a:p>
        </p:txBody>
      </p:sp>
      <p:pic>
        <p:nvPicPr>
          <p:cNvPr id="7170" name="Picture 2" descr="Studies Suggest Diabetes Drugs Help Hearts and Kidneys for People With or  Without Diabetes">
            <a:extLst>
              <a:ext uri="{FF2B5EF4-FFF2-40B4-BE49-F238E27FC236}">
                <a16:creationId xmlns:a16="http://schemas.microsoft.com/office/drawing/2014/main" id="{1AA67B85-7B66-311F-D7E4-978B52AA01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2112" y="798785"/>
            <a:ext cx="8099778" cy="47677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77187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A29042-0E39-EA42-DEDF-7C5E3B3BF813}"/>
              </a:ext>
            </a:extLst>
          </p:cNvPr>
          <p:cNvSpPr>
            <a:spLocks noGrp="1"/>
          </p:cNvSpPr>
          <p:nvPr>
            <p:ph type="ctrTitle"/>
          </p:nvPr>
        </p:nvSpPr>
        <p:spPr/>
        <p:txBody>
          <a:bodyPr>
            <a:normAutofit/>
          </a:bodyPr>
          <a:lstStyle/>
          <a:p>
            <a:r>
              <a:rPr lang="en-US" sz="4800" b="1" dirty="0"/>
              <a:t>Prevention of Heart disease and Kidney disease</a:t>
            </a:r>
          </a:p>
        </p:txBody>
      </p:sp>
      <p:sp>
        <p:nvSpPr>
          <p:cNvPr id="5" name="Subtitle 4">
            <a:extLst>
              <a:ext uri="{FF2B5EF4-FFF2-40B4-BE49-F238E27FC236}">
                <a16:creationId xmlns:a16="http://schemas.microsoft.com/office/drawing/2014/main" id="{1AA11872-7501-2130-C085-EFC621133AF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4725562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500A85-A4AD-63F1-CFB9-078433483F97}"/>
              </a:ext>
            </a:extLst>
          </p:cNvPr>
          <p:cNvSpPr>
            <a:spLocks noGrp="1"/>
          </p:cNvSpPr>
          <p:nvPr>
            <p:ph type="title"/>
          </p:nvPr>
        </p:nvSpPr>
        <p:spPr>
          <a:xfrm>
            <a:off x="530612" y="134937"/>
            <a:ext cx="11487615" cy="1325563"/>
          </a:xfrm>
        </p:spPr>
        <p:txBody>
          <a:bodyPr/>
          <a:lstStyle/>
          <a:p>
            <a:r>
              <a:rPr lang="en-US" b="1" dirty="0"/>
              <a:t>Prevention of Heart disease and Kidney disease</a:t>
            </a:r>
          </a:p>
        </p:txBody>
      </p:sp>
      <p:sp>
        <p:nvSpPr>
          <p:cNvPr id="3" name="Content Placeholder 2">
            <a:extLst>
              <a:ext uri="{FF2B5EF4-FFF2-40B4-BE49-F238E27FC236}">
                <a16:creationId xmlns:a16="http://schemas.microsoft.com/office/drawing/2014/main" id="{2239824B-D456-2E3C-9537-FCC7DCFE3E19}"/>
              </a:ext>
            </a:extLst>
          </p:cNvPr>
          <p:cNvSpPr>
            <a:spLocks noGrp="1"/>
          </p:cNvSpPr>
          <p:nvPr>
            <p:ph idx="1"/>
          </p:nvPr>
        </p:nvSpPr>
        <p:spPr>
          <a:xfrm>
            <a:off x="1016620" y="1460500"/>
            <a:ext cx="10515600" cy="5032375"/>
          </a:xfrm>
        </p:spPr>
        <p:txBody>
          <a:bodyPr>
            <a:normAutofit fontScale="92500" lnSpcReduction="20000"/>
          </a:bodyPr>
          <a:lstStyle/>
          <a:p>
            <a:pPr algn="l">
              <a:buFont typeface="Arial" panose="020B0604020202020204" pitchFamily="34" charset="0"/>
              <a:buChar char="•"/>
            </a:pPr>
            <a:r>
              <a:rPr lang="en-US" b="0" i="0" dirty="0">
                <a:solidFill>
                  <a:srgbClr val="575757"/>
                </a:solidFill>
                <a:effectLst/>
                <a:latin typeface="Arial" panose="020B0604020202020204" pitchFamily="34" charset="0"/>
                <a:cs typeface="Arial" panose="020B0604020202020204" pitchFamily="34" charset="0"/>
              </a:rPr>
              <a:t>Keep your blood pressure below 140/90. </a:t>
            </a:r>
          </a:p>
          <a:p>
            <a:pPr marL="0" indent="0" algn="l">
              <a:buNone/>
            </a:pPr>
            <a:endParaRPr lang="en-US" b="0" i="0" dirty="0">
              <a:solidFill>
                <a:srgbClr val="575757"/>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b="0" i="0" dirty="0">
                <a:solidFill>
                  <a:srgbClr val="575757"/>
                </a:solidFill>
                <a:effectLst/>
                <a:latin typeface="Arial" panose="020B0604020202020204" pitchFamily="34" charset="0"/>
                <a:cs typeface="Arial" panose="020B0604020202020204" pitchFamily="34" charset="0"/>
              </a:rPr>
              <a:t>Control your blood glucose</a:t>
            </a:r>
          </a:p>
          <a:p>
            <a:pPr marL="0" indent="0" algn="l">
              <a:buNone/>
            </a:pPr>
            <a:endParaRPr lang="en-US" b="0" i="0" dirty="0">
              <a:solidFill>
                <a:srgbClr val="575757"/>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b="0" i="0" dirty="0">
                <a:solidFill>
                  <a:srgbClr val="575757"/>
                </a:solidFill>
                <a:effectLst/>
                <a:latin typeface="Arial" panose="020B0604020202020204" pitchFamily="34" charset="0"/>
                <a:cs typeface="Arial" panose="020B0604020202020204" pitchFamily="34" charset="0"/>
              </a:rPr>
              <a:t>Have your blood and urine checked as your provider instructs.</a:t>
            </a:r>
          </a:p>
          <a:p>
            <a:pPr marL="0" indent="0" algn="l">
              <a:buNone/>
            </a:pPr>
            <a:endParaRPr lang="en-US" b="0" i="0" dirty="0">
              <a:solidFill>
                <a:srgbClr val="575757"/>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b="0" i="0" dirty="0">
                <a:solidFill>
                  <a:srgbClr val="575757"/>
                </a:solidFill>
                <a:effectLst/>
                <a:latin typeface="Arial" panose="020B0604020202020204" pitchFamily="34" charset="0"/>
                <a:cs typeface="Arial" panose="020B0604020202020204" pitchFamily="34" charset="0"/>
              </a:rPr>
              <a:t>Try to keep your cholesterol numbers in a healthy range. </a:t>
            </a:r>
          </a:p>
          <a:p>
            <a:pPr marL="0" indent="0" algn="l">
              <a:buNone/>
            </a:pPr>
            <a:endParaRPr lang="en-US" b="0" i="0" dirty="0">
              <a:solidFill>
                <a:srgbClr val="575757"/>
              </a:solidFill>
              <a:effectLst/>
              <a:latin typeface="Arial" panose="020B0604020202020204" pitchFamily="34" charset="0"/>
              <a:cs typeface="Arial" panose="020B0604020202020204" pitchFamily="34" charset="0"/>
            </a:endParaRPr>
          </a:p>
          <a:p>
            <a:pPr algn="l">
              <a:buFont typeface="Arial" panose="020B0604020202020204" pitchFamily="34" charset="0"/>
              <a:buChar char="•"/>
            </a:pPr>
            <a:r>
              <a:rPr lang="en-US" b="0" i="0" dirty="0">
                <a:solidFill>
                  <a:srgbClr val="575757"/>
                </a:solidFill>
                <a:effectLst/>
                <a:latin typeface="Arial" panose="020B0604020202020204" pitchFamily="34" charset="0"/>
                <a:cs typeface="Arial" panose="020B0604020202020204" pitchFamily="34" charset="0"/>
              </a:rPr>
              <a:t>Control your weight. Be physically active 30 minutes a day most days of the week.</a:t>
            </a:r>
          </a:p>
          <a:p>
            <a:pPr algn="l">
              <a:buFont typeface="Arial" panose="020B0604020202020204" pitchFamily="34" charset="0"/>
              <a:buChar char="•"/>
            </a:pPr>
            <a:endParaRPr lang="en-US" dirty="0">
              <a:solidFill>
                <a:srgbClr val="575757"/>
              </a:solidFill>
              <a:latin typeface="Arial" panose="020B0604020202020204" pitchFamily="34" charset="0"/>
              <a:cs typeface="Arial" panose="020B0604020202020204" pitchFamily="34" charset="0"/>
            </a:endParaRPr>
          </a:p>
          <a:p>
            <a:pPr algn="l">
              <a:buFont typeface="Arial" panose="020B0604020202020204" pitchFamily="34" charset="0"/>
              <a:buChar char="•"/>
            </a:pPr>
            <a:r>
              <a:rPr lang="en-US" dirty="0">
                <a:solidFill>
                  <a:srgbClr val="575757"/>
                </a:solidFill>
                <a:latin typeface="Arial" panose="020B0604020202020204" pitchFamily="34" charset="0"/>
                <a:cs typeface="Arial" panose="020B0604020202020204" pitchFamily="34" charset="0"/>
              </a:rPr>
              <a:t>Avoid smoking, alcohol, drugs</a:t>
            </a:r>
            <a:endParaRPr lang="en-US" b="0" i="0" dirty="0">
              <a:solidFill>
                <a:srgbClr val="575757"/>
              </a:solidFill>
              <a:effectLst/>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3250760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740A25-14E4-7F1E-6B73-563DCDEE4E6F}"/>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CF64F9C-168D-6CC0-9238-57DD5BD5AFC7}"/>
              </a:ext>
            </a:extLst>
          </p:cNvPr>
          <p:cNvSpPr>
            <a:spLocks noGrp="1"/>
          </p:cNvSpPr>
          <p:nvPr>
            <p:ph idx="1"/>
          </p:nvPr>
        </p:nvSpPr>
        <p:spPr/>
        <p:txBody>
          <a:bodyPr/>
          <a:lstStyle/>
          <a:p>
            <a:r>
              <a:rPr lang="en-US" b="0" i="0" dirty="0">
                <a:solidFill>
                  <a:srgbClr val="575757"/>
                </a:solidFill>
                <a:effectLst/>
                <a:latin typeface="Arial" panose="020B0604020202020204" pitchFamily="34" charset="0"/>
                <a:cs typeface="Arial" panose="020B0604020202020204" pitchFamily="34" charset="0"/>
              </a:rPr>
              <a:t>People with </a:t>
            </a:r>
            <a:r>
              <a:rPr lang="en-US" b="0" i="1" dirty="0">
                <a:solidFill>
                  <a:srgbClr val="575757"/>
                </a:solidFill>
                <a:effectLst/>
                <a:latin typeface="Arial" panose="020B0604020202020204" pitchFamily="34" charset="0"/>
                <a:cs typeface="Arial" panose="020B0604020202020204" pitchFamily="34" charset="0"/>
              </a:rPr>
              <a:t>advanced</a:t>
            </a:r>
            <a:r>
              <a:rPr lang="en-US" b="0" i="0" dirty="0">
                <a:solidFill>
                  <a:srgbClr val="575757"/>
                </a:solidFill>
                <a:effectLst/>
                <a:latin typeface="Arial" panose="020B0604020202020204" pitchFamily="34" charset="0"/>
                <a:cs typeface="Arial" panose="020B0604020202020204" pitchFamily="34" charset="0"/>
              </a:rPr>
              <a:t> chronic kidney disease may need to adjust their diet to avoid high potassium. </a:t>
            </a:r>
          </a:p>
          <a:p>
            <a:r>
              <a:rPr lang="en-US" b="0" i="0" dirty="0">
                <a:solidFill>
                  <a:srgbClr val="575757"/>
                </a:solidFill>
                <a:effectLst/>
                <a:latin typeface="Arial" panose="020B0604020202020204" pitchFamily="34" charset="0"/>
                <a:cs typeface="Arial" panose="020B0604020202020204" pitchFamily="34" charset="0"/>
              </a:rPr>
              <a:t>If you have advanced kidney disease, you may need to limit foods such as bananas, oranges, potatoes, and tomatoes and eat apples, berries, grapes, and peaches instead. </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665458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117F7-1145-3407-BCD1-D2BC8AC68895}"/>
              </a:ext>
            </a:extLst>
          </p:cNvPr>
          <p:cNvSpPr>
            <a:spLocks noGrp="1"/>
          </p:cNvSpPr>
          <p:nvPr>
            <p:ph type="title"/>
          </p:nvPr>
        </p:nvSpPr>
        <p:spPr/>
        <p:txBody>
          <a:bodyPr/>
          <a:lstStyle/>
          <a:p>
            <a:r>
              <a:rPr lang="en-US" dirty="0"/>
              <a:t>Diet</a:t>
            </a:r>
          </a:p>
        </p:txBody>
      </p:sp>
      <p:sp>
        <p:nvSpPr>
          <p:cNvPr id="3" name="Content Placeholder 2">
            <a:extLst>
              <a:ext uri="{FF2B5EF4-FFF2-40B4-BE49-F238E27FC236}">
                <a16:creationId xmlns:a16="http://schemas.microsoft.com/office/drawing/2014/main" id="{A6065BD6-0F55-7094-EB44-28462C213AD2}"/>
              </a:ext>
            </a:extLst>
          </p:cNvPr>
          <p:cNvSpPr>
            <a:spLocks noGrp="1"/>
          </p:cNvSpPr>
          <p:nvPr>
            <p:ph idx="1"/>
          </p:nvPr>
        </p:nvSpPr>
        <p:spPr/>
        <p:txBody>
          <a:bodyPr/>
          <a:lstStyle/>
          <a:p>
            <a:pPr algn="l">
              <a:buFont typeface="Arial" panose="020B0604020202020204" pitchFamily="34" charset="0"/>
              <a:buChar char="•"/>
            </a:pPr>
            <a:r>
              <a:rPr lang="en-US" b="0" i="0" dirty="0">
                <a:solidFill>
                  <a:srgbClr val="575757"/>
                </a:solidFill>
                <a:effectLst/>
                <a:latin typeface="Arial" panose="020B0604020202020204" pitchFamily="34" charset="0"/>
                <a:cs typeface="Arial" panose="020B0604020202020204" pitchFamily="34" charset="0"/>
              </a:rPr>
              <a:t>fruits and vegetables</a:t>
            </a:r>
          </a:p>
          <a:p>
            <a:pPr algn="l">
              <a:buFont typeface="Arial" panose="020B0604020202020204" pitchFamily="34" charset="0"/>
              <a:buChar char="•"/>
            </a:pPr>
            <a:r>
              <a:rPr lang="en-US" b="0" i="0" dirty="0">
                <a:solidFill>
                  <a:srgbClr val="575757"/>
                </a:solidFill>
                <a:effectLst/>
                <a:latin typeface="Arial" panose="020B0604020202020204" pitchFamily="34" charset="0"/>
                <a:cs typeface="Arial" panose="020B0604020202020204" pitchFamily="34" charset="0"/>
              </a:rPr>
              <a:t>whole-grain breads and cereals</a:t>
            </a:r>
          </a:p>
          <a:p>
            <a:pPr algn="l">
              <a:buFont typeface="Arial" panose="020B0604020202020204" pitchFamily="34" charset="0"/>
              <a:buChar char="•"/>
            </a:pPr>
            <a:r>
              <a:rPr lang="en-US" b="0" i="0" dirty="0">
                <a:solidFill>
                  <a:srgbClr val="575757"/>
                </a:solidFill>
                <a:effectLst/>
                <a:latin typeface="Arial" panose="020B0604020202020204" pitchFamily="34" charset="0"/>
                <a:cs typeface="Arial" panose="020B0604020202020204" pitchFamily="34" charset="0"/>
              </a:rPr>
              <a:t>low-fat milk and milk products such as yogurt and cheese</a:t>
            </a:r>
          </a:p>
          <a:p>
            <a:pPr algn="l">
              <a:buFont typeface="Arial" panose="020B0604020202020204" pitchFamily="34" charset="0"/>
              <a:buChar char="•"/>
            </a:pPr>
            <a:r>
              <a:rPr lang="en-US" b="0" i="0" dirty="0">
                <a:solidFill>
                  <a:srgbClr val="575757"/>
                </a:solidFill>
                <a:effectLst/>
                <a:latin typeface="Arial" panose="020B0604020202020204" pitchFamily="34" charset="0"/>
                <a:cs typeface="Arial" panose="020B0604020202020204" pitchFamily="34" charset="0"/>
              </a:rPr>
              <a:t>lean meats or meat substitutes such as tofu</a:t>
            </a:r>
          </a:p>
          <a:p>
            <a:pPr algn="l">
              <a:buFont typeface="Arial" panose="020B0604020202020204" pitchFamily="34" charset="0"/>
              <a:buChar char="•"/>
            </a:pPr>
            <a:r>
              <a:rPr lang="en-US" b="0" i="0" dirty="0">
                <a:solidFill>
                  <a:srgbClr val="575757"/>
                </a:solidFill>
                <a:effectLst/>
                <a:latin typeface="Arial" panose="020B0604020202020204" pitchFamily="34" charset="0"/>
                <a:cs typeface="Arial" panose="020B0604020202020204" pitchFamily="34" charset="0"/>
              </a:rPr>
              <a:t>fish</a:t>
            </a:r>
          </a:p>
          <a:p>
            <a:pPr algn="l">
              <a:buFont typeface="Arial" panose="020B0604020202020204" pitchFamily="34" charset="0"/>
              <a:buChar char="•"/>
            </a:pPr>
            <a:r>
              <a:rPr lang="en-US" b="0" i="0" dirty="0">
                <a:solidFill>
                  <a:srgbClr val="575757"/>
                </a:solidFill>
                <a:effectLst/>
                <a:latin typeface="Arial" panose="020B0604020202020204" pitchFamily="34" charset="0"/>
                <a:cs typeface="Arial" panose="020B0604020202020204" pitchFamily="34" charset="0"/>
              </a:rPr>
              <a:t>unsaturated fats such as olive oil or corn oil</a:t>
            </a:r>
          </a:p>
          <a:p>
            <a:pPr algn="l">
              <a:buFont typeface="Arial" panose="020B0604020202020204" pitchFamily="34" charset="0"/>
              <a:buChar char="•"/>
            </a:pPr>
            <a:r>
              <a:rPr lang="en-US" b="0" i="0" dirty="0">
                <a:solidFill>
                  <a:srgbClr val="575757"/>
                </a:solidFill>
                <a:effectLst/>
                <a:latin typeface="Arial" panose="020B0604020202020204" pitchFamily="34" charset="0"/>
                <a:cs typeface="Arial" panose="020B0604020202020204" pitchFamily="34" charset="0"/>
              </a:rPr>
              <a:t>low-sodium foods</a:t>
            </a:r>
          </a:p>
          <a:p>
            <a:endParaRPr lang="en-US" dirty="0"/>
          </a:p>
        </p:txBody>
      </p:sp>
    </p:spTree>
    <p:extLst>
      <p:ext uri="{BB962C8B-B14F-4D97-AF65-F5344CB8AC3E}">
        <p14:creationId xmlns:p14="http://schemas.microsoft.com/office/powerpoint/2010/main" val="16994894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570DE1-4C19-96C5-4862-AE45CD4A11AD}"/>
              </a:ext>
            </a:extLst>
          </p:cNvPr>
          <p:cNvSpPr>
            <a:spLocks noGrp="1"/>
          </p:cNvSpPr>
          <p:nvPr>
            <p:ph type="ctrTitle"/>
          </p:nvPr>
        </p:nvSpPr>
        <p:spPr/>
        <p:txBody>
          <a:bodyPr>
            <a:normAutofit/>
          </a:bodyPr>
          <a:lstStyle/>
          <a:p>
            <a:r>
              <a:rPr lang="en-US" sz="4800" dirty="0"/>
              <a:t>Thank you</a:t>
            </a:r>
          </a:p>
        </p:txBody>
      </p:sp>
      <p:sp>
        <p:nvSpPr>
          <p:cNvPr id="5" name="Subtitle 4">
            <a:extLst>
              <a:ext uri="{FF2B5EF4-FFF2-40B4-BE49-F238E27FC236}">
                <a16:creationId xmlns:a16="http://schemas.microsoft.com/office/drawing/2014/main" id="{12C1FB5B-9EB8-073F-1E12-AE863F353465}"/>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58994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83A94-58A7-7CAE-9708-8335F9F3A274}"/>
              </a:ext>
            </a:extLst>
          </p:cNvPr>
          <p:cNvSpPr>
            <a:spLocks noGrp="1"/>
          </p:cNvSpPr>
          <p:nvPr>
            <p:ph type="title"/>
          </p:nvPr>
        </p:nvSpPr>
        <p:spPr/>
        <p:txBody>
          <a:bodyPr/>
          <a:lstStyle/>
          <a:p>
            <a:r>
              <a:rPr lang="en-US" b="1" dirty="0"/>
              <a:t>What is kidney disease?</a:t>
            </a:r>
          </a:p>
        </p:txBody>
      </p:sp>
      <p:sp>
        <p:nvSpPr>
          <p:cNvPr id="3" name="Content Placeholder 2">
            <a:extLst>
              <a:ext uri="{FF2B5EF4-FFF2-40B4-BE49-F238E27FC236}">
                <a16:creationId xmlns:a16="http://schemas.microsoft.com/office/drawing/2014/main" id="{56FF4C57-F921-3467-6FEC-8DE72B07756B}"/>
              </a:ext>
            </a:extLst>
          </p:cNvPr>
          <p:cNvSpPr>
            <a:spLocks noGrp="1"/>
          </p:cNvSpPr>
          <p:nvPr>
            <p:ph idx="1"/>
          </p:nvPr>
        </p:nvSpPr>
        <p:spPr>
          <a:xfrm>
            <a:off x="838200" y="1505416"/>
            <a:ext cx="10515600" cy="5129560"/>
          </a:xfrm>
        </p:spPr>
        <p:txBody>
          <a:bodyPr>
            <a:normAutofit fontScale="92500"/>
          </a:bodyPr>
          <a:lstStyle/>
          <a:p>
            <a:pPr algn="l"/>
            <a:r>
              <a:rPr lang="en-US" b="0" i="0" dirty="0">
                <a:solidFill>
                  <a:srgbClr val="575757"/>
                </a:solidFill>
                <a:effectLst/>
                <a:latin typeface="Arial" panose="020B0604020202020204" pitchFamily="34" charset="0"/>
                <a:cs typeface="Arial" panose="020B0604020202020204" pitchFamily="34" charset="0"/>
              </a:rPr>
              <a:t>Kidney disease means that the kidneys are damaged and can’t filter blood as they should. </a:t>
            </a:r>
          </a:p>
          <a:p>
            <a:pPr algn="l"/>
            <a:r>
              <a:rPr lang="en-US" b="0" i="0" dirty="0">
                <a:solidFill>
                  <a:srgbClr val="575757"/>
                </a:solidFill>
                <a:effectLst/>
                <a:latin typeface="Arial" panose="020B0604020202020204" pitchFamily="34" charset="0"/>
                <a:cs typeface="Arial" panose="020B0604020202020204" pitchFamily="34" charset="0"/>
              </a:rPr>
              <a:t>This damage can cause wastes to build up in the body. For most people, kidney damage occurs slowly over many years. This gradual loss of kidney function is called chronic kidney disease (CKD).</a:t>
            </a:r>
          </a:p>
          <a:p>
            <a:pPr algn="l"/>
            <a:r>
              <a:rPr lang="en-US" b="0" i="0" dirty="0">
                <a:solidFill>
                  <a:srgbClr val="575757"/>
                </a:solidFill>
                <a:effectLst/>
                <a:latin typeface="Arial" panose="020B0604020202020204" pitchFamily="34" charset="0"/>
                <a:cs typeface="Arial" panose="020B0604020202020204" pitchFamily="34" charset="0"/>
              </a:rPr>
              <a:t>Most patients with CKD have no symptoms until kidney damage is advanced. </a:t>
            </a:r>
          </a:p>
          <a:p>
            <a:pPr algn="l"/>
            <a:r>
              <a:rPr lang="en-US" b="0" i="0" dirty="0">
                <a:solidFill>
                  <a:srgbClr val="575757"/>
                </a:solidFill>
                <a:effectLst/>
                <a:latin typeface="Arial" panose="020B0604020202020204" pitchFamily="34" charset="0"/>
                <a:cs typeface="Arial" panose="020B0604020202020204" pitchFamily="34" charset="0"/>
              </a:rPr>
              <a:t>After many years, you may start to feel sick or tired all the time. </a:t>
            </a:r>
          </a:p>
          <a:p>
            <a:pPr algn="l"/>
            <a:r>
              <a:rPr lang="en-US" b="0" i="0" dirty="0">
                <a:solidFill>
                  <a:srgbClr val="575757"/>
                </a:solidFill>
                <a:effectLst/>
                <a:latin typeface="Arial" panose="020B0604020202020204" pitchFamily="34" charset="0"/>
                <a:cs typeface="Arial" panose="020B0604020202020204" pitchFamily="34" charset="0"/>
              </a:rPr>
              <a:t>Kidney failure is when you need a kidney transplant or a blood filtering treatment called dialysis</a:t>
            </a:r>
          </a:p>
          <a:p>
            <a:pPr algn="l"/>
            <a:r>
              <a:rPr lang="en-US" b="0" i="0" dirty="0">
                <a:solidFill>
                  <a:srgbClr val="575757"/>
                </a:solidFill>
                <a:effectLst/>
                <a:latin typeface="Arial" panose="020B0604020202020204" pitchFamily="34" charset="0"/>
                <a:cs typeface="Arial" panose="020B0604020202020204" pitchFamily="34" charset="0"/>
              </a:rPr>
              <a:t>Before you reach that stage, other health problems may develop. One of these problems is heart disease.</a:t>
            </a:r>
          </a:p>
          <a:p>
            <a:endParaRPr lang="en-US" dirty="0"/>
          </a:p>
        </p:txBody>
      </p:sp>
    </p:spTree>
    <p:extLst>
      <p:ext uri="{BB962C8B-B14F-4D97-AF65-F5344CB8AC3E}">
        <p14:creationId xmlns:p14="http://schemas.microsoft.com/office/powerpoint/2010/main" val="32288791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E6F1D-2EAC-575C-681B-CCFD94598D84}"/>
              </a:ext>
            </a:extLst>
          </p:cNvPr>
          <p:cNvSpPr>
            <a:spLocks noGrp="1"/>
          </p:cNvSpPr>
          <p:nvPr>
            <p:ph type="title"/>
          </p:nvPr>
        </p:nvSpPr>
        <p:spPr/>
        <p:txBody>
          <a:bodyPr/>
          <a:lstStyle/>
          <a:p>
            <a:r>
              <a:rPr lang="en-US" b="1" dirty="0"/>
              <a:t>Stages of Kidney Disease (10%)</a:t>
            </a:r>
          </a:p>
        </p:txBody>
      </p:sp>
      <p:pic>
        <p:nvPicPr>
          <p:cNvPr id="14338" name="Picture 2" descr="Causes and Stages">
            <a:extLst>
              <a:ext uri="{FF2B5EF4-FFF2-40B4-BE49-F238E27FC236}">
                <a16:creationId xmlns:a16="http://schemas.microsoft.com/office/drawing/2014/main" id="{CDA7BEF2-ABFC-B30F-D74D-7EC2C2DE226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0416" y="2655090"/>
            <a:ext cx="11941584" cy="26953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758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7D36C-272A-D462-B2E2-472CC7EDD038}"/>
              </a:ext>
            </a:extLst>
          </p:cNvPr>
          <p:cNvSpPr>
            <a:spLocks noGrp="1"/>
          </p:cNvSpPr>
          <p:nvPr>
            <p:ph type="title"/>
          </p:nvPr>
        </p:nvSpPr>
        <p:spPr/>
        <p:txBody>
          <a:bodyPr/>
          <a:lstStyle/>
          <a:p>
            <a:r>
              <a:rPr lang="en-US" b="1" dirty="0"/>
              <a:t>Stages of Congestive Heart Failure</a:t>
            </a:r>
          </a:p>
        </p:txBody>
      </p:sp>
      <p:pic>
        <p:nvPicPr>
          <p:cNvPr id="15362" name="Picture 2" descr="4 Stages of Heart Failure - Jaski 9781935395300 — Cardiotext Publishing -  Cardiology Books and eBooks">
            <a:extLst>
              <a:ext uri="{FF2B5EF4-FFF2-40B4-BE49-F238E27FC236}">
                <a16:creationId xmlns:a16="http://schemas.microsoft.com/office/drawing/2014/main" id="{694FBB6D-1709-F8F9-0A0A-23C4CD91A7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75037" y="1600480"/>
            <a:ext cx="9329351" cy="51987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0273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Management of cardiovascular disease in patients with kidney disease |  Nature Reviews Cardiology">
            <a:extLst>
              <a:ext uri="{FF2B5EF4-FFF2-40B4-BE49-F238E27FC236}">
                <a16:creationId xmlns:a16="http://schemas.microsoft.com/office/drawing/2014/main" id="{FCA8DCCD-525A-69EE-7A1D-A5D667A6E7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3500" y="88900"/>
            <a:ext cx="6985000" cy="668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01750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936C972-B893-F18A-8DEE-81A965B28143}"/>
              </a:ext>
            </a:extLst>
          </p:cNvPr>
          <p:cNvSpPr>
            <a:spLocks noGrp="1"/>
          </p:cNvSpPr>
          <p:nvPr>
            <p:ph type="title"/>
          </p:nvPr>
        </p:nvSpPr>
        <p:spPr/>
        <p:txBody>
          <a:bodyPr/>
          <a:lstStyle/>
          <a:p>
            <a:r>
              <a:rPr lang="en-US" b="1" dirty="0"/>
              <a:t>Risk factors</a:t>
            </a:r>
          </a:p>
        </p:txBody>
      </p:sp>
      <p:sp>
        <p:nvSpPr>
          <p:cNvPr id="5" name="Text Placeholder 4">
            <a:extLst>
              <a:ext uri="{FF2B5EF4-FFF2-40B4-BE49-F238E27FC236}">
                <a16:creationId xmlns:a16="http://schemas.microsoft.com/office/drawing/2014/main" id="{2F2EBD02-04C9-B8F9-DAE6-A9188F1759E2}"/>
              </a:ext>
            </a:extLst>
          </p:cNvPr>
          <p:cNvSpPr>
            <a:spLocks noGrp="1"/>
          </p:cNvSpPr>
          <p:nvPr>
            <p:ph type="body" idx="1"/>
          </p:nvPr>
        </p:nvSpPr>
        <p:spPr/>
        <p:txBody>
          <a:bodyPr/>
          <a:lstStyle/>
          <a:p>
            <a:r>
              <a:rPr lang="en-US" dirty="0"/>
              <a:t>Heart disease</a:t>
            </a:r>
          </a:p>
        </p:txBody>
      </p:sp>
      <p:sp>
        <p:nvSpPr>
          <p:cNvPr id="6" name="Content Placeholder 5">
            <a:extLst>
              <a:ext uri="{FF2B5EF4-FFF2-40B4-BE49-F238E27FC236}">
                <a16:creationId xmlns:a16="http://schemas.microsoft.com/office/drawing/2014/main" id="{7631EC23-99E9-33AE-DA44-CF0B58C509A3}"/>
              </a:ext>
            </a:extLst>
          </p:cNvPr>
          <p:cNvSpPr>
            <a:spLocks noGrp="1"/>
          </p:cNvSpPr>
          <p:nvPr>
            <p:ph sz="half" idx="2"/>
          </p:nvPr>
        </p:nvSpPr>
        <p:spPr/>
        <p:txBody>
          <a:bodyPr>
            <a:normAutofit fontScale="92500" lnSpcReduction="10000"/>
          </a:bodyPr>
          <a:lstStyle/>
          <a:p>
            <a:r>
              <a:rPr lang="en-US" dirty="0"/>
              <a:t>HTN</a:t>
            </a:r>
          </a:p>
          <a:p>
            <a:r>
              <a:rPr lang="en-US" dirty="0"/>
              <a:t>Diabetes Mellitus</a:t>
            </a:r>
          </a:p>
          <a:p>
            <a:r>
              <a:rPr lang="en-US" dirty="0"/>
              <a:t>Smoking</a:t>
            </a:r>
          </a:p>
          <a:p>
            <a:r>
              <a:rPr lang="en-US" dirty="0"/>
              <a:t>Kidney disease</a:t>
            </a:r>
          </a:p>
          <a:p>
            <a:r>
              <a:rPr lang="en-US" dirty="0"/>
              <a:t>FH of heart disease</a:t>
            </a:r>
          </a:p>
          <a:p>
            <a:r>
              <a:rPr lang="en-US" dirty="0"/>
              <a:t>High cholesterol</a:t>
            </a:r>
          </a:p>
          <a:p>
            <a:r>
              <a:rPr lang="en-US" dirty="0"/>
              <a:t>Smoking</a:t>
            </a:r>
          </a:p>
          <a:p>
            <a:r>
              <a:rPr lang="en-US" dirty="0"/>
              <a:t>Inflammatory disease</a:t>
            </a:r>
          </a:p>
          <a:p>
            <a:endParaRPr lang="en-US" dirty="0"/>
          </a:p>
          <a:p>
            <a:endParaRPr lang="en-US" dirty="0"/>
          </a:p>
        </p:txBody>
      </p:sp>
      <p:sp>
        <p:nvSpPr>
          <p:cNvPr id="7" name="Text Placeholder 6">
            <a:extLst>
              <a:ext uri="{FF2B5EF4-FFF2-40B4-BE49-F238E27FC236}">
                <a16:creationId xmlns:a16="http://schemas.microsoft.com/office/drawing/2014/main" id="{04206AC7-4E0C-18D8-4559-735397984F3B}"/>
              </a:ext>
            </a:extLst>
          </p:cNvPr>
          <p:cNvSpPr>
            <a:spLocks noGrp="1"/>
          </p:cNvSpPr>
          <p:nvPr>
            <p:ph type="body" sz="quarter" idx="3"/>
          </p:nvPr>
        </p:nvSpPr>
        <p:spPr/>
        <p:txBody>
          <a:bodyPr/>
          <a:lstStyle/>
          <a:p>
            <a:r>
              <a:rPr lang="en-US" dirty="0"/>
              <a:t>Kidney disease</a:t>
            </a:r>
          </a:p>
        </p:txBody>
      </p:sp>
      <p:sp>
        <p:nvSpPr>
          <p:cNvPr id="8" name="Content Placeholder 7">
            <a:extLst>
              <a:ext uri="{FF2B5EF4-FFF2-40B4-BE49-F238E27FC236}">
                <a16:creationId xmlns:a16="http://schemas.microsoft.com/office/drawing/2014/main" id="{AB473F8E-52C9-FAB9-BBEF-3619EE87B32F}"/>
              </a:ext>
            </a:extLst>
          </p:cNvPr>
          <p:cNvSpPr>
            <a:spLocks noGrp="1"/>
          </p:cNvSpPr>
          <p:nvPr>
            <p:ph sz="quarter" idx="4"/>
          </p:nvPr>
        </p:nvSpPr>
        <p:spPr/>
        <p:txBody>
          <a:bodyPr>
            <a:normAutofit fontScale="92500" lnSpcReduction="10000"/>
          </a:bodyPr>
          <a:lstStyle/>
          <a:p>
            <a:r>
              <a:rPr lang="en-US" dirty="0"/>
              <a:t>HTN</a:t>
            </a:r>
          </a:p>
          <a:p>
            <a:r>
              <a:rPr lang="en-US" dirty="0"/>
              <a:t>Diabetes Mellitus</a:t>
            </a:r>
          </a:p>
          <a:p>
            <a:r>
              <a:rPr lang="en-US" dirty="0"/>
              <a:t>Heart disease</a:t>
            </a:r>
          </a:p>
          <a:p>
            <a:r>
              <a:rPr lang="en-US" dirty="0"/>
              <a:t>FH of heart disease</a:t>
            </a:r>
          </a:p>
          <a:p>
            <a:r>
              <a:rPr lang="en-US" dirty="0"/>
              <a:t>NSAIDs</a:t>
            </a:r>
          </a:p>
          <a:p>
            <a:r>
              <a:rPr lang="en-US" dirty="0"/>
              <a:t>Inflammatory disease</a:t>
            </a:r>
          </a:p>
          <a:p>
            <a:endParaRPr lang="en-US" dirty="0"/>
          </a:p>
        </p:txBody>
      </p:sp>
      <p:pic>
        <p:nvPicPr>
          <p:cNvPr id="13314" name="Picture 2" descr="CKD Risk Factors and Prevention">
            <a:extLst>
              <a:ext uri="{FF2B5EF4-FFF2-40B4-BE49-F238E27FC236}">
                <a16:creationId xmlns:a16="http://schemas.microsoft.com/office/drawing/2014/main" id="{46A276DE-1AB7-614B-D55A-BF5DCBB29A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8583" y="0"/>
            <a:ext cx="2683417" cy="26834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78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97EB90-1AA0-8440-70D2-D8EA7A48FC3D}"/>
              </a:ext>
            </a:extLst>
          </p:cNvPr>
          <p:cNvSpPr>
            <a:spLocks noGrp="1"/>
          </p:cNvSpPr>
          <p:nvPr>
            <p:ph type="title"/>
          </p:nvPr>
        </p:nvSpPr>
        <p:spPr/>
        <p:txBody>
          <a:bodyPr/>
          <a:lstStyle/>
          <a:p>
            <a:r>
              <a:rPr lang="en-US" b="1" dirty="0"/>
              <a:t>Heart Failure and Kidney Disease</a:t>
            </a:r>
          </a:p>
        </p:txBody>
      </p:sp>
      <p:sp>
        <p:nvSpPr>
          <p:cNvPr id="3" name="Content Placeholder 2">
            <a:extLst>
              <a:ext uri="{FF2B5EF4-FFF2-40B4-BE49-F238E27FC236}">
                <a16:creationId xmlns:a16="http://schemas.microsoft.com/office/drawing/2014/main" id="{FA23BB17-D0D7-9B5E-9338-0B6517EDC17A}"/>
              </a:ext>
            </a:extLst>
          </p:cNvPr>
          <p:cNvSpPr>
            <a:spLocks noGrp="1"/>
          </p:cNvSpPr>
          <p:nvPr>
            <p:ph idx="1"/>
          </p:nvPr>
        </p:nvSpPr>
        <p:spPr/>
        <p:txBody>
          <a:bodyPr/>
          <a:lstStyle/>
          <a:p>
            <a:pPr algn="l">
              <a:buFont typeface="Arial" panose="020B0604020202020204" pitchFamily="34" charset="0"/>
              <a:buChar char="•"/>
            </a:pPr>
            <a:r>
              <a:rPr lang="en-US" b="0" i="0" dirty="0">
                <a:solidFill>
                  <a:srgbClr val="222222"/>
                </a:solidFill>
                <a:effectLst/>
                <a:latin typeface="Harding"/>
              </a:rPr>
              <a:t>Heart failure (HF) interacts with kidney disease via numerous pathophysiological pathways in both the acute and chronic setting</a:t>
            </a:r>
          </a:p>
          <a:p>
            <a:pPr algn="l">
              <a:buFont typeface="Arial" panose="020B0604020202020204" pitchFamily="34" charset="0"/>
              <a:buChar char="•"/>
            </a:pPr>
            <a:r>
              <a:rPr lang="en-US" b="0" i="0" dirty="0">
                <a:solidFill>
                  <a:srgbClr val="222222"/>
                </a:solidFill>
                <a:effectLst/>
                <a:latin typeface="Harding"/>
              </a:rPr>
              <a:t>Mounting data indicate that the complex interplay between the heart and the kidneys involves hemodynamic, (neuro)hormonal and cardiovascular disease-associated mechanisms</a:t>
            </a:r>
          </a:p>
          <a:p>
            <a:pPr algn="l">
              <a:buFont typeface="Arial" panose="020B0604020202020204" pitchFamily="34" charset="0"/>
              <a:buChar char="•"/>
            </a:pPr>
            <a:r>
              <a:rPr lang="en-US" b="0" i="0" dirty="0">
                <a:solidFill>
                  <a:srgbClr val="222222"/>
                </a:solidFill>
                <a:effectLst/>
                <a:latin typeface="Harding"/>
              </a:rPr>
              <a:t>Acceleration of HF or kidney dysfunction is driven by impairment of either the heart or kidneys via mechanisms including induction of inflammation, activation of the cellular immune system, metabolic disorders, anemia and mineral and bone disorder</a:t>
            </a:r>
          </a:p>
          <a:p>
            <a:endParaRPr lang="en-US" dirty="0"/>
          </a:p>
        </p:txBody>
      </p:sp>
    </p:spTree>
    <p:extLst>
      <p:ext uri="{BB962C8B-B14F-4D97-AF65-F5344CB8AC3E}">
        <p14:creationId xmlns:p14="http://schemas.microsoft.com/office/powerpoint/2010/main" val="21819211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D514F-4F05-45EA-03EF-351718EF136A}"/>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F4BD802-E14B-9D99-85F8-A0BA05BAE205}"/>
              </a:ext>
            </a:extLst>
          </p:cNvPr>
          <p:cNvSpPr>
            <a:spLocks noGrp="1"/>
          </p:cNvSpPr>
          <p:nvPr>
            <p:ph idx="1"/>
          </p:nvPr>
        </p:nvSpPr>
        <p:spPr/>
        <p:txBody>
          <a:bodyPr/>
          <a:lstStyle/>
          <a:p>
            <a:endParaRPr lang="en-US"/>
          </a:p>
        </p:txBody>
      </p:sp>
      <p:pic>
        <p:nvPicPr>
          <p:cNvPr id="2050" name="Picture 2" descr="Heart failure and kidney dysfunction: epidemiology, mechanisms and  management | Nature Reviews Nephrology">
            <a:extLst>
              <a:ext uri="{FF2B5EF4-FFF2-40B4-BE49-F238E27FC236}">
                <a16:creationId xmlns:a16="http://schemas.microsoft.com/office/drawing/2014/main" id="{4100A397-2AEB-12D5-FF61-54B6C2B61B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1538" y="0"/>
            <a:ext cx="790892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498805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5608</TotalTime>
  <Words>567</Words>
  <Application>Microsoft Macintosh PowerPoint</Application>
  <PresentationFormat>Widescreen</PresentationFormat>
  <Paragraphs>93</Paragraphs>
  <Slides>27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Light</vt:lpstr>
      <vt:lpstr>Harding</vt:lpstr>
      <vt:lpstr>Merriweather</vt:lpstr>
      <vt:lpstr>Office Theme</vt:lpstr>
      <vt:lpstr>Cardio-Renal Axis</vt:lpstr>
      <vt:lpstr>Why should we learn about heart disease if you have kidney disease?</vt:lpstr>
      <vt:lpstr>What is kidney disease?</vt:lpstr>
      <vt:lpstr>Stages of Kidney Disease (10%)</vt:lpstr>
      <vt:lpstr>Stages of Congestive Heart Failure</vt:lpstr>
      <vt:lpstr>PowerPoint Presentation</vt:lpstr>
      <vt:lpstr>Risk factors</vt:lpstr>
      <vt:lpstr>Heart Failure and Kidney Disease</vt:lpstr>
      <vt:lpstr>PowerPoint Presentation</vt:lpstr>
      <vt:lpstr>PowerPoint Presentation</vt:lpstr>
      <vt:lpstr>PowerPoint Presentation</vt:lpstr>
      <vt:lpstr>PowerPoint Presentation</vt:lpstr>
      <vt:lpstr>Causes of Kidney Disease</vt:lpstr>
      <vt:lpstr>PowerPoint Presentation</vt:lpstr>
      <vt:lpstr>Clinical Features</vt:lpstr>
      <vt:lpstr>Drugs affecting kidney disease</vt:lpstr>
      <vt:lpstr>Noncardiac drugs affecting the kidneys</vt:lpstr>
      <vt:lpstr>Cardiac Medications affecting kidneys</vt:lpstr>
      <vt:lpstr>PowerPoint Presentation</vt:lpstr>
      <vt:lpstr>Dose adjustment in kidney disease</vt:lpstr>
      <vt:lpstr>PowerPoint Presentation</vt:lpstr>
      <vt:lpstr>PowerPoint Presentation</vt:lpstr>
      <vt:lpstr>Prevention of Heart disease and Kidney disease</vt:lpstr>
      <vt:lpstr>Prevention of Heart disease and Kidney disease</vt:lpstr>
      <vt:lpstr>PowerPoint Presentation</vt:lpstr>
      <vt:lpstr>Diet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Heart and Kidney</dc:title>
  <dc:creator>Radhika Bukkapatnam</dc:creator>
  <cp:lastModifiedBy>Radhika Bukkapatnam</cp:lastModifiedBy>
  <cp:revision>4</cp:revision>
  <dcterms:created xsi:type="dcterms:W3CDTF">2023-01-18T05:17:49Z</dcterms:created>
  <dcterms:modified xsi:type="dcterms:W3CDTF">2025-08-07T04:59:11Z</dcterms:modified>
</cp:coreProperties>
</file>