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4" r:id="rId3"/>
    <p:sldId id="257" r:id="rId4"/>
    <p:sldId id="281" r:id="rId5"/>
    <p:sldId id="282" r:id="rId6"/>
    <p:sldId id="285" r:id="rId7"/>
    <p:sldId id="293" r:id="rId8"/>
    <p:sldId id="274" r:id="rId9"/>
    <p:sldId id="297" r:id="rId10"/>
    <p:sldId id="298" r:id="rId11"/>
    <p:sldId id="299" r:id="rId12"/>
    <p:sldId id="295" r:id="rId13"/>
    <p:sldId id="286" r:id="rId14"/>
    <p:sldId id="258" r:id="rId15"/>
    <p:sldId id="287" r:id="rId16"/>
    <p:sldId id="289" r:id="rId17"/>
    <p:sldId id="290" r:id="rId18"/>
    <p:sldId id="273" r:id="rId19"/>
    <p:sldId id="291" r:id="rId20"/>
    <p:sldId id="305" r:id="rId21"/>
    <p:sldId id="296" r:id="rId22"/>
    <p:sldId id="275" r:id="rId23"/>
    <p:sldId id="284" r:id="rId24"/>
    <p:sldId id="277" r:id="rId25"/>
    <p:sldId id="278" r:id="rId26"/>
    <p:sldId id="301" r:id="rId27"/>
    <p:sldId id="259" r:id="rId28"/>
    <p:sldId id="260" r:id="rId29"/>
    <p:sldId id="261" r:id="rId30"/>
    <p:sldId id="264" r:id="rId31"/>
    <p:sldId id="265" r:id="rId32"/>
    <p:sldId id="266" r:id="rId33"/>
    <p:sldId id="272" r:id="rId34"/>
    <p:sldId id="300" r:id="rId35"/>
    <p:sldId id="302" r:id="rId36"/>
    <p:sldId id="294" r:id="rId37"/>
    <p:sldId id="303" r:id="rId38"/>
    <p:sldId id="306" r:id="rId39"/>
    <p:sldId id="307" r:id="rId40"/>
    <p:sldId id="308" r:id="rId41"/>
    <p:sldId id="27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67" d="100"/>
          <a:sy n="67" d="100"/>
        </p:scale>
        <p:origin x="8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0176F6-B3E6-E448-915A-95EDD7323C78}" type="doc">
      <dgm:prSet loTypeId="urn:microsoft.com/office/officeart/2005/8/layout/venn1" loCatId="relationship" qsTypeId="urn:microsoft.com/office/officeart/2005/8/quickstyle/simple1" qsCatId="simple" csTypeId="urn:microsoft.com/office/officeart/2005/8/colors/accent1_2" csCatId="accent1" phldr="1"/>
      <dgm:spPr/>
    </dgm:pt>
    <dgm:pt modelId="{74E733C1-682E-E249-A742-338D795B964F}">
      <dgm:prSet phldrT="[Text]"/>
      <dgm:spPr/>
      <dgm:t>
        <a:bodyPr/>
        <a:lstStyle/>
        <a:p>
          <a:r>
            <a:rPr lang="en-US" dirty="0"/>
            <a:t>Mind</a:t>
          </a:r>
        </a:p>
      </dgm:t>
    </dgm:pt>
    <dgm:pt modelId="{7C0C3E77-171E-C04C-80B8-99872953567E}" type="parTrans" cxnId="{2B4C0F02-0B33-6F40-A1AD-479D721B598E}">
      <dgm:prSet/>
      <dgm:spPr/>
      <dgm:t>
        <a:bodyPr/>
        <a:lstStyle/>
        <a:p>
          <a:endParaRPr lang="en-US"/>
        </a:p>
      </dgm:t>
    </dgm:pt>
    <dgm:pt modelId="{263E8A80-5C9D-E84A-AD23-77E65643F477}" type="sibTrans" cxnId="{2B4C0F02-0B33-6F40-A1AD-479D721B598E}">
      <dgm:prSet/>
      <dgm:spPr/>
      <dgm:t>
        <a:bodyPr/>
        <a:lstStyle/>
        <a:p>
          <a:endParaRPr lang="en-US"/>
        </a:p>
      </dgm:t>
    </dgm:pt>
    <dgm:pt modelId="{8B5B992C-9E1A-AB4D-80DD-CE4487AAFD36}">
      <dgm:prSet phldrT="[Text]"/>
      <dgm:spPr/>
      <dgm:t>
        <a:bodyPr/>
        <a:lstStyle/>
        <a:p>
          <a:r>
            <a:rPr lang="en-US" dirty="0"/>
            <a:t>Endocrine system</a:t>
          </a:r>
        </a:p>
      </dgm:t>
    </dgm:pt>
    <dgm:pt modelId="{5CC4D8DC-7C77-044F-AAC3-469EE17BE7E2}" type="parTrans" cxnId="{6B9194AB-4A7F-CA4C-8456-FFB8A7AA6B66}">
      <dgm:prSet/>
      <dgm:spPr/>
      <dgm:t>
        <a:bodyPr/>
        <a:lstStyle/>
        <a:p>
          <a:endParaRPr lang="en-US"/>
        </a:p>
      </dgm:t>
    </dgm:pt>
    <dgm:pt modelId="{75D207FB-E2F3-A442-A30E-6905DBBDC0B8}" type="sibTrans" cxnId="{6B9194AB-4A7F-CA4C-8456-FFB8A7AA6B66}">
      <dgm:prSet/>
      <dgm:spPr/>
      <dgm:t>
        <a:bodyPr/>
        <a:lstStyle/>
        <a:p>
          <a:endParaRPr lang="en-US"/>
        </a:p>
      </dgm:t>
    </dgm:pt>
    <dgm:pt modelId="{FE4DDABB-60EB-794F-9D14-C728A517134D}">
      <dgm:prSet phldrT="[Text]"/>
      <dgm:spPr/>
      <dgm:t>
        <a:bodyPr/>
        <a:lstStyle/>
        <a:p>
          <a:r>
            <a:rPr lang="en-US" dirty="0"/>
            <a:t>Nervous system</a:t>
          </a:r>
        </a:p>
      </dgm:t>
    </dgm:pt>
    <dgm:pt modelId="{61BBD215-CF87-B548-8113-055124852F38}" type="parTrans" cxnId="{27F3F2BF-45CC-934C-AAF8-4CD3665339F0}">
      <dgm:prSet/>
      <dgm:spPr/>
      <dgm:t>
        <a:bodyPr/>
        <a:lstStyle/>
        <a:p>
          <a:endParaRPr lang="en-US"/>
        </a:p>
      </dgm:t>
    </dgm:pt>
    <dgm:pt modelId="{36A7C16E-D611-4D47-A227-843BDC184A06}" type="sibTrans" cxnId="{27F3F2BF-45CC-934C-AAF8-4CD3665339F0}">
      <dgm:prSet/>
      <dgm:spPr/>
      <dgm:t>
        <a:bodyPr/>
        <a:lstStyle/>
        <a:p>
          <a:endParaRPr lang="en-US"/>
        </a:p>
      </dgm:t>
    </dgm:pt>
    <dgm:pt modelId="{016157A1-2B51-5646-A4F3-0779C78D9175}">
      <dgm:prSet phldrT="[Text]"/>
      <dgm:spPr/>
      <dgm:t>
        <a:bodyPr/>
        <a:lstStyle/>
        <a:p>
          <a:r>
            <a:rPr lang="en-US" dirty="0"/>
            <a:t>Immune System</a:t>
          </a:r>
        </a:p>
      </dgm:t>
    </dgm:pt>
    <dgm:pt modelId="{57912D30-2AFC-2145-9874-3B4BB4B8A51E}" type="parTrans" cxnId="{965EF88F-589E-E240-9B45-1A63F1D90B2F}">
      <dgm:prSet/>
      <dgm:spPr/>
      <dgm:t>
        <a:bodyPr/>
        <a:lstStyle/>
        <a:p>
          <a:endParaRPr lang="en-US"/>
        </a:p>
      </dgm:t>
    </dgm:pt>
    <dgm:pt modelId="{05BC85F9-354B-A947-A835-CC8E07B9E3C5}" type="sibTrans" cxnId="{965EF88F-589E-E240-9B45-1A63F1D90B2F}">
      <dgm:prSet/>
      <dgm:spPr/>
      <dgm:t>
        <a:bodyPr/>
        <a:lstStyle/>
        <a:p>
          <a:endParaRPr lang="en-US"/>
        </a:p>
      </dgm:t>
    </dgm:pt>
    <dgm:pt modelId="{8162C5E9-8271-3C44-91DF-078D07D9D768}" type="pres">
      <dgm:prSet presAssocID="{AD0176F6-B3E6-E448-915A-95EDD7323C78}" presName="compositeShape" presStyleCnt="0">
        <dgm:presLayoutVars>
          <dgm:chMax val="7"/>
          <dgm:dir/>
          <dgm:resizeHandles val="exact"/>
        </dgm:presLayoutVars>
      </dgm:prSet>
      <dgm:spPr/>
    </dgm:pt>
    <dgm:pt modelId="{0A306ABB-D64F-0546-A439-E40D43A142B4}" type="pres">
      <dgm:prSet presAssocID="{74E733C1-682E-E249-A742-338D795B964F}" presName="circ1" presStyleLbl="vennNode1" presStyleIdx="0" presStyleCnt="4"/>
      <dgm:spPr/>
    </dgm:pt>
    <dgm:pt modelId="{2D89972E-78E6-9A41-9F7F-0F271A53578B}" type="pres">
      <dgm:prSet presAssocID="{74E733C1-682E-E249-A742-338D795B964F}" presName="circ1Tx" presStyleLbl="revTx" presStyleIdx="0" presStyleCnt="0">
        <dgm:presLayoutVars>
          <dgm:chMax val="0"/>
          <dgm:chPref val="0"/>
          <dgm:bulletEnabled val="1"/>
        </dgm:presLayoutVars>
      </dgm:prSet>
      <dgm:spPr/>
    </dgm:pt>
    <dgm:pt modelId="{B06291F3-510D-774E-BD2C-BA49D7713959}" type="pres">
      <dgm:prSet presAssocID="{8B5B992C-9E1A-AB4D-80DD-CE4487AAFD36}" presName="circ2" presStyleLbl="vennNode1" presStyleIdx="1" presStyleCnt="4"/>
      <dgm:spPr/>
    </dgm:pt>
    <dgm:pt modelId="{406ED167-4345-B54F-96DA-E3075DFD6F1E}" type="pres">
      <dgm:prSet presAssocID="{8B5B992C-9E1A-AB4D-80DD-CE4487AAFD36}" presName="circ2Tx" presStyleLbl="revTx" presStyleIdx="0" presStyleCnt="0">
        <dgm:presLayoutVars>
          <dgm:chMax val="0"/>
          <dgm:chPref val="0"/>
          <dgm:bulletEnabled val="1"/>
        </dgm:presLayoutVars>
      </dgm:prSet>
      <dgm:spPr/>
    </dgm:pt>
    <dgm:pt modelId="{26C03179-FD7D-EC45-A5CB-263C07C8DB43}" type="pres">
      <dgm:prSet presAssocID="{FE4DDABB-60EB-794F-9D14-C728A517134D}" presName="circ3" presStyleLbl="vennNode1" presStyleIdx="2" presStyleCnt="4"/>
      <dgm:spPr/>
    </dgm:pt>
    <dgm:pt modelId="{9B049F1C-D7F4-264A-9FF3-D2074B88658B}" type="pres">
      <dgm:prSet presAssocID="{FE4DDABB-60EB-794F-9D14-C728A517134D}" presName="circ3Tx" presStyleLbl="revTx" presStyleIdx="0" presStyleCnt="0">
        <dgm:presLayoutVars>
          <dgm:chMax val="0"/>
          <dgm:chPref val="0"/>
          <dgm:bulletEnabled val="1"/>
        </dgm:presLayoutVars>
      </dgm:prSet>
      <dgm:spPr/>
    </dgm:pt>
    <dgm:pt modelId="{DF6E6B4B-786E-CA4B-970C-7CC9D117B8D2}" type="pres">
      <dgm:prSet presAssocID="{016157A1-2B51-5646-A4F3-0779C78D9175}" presName="circ4" presStyleLbl="vennNode1" presStyleIdx="3" presStyleCnt="4"/>
      <dgm:spPr/>
    </dgm:pt>
    <dgm:pt modelId="{66B6210F-E308-3843-AAE5-0FC912B6E556}" type="pres">
      <dgm:prSet presAssocID="{016157A1-2B51-5646-A4F3-0779C78D9175}" presName="circ4Tx" presStyleLbl="revTx" presStyleIdx="0" presStyleCnt="0">
        <dgm:presLayoutVars>
          <dgm:chMax val="0"/>
          <dgm:chPref val="0"/>
          <dgm:bulletEnabled val="1"/>
        </dgm:presLayoutVars>
      </dgm:prSet>
      <dgm:spPr/>
    </dgm:pt>
  </dgm:ptLst>
  <dgm:cxnLst>
    <dgm:cxn modelId="{2B4C0F02-0B33-6F40-A1AD-479D721B598E}" srcId="{AD0176F6-B3E6-E448-915A-95EDD7323C78}" destId="{74E733C1-682E-E249-A742-338D795B964F}" srcOrd="0" destOrd="0" parTransId="{7C0C3E77-171E-C04C-80B8-99872953567E}" sibTransId="{263E8A80-5C9D-E84A-AD23-77E65643F477}"/>
    <dgm:cxn modelId="{48092612-997A-7349-80C5-8EFA6B43B2C8}" type="presOf" srcId="{FE4DDABB-60EB-794F-9D14-C728A517134D}" destId="{26C03179-FD7D-EC45-A5CB-263C07C8DB43}" srcOrd="0" destOrd="0" presId="urn:microsoft.com/office/officeart/2005/8/layout/venn1"/>
    <dgm:cxn modelId="{52EF1021-7B8A-D54E-A853-50031D94B9E0}" type="presOf" srcId="{74E733C1-682E-E249-A742-338D795B964F}" destId="{2D89972E-78E6-9A41-9F7F-0F271A53578B}" srcOrd="1" destOrd="0" presId="urn:microsoft.com/office/officeart/2005/8/layout/venn1"/>
    <dgm:cxn modelId="{9ECED827-8A86-FC4F-835C-16570D6D2CFF}" type="presOf" srcId="{8B5B992C-9E1A-AB4D-80DD-CE4487AAFD36}" destId="{406ED167-4345-B54F-96DA-E3075DFD6F1E}" srcOrd="1" destOrd="0" presId="urn:microsoft.com/office/officeart/2005/8/layout/venn1"/>
    <dgm:cxn modelId="{36658C5E-88C3-0F49-BFC9-FA7B27A7F2AD}" type="presOf" srcId="{AD0176F6-B3E6-E448-915A-95EDD7323C78}" destId="{8162C5E9-8271-3C44-91DF-078D07D9D768}" srcOrd="0" destOrd="0" presId="urn:microsoft.com/office/officeart/2005/8/layout/venn1"/>
    <dgm:cxn modelId="{DE7E8E41-F073-AD4F-BC90-B5B7803D8E0B}" type="presOf" srcId="{016157A1-2B51-5646-A4F3-0779C78D9175}" destId="{DF6E6B4B-786E-CA4B-970C-7CC9D117B8D2}" srcOrd="0" destOrd="0" presId="urn:microsoft.com/office/officeart/2005/8/layout/venn1"/>
    <dgm:cxn modelId="{A7015063-2404-2345-829C-F53900DB20C0}" type="presOf" srcId="{74E733C1-682E-E249-A742-338D795B964F}" destId="{0A306ABB-D64F-0546-A439-E40D43A142B4}" srcOrd="0" destOrd="0" presId="urn:microsoft.com/office/officeart/2005/8/layout/venn1"/>
    <dgm:cxn modelId="{EA68675A-239B-E94A-918F-D9A41BA74BF3}" type="presOf" srcId="{016157A1-2B51-5646-A4F3-0779C78D9175}" destId="{66B6210F-E308-3843-AAE5-0FC912B6E556}" srcOrd="1" destOrd="0" presId="urn:microsoft.com/office/officeart/2005/8/layout/venn1"/>
    <dgm:cxn modelId="{965EF88F-589E-E240-9B45-1A63F1D90B2F}" srcId="{AD0176F6-B3E6-E448-915A-95EDD7323C78}" destId="{016157A1-2B51-5646-A4F3-0779C78D9175}" srcOrd="3" destOrd="0" parTransId="{57912D30-2AFC-2145-9874-3B4BB4B8A51E}" sibTransId="{05BC85F9-354B-A947-A835-CC8E07B9E3C5}"/>
    <dgm:cxn modelId="{6B9194AB-4A7F-CA4C-8456-FFB8A7AA6B66}" srcId="{AD0176F6-B3E6-E448-915A-95EDD7323C78}" destId="{8B5B992C-9E1A-AB4D-80DD-CE4487AAFD36}" srcOrd="1" destOrd="0" parTransId="{5CC4D8DC-7C77-044F-AAC3-469EE17BE7E2}" sibTransId="{75D207FB-E2F3-A442-A30E-6905DBBDC0B8}"/>
    <dgm:cxn modelId="{27F3F2BF-45CC-934C-AAF8-4CD3665339F0}" srcId="{AD0176F6-B3E6-E448-915A-95EDD7323C78}" destId="{FE4DDABB-60EB-794F-9D14-C728A517134D}" srcOrd="2" destOrd="0" parTransId="{61BBD215-CF87-B548-8113-055124852F38}" sibTransId="{36A7C16E-D611-4D47-A227-843BDC184A06}"/>
    <dgm:cxn modelId="{C2BA73E7-A0F2-2A47-A8CC-DC63828FD5FD}" type="presOf" srcId="{FE4DDABB-60EB-794F-9D14-C728A517134D}" destId="{9B049F1C-D7F4-264A-9FF3-D2074B88658B}" srcOrd="1" destOrd="0" presId="urn:microsoft.com/office/officeart/2005/8/layout/venn1"/>
    <dgm:cxn modelId="{F04756EC-F435-7D4F-80E5-7C63A411A980}" type="presOf" srcId="{8B5B992C-9E1A-AB4D-80DD-CE4487AAFD36}" destId="{B06291F3-510D-774E-BD2C-BA49D7713959}" srcOrd="0" destOrd="0" presId="urn:microsoft.com/office/officeart/2005/8/layout/venn1"/>
    <dgm:cxn modelId="{250E9F10-A7DF-A04A-8FC5-4841DC4726D0}" type="presParOf" srcId="{8162C5E9-8271-3C44-91DF-078D07D9D768}" destId="{0A306ABB-D64F-0546-A439-E40D43A142B4}" srcOrd="0" destOrd="0" presId="urn:microsoft.com/office/officeart/2005/8/layout/venn1"/>
    <dgm:cxn modelId="{E3DAB041-79A5-374C-BB30-72933A5F2223}" type="presParOf" srcId="{8162C5E9-8271-3C44-91DF-078D07D9D768}" destId="{2D89972E-78E6-9A41-9F7F-0F271A53578B}" srcOrd="1" destOrd="0" presId="urn:microsoft.com/office/officeart/2005/8/layout/venn1"/>
    <dgm:cxn modelId="{132120A7-BD9F-0441-92A5-E4BFB200A490}" type="presParOf" srcId="{8162C5E9-8271-3C44-91DF-078D07D9D768}" destId="{B06291F3-510D-774E-BD2C-BA49D7713959}" srcOrd="2" destOrd="0" presId="urn:microsoft.com/office/officeart/2005/8/layout/venn1"/>
    <dgm:cxn modelId="{0DA45511-3952-A74E-954B-51CD80AD252D}" type="presParOf" srcId="{8162C5E9-8271-3C44-91DF-078D07D9D768}" destId="{406ED167-4345-B54F-96DA-E3075DFD6F1E}" srcOrd="3" destOrd="0" presId="urn:microsoft.com/office/officeart/2005/8/layout/venn1"/>
    <dgm:cxn modelId="{6AC10FE6-2740-AC4C-8216-7B123DA69136}" type="presParOf" srcId="{8162C5E9-8271-3C44-91DF-078D07D9D768}" destId="{26C03179-FD7D-EC45-A5CB-263C07C8DB43}" srcOrd="4" destOrd="0" presId="urn:microsoft.com/office/officeart/2005/8/layout/venn1"/>
    <dgm:cxn modelId="{BE66DF18-F048-E744-AB47-FCEE7DCEBF68}" type="presParOf" srcId="{8162C5E9-8271-3C44-91DF-078D07D9D768}" destId="{9B049F1C-D7F4-264A-9FF3-D2074B88658B}" srcOrd="5" destOrd="0" presId="urn:microsoft.com/office/officeart/2005/8/layout/venn1"/>
    <dgm:cxn modelId="{2C152393-DC8A-4848-B198-BE2D47E70877}" type="presParOf" srcId="{8162C5E9-8271-3C44-91DF-078D07D9D768}" destId="{DF6E6B4B-786E-CA4B-970C-7CC9D117B8D2}" srcOrd="6" destOrd="0" presId="urn:microsoft.com/office/officeart/2005/8/layout/venn1"/>
    <dgm:cxn modelId="{234854D4-FFB1-B245-AA83-BF10C18FE909}" type="presParOf" srcId="{8162C5E9-8271-3C44-91DF-078D07D9D768}" destId="{66B6210F-E308-3843-AAE5-0FC912B6E556}"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C71204-993F-684F-AF57-A2C2581426A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8E55ACA-64CF-3B4A-9985-4029D020B83E}">
      <dgm:prSet phldrT="[Text]"/>
      <dgm:spPr/>
      <dgm:t>
        <a:bodyPr/>
        <a:lstStyle/>
        <a:p>
          <a:r>
            <a:rPr lang="en-US" dirty="0"/>
            <a:t>Coping skills</a:t>
          </a:r>
        </a:p>
      </dgm:t>
    </dgm:pt>
    <dgm:pt modelId="{91387CF8-3700-C949-ADD6-4285D9CFF99B}" type="parTrans" cxnId="{46A1A30D-B6E2-6746-9CA2-6E2D2910D8EC}">
      <dgm:prSet/>
      <dgm:spPr/>
      <dgm:t>
        <a:bodyPr/>
        <a:lstStyle/>
        <a:p>
          <a:endParaRPr lang="en-US"/>
        </a:p>
      </dgm:t>
    </dgm:pt>
    <dgm:pt modelId="{EB20D3D3-FBFE-CF40-BBBE-31C6FC96B569}" type="sibTrans" cxnId="{46A1A30D-B6E2-6746-9CA2-6E2D2910D8EC}">
      <dgm:prSet/>
      <dgm:spPr/>
      <dgm:t>
        <a:bodyPr/>
        <a:lstStyle/>
        <a:p>
          <a:endParaRPr lang="en-US"/>
        </a:p>
      </dgm:t>
    </dgm:pt>
    <dgm:pt modelId="{63184E29-D40D-5748-AFC9-917FC4AD4F71}" type="asst">
      <dgm:prSet phldrT="[Text]"/>
      <dgm:spPr/>
      <dgm:t>
        <a:bodyPr/>
        <a:lstStyle/>
        <a:p>
          <a:r>
            <a:rPr lang="en-US" dirty="0"/>
            <a:t>Environment</a:t>
          </a:r>
        </a:p>
      </dgm:t>
    </dgm:pt>
    <dgm:pt modelId="{D64D2E25-E2A6-1C45-B95D-F09833F022C1}" type="parTrans" cxnId="{01C9E965-8D4F-6649-B349-AA582011D2D9}">
      <dgm:prSet/>
      <dgm:spPr/>
      <dgm:t>
        <a:bodyPr/>
        <a:lstStyle/>
        <a:p>
          <a:endParaRPr lang="en-US"/>
        </a:p>
      </dgm:t>
    </dgm:pt>
    <dgm:pt modelId="{7BD5D5A9-6223-7442-8E32-542232F928C1}" type="sibTrans" cxnId="{01C9E965-8D4F-6649-B349-AA582011D2D9}">
      <dgm:prSet/>
      <dgm:spPr/>
      <dgm:t>
        <a:bodyPr/>
        <a:lstStyle/>
        <a:p>
          <a:endParaRPr lang="en-US"/>
        </a:p>
      </dgm:t>
    </dgm:pt>
    <dgm:pt modelId="{64A16050-658B-584A-8AE4-A0C2C752CD26}">
      <dgm:prSet phldrT="[Text]"/>
      <dgm:spPr/>
      <dgm:t>
        <a:bodyPr/>
        <a:lstStyle/>
        <a:p>
          <a:r>
            <a:rPr lang="en-US" dirty="0"/>
            <a:t>Knowledge</a:t>
          </a:r>
        </a:p>
      </dgm:t>
    </dgm:pt>
    <dgm:pt modelId="{41D0610D-08FA-9C4E-B397-81F36CD8D962}" type="parTrans" cxnId="{2AF755F2-E965-8349-8A9E-2EA751DC0FDB}">
      <dgm:prSet/>
      <dgm:spPr/>
      <dgm:t>
        <a:bodyPr/>
        <a:lstStyle/>
        <a:p>
          <a:endParaRPr lang="en-US"/>
        </a:p>
      </dgm:t>
    </dgm:pt>
    <dgm:pt modelId="{887EBCEA-D6A2-924D-A07B-5B9EF20351AD}" type="sibTrans" cxnId="{2AF755F2-E965-8349-8A9E-2EA751DC0FDB}">
      <dgm:prSet/>
      <dgm:spPr/>
      <dgm:t>
        <a:bodyPr/>
        <a:lstStyle/>
        <a:p>
          <a:endParaRPr lang="en-US"/>
        </a:p>
      </dgm:t>
    </dgm:pt>
    <dgm:pt modelId="{5031CAC5-7359-C64D-86A3-1F8C6A35DF9A}">
      <dgm:prSet phldrT="[Text]"/>
      <dgm:spPr/>
      <dgm:t>
        <a:bodyPr/>
        <a:lstStyle/>
        <a:p>
          <a:r>
            <a:rPr lang="en-US" dirty="0"/>
            <a:t>Inner resources</a:t>
          </a:r>
        </a:p>
      </dgm:t>
    </dgm:pt>
    <dgm:pt modelId="{AE2F64B7-20FC-FE45-800F-DEC937C93986}" type="parTrans" cxnId="{D052A82E-5F03-0E40-983B-D366148AB755}">
      <dgm:prSet/>
      <dgm:spPr/>
      <dgm:t>
        <a:bodyPr/>
        <a:lstStyle/>
        <a:p>
          <a:endParaRPr lang="en-US"/>
        </a:p>
      </dgm:t>
    </dgm:pt>
    <dgm:pt modelId="{0748F23E-FF76-524D-9C57-1EAF2205C736}" type="sibTrans" cxnId="{D052A82E-5F03-0E40-983B-D366148AB755}">
      <dgm:prSet/>
      <dgm:spPr/>
      <dgm:t>
        <a:bodyPr/>
        <a:lstStyle/>
        <a:p>
          <a:endParaRPr lang="en-US"/>
        </a:p>
      </dgm:t>
    </dgm:pt>
    <dgm:pt modelId="{FFE146C2-7C2F-174D-87F7-A606D29417E2}">
      <dgm:prSet phldrT="[Text]"/>
      <dgm:spPr/>
      <dgm:t>
        <a:bodyPr/>
        <a:lstStyle/>
        <a:p>
          <a:r>
            <a:rPr lang="en-US" dirty="0"/>
            <a:t>Social support</a:t>
          </a:r>
        </a:p>
      </dgm:t>
    </dgm:pt>
    <dgm:pt modelId="{036E4FA1-9AF9-2348-A2C8-00DA7D152140}" type="parTrans" cxnId="{2C5B4F1C-B58A-8A4E-B9C5-2A69B76317FC}">
      <dgm:prSet/>
      <dgm:spPr/>
      <dgm:t>
        <a:bodyPr/>
        <a:lstStyle/>
        <a:p>
          <a:endParaRPr lang="en-US"/>
        </a:p>
      </dgm:t>
    </dgm:pt>
    <dgm:pt modelId="{59AF937B-02A6-3445-8B96-A716F79BDF48}" type="sibTrans" cxnId="{2C5B4F1C-B58A-8A4E-B9C5-2A69B76317FC}">
      <dgm:prSet/>
      <dgm:spPr/>
      <dgm:t>
        <a:bodyPr/>
        <a:lstStyle/>
        <a:p>
          <a:endParaRPr lang="en-US"/>
        </a:p>
      </dgm:t>
    </dgm:pt>
    <dgm:pt modelId="{F1EAD0EE-8C20-A24E-85A5-ED3DABABDDA3}">
      <dgm:prSet phldrT="[Text]"/>
      <dgm:spPr/>
      <dgm:t>
        <a:bodyPr/>
        <a:lstStyle/>
        <a:p>
          <a:r>
            <a:rPr lang="en-US" dirty="0"/>
            <a:t>Spiritual beliefs</a:t>
          </a:r>
        </a:p>
      </dgm:t>
    </dgm:pt>
    <dgm:pt modelId="{241D6F19-BE81-0C45-9475-6013D2A03B08}" type="parTrans" cxnId="{04514ABE-08BC-5C48-AC9F-3BA3B154A0E7}">
      <dgm:prSet/>
      <dgm:spPr/>
    </dgm:pt>
    <dgm:pt modelId="{AAD47D65-D8ED-2C4B-BACC-732940BA776D}" type="sibTrans" cxnId="{04514ABE-08BC-5C48-AC9F-3BA3B154A0E7}">
      <dgm:prSet/>
      <dgm:spPr/>
    </dgm:pt>
    <dgm:pt modelId="{E54DE791-8678-AA4D-A0AB-D7E898AB29E5}" type="pres">
      <dgm:prSet presAssocID="{82C71204-993F-684F-AF57-A2C2581426A3}" presName="hierChild1" presStyleCnt="0">
        <dgm:presLayoutVars>
          <dgm:orgChart val="1"/>
          <dgm:chPref val="1"/>
          <dgm:dir/>
          <dgm:animOne val="branch"/>
          <dgm:animLvl val="lvl"/>
          <dgm:resizeHandles/>
        </dgm:presLayoutVars>
      </dgm:prSet>
      <dgm:spPr/>
    </dgm:pt>
    <dgm:pt modelId="{18B122DD-D14E-6D45-8467-D5890C211835}" type="pres">
      <dgm:prSet presAssocID="{88E55ACA-64CF-3B4A-9985-4029D020B83E}" presName="hierRoot1" presStyleCnt="0">
        <dgm:presLayoutVars>
          <dgm:hierBranch val="init"/>
        </dgm:presLayoutVars>
      </dgm:prSet>
      <dgm:spPr/>
    </dgm:pt>
    <dgm:pt modelId="{1645DFE8-CC58-0849-89A9-8CC40588D022}" type="pres">
      <dgm:prSet presAssocID="{88E55ACA-64CF-3B4A-9985-4029D020B83E}" presName="rootComposite1" presStyleCnt="0"/>
      <dgm:spPr/>
    </dgm:pt>
    <dgm:pt modelId="{D159EBD2-09F7-B64D-AEE1-3AECED69BA66}" type="pres">
      <dgm:prSet presAssocID="{88E55ACA-64CF-3B4A-9985-4029D020B83E}" presName="rootText1" presStyleLbl="node0" presStyleIdx="0" presStyleCnt="1">
        <dgm:presLayoutVars>
          <dgm:chPref val="3"/>
        </dgm:presLayoutVars>
      </dgm:prSet>
      <dgm:spPr/>
    </dgm:pt>
    <dgm:pt modelId="{F647CC70-17A2-1741-B912-D64E18CA0577}" type="pres">
      <dgm:prSet presAssocID="{88E55ACA-64CF-3B4A-9985-4029D020B83E}" presName="rootConnector1" presStyleLbl="node1" presStyleIdx="0" presStyleCnt="0"/>
      <dgm:spPr/>
    </dgm:pt>
    <dgm:pt modelId="{70C6E769-6566-DC41-B299-96501687F34C}" type="pres">
      <dgm:prSet presAssocID="{88E55ACA-64CF-3B4A-9985-4029D020B83E}" presName="hierChild2" presStyleCnt="0"/>
      <dgm:spPr/>
    </dgm:pt>
    <dgm:pt modelId="{5CCEF8A5-D2EF-D74C-AF48-F37576B462F5}" type="pres">
      <dgm:prSet presAssocID="{41D0610D-08FA-9C4E-B397-81F36CD8D962}" presName="Name37" presStyleLbl="parChTrans1D2" presStyleIdx="0" presStyleCnt="5"/>
      <dgm:spPr/>
    </dgm:pt>
    <dgm:pt modelId="{1BA30DBF-1D6B-C249-9082-AB2911654DB5}" type="pres">
      <dgm:prSet presAssocID="{64A16050-658B-584A-8AE4-A0C2C752CD26}" presName="hierRoot2" presStyleCnt="0">
        <dgm:presLayoutVars>
          <dgm:hierBranch val="init"/>
        </dgm:presLayoutVars>
      </dgm:prSet>
      <dgm:spPr/>
    </dgm:pt>
    <dgm:pt modelId="{90888A81-3773-7C46-8F49-D6A4BD9A343D}" type="pres">
      <dgm:prSet presAssocID="{64A16050-658B-584A-8AE4-A0C2C752CD26}" presName="rootComposite" presStyleCnt="0"/>
      <dgm:spPr/>
    </dgm:pt>
    <dgm:pt modelId="{1F1492AA-A327-AB4B-A82A-64D42E38BB1E}" type="pres">
      <dgm:prSet presAssocID="{64A16050-658B-584A-8AE4-A0C2C752CD26}" presName="rootText" presStyleLbl="node2" presStyleIdx="0" presStyleCnt="4">
        <dgm:presLayoutVars>
          <dgm:chPref val="3"/>
        </dgm:presLayoutVars>
      </dgm:prSet>
      <dgm:spPr/>
    </dgm:pt>
    <dgm:pt modelId="{75F2DC69-27A1-B642-8D26-CA8CE60B9FED}" type="pres">
      <dgm:prSet presAssocID="{64A16050-658B-584A-8AE4-A0C2C752CD26}" presName="rootConnector" presStyleLbl="node2" presStyleIdx="0" presStyleCnt="4"/>
      <dgm:spPr/>
    </dgm:pt>
    <dgm:pt modelId="{0D64155E-20F5-BE48-AAF6-404ECBC61619}" type="pres">
      <dgm:prSet presAssocID="{64A16050-658B-584A-8AE4-A0C2C752CD26}" presName="hierChild4" presStyleCnt="0"/>
      <dgm:spPr/>
    </dgm:pt>
    <dgm:pt modelId="{162C9EC1-E2FD-D841-AED9-3EE45CE26223}" type="pres">
      <dgm:prSet presAssocID="{64A16050-658B-584A-8AE4-A0C2C752CD26}" presName="hierChild5" presStyleCnt="0"/>
      <dgm:spPr/>
    </dgm:pt>
    <dgm:pt modelId="{34CE34BD-2E6C-704C-BDAA-8E80F738AC25}" type="pres">
      <dgm:prSet presAssocID="{AE2F64B7-20FC-FE45-800F-DEC937C93986}" presName="Name37" presStyleLbl="parChTrans1D2" presStyleIdx="1" presStyleCnt="5"/>
      <dgm:spPr/>
    </dgm:pt>
    <dgm:pt modelId="{BC1DC274-7678-A340-BA6C-DCFFA30B3E12}" type="pres">
      <dgm:prSet presAssocID="{5031CAC5-7359-C64D-86A3-1F8C6A35DF9A}" presName="hierRoot2" presStyleCnt="0">
        <dgm:presLayoutVars>
          <dgm:hierBranch val="init"/>
        </dgm:presLayoutVars>
      </dgm:prSet>
      <dgm:spPr/>
    </dgm:pt>
    <dgm:pt modelId="{9D19EDA6-3D2E-D645-8023-0A2009F15B66}" type="pres">
      <dgm:prSet presAssocID="{5031CAC5-7359-C64D-86A3-1F8C6A35DF9A}" presName="rootComposite" presStyleCnt="0"/>
      <dgm:spPr/>
    </dgm:pt>
    <dgm:pt modelId="{71EEB560-7102-8C4D-B00E-18B6DB01BE63}" type="pres">
      <dgm:prSet presAssocID="{5031CAC5-7359-C64D-86A3-1F8C6A35DF9A}" presName="rootText" presStyleLbl="node2" presStyleIdx="1" presStyleCnt="4">
        <dgm:presLayoutVars>
          <dgm:chPref val="3"/>
        </dgm:presLayoutVars>
      </dgm:prSet>
      <dgm:spPr/>
    </dgm:pt>
    <dgm:pt modelId="{589E126E-5183-C84D-8968-326543AE5CDD}" type="pres">
      <dgm:prSet presAssocID="{5031CAC5-7359-C64D-86A3-1F8C6A35DF9A}" presName="rootConnector" presStyleLbl="node2" presStyleIdx="1" presStyleCnt="4"/>
      <dgm:spPr/>
    </dgm:pt>
    <dgm:pt modelId="{662B8961-7ABC-5B4D-A043-EFE62DB0707E}" type="pres">
      <dgm:prSet presAssocID="{5031CAC5-7359-C64D-86A3-1F8C6A35DF9A}" presName="hierChild4" presStyleCnt="0"/>
      <dgm:spPr/>
    </dgm:pt>
    <dgm:pt modelId="{9B3477F4-B852-D64B-886E-54140A8A47CC}" type="pres">
      <dgm:prSet presAssocID="{5031CAC5-7359-C64D-86A3-1F8C6A35DF9A}" presName="hierChild5" presStyleCnt="0"/>
      <dgm:spPr/>
    </dgm:pt>
    <dgm:pt modelId="{B716EE94-D1A8-374F-89BB-2ABE0270A80C}" type="pres">
      <dgm:prSet presAssocID="{036E4FA1-9AF9-2348-A2C8-00DA7D152140}" presName="Name37" presStyleLbl="parChTrans1D2" presStyleIdx="2" presStyleCnt="5"/>
      <dgm:spPr/>
    </dgm:pt>
    <dgm:pt modelId="{87D16AA7-32BC-934F-A516-B5D0914FACE1}" type="pres">
      <dgm:prSet presAssocID="{FFE146C2-7C2F-174D-87F7-A606D29417E2}" presName="hierRoot2" presStyleCnt="0">
        <dgm:presLayoutVars>
          <dgm:hierBranch val="init"/>
        </dgm:presLayoutVars>
      </dgm:prSet>
      <dgm:spPr/>
    </dgm:pt>
    <dgm:pt modelId="{6B4EC6CD-EAA7-8242-9D79-477D447674FC}" type="pres">
      <dgm:prSet presAssocID="{FFE146C2-7C2F-174D-87F7-A606D29417E2}" presName="rootComposite" presStyleCnt="0"/>
      <dgm:spPr/>
    </dgm:pt>
    <dgm:pt modelId="{FD6AE93C-D934-1547-8F48-4C078BC5A58E}" type="pres">
      <dgm:prSet presAssocID="{FFE146C2-7C2F-174D-87F7-A606D29417E2}" presName="rootText" presStyleLbl="node2" presStyleIdx="2" presStyleCnt="4">
        <dgm:presLayoutVars>
          <dgm:chPref val="3"/>
        </dgm:presLayoutVars>
      </dgm:prSet>
      <dgm:spPr/>
    </dgm:pt>
    <dgm:pt modelId="{06C0CC03-ABA7-2048-BC4E-4D087EE2FF1A}" type="pres">
      <dgm:prSet presAssocID="{FFE146C2-7C2F-174D-87F7-A606D29417E2}" presName="rootConnector" presStyleLbl="node2" presStyleIdx="2" presStyleCnt="4"/>
      <dgm:spPr/>
    </dgm:pt>
    <dgm:pt modelId="{D55C0D8D-5670-4B47-B3C6-E2DBA4A58271}" type="pres">
      <dgm:prSet presAssocID="{FFE146C2-7C2F-174D-87F7-A606D29417E2}" presName="hierChild4" presStyleCnt="0"/>
      <dgm:spPr/>
    </dgm:pt>
    <dgm:pt modelId="{B9F305B1-195C-D64C-833C-8846E5B4EBDB}" type="pres">
      <dgm:prSet presAssocID="{FFE146C2-7C2F-174D-87F7-A606D29417E2}" presName="hierChild5" presStyleCnt="0"/>
      <dgm:spPr/>
    </dgm:pt>
    <dgm:pt modelId="{EB76CFF2-9E3A-B74D-BF41-9D0FD9CAB6B1}" type="pres">
      <dgm:prSet presAssocID="{241D6F19-BE81-0C45-9475-6013D2A03B08}" presName="Name37" presStyleLbl="parChTrans1D2" presStyleIdx="3" presStyleCnt="5"/>
      <dgm:spPr/>
    </dgm:pt>
    <dgm:pt modelId="{9F102653-65A9-C245-8527-42A0F49B274F}" type="pres">
      <dgm:prSet presAssocID="{F1EAD0EE-8C20-A24E-85A5-ED3DABABDDA3}" presName="hierRoot2" presStyleCnt="0">
        <dgm:presLayoutVars>
          <dgm:hierBranch val="init"/>
        </dgm:presLayoutVars>
      </dgm:prSet>
      <dgm:spPr/>
    </dgm:pt>
    <dgm:pt modelId="{8756E899-498B-C345-B6D5-E6E7D7425FEE}" type="pres">
      <dgm:prSet presAssocID="{F1EAD0EE-8C20-A24E-85A5-ED3DABABDDA3}" presName="rootComposite" presStyleCnt="0"/>
      <dgm:spPr/>
    </dgm:pt>
    <dgm:pt modelId="{DB468685-5029-2641-A01D-81E24318D57C}" type="pres">
      <dgm:prSet presAssocID="{F1EAD0EE-8C20-A24E-85A5-ED3DABABDDA3}" presName="rootText" presStyleLbl="node2" presStyleIdx="3" presStyleCnt="4">
        <dgm:presLayoutVars>
          <dgm:chPref val="3"/>
        </dgm:presLayoutVars>
      </dgm:prSet>
      <dgm:spPr/>
    </dgm:pt>
    <dgm:pt modelId="{0A2E477B-D471-3F4A-8798-42462A64871F}" type="pres">
      <dgm:prSet presAssocID="{F1EAD0EE-8C20-A24E-85A5-ED3DABABDDA3}" presName="rootConnector" presStyleLbl="node2" presStyleIdx="3" presStyleCnt="4"/>
      <dgm:spPr/>
    </dgm:pt>
    <dgm:pt modelId="{5C900516-95EF-454E-A781-0E7E5824242D}" type="pres">
      <dgm:prSet presAssocID="{F1EAD0EE-8C20-A24E-85A5-ED3DABABDDA3}" presName="hierChild4" presStyleCnt="0"/>
      <dgm:spPr/>
    </dgm:pt>
    <dgm:pt modelId="{F854A4E7-5EE8-1040-9BA5-CE55446116A1}" type="pres">
      <dgm:prSet presAssocID="{F1EAD0EE-8C20-A24E-85A5-ED3DABABDDA3}" presName="hierChild5" presStyleCnt="0"/>
      <dgm:spPr/>
    </dgm:pt>
    <dgm:pt modelId="{B8118F61-4896-7842-A3D2-DBA150B9FC15}" type="pres">
      <dgm:prSet presAssocID="{88E55ACA-64CF-3B4A-9985-4029D020B83E}" presName="hierChild3" presStyleCnt="0"/>
      <dgm:spPr/>
    </dgm:pt>
    <dgm:pt modelId="{35B77CC0-B475-E74A-85D6-B4275D06FA34}" type="pres">
      <dgm:prSet presAssocID="{D64D2E25-E2A6-1C45-B95D-F09833F022C1}" presName="Name111" presStyleLbl="parChTrans1D2" presStyleIdx="4" presStyleCnt="5"/>
      <dgm:spPr/>
    </dgm:pt>
    <dgm:pt modelId="{D346168A-F5FB-154F-830C-A377E5EC6909}" type="pres">
      <dgm:prSet presAssocID="{63184E29-D40D-5748-AFC9-917FC4AD4F71}" presName="hierRoot3" presStyleCnt="0">
        <dgm:presLayoutVars>
          <dgm:hierBranch val="init"/>
        </dgm:presLayoutVars>
      </dgm:prSet>
      <dgm:spPr/>
    </dgm:pt>
    <dgm:pt modelId="{5A281AF5-C8E7-C94C-BC57-D8847278075D}" type="pres">
      <dgm:prSet presAssocID="{63184E29-D40D-5748-AFC9-917FC4AD4F71}" presName="rootComposite3" presStyleCnt="0"/>
      <dgm:spPr/>
    </dgm:pt>
    <dgm:pt modelId="{E36A9D4C-40E4-C34E-8B65-11A3D1AF32DD}" type="pres">
      <dgm:prSet presAssocID="{63184E29-D40D-5748-AFC9-917FC4AD4F71}" presName="rootText3" presStyleLbl="asst1" presStyleIdx="0" presStyleCnt="1">
        <dgm:presLayoutVars>
          <dgm:chPref val="3"/>
        </dgm:presLayoutVars>
      </dgm:prSet>
      <dgm:spPr/>
    </dgm:pt>
    <dgm:pt modelId="{85A5D777-E9EF-BD45-9320-B0149D982DBA}" type="pres">
      <dgm:prSet presAssocID="{63184E29-D40D-5748-AFC9-917FC4AD4F71}" presName="rootConnector3" presStyleLbl="asst1" presStyleIdx="0" presStyleCnt="1"/>
      <dgm:spPr/>
    </dgm:pt>
    <dgm:pt modelId="{79576408-2B79-694A-B09B-3A151D19D5A1}" type="pres">
      <dgm:prSet presAssocID="{63184E29-D40D-5748-AFC9-917FC4AD4F71}" presName="hierChild6" presStyleCnt="0"/>
      <dgm:spPr/>
    </dgm:pt>
    <dgm:pt modelId="{D6684DC5-089C-634B-BBA6-D1C4BFD60E4F}" type="pres">
      <dgm:prSet presAssocID="{63184E29-D40D-5748-AFC9-917FC4AD4F71}" presName="hierChild7" presStyleCnt="0"/>
      <dgm:spPr/>
    </dgm:pt>
  </dgm:ptLst>
  <dgm:cxnLst>
    <dgm:cxn modelId="{E096CE0A-4074-BE4D-A0F6-77ED30C2935C}" type="presOf" srcId="{63184E29-D40D-5748-AFC9-917FC4AD4F71}" destId="{85A5D777-E9EF-BD45-9320-B0149D982DBA}" srcOrd="1" destOrd="0" presId="urn:microsoft.com/office/officeart/2005/8/layout/orgChart1"/>
    <dgm:cxn modelId="{46A1A30D-B6E2-6746-9CA2-6E2D2910D8EC}" srcId="{82C71204-993F-684F-AF57-A2C2581426A3}" destId="{88E55ACA-64CF-3B4A-9985-4029D020B83E}" srcOrd="0" destOrd="0" parTransId="{91387CF8-3700-C949-ADD6-4285D9CFF99B}" sibTransId="{EB20D3D3-FBFE-CF40-BBBE-31C6FC96B569}"/>
    <dgm:cxn modelId="{2C7BBF19-8748-B84E-8006-66030B940E7C}" type="presOf" srcId="{88E55ACA-64CF-3B4A-9985-4029D020B83E}" destId="{F647CC70-17A2-1741-B912-D64E18CA0577}" srcOrd="1" destOrd="0" presId="urn:microsoft.com/office/officeart/2005/8/layout/orgChart1"/>
    <dgm:cxn modelId="{2C5B4F1C-B58A-8A4E-B9C5-2A69B76317FC}" srcId="{88E55ACA-64CF-3B4A-9985-4029D020B83E}" destId="{FFE146C2-7C2F-174D-87F7-A606D29417E2}" srcOrd="3" destOrd="0" parTransId="{036E4FA1-9AF9-2348-A2C8-00DA7D152140}" sibTransId="{59AF937B-02A6-3445-8B96-A716F79BDF48}"/>
    <dgm:cxn modelId="{6A52261D-A93C-144E-8B98-B70A402E20E5}" type="presOf" srcId="{82C71204-993F-684F-AF57-A2C2581426A3}" destId="{E54DE791-8678-AA4D-A0AB-D7E898AB29E5}" srcOrd="0" destOrd="0" presId="urn:microsoft.com/office/officeart/2005/8/layout/orgChart1"/>
    <dgm:cxn modelId="{D052A82E-5F03-0E40-983B-D366148AB755}" srcId="{88E55ACA-64CF-3B4A-9985-4029D020B83E}" destId="{5031CAC5-7359-C64D-86A3-1F8C6A35DF9A}" srcOrd="2" destOrd="0" parTransId="{AE2F64B7-20FC-FE45-800F-DEC937C93986}" sibTransId="{0748F23E-FF76-524D-9C57-1EAF2205C736}"/>
    <dgm:cxn modelId="{6D26A534-B315-4246-9DCC-50D7D9D94AEB}" type="presOf" srcId="{AE2F64B7-20FC-FE45-800F-DEC937C93986}" destId="{34CE34BD-2E6C-704C-BDAA-8E80F738AC25}" srcOrd="0" destOrd="0" presId="urn:microsoft.com/office/officeart/2005/8/layout/orgChart1"/>
    <dgm:cxn modelId="{8CFA625C-54D0-B84A-A7AC-D899D22269F3}" type="presOf" srcId="{64A16050-658B-584A-8AE4-A0C2C752CD26}" destId="{75F2DC69-27A1-B642-8D26-CA8CE60B9FED}" srcOrd="1" destOrd="0" presId="urn:microsoft.com/office/officeart/2005/8/layout/orgChart1"/>
    <dgm:cxn modelId="{CD02A044-8B57-744C-BB24-65335AC3141D}" type="presOf" srcId="{036E4FA1-9AF9-2348-A2C8-00DA7D152140}" destId="{B716EE94-D1A8-374F-89BB-2ABE0270A80C}" srcOrd="0" destOrd="0" presId="urn:microsoft.com/office/officeart/2005/8/layout/orgChart1"/>
    <dgm:cxn modelId="{01C9E965-8D4F-6649-B349-AA582011D2D9}" srcId="{88E55ACA-64CF-3B4A-9985-4029D020B83E}" destId="{63184E29-D40D-5748-AFC9-917FC4AD4F71}" srcOrd="0" destOrd="0" parTransId="{D64D2E25-E2A6-1C45-B95D-F09833F022C1}" sibTransId="{7BD5D5A9-6223-7442-8E32-542232F928C1}"/>
    <dgm:cxn modelId="{9D756967-6388-3F4E-9C70-3E26CF91E88B}" type="presOf" srcId="{5031CAC5-7359-C64D-86A3-1F8C6A35DF9A}" destId="{589E126E-5183-C84D-8968-326543AE5CDD}" srcOrd="1" destOrd="0" presId="urn:microsoft.com/office/officeart/2005/8/layout/orgChart1"/>
    <dgm:cxn modelId="{E910636D-ABB8-A744-9761-78E5CA25A4DC}" type="presOf" srcId="{63184E29-D40D-5748-AFC9-917FC4AD4F71}" destId="{E36A9D4C-40E4-C34E-8B65-11A3D1AF32DD}" srcOrd="0" destOrd="0" presId="urn:microsoft.com/office/officeart/2005/8/layout/orgChart1"/>
    <dgm:cxn modelId="{0870B94E-DDED-404E-B7B4-C831962C0FEC}" type="presOf" srcId="{FFE146C2-7C2F-174D-87F7-A606D29417E2}" destId="{06C0CC03-ABA7-2048-BC4E-4D087EE2FF1A}" srcOrd="1" destOrd="0" presId="urn:microsoft.com/office/officeart/2005/8/layout/orgChart1"/>
    <dgm:cxn modelId="{22524B74-A1B3-AF4D-9CC8-F4A5C9617FE9}" type="presOf" srcId="{D64D2E25-E2A6-1C45-B95D-F09833F022C1}" destId="{35B77CC0-B475-E74A-85D6-B4275D06FA34}" srcOrd="0" destOrd="0" presId="urn:microsoft.com/office/officeart/2005/8/layout/orgChart1"/>
    <dgm:cxn modelId="{FD082258-FF99-3647-8765-D7C49222B861}" type="presOf" srcId="{41D0610D-08FA-9C4E-B397-81F36CD8D962}" destId="{5CCEF8A5-D2EF-D74C-AF48-F37576B462F5}" srcOrd="0" destOrd="0" presId="urn:microsoft.com/office/officeart/2005/8/layout/orgChart1"/>
    <dgm:cxn modelId="{086A2BA8-8C76-7A4D-A783-7B070EC52545}" type="presOf" srcId="{64A16050-658B-584A-8AE4-A0C2C752CD26}" destId="{1F1492AA-A327-AB4B-A82A-64D42E38BB1E}" srcOrd="0" destOrd="0" presId="urn:microsoft.com/office/officeart/2005/8/layout/orgChart1"/>
    <dgm:cxn modelId="{04514ABE-08BC-5C48-AC9F-3BA3B154A0E7}" srcId="{88E55ACA-64CF-3B4A-9985-4029D020B83E}" destId="{F1EAD0EE-8C20-A24E-85A5-ED3DABABDDA3}" srcOrd="4" destOrd="0" parTransId="{241D6F19-BE81-0C45-9475-6013D2A03B08}" sibTransId="{AAD47D65-D8ED-2C4B-BACC-732940BA776D}"/>
    <dgm:cxn modelId="{9A60C5BF-6EA9-5742-94A7-2EFC4BC2336D}" type="presOf" srcId="{F1EAD0EE-8C20-A24E-85A5-ED3DABABDDA3}" destId="{0A2E477B-D471-3F4A-8798-42462A64871F}" srcOrd="1" destOrd="0" presId="urn:microsoft.com/office/officeart/2005/8/layout/orgChart1"/>
    <dgm:cxn modelId="{2FADD6C0-F582-A84F-AC8B-2F726BDDE1E8}" type="presOf" srcId="{F1EAD0EE-8C20-A24E-85A5-ED3DABABDDA3}" destId="{DB468685-5029-2641-A01D-81E24318D57C}" srcOrd="0" destOrd="0" presId="urn:microsoft.com/office/officeart/2005/8/layout/orgChart1"/>
    <dgm:cxn modelId="{AB5F51E1-1C92-904F-B77D-53CC024692C3}" type="presOf" srcId="{FFE146C2-7C2F-174D-87F7-A606D29417E2}" destId="{FD6AE93C-D934-1547-8F48-4C078BC5A58E}" srcOrd="0" destOrd="0" presId="urn:microsoft.com/office/officeart/2005/8/layout/orgChart1"/>
    <dgm:cxn modelId="{A1DA65E3-1F78-794E-9B75-8E901A86F858}" type="presOf" srcId="{241D6F19-BE81-0C45-9475-6013D2A03B08}" destId="{EB76CFF2-9E3A-B74D-BF41-9D0FD9CAB6B1}" srcOrd="0" destOrd="0" presId="urn:microsoft.com/office/officeart/2005/8/layout/orgChart1"/>
    <dgm:cxn modelId="{2AF755F2-E965-8349-8A9E-2EA751DC0FDB}" srcId="{88E55ACA-64CF-3B4A-9985-4029D020B83E}" destId="{64A16050-658B-584A-8AE4-A0C2C752CD26}" srcOrd="1" destOrd="0" parTransId="{41D0610D-08FA-9C4E-B397-81F36CD8D962}" sibTransId="{887EBCEA-D6A2-924D-A07B-5B9EF20351AD}"/>
    <dgm:cxn modelId="{1EA5B5F2-5603-BF4F-8229-98B5D2DF9107}" type="presOf" srcId="{88E55ACA-64CF-3B4A-9985-4029D020B83E}" destId="{D159EBD2-09F7-B64D-AEE1-3AECED69BA66}" srcOrd="0" destOrd="0" presId="urn:microsoft.com/office/officeart/2005/8/layout/orgChart1"/>
    <dgm:cxn modelId="{CBCAB2FF-E319-164D-A006-99DED8DD4D6C}" type="presOf" srcId="{5031CAC5-7359-C64D-86A3-1F8C6A35DF9A}" destId="{71EEB560-7102-8C4D-B00E-18B6DB01BE63}" srcOrd="0" destOrd="0" presId="urn:microsoft.com/office/officeart/2005/8/layout/orgChart1"/>
    <dgm:cxn modelId="{D8DC1F23-575A-0847-B923-28573BDCF3BF}" type="presParOf" srcId="{E54DE791-8678-AA4D-A0AB-D7E898AB29E5}" destId="{18B122DD-D14E-6D45-8467-D5890C211835}" srcOrd="0" destOrd="0" presId="urn:microsoft.com/office/officeart/2005/8/layout/orgChart1"/>
    <dgm:cxn modelId="{514ECCB3-5FF6-E940-B61D-C234BE40DCCC}" type="presParOf" srcId="{18B122DD-D14E-6D45-8467-D5890C211835}" destId="{1645DFE8-CC58-0849-89A9-8CC40588D022}" srcOrd="0" destOrd="0" presId="urn:microsoft.com/office/officeart/2005/8/layout/orgChart1"/>
    <dgm:cxn modelId="{C50BB13E-9ADC-FD4E-8263-14C512162A4A}" type="presParOf" srcId="{1645DFE8-CC58-0849-89A9-8CC40588D022}" destId="{D159EBD2-09F7-B64D-AEE1-3AECED69BA66}" srcOrd="0" destOrd="0" presId="urn:microsoft.com/office/officeart/2005/8/layout/orgChart1"/>
    <dgm:cxn modelId="{92BD007F-B4C4-2B4A-BFE6-C1F0A22DF521}" type="presParOf" srcId="{1645DFE8-CC58-0849-89A9-8CC40588D022}" destId="{F647CC70-17A2-1741-B912-D64E18CA0577}" srcOrd="1" destOrd="0" presId="urn:microsoft.com/office/officeart/2005/8/layout/orgChart1"/>
    <dgm:cxn modelId="{6587708D-3304-F140-A742-625D127A1463}" type="presParOf" srcId="{18B122DD-D14E-6D45-8467-D5890C211835}" destId="{70C6E769-6566-DC41-B299-96501687F34C}" srcOrd="1" destOrd="0" presId="urn:microsoft.com/office/officeart/2005/8/layout/orgChart1"/>
    <dgm:cxn modelId="{A40C9FCA-CB2B-B84F-9A4E-ADF5D563E1FD}" type="presParOf" srcId="{70C6E769-6566-DC41-B299-96501687F34C}" destId="{5CCEF8A5-D2EF-D74C-AF48-F37576B462F5}" srcOrd="0" destOrd="0" presId="urn:microsoft.com/office/officeart/2005/8/layout/orgChart1"/>
    <dgm:cxn modelId="{F4B63599-AAFC-9440-8398-904DD44EB64A}" type="presParOf" srcId="{70C6E769-6566-DC41-B299-96501687F34C}" destId="{1BA30DBF-1D6B-C249-9082-AB2911654DB5}" srcOrd="1" destOrd="0" presId="urn:microsoft.com/office/officeart/2005/8/layout/orgChart1"/>
    <dgm:cxn modelId="{3B9019AF-BC0D-734C-B041-61409EE4C6C7}" type="presParOf" srcId="{1BA30DBF-1D6B-C249-9082-AB2911654DB5}" destId="{90888A81-3773-7C46-8F49-D6A4BD9A343D}" srcOrd="0" destOrd="0" presId="urn:microsoft.com/office/officeart/2005/8/layout/orgChart1"/>
    <dgm:cxn modelId="{660124C5-29E1-8349-B15F-2EEC2F5E4E69}" type="presParOf" srcId="{90888A81-3773-7C46-8F49-D6A4BD9A343D}" destId="{1F1492AA-A327-AB4B-A82A-64D42E38BB1E}" srcOrd="0" destOrd="0" presId="urn:microsoft.com/office/officeart/2005/8/layout/orgChart1"/>
    <dgm:cxn modelId="{9D7DF49C-469D-6D43-B31D-E746BE43E3D8}" type="presParOf" srcId="{90888A81-3773-7C46-8F49-D6A4BD9A343D}" destId="{75F2DC69-27A1-B642-8D26-CA8CE60B9FED}" srcOrd="1" destOrd="0" presId="urn:microsoft.com/office/officeart/2005/8/layout/orgChart1"/>
    <dgm:cxn modelId="{ABB44E64-F0A2-B74C-BBB4-BE02FA52B409}" type="presParOf" srcId="{1BA30DBF-1D6B-C249-9082-AB2911654DB5}" destId="{0D64155E-20F5-BE48-AAF6-404ECBC61619}" srcOrd="1" destOrd="0" presId="urn:microsoft.com/office/officeart/2005/8/layout/orgChart1"/>
    <dgm:cxn modelId="{B0E26F8D-25C2-7C45-9EEC-FC075FEB5EE3}" type="presParOf" srcId="{1BA30DBF-1D6B-C249-9082-AB2911654DB5}" destId="{162C9EC1-E2FD-D841-AED9-3EE45CE26223}" srcOrd="2" destOrd="0" presId="urn:microsoft.com/office/officeart/2005/8/layout/orgChart1"/>
    <dgm:cxn modelId="{BDE53D1B-9446-454C-B59D-1DD741870BE7}" type="presParOf" srcId="{70C6E769-6566-DC41-B299-96501687F34C}" destId="{34CE34BD-2E6C-704C-BDAA-8E80F738AC25}" srcOrd="2" destOrd="0" presId="urn:microsoft.com/office/officeart/2005/8/layout/orgChart1"/>
    <dgm:cxn modelId="{4425FA62-47CB-5E43-9ED6-38E8950E2090}" type="presParOf" srcId="{70C6E769-6566-DC41-B299-96501687F34C}" destId="{BC1DC274-7678-A340-BA6C-DCFFA30B3E12}" srcOrd="3" destOrd="0" presId="urn:microsoft.com/office/officeart/2005/8/layout/orgChart1"/>
    <dgm:cxn modelId="{9CF79BB5-4E9F-CB42-BBD3-2DEC2F2AE1D1}" type="presParOf" srcId="{BC1DC274-7678-A340-BA6C-DCFFA30B3E12}" destId="{9D19EDA6-3D2E-D645-8023-0A2009F15B66}" srcOrd="0" destOrd="0" presId="urn:microsoft.com/office/officeart/2005/8/layout/orgChart1"/>
    <dgm:cxn modelId="{1C40AE61-3F41-EA48-A2A5-93D5BEA63332}" type="presParOf" srcId="{9D19EDA6-3D2E-D645-8023-0A2009F15B66}" destId="{71EEB560-7102-8C4D-B00E-18B6DB01BE63}" srcOrd="0" destOrd="0" presId="urn:microsoft.com/office/officeart/2005/8/layout/orgChart1"/>
    <dgm:cxn modelId="{91D205D2-0570-5C45-8518-A3BA76CE0E69}" type="presParOf" srcId="{9D19EDA6-3D2E-D645-8023-0A2009F15B66}" destId="{589E126E-5183-C84D-8968-326543AE5CDD}" srcOrd="1" destOrd="0" presId="urn:microsoft.com/office/officeart/2005/8/layout/orgChart1"/>
    <dgm:cxn modelId="{56D8276F-1320-C046-86C0-833F470FFAA2}" type="presParOf" srcId="{BC1DC274-7678-A340-BA6C-DCFFA30B3E12}" destId="{662B8961-7ABC-5B4D-A043-EFE62DB0707E}" srcOrd="1" destOrd="0" presId="urn:microsoft.com/office/officeart/2005/8/layout/orgChart1"/>
    <dgm:cxn modelId="{0A3A039A-3FC1-4545-BD50-9150060D280A}" type="presParOf" srcId="{BC1DC274-7678-A340-BA6C-DCFFA30B3E12}" destId="{9B3477F4-B852-D64B-886E-54140A8A47CC}" srcOrd="2" destOrd="0" presId="urn:microsoft.com/office/officeart/2005/8/layout/orgChart1"/>
    <dgm:cxn modelId="{13E2BF28-8FC4-6244-A147-F2838CFCA92D}" type="presParOf" srcId="{70C6E769-6566-DC41-B299-96501687F34C}" destId="{B716EE94-D1A8-374F-89BB-2ABE0270A80C}" srcOrd="4" destOrd="0" presId="urn:microsoft.com/office/officeart/2005/8/layout/orgChart1"/>
    <dgm:cxn modelId="{A3F23611-369C-CA4A-A09E-6DD9E6767F27}" type="presParOf" srcId="{70C6E769-6566-DC41-B299-96501687F34C}" destId="{87D16AA7-32BC-934F-A516-B5D0914FACE1}" srcOrd="5" destOrd="0" presId="urn:microsoft.com/office/officeart/2005/8/layout/orgChart1"/>
    <dgm:cxn modelId="{DB2F7071-BA7C-B042-B825-6507EEB9F359}" type="presParOf" srcId="{87D16AA7-32BC-934F-A516-B5D0914FACE1}" destId="{6B4EC6CD-EAA7-8242-9D79-477D447674FC}" srcOrd="0" destOrd="0" presId="urn:microsoft.com/office/officeart/2005/8/layout/orgChart1"/>
    <dgm:cxn modelId="{8164D1C7-D7FF-C846-AFAC-D84F32608F57}" type="presParOf" srcId="{6B4EC6CD-EAA7-8242-9D79-477D447674FC}" destId="{FD6AE93C-D934-1547-8F48-4C078BC5A58E}" srcOrd="0" destOrd="0" presId="urn:microsoft.com/office/officeart/2005/8/layout/orgChart1"/>
    <dgm:cxn modelId="{8FEBFD19-164E-BE44-B327-6498C64559BD}" type="presParOf" srcId="{6B4EC6CD-EAA7-8242-9D79-477D447674FC}" destId="{06C0CC03-ABA7-2048-BC4E-4D087EE2FF1A}" srcOrd="1" destOrd="0" presId="urn:microsoft.com/office/officeart/2005/8/layout/orgChart1"/>
    <dgm:cxn modelId="{F2990F17-7794-C040-9453-72DBC4B951C1}" type="presParOf" srcId="{87D16AA7-32BC-934F-A516-B5D0914FACE1}" destId="{D55C0D8D-5670-4B47-B3C6-E2DBA4A58271}" srcOrd="1" destOrd="0" presId="urn:microsoft.com/office/officeart/2005/8/layout/orgChart1"/>
    <dgm:cxn modelId="{8C4A1D40-2FCA-C041-95AD-DB7013202CDD}" type="presParOf" srcId="{87D16AA7-32BC-934F-A516-B5D0914FACE1}" destId="{B9F305B1-195C-D64C-833C-8846E5B4EBDB}" srcOrd="2" destOrd="0" presId="urn:microsoft.com/office/officeart/2005/8/layout/orgChart1"/>
    <dgm:cxn modelId="{659DB436-EF98-5447-802A-AAFCC6CA938A}" type="presParOf" srcId="{70C6E769-6566-DC41-B299-96501687F34C}" destId="{EB76CFF2-9E3A-B74D-BF41-9D0FD9CAB6B1}" srcOrd="6" destOrd="0" presId="urn:microsoft.com/office/officeart/2005/8/layout/orgChart1"/>
    <dgm:cxn modelId="{78B35BE0-4347-0540-88E8-FCE526D56981}" type="presParOf" srcId="{70C6E769-6566-DC41-B299-96501687F34C}" destId="{9F102653-65A9-C245-8527-42A0F49B274F}" srcOrd="7" destOrd="0" presId="urn:microsoft.com/office/officeart/2005/8/layout/orgChart1"/>
    <dgm:cxn modelId="{295D8ECD-B1CA-9249-8200-7B9317F50236}" type="presParOf" srcId="{9F102653-65A9-C245-8527-42A0F49B274F}" destId="{8756E899-498B-C345-B6D5-E6E7D7425FEE}" srcOrd="0" destOrd="0" presId="urn:microsoft.com/office/officeart/2005/8/layout/orgChart1"/>
    <dgm:cxn modelId="{609025F4-B9E8-A448-81A5-9B2923865E9E}" type="presParOf" srcId="{8756E899-498B-C345-B6D5-E6E7D7425FEE}" destId="{DB468685-5029-2641-A01D-81E24318D57C}" srcOrd="0" destOrd="0" presId="urn:microsoft.com/office/officeart/2005/8/layout/orgChart1"/>
    <dgm:cxn modelId="{3E0E7B2F-2D22-934A-A180-E6D0244FEC11}" type="presParOf" srcId="{8756E899-498B-C345-B6D5-E6E7D7425FEE}" destId="{0A2E477B-D471-3F4A-8798-42462A64871F}" srcOrd="1" destOrd="0" presId="urn:microsoft.com/office/officeart/2005/8/layout/orgChart1"/>
    <dgm:cxn modelId="{B6CE51CA-2DF7-4541-B883-F5C03E6C9528}" type="presParOf" srcId="{9F102653-65A9-C245-8527-42A0F49B274F}" destId="{5C900516-95EF-454E-A781-0E7E5824242D}" srcOrd="1" destOrd="0" presId="urn:microsoft.com/office/officeart/2005/8/layout/orgChart1"/>
    <dgm:cxn modelId="{FFF25380-9935-1E40-97BE-5ED76FAFC043}" type="presParOf" srcId="{9F102653-65A9-C245-8527-42A0F49B274F}" destId="{F854A4E7-5EE8-1040-9BA5-CE55446116A1}" srcOrd="2" destOrd="0" presId="urn:microsoft.com/office/officeart/2005/8/layout/orgChart1"/>
    <dgm:cxn modelId="{3D839C4D-5235-B04B-9677-A7DAE1C3F225}" type="presParOf" srcId="{18B122DD-D14E-6D45-8467-D5890C211835}" destId="{B8118F61-4896-7842-A3D2-DBA150B9FC15}" srcOrd="2" destOrd="0" presId="urn:microsoft.com/office/officeart/2005/8/layout/orgChart1"/>
    <dgm:cxn modelId="{186DD68B-973A-8C44-9E47-36275B9B7F8A}" type="presParOf" srcId="{B8118F61-4896-7842-A3D2-DBA150B9FC15}" destId="{35B77CC0-B475-E74A-85D6-B4275D06FA34}" srcOrd="0" destOrd="0" presId="urn:microsoft.com/office/officeart/2005/8/layout/orgChart1"/>
    <dgm:cxn modelId="{7F7DB77A-DC1F-DB45-89F3-0C8819E205BB}" type="presParOf" srcId="{B8118F61-4896-7842-A3D2-DBA150B9FC15}" destId="{D346168A-F5FB-154F-830C-A377E5EC6909}" srcOrd="1" destOrd="0" presId="urn:microsoft.com/office/officeart/2005/8/layout/orgChart1"/>
    <dgm:cxn modelId="{31D97F21-D480-EA48-A9BC-9E9C294A598F}" type="presParOf" srcId="{D346168A-F5FB-154F-830C-A377E5EC6909}" destId="{5A281AF5-C8E7-C94C-BC57-D8847278075D}" srcOrd="0" destOrd="0" presId="urn:microsoft.com/office/officeart/2005/8/layout/orgChart1"/>
    <dgm:cxn modelId="{33734AD4-CB37-B642-ABFB-1F497BBF7D3F}" type="presParOf" srcId="{5A281AF5-C8E7-C94C-BC57-D8847278075D}" destId="{E36A9D4C-40E4-C34E-8B65-11A3D1AF32DD}" srcOrd="0" destOrd="0" presId="urn:microsoft.com/office/officeart/2005/8/layout/orgChart1"/>
    <dgm:cxn modelId="{56BA93A6-306B-1041-B7EA-74AE3DEEB094}" type="presParOf" srcId="{5A281AF5-C8E7-C94C-BC57-D8847278075D}" destId="{85A5D777-E9EF-BD45-9320-B0149D982DBA}" srcOrd="1" destOrd="0" presId="urn:microsoft.com/office/officeart/2005/8/layout/orgChart1"/>
    <dgm:cxn modelId="{644218E5-A3CC-1340-BBDE-F059411BA68F}" type="presParOf" srcId="{D346168A-F5FB-154F-830C-A377E5EC6909}" destId="{79576408-2B79-694A-B09B-3A151D19D5A1}" srcOrd="1" destOrd="0" presId="urn:microsoft.com/office/officeart/2005/8/layout/orgChart1"/>
    <dgm:cxn modelId="{F5BDD96D-32FC-4241-A1AB-F9854B643FBC}" type="presParOf" srcId="{D346168A-F5FB-154F-830C-A377E5EC6909}" destId="{D6684DC5-089C-634B-BBA6-D1C4BFD60E4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06ABB-D64F-0546-A439-E40D43A142B4}">
      <dsp:nvSpPr>
        <dsp:cNvPr id="0" name=""/>
        <dsp:cNvSpPr/>
      </dsp:nvSpPr>
      <dsp:spPr>
        <a:xfrm>
          <a:off x="3904478" y="34506"/>
          <a:ext cx="1794318" cy="179431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Mind</a:t>
          </a:r>
        </a:p>
      </dsp:txBody>
      <dsp:txXfrm>
        <a:off x="4111514" y="276049"/>
        <a:ext cx="1380245" cy="569351"/>
      </dsp:txXfrm>
    </dsp:sp>
    <dsp:sp modelId="{B06291F3-510D-774E-BD2C-BA49D7713959}">
      <dsp:nvSpPr>
        <dsp:cNvPr id="0" name=""/>
        <dsp:cNvSpPr/>
      </dsp:nvSpPr>
      <dsp:spPr>
        <a:xfrm>
          <a:off x="4698119" y="828147"/>
          <a:ext cx="1794318" cy="179431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Endocrine system</a:t>
          </a:r>
        </a:p>
      </dsp:txBody>
      <dsp:txXfrm>
        <a:off x="5664290" y="1035183"/>
        <a:ext cx="690122" cy="1380245"/>
      </dsp:txXfrm>
    </dsp:sp>
    <dsp:sp modelId="{26C03179-FD7D-EC45-A5CB-263C07C8DB43}">
      <dsp:nvSpPr>
        <dsp:cNvPr id="0" name=""/>
        <dsp:cNvSpPr/>
      </dsp:nvSpPr>
      <dsp:spPr>
        <a:xfrm>
          <a:off x="3904478" y="1621788"/>
          <a:ext cx="1794318" cy="179431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Nervous system</a:t>
          </a:r>
        </a:p>
      </dsp:txBody>
      <dsp:txXfrm>
        <a:off x="4111514" y="2605212"/>
        <a:ext cx="1380245" cy="569351"/>
      </dsp:txXfrm>
    </dsp:sp>
    <dsp:sp modelId="{DF6E6B4B-786E-CA4B-970C-7CC9D117B8D2}">
      <dsp:nvSpPr>
        <dsp:cNvPr id="0" name=""/>
        <dsp:cNvSpPr/>
      </dsp:nvSpPr>
      <dsp:spPr>
        <a:xfrm>
          <a:off x="3110837" y="828147"/>
          <a:ext cx="1794318" cy="179431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Immune System</a:t>
          </a:r>
        </a:p>
      </dsp:txBody>
      <dsp:txXfrm>
        <a:off x="3248861" y="1035183"/>
        <a:ext cx="690122" cy="1380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77CC0-B475-E74A-85D6-B4275D06FA34}">
      <dsp:nvSpPr>
        <dsp:cNvPr id="0" name=""/>
        <dsp:cNvSpPr/>
      </dsp:nvSpPr>
      <dsp:spPr>
        <a:xfrm>
          <a:off x="4613003" y="898911"/>
          <a:ext cx="188633" cy="826395"/>
        </a:xfrm>
        <a:custGeom>
          <a:avLst/>
          <a:gdLst/>
          <a:ahLst/>
          <a:cxnLst/>
          <a:rect l="0" t="0" r="0" b="0"/>
          <a:pathLst>
            <a:path>
              <a:moveTo>
                <a:pt x="188633" y="0"/>
              </a:moveTo>
              <a:lnTo>
                <a:pt x="188633" y="826395"/>
              </a:lnTo>
              <a:lnTo>
                <a:pt x="0" y="82639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76CFF2-9E3A-B74D-BF41-9D0FD9CAB6B1}">
      <dsp:nvSpPr>
        <dsp:cNvPr id="0" name=""/>
        <dsp:cNvSpPr/>
      </dsp:nvSpPr>
      <dsp:spPr>
        <a:xfrm>
          <a:off x="4801637" y="898911"/>
          <a:ext cx="3260667" cy="1652790"/>
        </a:xfrm>
        <a:custGeom>
          <a:avLst/>
          <a:gdLst/>
          <a:ahLst/>
          <a:cxnLst/>
          <a:rect l="0" t="0" r="0" b="0"/>
          <a:pathLst>
            <a:path>
              <a:moveTo>
                <a:pt x="0" y="0"/>
              </a:moveTo>
              <a:lnTo>
                <a:pt x="0" y="1464156"/>
              </a:lnTo>
              <a:lnTo>
                <a:pt x="3260667" y="1464156"/>
              </a:lnTo>
              <a:lnTo>
                <a:pt x="3260667" y="165279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16EE94-D1A8-374F-89BB-2ABE0270A80C}">
      <dsp:nvSpPr>
        <dsp:cNvPr id="0" name=""/>
        <dsp:cNvSpPr/>
      </dsp:nvSpPr>
      <dsp:spPr>
        <a:xfrm>
          <a:off x="4801637" y="898911"/>
          <a:ext cx="1086889" cy="1652790"/>
        </a:xfrm>
        <a:custGeom>
          <a:avLst/>
          <a:gdLst/>
          <a:ahLst/>
          <a:cxnLst/>
          <a:rect l="0" t="0" r="0" b="0"/>
          <a:pathLst>
            <a:path>
              <a:moveTo>
                <a:pt x="0" y="0"/>
              </a:moveTo>
              <a:lnTo>
                <a:pt x="0" y="1464156"/>
              </a:lnTo>
              <a:lnTo>
                <a:pt x="1086889" y="1464156"/>
              </a:lnTo>
              <a:lnTo>
                <a:pt x="1086889" y="165279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CE34BD-2E6C-704C-BDAA-8E80F738AC25}">
      <dsp:nvSpPr>
        <dsp:cNvPr id="0" name=""/>
        <dsp:cNvSpPr/>
      </dsp:nvSpPr>
      <dsp:spPr>
        <a:xfrm>
          <a:off x="3714748" y="898911"/>
          <a:ext cx="1086889" cy="1652790"/>
        </a:xfrm>
        <a:custGeom>
          <a:avLst/>
          <a:gdLst/>
          <a:ahLst/>
          <a:cxnLst/>
          <a:rect l="0" t="0" r="0" b="0"/>
          <a:pathLst>
            <a:path>
              <a:moveTo>
                <a:pt x="1086889" y="0"/>
              </a:moveTo>
              <a:lnTo>
                <a:pt x="1086889" y="1464156"/>
              </a:lnTo>
              <a:lnTo>
                <a:pt x="0" y="1464156"/>
              </a:lnTo>
              <a:lnTo>
                <a:pt x="0" y="165279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CEF8A5-D2EF-D74C-AF48-F37576B462F5}">
      <dsp:nvSpPr>
        <dsp:cNvPr id="0" name=""/>
        <dsp:cNvSpPr/>
      </dsp:nvSpPr>
      <dsp:spPr>
        <a:xfrm>
          <a:off x="1540969" y="898911"/>
          <a:ext cx="3260667" cy="1652790"/>
        </a:xfrm>
        <a:custGeom>
          <a:avLst/>
          <a:gdLst/>
          <a:ahLst/>
          <a:cxnLst/>
          <a:rect l="0" t="0" r="0" b="0"/>
          <a:pathLst>
            <a:path>
              <a:moveTo>
                <a:pt x="3260667" y="0"/>
              </a:moveTo>
              <a:lnTo>
                <a:pt x="3260667" y="1464156"/>
              </a:lnTo>
              <a:lnTo>
                <a:pt x="0" y="1464156"/>
              </a:lnTo>
              <a:lnTo>
                <a:pt x="0" y="165279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59EBD2-09F7-B64D-AEE1-3AECED69BA66}">
      <dsp:nvSpPr>
        <dsp:cNvPr id="0" name=""/>
        <dsp:cNvSpPr/>
      </dsp:nvSpPr>
      <dsp:spPr>
        <a:xfrm>
          <a:off x="3903381" y="655"/>
          <a:ext cx="1796511" cy="89825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Coping skills</a:t>
          </a:r>
        </a:p>
      </dsp:txBody>
      <dsp:txXfrm>
        <a:off x="3903381" y="655"/>
        <a:ext cx="1796511" cy="898255"/>
      </dsp:txXfrm>
    </dsp:sp>
    <dsp:sp modelId="{1F1492AA-A327-AB4B-A82A-64D42E38BB1E}">
      <dsp:nvSpPr>
        <dsp:cNvPr id="0" name=""/>
        <dsp:cNvSpPr/>
      </dsp:nvSpPr>
      <dsp:spPr>
        <a:xfrm>
          <a:off x="642714" y="2551701"/>
          <a:ext cx="1796511" cy="89825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Knowledge</a:t>
          </a:r>
        </a:p>
      </dsp:txBody>
      <dsp:txXfrm>
        <a:off x="642714" y="2551701"/>
        <a:ext cx="1796511" cy="898255"/>
      </dsp:txXfrm>
    </dsp:sp>
    <dsp:sp modelId="{71EEB560-7102-8C4D-B00E-18B6DB01BE63}">
      <dsp:nvSpPr>
        <dsp:cNvPr id="0" name=""/>
        <dsp:cNvSpPr/>
      </dsp:nvSpPr>
      <dsp:spPr>
        <a:xfrm>
          <a:off x="2816492" y="2551701"/>
          <a:ext cx="1796511" cy="89825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Inner resources</a:t>
          </a:r>
        </a:p>
      </dsp:txBody>
      <dsp:txXfrm>
        <a:off x="2816492" y="2551701"/>
        <a:ext cx="1796511" cy="898255"/>
      </dsp:txXfrm>
    </dsp:sp>
    <dsp:sp modelId="{FD6AE93C-D934-1547-8F48-4C078BC5A58E}">
      <dsp:nvSpPr>
        <dsp:cNvPr id="0" name=""/>
        <dsp:cNvSpPr/>
      </dsp:nvSpPr>
      <dsp:spPr>
        <a:xfrm>
          <a:off x="4990271" y="2551701"/>
          <a:ext cx="1796511" cy="89825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Social support</a:t>
          </a:r>
        </a:p>
      </dsp:txBody>
      <dsp:txXfrm>
        <a:off x="4990271" y="2551701"/>
        <a:ext cx="1796511" cy="898255"/>
      </dsp:txXfrm>
    </dsp:sp>
    <dsp:sp modelId="{DB468685-5029-2641-A01D-81E24318D57C}">
      <dsp:nvSpPr>
        <dsp:cNvPr id="0" name=""/>
        <dsp:cNvSpPr/>
      </dsp:nvSpPr>
      <dsp:spPr>
        <a:xfrm>
          <a:off x="7164049" y="2551701"/>
          <a:ext cx="1796511" cy="89825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Spiritual beliefs</a:t>
          </a:r>
        </a:p>
      </dsp:txBody>
      <dsp:txXfrm>
        <a:off x="7164049" y="2551701"/>
        <a:ext cx="1796511" cy="898255"/>
      </dsp:txXfrm>
    </dsp:sp>
    <dsp:sp modelId="{E36A9D4C-40E4-C34E-8B65-11A3D1AF32DD}">
      <dsp:nvSpPr>
        <dsp:cNvPr id="0" name=""/>
        <dsp:cNvSpPr/>
      </dsp:nvSpPr>
      <dsp:spPr>
        <a:xfrm>
          <a:off x="2816492" y="1276178"/>
          <a:ext cx="1796511" cy="89825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Environment</a:t>
          </a:r>
        </a:p>
      </dsp:txBody>
      <dsp:txXfrm>
        <a:off x="2816492" y="1276178"/>
        <a:ext cx="1796511" cy="89825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5/30/2024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5/30/2024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5/30/2024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bi.nlm.nih.gov/pmc/articles/PMC1456909/#b3" TargetMode="External"/><Relationship Id="rId2" Type="http://schemas.openxmlformats.org/officeDocument/2006/relationships/hyperlink" Target="https://www.ncbi.nlm.nih.gov/pmc/articles/PMC1456909/#b6" TargetMode="External"/><Relationship Id="rId1" Type="http://schemas.openxmlformats.org/officeDocument/2006/relationships/slideLayout" Target="../slideLayouts/slideLayout2.xml"/><Relationship Id="rId5" Type="http://schemas.openxmlformats.org/officeDocument/2006/relationships/hyperlink" Target="https://www.ncbi.nlm.nih.gov/pmc/articles/PMC1456909/#b5" TargetMode="External"/><Relationship Id="rId4" Type="http://schemas.openxmlformats.org/officeDocument/2006/relationships/hyperlink" Target="https://www.ncbi.nlm.nih.gov/pmc/articles/PMC1456909/#b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bi.nlm.nih.gov/pmc/articles/PMC1456909/#b10" TargetMode="External"/><Relationship Id="rId2" Type="http://schemas.openxmlformats.org/officeDocument/2006/relationships/hyperlink" Target="https://www.ncbi.nlm.nih.gov/pmc/articles/PMC1456909/#b18" TargetMode="Externa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www.ncbi.nlm.nih.gov/pmc/articles/PMC1456909/#b17"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hyperlink" Target="https://www.ncbi.nlm.nih.gov/pmc/articles/PMC1456909/#b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Mind Over BODY</a:t>
            </a:r>
          </a:p>
        </p:txBody>
      </p:sp>
      <p:sp>
        <p:nvSpPr>
          <p:cNvPr id="3" name="Subtitle 2"/>
          <p:cNvSpPr>
            <a:spLocks noGrp="1"/>
          </p:cNvSpPr>
          <p:nvPr>
            <p:ph type="subTitle" idx="1"/>
          </p:nvPr>
        </p:nvSpPr>
        <p:spPr/>
        <p:txBody>
          <a:bodyPr/>
          <a:lstStyle/>
          <a:p>
            <a:r>
              <a:rPr lang="en-US" dirty="0"/>
              <a:t>Radhika Nandur </a:t>
            </a:r>
            <a:r>
              <a:rPr lang="en-US" dirty="0" err="1"/>
              <a:t>Bukkapatnam</a:t>
            </a:r>
            <a:r>
              <a:rPr lang="en-US" dirty="0"/>
              <a:t> MD MAS FACC</a:t>
            </a:r>
          </a:p>
        </p:txBody>
      </p:sp>
    </p:spTree>
    <p:extLst>
      <p:ext uri="{BB962C8B-B14F-4D97-AF65-F5344CB8AC3E}">
        <p14:creationId xmlns:p14="http://schemas.microsoft.com/office/powerpoint/2010/main" val="167952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5B4B5-094F-8448-A6FC-49B695A6E988}"/>
              </a:ext>
            </a:extLst>
          </p:cNvPr>
          <p:cNvSpPr>
            <a:spLocks noGrp="1"/>
          </p:cNvSpPr>
          <p:nvPr>
            <p:ph type="title"/>
          </p:nvPr>
        </p:nvSpPr>
        <p:spPr/>
        <p:txBody>
          <a:bodyPr>
            <a:noAutofit/>
          </a:bodyPr>
          <a:lstStyle/>
          <a:p>
            <a:r>
              <a:rPr lang="en-US" sz="2800" i="0" dirty="0">
                <a:solidFill>
                  <a:srgbClr val="212121"/>
                </a:solidFill>
                <a:effectLst/>
                <a:latin typeface="Gill Sans MT" panose="020B0502020104020203" pitchFamily="34" charset="77"/>
                <a:cs typeface="Arial" panose="020B0604020202020204" pitchFamily="34" charset="0"/>
              </a:rPr>
              <a:t>large-scale epidemiological and medical studies among civil servants in the UK</a:t>
            </a:r>
            <a:endParaRPr lang="en-US" sz="2800" dirty="0">
              <a:latin typeface="Gill Sans MT" panose="020B0502020104020203" pitchFamily="34" charset="77"/>
              <a:cs typeface="Arial" panose="020B0604020202020204" pitchFamily="34" charset="0"/>
            </a:endParaRPr>
          </a:p>
        </p:txBody>
      </p:sp>
      <p:sp>
        <p:nvSpPr>
          <p:cNvPr id="3" name="Content Placeholder 2">
            <a:extLst>
              <a:ext uri="{FF2B5EF4-FFF2-40B4-BE49-F238E27FC236}">
                <a16:creationId xmlns:a16="http://schemas.microsoft.com/office/drawing/2014/main" id="{EFE02EAD-D3C2-E4E1-F7F0-C8455985046E}"/>
              </a:ext>
            </a:extLst>
          </p:cNvPr>
          <p:cNvSpPr>
            <a:spLocks noGrp="1"/>
          </p:cNvSpPr>
          <p:nvPr>
            <p:ph idx="1"/>
          </p:nvPr>
        </p:nvSpPr>
        <p:spPr/>
        <p:txBody>
          <a:bodyPr>
            <a:normAutofit/>
          </a:bodyPr>
          <a:lstStyle/>
          <a:p>
            <a:r>
              <a:rPr lang="en-US" b="0" i="0" dirty="0">
                <a:solidFill>
                  <a:srgbClr val="212121"/>
                </a:solidFill>
                <a:effectLst/>
                <a:latin typeface="Gill Sans MT" panose="020B0502020104020203" pitchFamily="34" charset="77"/>
              </a:rPr>
              <a:t> Workers in low-level jobs, in which they have high stress and little autonomy, have more than twice the risk of developing metabolic syndrome—a precursor of heart disease and diabetes—compared with employees in higher-level jobs </a:t>
            </a:r>
          </a:p>
          <a:p>
            <a:r>
              <a:rPr lang="en-US" dirty="0">
                <a:solidFill>
                  <a:srgbClr val="212121"/>
                </a:solidFill>
                <a:latin typeface="Gill Sans MT" panose="020B0502020104020203" pitchFamily="34" charset="77"/>
              </a:rPr>
              <a:t>P</a:t>
            </a:r>
            <a:r>
              <a:rPr lang="en-US" b="0" i="0" dirty="0">
                <a:solidFill>
                  <a:srgbClr val="212121"/>
                </a:solidFill>
                <a:effectLst/>
                <a:latin typeface="Gill Sans MT" panose="020B0502020104020203" pitchFamily="34" charset="77"/>
              </a:rPr>
              <a:t>eople from this group are also more inclined to die prematurely than colleagues who do less menial, higher-level work. In these studies, stress is defined as a high level of demand, a low level of control and little support from co-workers or supervisors.</a:t>
            </a:r>
          </a:p>
          <a:p>
            <a:r>
              <a:rPr lang="en-US" b="0" i="0" dirty="0">
                <a:solidFill>
                  <a:srgbClr val="212121"/>
                </a:solidFill>
                <a:effectLst/>
                <a:latin typeface="Gill Sans MT" panose="020B0502020104020203" pitchFamily="34" charset="77"/>
              </a:rPr>
              <a:t>By measuring heart rate, and cortisol and adrenaline levels, researchers also found that stress affects the autonomic nervous system and neuroendocrine function.</a:t>
            </a:r>
            <a:endParaRPr lang="en-US" dirty="0">
              <a:latin typeface="Gill Sans MT" panose="020B0502020104020203" pitchFamily="34" charset="77"/>
            </a:endParaRPr>
          </a:p>
        </p:txBody>
      </p:sp>
    </p:spTree>
    <p:extLst>
      <p:ext uri="{BB962C8B-B14F-4D97-AF65-F5344CB8AC3E}">
        <p14:creationId xmlns:p14="http://schemas.microsoft.com/office/powerpoint/2010/main" val="3530577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EBC3-5343-BCDC-5C00-AD331CA70B45}"/>
              </a:ext>
            </a:extLst>
          </p:cNvPr>
          <p:cNvSpPr>
            <a:spLocks noGrp="1"/>
          </p:cNvSpPr>
          <p:nvPr>
            <p:ph type="title"/>
          </p:nvPr>
        </p:nvSpPr>
        <p:spPr/>
        <p:txBody>
          <a:bodyPr/>
          <a:lstStyle/>
          <a:p>
            <a:r>
              <a:rPr lang="en-US" dirty="0"/>
              <a:t>Atherosclerosis…</a:t>
            </a:r>
          </a:p>
        </p:txBody>
      </p:sp>
      <p:sp>
        <p:nvSpPr>
          <p:cNvPr id="3" name="Content Placeholder 2">
            <a:extLst>
              <a:ext uri="{FF2B5EF4-FFF2-40B4-BE49-F238E27FC236}">
                <a16:creationId xmlns:a16="http://schemas.microsoft.com/office/drawing/2014/main" id="{2F83B6DD-374F-6CF3-A387-1B672C38BBC5}"/>
              </a:ext>
            </a:extLst>
          </p:cNvPr>
          <p:cNvSpPr>
            <a:spLocks noGrp="1"/>
          </p:cNvSpPr>
          <p:nvPr>
            <p:ph idx="1"/>
          </p:nvPr>
        </p:nvSpPr>
        <p:spPr/>
        <p:txBody>
          <a:bodyPr/>
          <a:lstStyle/>
          <a:p>
            <a:r>
              <a:rPr lang="en-US" dirty="0">
                <a:solidFill>
                  <a:srgbClr val="212121"/>
                </a:solidFill>
                <a:latin typeface="Gill Sans MT" panose="020B0502020104020203" pitchFamily="34" charset="77"/>
              </a:rPr>
              <a:t>A</a:t>
            </a:r>
            <a:r>
              <a:rPr lang="en-US" b="0" i="0" dirty="0">
                <a:solidFill>
                  <a:srgbClr val="212121"/>
                </a:solidFill>
                <a:effectLst/>
                <a:latin typeface="Gill Sans MT" panose="020B0502020104020203" pitchFamily="34" charset="77"/>
              </a:rPr>
              <a:t>cute and chronic psychological stress, related to low socio-economic status, can increase the risk of heart attack by increasing circulating levels of platelet–leukocyte aggregates.</a:t>
            </a:r>
          </a:p>
          <a:p>
            <a:r>
              <a:rPr lang="en-US" b="0" i="0" dirty="0">
                <a:solidFill>
                  <a:srgbClr val="212121"/>
                </a:solidFill>
                <a:effectLst/>
                <a:latin typeface="Gill Sans MT" panose="020B0502020104020203" pitchFamily="34" charset="77"/>
              </a:rPr>
              <a:t> Hardening of the arteries is more frequent in wives when they and their husbands express hostility during marital disagreements, and more common in husbands when they or their wives act in a controlling way</a:t>
            </a:r>
            <a:endParaRPr lang="en-US" dirty="0">
              <a:latin typeface="Gill Sans MT" panose="020B0502020104020203" pitchFamily="34" charset="77"/>
            </a:endParaRPr>
          </a:p>
        </p:txBody>
      </p:sp>
    </p:spTree>
    <p:extLst>
      <p:ext uri="{BB962C8B-B14F-4D97-AF65-F5344CB8AC3E}">
        <p14:creationId xmlns:p14="http://schemas.microsoft.com/office/powerpoint/2010/main" val="1794373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DFFB2-F01B-2D5E-EFBF-8D6A82261BA3}"/>
              </a:ext>
            </a:extLst>
          </p:cNvPr>
          <p:cNvSpPr>
            <a:spLocks noGrp="1"/>
          </p:cNvSpPr>
          <p:nvPr>
            <p:ph type="title"/>
          </p:nvPr>
        </p:nvSpPr>
        <p:spPr/>
        <p:txBody>
          <a:bodyPr/>
          <a:lstStyle/>
          <a:p>
            <a:r>
              <a:rPr lang="en-US" dirty="0"/>
              <a:t>Determinants of illness</a:t>
            </a:r>
          </a:p>
        </p:txBody>
      </p:sp>
      <p:graphicFrame>
        <p:nvGraphicFramePr>
          <p:cNvPr id="4" name="Content Placeholder 3">
            <a:extLst>
              <a:ext uri="{FF2B5EF4-FFF2-40B4-BE49-F238E27FC236}">
                <a16:creationId xmlns:a16="http://schemas.microsoft.com/office/drawing/2014/main" id="{1E8C5DF7-340D-0044-A07D-32F1FB8C3651}"/>
              </a:ext>
            </a:extLst>
          </p:cNvPr>
          <p:cNvGraphicFramePr>
            <a:graphicFrameLocks noGrp="1"/>
          </p:cNvGraphicFramePr>
          <p:nvPr>
            <p:ph idx="1"/>
            <p:extLst>
              <p:ext uri="{D42A27DB-BD31-4B8C-83A1-F6EECF244321}">
                <p14:modId xmlns:p14="http://schemas.microsoft.com/office/powerpoint/2010/main" val="1248617892"/>
              </p:ext>
            </p:extLst>
          </p:nvPr>
        </p:nvGraphicFramePr>
        <p:xfrm>
          <a:off x="1451579" y="2015732"/>
          <a:ext cx="9603275"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768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5E5A90-3B4E-4948-AB88-8AF52A6000B7}"/>
              </a:ext>
            </a:extLst>
          </p:cNvPr>
          <p:cNvSpPr>
            <a:spLocks noGrp="1"/>
          </p:cNvSpPr>
          <p:nvPr>
            <p:ph type="title"/>
          </p:nvPr>
        </p:nvSpPr>
        <p:spPr/>
        <p:txBody>
          <a:bodyPr/>
          <a:lstStyle/>
          <a:p>
            <a:r>
              <a:rPr lang="en-US" dirty="0"/>
              <a:t>Hope  vs despair</a:t>
            </a:r>
          </a:p>
        </p:txBody>
      </p:sp>
      <p:sp>
        <p:nvSpPr>
          <p:cNvPr id="4" name="Content Placeholder 3">
            <a:extLst>
              <a:ext uri="{FF2B5EF4-FFF2-40B4-BE49-F238E27FC236}">
                <a16:creationId xmlns:a16="http://schemas.microsoft.com/office/drawing/2014/main" id="{17B7702E-2D7A-E24B-BE79-BDD890C37EA2}"/>
              </a:ext>
            </a:extLst>
          </p:cNvPr>
          <p:cNvSpPr>
            <a:spLocks noGrp="1"/>
          </p:cNvSpPr>
          <p:nvPr>
            <p:ph idx="1"/>
          </p:nvPr>
        </p:nvSpPr>
        <p:spPr/>
        <p:txBody>
          <a:bodyPr/>
          <a:lstStyle/>
          <a:p>
            <a:r>
              <a:rPr lang="en-US" dirty="0"/>
              <a:t>A prospective study of coronary heart disease (CHD) and paper-and-pencil measured optimism found that </a:t>
            </a:r>
            <a:r>
              <a:rPr lang="en-US" b="1" dirty="0"/>
              <a:t>“a more optimistic explanatory style, or viewing the glass as half full, lowers the risk of CHD in older men</a:t>
            </a:r>
            <a:r>
              <a:rPr lang="en-US" dirty="0"/>
              <a:t>” (</a:t>
            </a:r>
            <a:r>
              <a:rPr lang="en-US" dirty="0" err="1"/>
              <a:t>Kubzansky</a:t>
            </a:r>
            <a:r>
              <a:rPr lang="en-US" dirty="0"/>
              <a:t>, Sparrow, </a:t>
            </a:r>
            <a:r>
              <a:rPr lang="en-US" dirty="0" err="1"/>
              <a:t>Vokonas</a:t>
            </a:r>
            <a:r>
              <a:rPr lang="en-US" dirty="0"/>
              <a:t>, &amp; </a:t>
            </a:r>
            <a:r>
              <a:rPr lang="en-US" dirty="0" err="1"/>
              <a:t>Kawachi</a:t>
            </a:r>
            <a:r>
              <a:rPr lang="en-US" dirty="0"/>
              <a:t>, 2001, pp. 913–914) and discussed other research showing a link “</a:t>
            </a:r>
            <a:r>
              <a:rPr lang="en-US" b="1" dirty="0"/>
              <a:t>between pessimism, hopelessness, and risk of heart disease</a:t>
            </a:r>
            <a:r>
              <a:rPr lang="en-US" dirty="0"/>
              <a:t>” (</a:t>
            </a:r>
            <a:r>
              <a:rPr lang="en-US" dirty="0" err="1"/>
              <a:t>Kubzansky</a:t>
            </a:r>
            <a:r>
              <a:rPr lang="en-US" dirty="0"/>
              <a:t> et al., 2001, p. 910).  A 30-year study reported that “a pessimistic explanatory style . . . is significantly associated with mortality” (</a:t>
            </a:r>
            <a:r>
              <a:rPr lang="en-US" dirty="0" err="1"/>
              <a:t>Maruta</a:t>
            </a:r>
            <a:r>
              <a:rPr lang="en-US" dirty="0"/>
              <a:t>, Colligan, </a:t>
            </a:r>
            <a:r>
              <a:rPr lang="en-US" dirty="0" err="1"/>
              <a:t>Malinchoc</a:t>
            </a:r>
            <a:r>
              <a:rPr lang="en-US" dirty="0"/>
              <a:t>, &amp; Offord, 2000, p. 140).</a:t>
            </a:r>
          </a:p>
        </p:txBody>
      </p:sp>
    </p:spTree>
    <p:extLst>
      <p:ext uri="{BB962C8B-B14F-4D97-AF65-F5344CB8AC3E}">
        <p14:creationId xmlns:p14="http://schemas.microsoft.com/office/powerpoint/2010/main" val="1299723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hope actually change the course of the malady?</a:t>
            </a:r>
          </a:p>
        </p:txBody>
      </p:sp>
      <p:sp>
        <p:nvSpPr>
          <p:cNvPr id="3" name="Content Placeholder 2"/>
          <p:cNvSpPr>
            <a:spLocks noGrp="1"/>
          </p:cNvSpPr>
          <p:nvPr>
            <p:ph idx="1"/>
          </p:nvPr>
        </p:nvSpPr>
        <p:spPr/>
        <p:txBody>
          <a:bodyPr/>
          <a:lstStyle/>
          <a:p>
            <a:r>
              <a:rPr lang="en-US" dirty="0"/>
              <a:t>Hope is the elevating feeling we experience when we see a path to a better future.</a:t>
            </a:r>
          </a:p>
          <a:p>
            <a:r>
              <a:rPr lang="en-US" dirty="0"/>
              <a:t>Hope acknowledges the significant obstacles and deep pitfalls along that path.</a:t>
            </a:r>
          </a:p>
          <a:p>
            <a:r>
              <a:rPr lang="en-US" dirty="0"/>
              <a:t>Hope has no room for delusion</a:t>
            </a:r>
          </a:p>
          <a:p>
            <a:r>
              <a:rPr lang="en-US" dirty="0"/>
              <a:t>Hope gives us the courage to confront our circumstances and the capacity to surmount them</a:t>
            </a:r>
          </a:p>
          <a:p>
            <a:r>
              <a:rPr lang="en-US" dirty="0"/>
              <a:t>Fear makes bad decisions</a:t>
            </a:r>
          </a:p>
          <a:p>
            <a:r>
              <a:rPr lang="en-US" dirty="0"/>
              <a:t>Doubt leads to complications</a:t>
            </a:r>
          </a:p>
          <a:p>
            <a:endParaRPr lang="en-US" dirty="0"/>
          </a:p>
          <a:p>
            <a:endParaRPr lang="en-US" dirty="0"/>
          </a:p>
        </p:txBody>
      </p:sp>
    </p:spTree>
    <p:extLst>
      <p:ext uri="{BB962C8B-B14F-4D97-AF65-F5344CB8AC3E}">
        <p14:creationId xmlns:p14="http://schemas.microsoft.com/office/powerpoint/2010/main" val="847481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7531B-12F8-CB4B-8BBA-C0DE8C27CB18}"/>
              </a:ext>
            </a:extLst>
          </p:cNvPr>
          <p:cNvSpPr>
            <a:spLocks noGrp="1"/>
          </p:cNvSpPr>
          <p:nvPr>
            <p:ph type="title"/>
          </p:nvPr>
        </p:nvSpPr>
        <p:spPr/>
        <p:txBody>
          <a:bodyPr/>
          <a:lstStyle/>
          <a:p>
            <a:r>
              <a:rPr lang="en-US" dirty="0"/>
              <a:t>Psychoneuroimmunology</a:t>
            </a:r>
          </a:p>
        </p:txBody>
      </p:sp>
      <p:sp>
        <p:nvSpPr>
          <p:cNvPr id="3" name="Content Placeholder 2">
            <a:extLst>
              <a:ext uri="{FF2B5EF4-FFF2-40B4-BE49-F238E27FC236}">
                <a16:creationId xmlns:a16="http://schemas.microsoft.com/office/drawing/2014/main" id="{F5FA83DA-E6A3-124E-BB7B-33794D5D89F7}"/>
              </a:ext>
            </a:extLst>
          </p:cNvPr>
          <p:cNvSpPr>
            <a:spLocks noGrp="1"/>
          </p:cNvSpPr>
          <p:nvPr>
            <p:ph idx="1"/>
          </p:nvPr>
        </p:nvSpPr>
        <p:spPr>
          <a:xfrm>
            <a:off x="1451579" y="2015732"/>
            <a:ext cx="9603275" cy="3796489"/>
          </a:xfrm>
        </p:spPr>
        <p:txBody>
          <a:bodyPr>
            <a:normAutofit/>
          </a:bodyPr>
          <a:lstStyle/>
          <a:p>
            <a:r>
              <a:rPr lang="en-US" sz="2200" dirty="0"/>
              <a:t>The mind is one activity of the brain, and this activity of the brain is the body’s first line of defense against illness, against aging, against death, and key to health and well-being</a:t>
            </a:r>
          </a:p>
          <a:p>
            <a:pPr marL="0" indent="0">
              <a:buNone/>
            </a:pPr>
            <a:endParaRPr lang="en-US" sz="2200" dirty="0"/>
          </a:p>
          <a:p>
            <a:r>
              <a:rPr lang="en-US" sz="2200" dirty="0"/>
              <a:t>In 1998, Eric Kandel, a Nobel Laureate in Physiology or Medicine in 2000, provided the general mechanism whereby </a:t>
            </a:r>
            <a:r>
              <a:rPr lang="en-US" sz="2200" b="1" dirty="0"/>
              <a:t>beliefs do become biology</a:t>
            </a:r>
            <a:r>
              <a:rPr lang="en-US" sz="2200" dirty="0"/>
              <a:t>.  That is, he explained the process used in the body to convert the electrical activity in the brain, which represents thoughts, into longer lasting changes in the body</a:t>
            </a:r>
          </a:p>
        </p:txBody>
      </p:sp>
    </p:spTree>
    <p:extLst>
      <p:ext uri="{BB962C8B-B14F-4D97-AF65-F5344CB8AC3E}">
        <p14:creationId xmlns:p14="http://schemas.microsoft.com/office/powerpoint/2010/main" val="3800223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AB05-7365-0B4E-A3E1-9BF913FB8783}"/>
              </a:ext>
            </a:extLst>
          </p:cNvPr>
          <p:cNvSpPr>
            <a:spLocks noGrp="1"/>
          </p:cNvSpPr>
          <p:nvPr>
            <p:ph type="title"/>
          </p:nvPr>
        </p:nvSpPr>
        <p:spPr/>
        <p:txBody>
          <a:bodyPr/>
          <a:lstStyle/>
          <a:p>
            <a:r>
              <a:rPr lang="en-US" dirty="0"/>
              <a:t>Spirituality and social interactions</a:t>
            </a:r>
          </a:p>
        </p:txBody>
      </p:sp>
      <p:sp>
        <p:nvSpPr>
          <p:cNvPr id="3" name="Content Placeholder 2">
            <a:extLst>
              <a:ext uri="{FF2B5EF4-FFF2-40B4-BE49-F238E27FC236}">
                <a16:creationId xmlns:a16="http://schemas.microsoft.com/office/drawing/2014/main" id="{3CA3CD70-DE79-494A-83B9-806645016F38}"/>
              </a:ext>
            </a:extLst>
          </p:cNvPr>
          <p:cNvSpPr>
            <a:spLocks noGrp="1"/>
          </p:cNvSpPr>
          <p:nvPr>
            <p:ph idx="1"/>
          </p:nvPr>
        </p:nvSpPr>
        <p:spPr>
          <a:xfrm>
            <a:off x="1451578" y="1703693"/>
            <a:ext cx="9603275" cy="3450613"/>
          </a:xfrm>
        </p:spPr>
        <p:txBody>
          <a:bodyPr>
            <a:noAutofit/>
          </a:bodyPr>
          <a:lstStyle/>
          <a:p>
            <a:r>
              <a:rPr lang="en-US" dirty="0"/>
              <a:t>One study looked at the variables that influenced mortality in men over 55 who had elective cardiac surgery (</a:t>
            </a:r>
            <a:r>
              <a:rPr lang="en-US" dirty="0" err="1"/>
              <a:t>Oxman</a:t>
            </a:r>
            <a:r>
              <a:rPr lang="en-US" dirty="0"/>
              <a:t>, Freeman, &amp; </a:t>
            </a:r>
            <a:r>
              <a:rPr lang="en-US" dirty="0" err="1"/>
              <a:t>Manheimer</a:t>
            </a:r>
            <a:r>
              <a:rPr lang="en-US" dirty="0"/>
              <a:t>, 1995). Two of the top five predictors of six-month mortality are variables of interest—</a:t>
            </a:r>
            <a:r>
              <a:rPr lang="en-US" b="1" dirty="0"/>
              <a:t>social support and religious support</a:t>
            </a:r>
            <a:r>
              <a:rPr lang="en-US" dirty="0"/>
              <a:t>. Those who professed no strength or comfort from religion were three times as likely to die in this six-month period as those who said they drew strength and comfort from religion. </a:t>
            </a:r>
          </a:p>
          <a:p>
            <a:r>
              <a:rPr lang="en-US" dirty="0"/>
              <a:t>No one is sure why or how increased social interaction decreases mortality: </a:t>
            </a:r>
            <a:r>
              <a:rPr lang="en-US" b="1" dirty="0"/>
              <a:t>more friends helps an individual to deal better with the stresses and anxieties of life. or increases our health-producing behaviors</a:t>
            </a:r>
            <a:r>
              <a:rPr lang="en-US" dirty="0"/>
              <a:t>.</a:t>
            </a:r>
          </a:p>
          <a:p>
            <a:r>
              <a:rPr lang="en-US" dirty="0"/>
              <a:t>Mortality of the surviving spouse during the first year of bereavement has been found to be 2 to 12 times that of married people the same age” </a:t>
            </a:r>
          </a:p>
        </p:txBody>
      </p:sp>
    </p:spTree>
    <p:extLst>
      <p:ext uri="{BB962C8B-B14F-4D97-AF65-F5344CB8AC3E}">
        <p14:creationId xmlns:p14="http://schemas.microsoft.com/office/powerpoint/2010/main" val="1509619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20E5-E5E7-1641-B2D9-6AF102FCB9C4}"/>
              </a:ext>
            </a:extLst>
          </p:cNvPr>
          <p:cNvSpPr>
            <a:spLocks noGrp="1"/>
          </p:cNvSpPr>
          <p:nvPr>
            <p:ph type="title"/>
          </p:nvPr>
        </p:nvSpPr>
        <p:spPr/>
        <p:txBody>
          <a:bodyPr/>
          <a:lstStyle/>
          <a:p>
            <a:r>
              <a:rPr lang="en-US" dirty="0"/>
              <a:t>Will to live</a:t>
            </a:r>
          </a:p>
        </p:txBody>
      </p:sp>
      <p:sp>
        <p:nvSpPr>
          <p:cNvPr id="3" name="Content Placeholder 2">
            <a:extLst>
              <a:ext uri="{FF2B5EF4-FFF2-40B4-BE49-F238E27FC236}">
                <a16:creationId xmlns:a16="http://schemas.microsoft.com/office/drawing/2014/main" id="{95392480-7921-844B-9562-B3638B093589}"/>
              </a:ext>
            </a:extLst>
          </p:cNvPr>
          <p:cNvSpPr>
            <a:spLocks noGrp="1"/>
          </p:cNvSpPr>
          <p:nvPr>
            <p:ph idx="1"/>
          </p:nvPr>
        </p:nvSpPr>
        <p:spPr/>
        <p:txBody>
          <a:bodyPr/>
          <a:lstStyle/>
          <a:p>
            <a:r>
              <a:rPr lang="en-US" dirty="0"/>
              <a:t>These studies suggest that the </a:t>
            </a:r>
            <a:r>
              <a:rPr lang="en-US" b="1" dirty="0"/>
              <a:t>will to live is an important part of staying alive</a:t>
            </a:r>
            <a:r>
              <a:rPr lang="en-US" dirty="0"/>
              <a:t>. More than that, these studies show that our minds are powerful in determining life and death, health and well-being. All the evidence points to the same conclusion:  When an event that is important to an individual is coming up in the near future, it seems possible for some people to delay death until after the significant date has occurred. </a:t>
            </a:r>
          </a:p>
          <a:p>
            <a:pPr marL="0" indent="0">
              <a:buNone/>
            </a:pPr>
            <a:endParaRPr lang="en-US" dirty="0"/>
          </a:p>
          <a:p>
            <a:r>
              <a:rPr lang="en-US" dirty="0"/>
              <a:t>PH: Sent for surgery, fought till he saw all his family</a:t>
            </a:r>
          </a:p>
        </p:txBody>
      </p:sp>
    </p:spTree>
    <p:extLst>
      <p:ext uri="{BB962C8B-B14F-4D97-AF65-F5344CB8AC3E}">
        <p14:creationId xmlns:p14="http://schemas.microsoft.com/office/powerpoint/2010/main" val="478753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evidence</a:t>
            </a:r>
            <a:br>
              <a:rPr lang="en-US" dirty="0"/>
            </a:br>
            <a:endParaRPr lang="en-US" dirty="0"/>
          </a:p>
        </p:txBody>
      </p:sp>
      <p:sp>
        <p:nvSpPr>
          <p:cNvPr id="3" name="Content Placeholder 2"/>
          <p:cNvSpPr>
            <a:spLocks noGrp="1"/>
          </p:cNvSpPr>
          <p:nvPr>
            <p:ph idx="1"/>
          </p:nvPr>
        </p:nvSpPr>
        <p:spPr>
          <a:xfrm>
            <a:off x="388883" y="2015732"/>
            <a:ext cx="11561379" cy="3933123"/>
          </a:xfrm>
        </p:spPr>
        <p:txBody>
          <a:bodyPr>
            <a:normAutofit fontScale="85000" lnSpcReduction="20000"/>
          </a:bodyPr>
          <a:lstStyle/>
          <a:p>
            <a:r>
              <a:rPr lang="en-US" dirty="0"/>
              <a:t>“</a:t>
            </a:r>
            <a:r>
              <a:rPr lang="en-US" sz="2400" dirty="0"/>
              <a:t>Too much stress makes you sick”</a:t>
            </a:r>
          </a:p>
          <a:p>
            <a:r>
              <a:rPr lang="en-US" sz="2400" dirty="0"/>
              <a:t> By measuring heart rate, and cortisol and adrenaline levels, researchers also found that stress affects the autonomic nervous system and neuroendocrine function (</a:t>
            </a:r>
            <a:r>
              <a:rPr lang="en-US" sz="2400" dirty="0">
                <a:hlinkClick r:id="rId2"/>
              </a:rPr>
              <a:t>Chandola </a:t>
            </a:r>
            <a:r>
              <a:rPr lang="en-US" sz="2400" i="1" dirty="0">
                <a:hlinkClick r:id="rId2"/>
              </a:rPr>
              <a:t>et al</a:t>
            </a:r>
            <a:r>
              <a:rPr lang="en-US" sz="2400" dirty="0">
                <a:hlinkClick r:id="rId2"/>
              </a:rPr>
              <a:t>, 2006</a:t>
            </a:r>
            <a:r>
              <a:rPr lang="en-US" sz="2400" dirty="0"/>
              <a:t>; </a:t>
            </a:r>
            <a:r>
              <a:rPr lang="en-US" sz="2400" dirty="0">
                <a:hlinkClick r:id="rId3"/>
              </a:rPr>
              <a:t>Bjorntorp, 1991</a:t>
            </a:r>
            <a:r>
              <a:rPr lang="en-US" sz="2400" dirty="0"/>
              <a:t>; </a:t>
            </a:r>
            <a:r>
              <a:rPr lang="en-US" sz="2400" dirty="0">
                <a:hlinkClick r:id="rId4"/>
              </a:rPr>
              <a:t>Brunner </a:t>
            </a:r>
            <a:r>
              <a:rPr lang="en-US" sz="2400" i="1" dirty="0">
                <a:hlinkClick r:id="rId4"/>
              </a:rPr>
              <a:t>et al</a:t>
            </a:r>
            <a:r>
              <a:rPr lang="en-US" sz="2400" dirty="0">
                <a:hlinkClick r:id="rId4"/>
              </a:rPr>
              <a:t>, 2002</a:t>
            </a:r>
            <a:r>
              <a:rPr lang="en-US" sz="2400" dirty="0"/>
              <a:t>). </a:t>
            </a:r>
          </a:p>
          <a:p>
            <a:r>
              <a:rPr lang="en-US" sz="2400" dirty="0"/>
              <a:t>Other recent research showed that acute and chronic psychological stress, related to low socio-economic status, can increase the risk of heart attack by increasing circulating levels of platelet–leukocyte aggregates (</a:t>
            </a:r>
            <a:r>
              <a:rPr lang="en-US" sz="2400" dirty="0">
                <a:hlinkClick r:id="rId5"/>
              </a:rPr>
              <a:t>Brydon </a:t>
            </a:r>
            <a:r>
              <a:rPr lang="en-US" sz="2400" i="1" dirty="0">
                <a:hlinkClick r:id="rId5"/>
              </a:rPr>
              <a:t>et al</a:t>
            </a:r>
            <a:r>
              <a:rPr lang="en-US" sz="2400" dirty="0">
                <a:hlinkClick r:id="rId5"/>
              </a:rPr>
              <a:t>, 2006</a:t>
            </a:r>
            <a:r>
              <a:rPr lang="en-US" sz="2400" dirty="0"/>
              <a:t>). </a:t>
            </a:r>
          </a:p>
          <a:p>
            <a:r>
              <a:rPr lang="en-US" sz="2400" dirty="0"/>
              <a:t>A study from the University of Utah (Salt Lake City, UT, USA), first presented at the American Psychosomatic Society meeting in March 2006, showed that hardening of the arteries is more frequent in wives when they and their husbands express hostility during marital disagreements, and more common in husbands when they or their wives act in a controlling way </a:t>
            </a:r>
          </a:p>
        </p:txBody>
      </p:sp>
    </p:spTree>
    <p:extLst>
      <p:ext uri="{BB962C8B-B14F-4D97-AF65-F5344CB8AC3E}">
        <p14:creationId xmlns:p14="http://schemas.microsoft.com/office/powerpoint/2010/main" val="759063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DD88C-209C-F847-B698-C87787E913B4}"/>
              </a:ext>
            </a:extLst>
          </p:cNvPr>
          <p:cNvSpPr>
            <a:spLocks noGrp="1"/>
          </p:cNvSpPr>
          <p:nvPr>
            <p:ph type="title"/>
          </p:nvPr>
        </p:nvSpPr>
        <p:spPr/>
        <p:txBody>
          <a:bodyPr/>
          <a:lstStyle/>
          <a:p>
            <a:pPr algn="ctr"/>
            <a:r>
              <a:rPr lang="en-US" dirty="0"/>
              <a:t>I think, therefore I am</a:t>
            </a:r>
            <a:br>
              <a:rPr lang="en-US" dirty="0"/>
            </a:br>
            <a:r>
              <a:rPr lang="en-US" dirty="0"/>
              <a:t>				</a:t>
            </a:r>
            <a:r>
              <a:rPr lang="en-US" sz="1800" dirty="0" err="1"/>
              <a:t>descartes</a:t>
            </a:r>
            <a:endParaRPr lang="en-US" sz="1800" dirty="0"/>
          </a:p>
        </p:txBody>
      </p:sp>
      <p:sp>
        <p:nvSpPr>
          <p:cNvPr id="3" name="Content Placeholder 2">
            <a:extLst>
              <a:ext uri="{FF2B5EF4-FFF2-40B4-BE49-F238E27FC236}">
                <a16:creationId xmlns:a16="http://schemas.microsoft.com/office/drawing/2014/main" id="{4594DBEC-BD92-454C-9125-18798472558D}"/>
              </a:ext>
            </a:extLst>
          </p:cNvPr>
          <p:cNvSpPr>
            <a:spLocks noGrp="1"/>
          </p:cNvSpPr>
          <p:nvPr>
            <p:ph idx="1"/>
          </p:nvPr>
        </p:nvSpPr>
        <p:spPr/>
        <p:txBody>
          <a:bodyPr>
            <a:normAutofit lnSpcReduction="10000"/>
          </a:bodyPr>
          <a:lstStyle/>
          <a:p>
            <a:r>
              <a:rPr lang="en-US" dirty="0"/>
              <a:t>Biopsychosocial model: provides the concepts and the components to change the way we view much of the world. The components are the neurotransmitters, hormones, and cytokines that act as messenger molecules carrying information between the nervous, endocrine, and immune systems. The concepts include two very basic ones: (a) </a:t>
            </a:r>
            <a:r>
              <a:rPr lang="en-US" b="1" dirty="0"/>
              <a:t>The thought processes are the functioning of the brain, and (b) as we change our minds (our thoughts), we change our brains and therefore our bodies.</a:t>
            </a:r>
          </a:p>
          <a:p>
            <a:r>
              <a:rPr lang="en-US" dirty="0"/>
              <a:t>NIH has stated that “we know that at least </a:t>
            </a:r>
            <a:r>
              <a:rPr lang="en-US" b="1" dirty="0"/>
              <a:t>half of all deaths in the United States have behavioral and social factors as significant causes</a:t>
            </a:r>
            <a:r>
              <a:rPr lang="en-US" dirty="0"/>
              <a:t>” (</a:t>
            </a:r>
            <a:r>
              <a:rPr lang="en-US" dirty="0" err="1"/>
              <a:t>Raynard</a:t>
            </a:r>
            <a:r>
              <a:rPr lang="en-US" dirty="0"/>
              <a:t> S. Kington, as quoted in Carpenter, 2001, p. 78).</a:t>
            </a:r>
          </a:p>
        </p:txBody>
      </p:sp>
    </p:spTree>
    <p:extLst>
      <p:ext uri="{BB962C8B-B14F-4D97-AF65-F5344CB8AC3E}">
        <p14:creationId xmlns:p14="http://schemas.microsoft.com/office/powerpoint/2010/main" val="574867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healthy mind is key to a healthy body ...">
            <a:extLst>
              <a:ext uri="{FF2B5EF4-FFF2-40B4-BE49-F238E27FC236}">
                <a16:creationId xmlns:a16="http://schemas.microsoft.com/office/drawing/2014/main" id="{24EC24FD-9218-AD94-AD57-BA6323662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124" y="237862"/>
            <a:ext cx="9077420" cy="581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625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Mind-Body Connection: How Your Mental Health Affects Your Physical  Health - Thrive Training Consulting">
            <a:extLst>
              <a:ext uri="{FF2B5EF4-FFF2-40B4-BE49-F238E27FC236}">
                <a16:creationId xmlns:a16="http://schemas.microsoft.com/office/drawing/2014/main" id="{561AC33E-E3BC-B6AA-DEA9-639ADC21A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0"/>
            <a:ext cx="6172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784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4883C5-01F3-E639-573B-3D08662FAFB3}"/>
              </a:ext>
            </a:extLst>
          </p:cNvPr>
          <p:cNvSpPr>
            <a:spLocks noGrp="1"/>
          </p:cNvSpPr>
          <p:nvPr>
            <p:ph type="ctrTitle"/>
          </p:nvPr>
        </p:nvSpPr>
        <p:spPr/>
        <p:txBody>
          <a:bodyPr>
            <a:normAutofit/>
          </a:bodyPr>
          <a:lstStyle/>
          <a:p>
            <a:r>
              <a:rPr lang="en-US" sz="4000" dirty="0"/>
              <a:t>Health Maintenance</a:t>
            </a:r>
          </a:p>
        </p:txBody>
      </p:sp>
      <p:sp>
        <p:nvSpPr>
          <p:cNvPr id="5" name="Subtitle 4">
            <a:extLst>
              <a:ext uri="{FF2B5EF4-FFF2-40B4-BE49-F238E27FC236}">
                <a16:creationId xmlns:a16="http://schemas.microsoft.com/office/drawing/2014/main" id="{FCB81880-E162-4B95-1B6E-44FA5FB774B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23131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47E17E-8752-CB45-8798-71FD59C248C2}"/>
              </a:ext>
            </a:extLst>
          </p:cNvPr>
          <p:cNvSpPr>
            <a:spLocks noGrp="1"/>
          </p:cNvSpPr>
          <p:nvPr>
            <p:ph type="title"/>
          </p:nvPr>
        </p:nvSpPr>
        <p:spPr/>
        <p:txBody>
          <a:bodyPr/>
          <a:lstStyle/>
          <a:p>
            <a:r>
              <a:rPr lang="en-US" dirty="0"/>
              <a:t>Mind over body</a:t>
            </a:r>
          </a:p>
        </p:txBody>
      </p:sp>
      <p:sp>
        <p:nvSpPr>
          <p:cNvPr id="3" name="Content Placeholder 2"/>
          <p:cNvSpPr>
            <a:spLocks noGrp="1"/>
          </p:cNvSpPr>
          <p:nvPr>
            <p:ph sz="half" idx="1"/>
          </p:nvPr>
        </p:nvSpPr>
        <p:spPr>
          <a:xfrm>
            <a:off x="1447331" y="2010878"/>
            <a:ext cx="6171356" cy="3448595"/>
          </a:xfrm>
        </p:spPr>
        <p:txBody>
          <a:bodyPr>
            <a:normAutofit/>
          </a:bodyPr>
          <a:lstStyle/>
          <a:p>
            <a:r>
              <a:rPr lang="en-US" dirty="0"/>
              <a:t>An example of how far mind–body medicine has come over the past three decades is the success story of Dean </a:t>
            </a:r>
            <a:r>
              <a:rPr lang="en-US" dirty="0" err="1"/>
              <a:t>Ornish</a:t>
            </a:r>
            <a:r>
              <a:rPr lang="en-US" dirty="0"/>
              <a:t>, Clinical Professor of Medicine at the University of California, San Francisco (CA, USA), and founder, President, and Director of the Preventive Medicine Research Institute (Sausalito, CA, USA). When he claimed in the early 1980s that heart disease could be prevented and even reversed with ‘lifestyle changes” (</a:t>
            </a:r>
            <a:r>
              <a:rPr lang="en-US" dirty="0">
                <a:hlinkClick r:id="rId2"/>
              </a:rPr>
              <a:t>Ornish </a:t>
            </a:r>
            <a:r>
              <a:rPr lang="en-US" i="1" dirty="0">
                <a:hlinkClick r:id="rId2"/>
              </a:rPr>
              <a:t>et al</a:t>
            </a:r>
            <a:r>
              <a:rPr lang="en-US" dirty="0">
                <a:hlinkClick r:id="rId2"/>
              </a:rPr>
              <a:t>, 1983</a:t>
            </a:r>
            <a:r>
              <a:rPr lang="en-US" dirty="0"/>
              <a:t>; </a:t>
            </a:r>
            <a:r>
              <a:rPr lang="en-US" dirty="0">
                <a:hlinkClick r:id="rId3"/>
              </a:rPr>
              <a:t>Gould </a:t>
            </a:r>
            <a:r>
              <a:rPr lang="en-US" i="1" dirty="0">
                <a:hlinkClick r:id="rId3"/>
              </a:rPr>
              <a:t>et al</a:t>
            </a:r>
            <a:r>
              <a:rPr lang="en-US" dirty="0">
                <a:hlinkClick r:id="rId3"/>
              </a:rPr>
              <a:t>, 1992</a:t>
            </a:r>
            <a:r>
              <a:rPr lang="en-US" dirty="0"/>
              <a:t>; </a:t>
            </a:r>
            <a:r>
              <a:rPr lang="en-US" dirty="0">
                <a:hlinkClick r:id="rId4"/>
              </a:rPr>
              <a:t>Ornish, 1998</a:t>
            </a:r>
            <a:r>
              <a:rPr lang="en-US" dirty="0"/>
              <a:t>). </a:t>
            </a:r>
          </a:p>
        </p:txBody>
      </p:sp>
      <p:sp>
        <p:nvSpPr>
          <p:cNvPr id="8" name="Content Placeholder 7">
            <a:extLst>
              <a:ext uri="{FF2B5EF4-FFF2-40B4-BE49-F238E27FC236}">
                <a16:creationId xmlns:a16="http://schemas.microsoft.com/office/drawing/2014/main" id="{BD15DA26-5B8A-EA42-BDAD-8F43C254B55C}"/>
              </a:ext>
            </a:extLst>
          </p:cNvPr>
          <p:cNvSpPr>
            <a:spLocks noGrp="1"/>
          </p:cNvSpPr>
          <p:nvPr>
            <p:ph sz="half" idx="2"/>
          </p:nvPr>
        </p:nvSpPr>
        <p:spPr>
          <a:xfrm>
            <a:off x="8208579" y="2017343"/>
            <a:ext cx="2850344" cy="3441520"/>
          </a:xfrm>
        </p:spPr>
        <p:txBody>
          <a:bodyPr>
            <a:normAutofit/>
          </a:bodyPr>
          <a:lstStyle/>
          <a:p>
            <a:endParaRPr lang="en-US" dirty="0"/>
          </a:p>
        </p:txBody>
      </p:sp>
      <p:sp>
        <p:nvSpPr>
          <p:cNvPr id="4" name="TextBox 3"/>
          <p:cNvSpPr txBox="1"/>
          <p:nvPr/>
        </p:nvSpPr>
        <p:spPr>
          <a:xfrm>
            <a:off x="12687301" y="5786439"/>
            <a:ext cx="184731" cy="369332"/>
          </a:xfrm>
          <a:prstGeom prst="rect">
            <a:avLst/>
          </a:prstGeom>
          <a:noFill/>
        </p:spPr>
        <p:txBody>
          <a:bodyPr wrap="none" rtlCol="0">
            <a:spAutoFit/>
          </a:bodyPr>
          <a:lstStyle/>
          <a:p>
            <a:endParaRPr lang="en-US"/>
          </a:p>
        </p:txBody>
      </p:sp>
      <p:pic>
        <p:nvPicPr>
          <p:cNvPr id="2050" name="Picture 2" descr="Dr. Dean Ornish's Program for Reversing Heart Disease: The Only System Scientifically Proven to Reverse Heart Disease Without Drugs or Surgery by... ">
            <a:extLst>
              <a:ext uri="{FF2B5EF4-FFF2-40B4-BE49-F238E27FC236}">
                <a16:creationId xmlns:a16="http://schemas.microsoft.com/office/drawing/2014/main" id="{C83F835D-47E4-C34C-A251-51B34EC0FC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9594" y="484705"/>
            <a:ext cx="36068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511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31106A-77DF-A043-BCB2-0E4B02C5651D}"/>
              </a:ext>
            </a:extLst>
          </p:cNvPr>
          <p:cNvSpPr>
            <a:spLocks noGrp="1"/>
          </p:cNvSpPr>
          <p:nvPr>
            <p:ph type="title"/>
          </p:nvPr>
        </p:nvSpPr>
        <p:spPr/>
        <p:txBody>
          <a:bodyPr/>
          <a:lstStyle/>
          <a:p>
            <a:r>
              <a:rPr lang="en-US" dirty="0"/>
              <a:t>Shared decision making</a:t>
            </a:r>
          </a:p>
        </p:txBody>
      </p:sp>
      <p:sp>
        <p:nvSpPr>
          <p:cNvPr id="3" name="Content Placeholder 2">
            <a:extLst>
              <a:ext uri="{FF2B5EF4-FFF2-40B4-BE49-F238E27FC236}">
                <a16:creationId xmlns:a16="http://schemas.microsoft.com/office/drawing/2014/main" id="{1E7B8028-A313-9C4E-AFC0-F99715ED6F6E}"/>
              </a:ext>
            </a:extLst>
          </p:cNvPr>
          <p:cNvSpPr>
            <a:spLocks noGrp="1"/>
          </p:cNvSpPr>
          <p:nvPr>
            <p:ph sz="half" idx="1"/>
          </p:nvPr>
        </p:nvSpPr>
        <p:spPr/>
        <p:txBody>
          <a:bodyPr>
            <a:normAutofit fontScale="92500" lnSpcReduction="20000"/>
          </a:bodyPr>
          <a:lstStyle/>
          <a:p>
            <a:r>
              <a:rPr lang="en-US" dirty="0"/>
              <a:t>One report commented that “ ‘patient-centered care’ is emerging as a key concept in modern medicine” and mentioned that patients who exerted “more control” and had “more expression of emotion” (</a:t>
            </a:r>
            <a:r>
              <a:rPr lang="en-US" dirty="0" err="1"/>
              <a:t>Frishman</a:t>
            </a:r>
            <a:r>
              <a:rPr lang="en-US" dirty="0"/>
              <a:t>, 1996, p. 1) during their visit to the doctor’s office showed improved health and felt better. In other words, an active approach to our health increases our chances of getting better. </a:t>
            </a:r>
            <a:r>
              <a:rPr lang="en-US" dirty="0" err="1"/>
              <a:t>Chiong</a:t>
            </a:r>
            <a:r>
              <a:rPr lang="en-US" dirty="0"/>
              <a:t> (2001) concluded that “the modes </a:t>
            </a:r>
          </a:p>
        </p:txBody>
      </p:sp>
      <p:pic>
        <p:nvPicPr>
          <p:cNvPr id="6" name="Picture 6" descr="iverpool CCG - Shared Decision Making">
            <a:extLst>
              <a:ext uri="{FF2B5EF4-FFF2-40B4-BE49-F238E27FC236}">
                <a16:creationId xmlns:a16="http://schemas.microsoft.com/office/drawing/2014/main" id="{638D228B-5A1E-3540-922C-849E00A5FC6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44845" y="2291703"/>
            <a:ext cx="6247155" cy="2886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984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ared Decision Making: Protecting Patient Autonomy and Informed Consent »  Not Pu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6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6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 of partnership</a:t>
            </a:r>
          </a:p>
        </p:txBody>
      </p:sp>
      <p:pic>
        <p:nvPicPr>
          <p:cNvPr id="3" name="Picture 8" descr="hared Decision Making Trend Ticking Upwards - BHM Healthcare Solu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79" y="2157412"/>
            <a:ext cx="8572500"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475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23455-8045-12F7-7971-5480969DD061}"/>
              </a:ext>
            </a:extLst>
          </p:cNvPr>
          <p:cNvSpPr>
            <a:spLocks noGrp="1"/>
          </p:cNvSpPr>
          <p:nvPr>
            <p:ph type="title"/>
          </p:nvPr>
        </p:nvSpPr>
        <p:spPr/>
        <p:txBody>
          <a:bodyPr/>
          <a:lstStyle/>
          <a:p>
            <a:r>
              <a:rPr lang="en-US" dirty="0"/>
              <a:t>Application in alternative medicine</a:t>
            </a:r>
          </a:p>
        </p:txBody>
      </p:sp>
      <p:sp>
        <p:nvSpPr>
          <p:cNvPr id="3" name="Content Placeholder 2">
            <a:extLst>
              <a:ext uri="{FF2B5EF4-FFF2-40B4-BE49-F238E27FC236}">
                <a16:creationId xmlns:a16="http://schemas.microsoft.com/office/drawing/2014/main" id="{24181506-ABE3-840E-F63A-1E41F7841AD1}"/>
              </a:ext>
            </a:extLst>
          </p:cNvPr>
          <p:cNvSpPr>
            <a:spLocks noGrp="1"/>
          </p:cNvSpPr>
          <p:nvPr>
            <p:ph idx="1"/>
          </p:nvPr>
        </p:nvSpPr>
        <p:spPr/>
        <p:txBody>
          <a:bodyPr/>
          <a:lstStyle/>
          <a:p>
            <a:r>
              <a:rPr lang="en-US" dirty="0">
                <a:solidFill>
                  <a:srgbClr val="212121"/>
                </a:solidFill>
                <a:latin typeface="Cambria" panose="02040503050406030204" pitchFamily="18" charset="0"/>
              </a:rPr>
              <a:t>G</a:t>
            </a:r>
            <a:r>
              <a:rPr lang="en-US" b="0" i="0" dirty="0">
                <a:solidFill>
                  <a:srgbClr val="212121"/>
                </a:solidFill>
                <a:effectLst/>
                <a:latin typeface="Cambria" panose="02040503050406030204" pitchFamily="18" charset="0"/>
              </a:rPr>
              <a:t>roup therapy, stress-reduction techniques and cognitive-behavioral therapy (CBT)</a:t>
            </a:r>
          </a:p>
          <a:p>
            <a:r>
              <a:rPr lang="en-US" b="0" i="0" dirty="0">
                <a:solidFill>
                  <a:srgbClr val="212121"/>
                </a:solidFill>
                <a:effectLst/>
                <a:latin typeface="Cambria" panose="02040503050406030204" pitchFamily="18" charset="0"/>
              </a:rPr>
              <a:t>An increasing number of US medical schools </a:t>
            </a:r>
            <a:r>
              <a:rPr lang="en-US" b="0" i="0">
                <a:solidFill>
                  <a:srgbClr val="212121"/>
                </a:solidFill>
                <a:effectLst/>
                <a:latin typeface="Cambria" panose="02040503050406030204" pitchFamily="18" charset="0"/>
              </a:rPr>
              <a:t>and centers </a:t>
            </a:r>
            <a:r>
              <a:rPr lang="en-US" b="0" i="0" dirty="0">
                <a:solidFill>
                  <a:srgbClr val="212121"/>
                </a:solidFill>
                <a:effectLst/>
                <a:latin typeface="Cambria" panose="02040503050406030204" pitchFamily="18" charset="0"/>
              </a:rPr>
              <a:t>now have departments devoted to mind–body research and some also to mind–body treatment, including Harvard University (Cambridge, MA), Columbia University (New York, NY), University of California, Los Angeles, and the University of Pittsburgh (PA)</a:t>
            </a:r>
            <a:endParaRPr lang="en-US" dirty="0"/>
          </a:p>
        </p:txBody>
      </p:sp>
    </p:spTree>
    <p:extLst>
      <p:ext uri="{BB962C8B-B14F-4D97-AF65-F5344CB8AC3E}">
        <p14:creationId xmlns:p14="http://schemas.microsoft.com/office/powerpoint/2010/main" val="3923345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Durango (Doubt)</a:t>
            </a:r>
          </a:p>
        </p:txBody>
      </p:sp>
      <p:sp>
        <p:nvSpPr>
          <p:cNvPr id="5" name="Content Placeholder 4"/>
          <p:cNvSpPr>
            <a:spLocks noGrp="1"/>
          </p:cNvSpPr>
          <p:nvPr>
            <p:ph idx="1"/>
          </p:nvPr>
        </p:nvSpPr>
        <p:spPr/>
        <p:txBody>
          <a:bodyPr/>
          <a:lstStyle/>
          <a:p>
            <a:r>
              <a:rPr lang="en-US" dirty="0"/>
              <a:t>Jazz musician</a:t>
            </a:r>
          </a:p>
          <a:p>
            <a:r>
              <a:rPr lang="en-US" dirty="0"/>
              <a:t>Developed CHF from his lifestyle</a:t>
            </a:r>
          </a:p>
          <a:p>
            <a:r>
              <a:rPr lang="en-US" dirty="0"/>
              <a:t>Never trusted doctors</a:t>
            </a:r>
          </a:p>
          <a:p>
            <a:r>
              <a:rPr lang="en-US" dirty="0"/>
              <a:t>Lifetime achievement award</a:t>
            </a:r>
          </a:p>
          <a:p>
            <a:r>
              <a:rPr lang="en-US" dirty="0"/>
              <a:t>Lived life to the fullest </a:t>
            </a:r>
          </a:p>
          <a:p>
            <a:endParaRPr lang="en-US" dirty="0"/>
          </a:p>
        </p:txBody>
      </p:sp>
    </p:spTree>
    <p:extLst>
      <p:ext uri="{BB962C8B-B14F-4D97-AF65-F5344CB8AC3E}">
        <p14:creationId xmlns:p14="http://schemas.microsoft.com/office/powerpoint/2010/main" val="1863685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ABC ( Fear)</a:t>
            </a:r>
          </a:p>
        </p:txBody>
      </p:sp>
      <p:sp>
        <p:nvSpPr>
          <p:cNvPr id="3" name="Content Placeholder 2"/>
          <p:cNvSpPr>
            <a:spLocks noGrp="1"/>
          </p:cNvSpPr>
          <p:nvPr>
            <p:ph idx="1"/>
          </p:nvPr>
        </p:nvSpPr>
        <p:spPr/>
        <p:txBody>
          <a:bodyPr/>
          <a:lstStyle/>
          <a:p>
            <a:r>
              <a:rPr lang="en-US" dirty="0"/>
              <a:t>Young man who nearly died of west Nile virus</a:t>
            </a:r>
          </a:p>
          <a:p>
            <a:r>
              <a:rPr lang="en-US" dirty="0"/>
              <a:t>Found to have bad valve disease</a:t>
            </a:r>
          </a:p>
          <a:p>
            <a:r>
              <a:rPr lang="en-US" dirty="0"/>
              <a:t>Recommended open heart surgery</a:t>
            </a:r>
          </a:p>
          <a:p>
            <a:r>
              <a:rPr lang="en-US" dirty="0"/>
              <a:t>FEAR</a:t>
            </a:r>
            <a:r>
              <a:rPr lang="mr-IN" dirty="0"/>
              <a:t>………</a:t>
            </a:r>
            <a:r>
              <a:rPr lang="en-US" dirty="0"/>
              <a:t>..bad decisions</a:t>
            </a:r>
          </a:p>
          <a:p>
            <a:r>
              <a:rPr lang="en-US" dirty="0"/>
              <a:t>Parking lot</a:t>
            </a:r>
          </a:p>
          <a:p>
            <a:r>
              <a:rPr lang="en-US" dirty="0"/>
              <a:t>10 years later</a:t>
            </a:r>
            <a:r>
              <a:rPr lang="mr-IN" dirty="0"/>
              <a:t>……………</a:t>
            </a:r>
            <a:r>
              <a:rPr lang="en-US" dirty="0"/>
              <a:t>..</a:t>
            </a:r>
          </a:p>
        </p:txBody>
      </p:sp>
    </p:spTree>
    <p:extLst>
      <p:ext uri="{BB962C8B-B14F-4D97-AF65-F5344CB8AC3E}">
        <p14:creationId xmlns:p14="http://schemas.microsoft.com/office/powerpoint/2010/main" val="585006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BCD (hope)</a:t>
            </a:r>
          </a:p>
        </p:txBody>
      </p:sp>
      <p:sp>
        <p:nvSpPr>
          <p:cNvPr id="3" name="Content Placeholder 2"/>
          <p:cNvSpPr>
            <a:spLocks noGrp="1"/>
          </p:cNvSpPr>
          <p:nvPr>
            <p:ph idx="1"/>
          </p:nvPr>
        </p:nvSpPr>
        <p:spPr/>
        <p:txBody>
          <a:bodyPr/>
          <a:lstStyle/>
          <a:p>
            <a:r>
              <a:rPr lang="en-US" dirty="0"/>
              <a:t>91year old with heart disease</a:t>
            </a:r>
          </a:p>
          <a:p>
            <a:r>
              <a:rPr lang="en-US" dirty="0"/>
              <a:t>Works as a chaplain</a:t>
            </a:r>
          </a:p>
          <a:p>
            <a:r>
              <a:rPr lang="en-US" dirty="0"/>
              <a:t>Makes and sells jewelry</a:t>
            </a:r>
          </a:p>
          <a:p>
            <a:r>
              <a:rPr lang="en-US" dirty="0"/>
              <a:t>Overcame fear with prayer, writings and supporting others</a:t>
            </a:r>
          </a:p>
        </p:txBody>
      </p:sp>
    </p:spTree>
    <p:extLst>
      <p:ext uri="{BB962C8B-B14F-4D97-AF65-F5344CB8AC3E}">
        <p14:creationId xmlns:p14="http://schemas.microsoft.com/office/powerpoint/2010/main" val="195840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acknowledgemts</a:t>
            </a:r>
            <a:endParaRPr lang="en-US" dirty="0"/>
          </a:p>
        </p:txBody>
      </p:sp>
      <p:sp>
        <p:nvSpPr>
          <p:cNvPr id="3" name="Content Placeholder 2"/>
          <p:cNvSpPr>
            <a:spLocks noGrp="1"/>
          </p:cNvSpPr>
          <p:nvPr>
            <p:ph idx="1"/>
          </p:nvPr>
        </p:nvSpPr>
        <p:spPr/>
        <p:txBody>
          <a:bodyPr/>
          <a:lstStyle/>
          <a:p>
            <a:r>
              <a:rPr lang="en-US" dirty="0"/>
              <a:t>My teachers: </a:t>
            </a:r>
          </a:p>
          <a:p>
            <a:pPr lvl="1"/>
            <a:r>
              <a:rPr lang="en-US" dirty="0" err="1"/>
              <a:t>Dr</a:t>
            </a:r>
            <a:r>
              <a:rPr lang="en-US" dirty="0"/>
              <a:t> Nandur (my father)</a:t>
            </a:r>
          </a:p>
          <a:p>
            <a:pPr lvl="1"/>
            <a:r>
              <a:rPr lang="en-US" dirty="0"/>
              <a:t>Dr Low: Be available, be amicable, be answerable</a:t>
            </a:r>
          </a:p>
          <a:p>
            <a:pPr lvl="1"/>
            <a:r>
              <a:rPr lang="en-US" dirty="0" err="1"/>
              <a:t>Dr</a:t>
            </a:r>
            <a:r>
              <a:rPr lang="en-US" dirty="0"/>
              <a:t> Whitcomb:  There are many ways of treating patients</a:t>
            </a:r>
          </a:p>
          <a:p>
            <a:r>
              <a:rPr lang="en-US" dirty="0"/>
              <a:t>My patients</a:t>
            </a:r>
          </a:p>
          <a:p>
            <a:r>
              <a:rPr lang="en-US" dirty="0"/>
              <a:t>Sharon Myers:  Anatomy of Hope</a:t>
            </a:r>
          </a:p>
          <a:p>
            <a:r>
              <a:rPr lang="en-US" dirty="0"/>
              <a:t>All of you</a:t>
            </a:r>
          </a:p>
        </p:txBody>
      </p:sp>
    </p:spTree>
    <p:extLst>
      <p:ext uri="{BB962C8B-B14F-4D97-AF65-F5344CB8AC3E}">
        <p14:creationId xmlns:p14="http://schemas.microsoft.com/office/powerpoint/2010/main" val="1987022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CDE (positive attitude)</a:t>
            </a:r>
          </a:p>
        </p:txBody>
      </p:sp>
      <p:sp>
        <p:nvSpPr>
          <p:cNvPr id="3" name="Content Placeholder 2"/>
          <p:cNvSpPr>
            <a:spLocks noGrp="1"/>
          </p:cNvSpPr>
          <p:nvPr>
            <p:ph idx="1"/>
          </p:nvPr>
        </p:nvSpPr>
        <p:spPr/>
        <p:txBody>
          <a:bodyPr/>
          <a:lstStyle/>
          <a:p>
            <a:r>
              <a:rPr lang="en-US" dirty="0"/>
              <a:t>92 year old with bad valvular disease</a:t>
            </a:r>
          </a:p>
          <a:p>
            <a:r>
              <a:rPr lang="en-US" dirty="0"/>
              <a:t>Did not have time to be sick because she is in bowling leagues</a:t>
            </a:r>
          </a:p>
          <a:p>
            <a:r>
              <a:rPr lang="en-US" dirty="0"/>
              <a:t>Had TAVR and reported it improved her game</a:t>
            </a:r>
          </a:p>
          <a:p>
            <a:r>
              <a:rPr lang="en-US" dirty="0"/>
              <a:t>Worked with CHF team till the end</a:t>
            </a:r>
          </a:p>
        </p:txBody>
      </p:sp>
    </p:spTree>
    <p:extLst>
      <p:ext uri="{BB962C8B-B14F-4D97-AF65-F5344CB8AC3E}">
        <p14:creationId xmlns:p14="http://schemas.microsoft.com/office/powerpoint/2010/main" val="505116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EFG ( Faith)</a:t>
            </a:r>
          </a:p>
        </p:txBody>
      </p:sp>
      <p:sp>
        <p:nvSpPr>
          <p:cNvPr id="3" name="Content Placeholder 2"/>
          <p:cNvSpPr>
            <a:spLocks noGrp="1"/>
          </p:cNvSpPr>
          <p:nvPr>
            <p:ph idx="1"/>
          </p:nvPr>
        </p:nvSpPr>
        <p:spPr/>
        <p:txBody>
          <a:bodyPr/>
          <a:lstStyle/>
          <a:p>
            <a:r>
              <a:rPr lang="en-US" dirty="0"/>
              <a:t>Very religious</a:t>
            </a:r>
          </a:p>
          <a:p>
            <a:r>
              <a:rPr lang="en-US" dirty="0"/>
              <a:t>Had open heart surgery, prayed for her doctors</a:t>
            </a:r>
          </a:p>
          <a:p>
            <a:r>
              <a:rPr lang="en-US" dirty="0"/>
              <a:t>Had complications, and still prayed for her doctors</a:t>
            </a:r>
          </a:p>
          <a:p>
            <a:r>
              <a:rPr lang="en-US" dirty="0"/>
              <a:t>Had another surgery, more complications</a:t>
            </a:r>
          </a:p>
          <a:p>
            <a:r>
              <a:rPr lang="en-US" dirty="0"/>
              <a:t>Miracle that her heart is holding up</a:t>
            </a:r>
          </a:p>
        </p:txBody>
      </p:sp>
    </p:spTree>
    <p:extLst>
      <p:ext uri="{BB962C8B-B14F-4D97-AF65-F5344CB8AC3E}">
        <p14:creationId xmlns:p14="http://schemas.microsoft.com/office/powerpoint/2010/main" val="1832627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 is only a number</a:t>
            </a:r>
          </a:p>
        </p:txBody>
      </p:sp>
      <p:sp>
        <p:nvSpPr>
          <p:cNvPr id="3" name="Content Placeholder 2"/>
          <p:cNvSpPr>
            <a:spLocks noGrp="1"/>
          </p:cNvSpPr>
          <p:nvPr>
            <p:ph idx="1"/>
          </p:nvPr>
        </p:nvSpPr>
        <p:spPr/>
        <p:txBody>
          <a:bodyPr/>
          <a:lstStyle/>
          <a:p>
            <a:r>
              <a:rPr lang="en-US" dirty="0"/>
              <a:t>101 year old with pacemaker and valve disease</a:t>
            </a:r>
          </a:p>
          <a:p>
            <a:r>
              <a:rPr lang="en-US" dirty="0"/>
              <a:t>Wanted to go to NY for his 102 birthday</a:t>
            </a:r>
          </a:p>
          <a:p>
            <a:r>
              <a:rPr lang="en-US" dirty="0"/>
              <a:t>AVA 0.8 cm2</a:t>
            </a:r>
          </a:p>
          <a:p>
            <a:r>
              <a:rPr lang="en-US" dirty="0"/>
              <a:t>I was having palpitations</a:t>
            </a:r>
          </a:p>
          <a:p>
            <a:r>
              <a:rPr lang="en-US" dirty="0"/>
              <a:t>Had valve surgery after he returned</a:t>
            </a:r>
          </a:p>
          <a:p>
            <a:endParaRPr lang="en-US" dirty="0"/>
          </a:p>
        </p:txBody>
      </p:sp>
    </p:spTree>
    <p:extLst>
      <p:ext uri="{BB962C8B-B14F-4D97-AF65-F5344CB8AC3E}">
        <p14:creationId xmlns:p14="http://schemas.microsoft.com/office/powerpoint/2010/main" val="1716319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IJK ( American Spirit)</a:t>
            </a:r>
          </a:p>
        </p:txBody>
      </p:sp>
      <p:sp>
        <p:nvSpPr>
          <p:cNvPr id="5" name="Content Placeholder 4"/>
          <p:cNvSpPr>
            <a:spLocks noGrp="1"/>
          </p:cNvSpPr>
          <p:nvPr>
            <p:ph idx="1"/>
          </p:nvPr>
        </p:nvSpPr>
        <p:spPr/>
        <p:txBody>
          <a:bodyPr/>
          <a:lstStyle/>
          <a:p>
            <a:r>
              <a:rPr lang="en-US" dirty="0"/>
              <a:t>66 year old</a:t>
            </a:r>
          </a:p>
          <a:p>
            <a:r>
              <a:rPr lang="en-US" dirty="0"/>
              <a:t>Lymphoma in her 30s</a:t>
            </a:r>
          </a:p>
          <a:p>
            <a:r>
              <a:rPr lang="en-US" dirty="0"/>
              <a:t>Heart attack in her 40s</a:t>
            </a:r>
          </a:p>
          <a:p>
            <a:r>
              <a:rPr lang="en-US" dirty="0"/>
              <a:t>Oxygen in her 50s.</a:t>
            </a:r>
          </a:p>
          <a:p>
            <a:r>
              <a:rPr lang="en-US" dirty="0"/>
              <a:t>Girl scout and goes by RV</a:t>
            </a:r>
          </a:p>
          <a:p>
            <a:r>
              <a:rPr lang="en-US" dirty="0"/>
              <a:t>Summer inspiration</a:t>
            </a:r>
          </a:p>
        </p:txBody>
      </p:sp>
    </p:spTree>
    <p:extLst>
      <p:ext uri="{BB962C8B-B14F-4D97-AF65-F5344CB8AC3E}">
        <p14:creationId xmlns:p14="http://schemas.microsoft.com/office/powerpoint/2010/main" val="1924776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0F5F-DA1B-1B23-9D8B-075BE3319E9D}"/>
              </a:ext>
            </a:extLst>
          </p:cNvPr>
          <p:cNvSpPr>
            <a:spLocks noGrp="1"/>
          </p:cNvSpPr>
          <p:nvPr>
            <p:ph type="title"/>
          </p:nvPr>
        </p:nvSpPr>
        <p:spPr/>
        <p:txBody>
          <a:bodyPr/>
          <a:lstStyle/>
          <a:p>
            <a:r>
              <a:rPr lang="en-US" dirty="0"/>
              <a:t>SB</a:t>
            </a:r>
          </a:p>
        </p:txBody>
      </p:sp>
      <p:sp>
        <p:nvSpPr>
          <p:cNvPr id="3" name="Content Placeholder 2">
            <a:extLst>
              <a:ext uri="{FF2B5EF4-FFF2-40B4-BE49-F238E27FC236}">
                <a16:creationId xmlns:a16="http://schemas.microsoft.com/office/drawing/2014/main" id="{65A2D37E-682C-D1BC-EAAD-CE7593FB157C}"/>
              </a:ext>
            </a:extLst>
          </p:cNvPr>
          <p:cNvSpPr>
            <a:spLocks noGrp="1"/>
          </p:cNvSpPr>
          <p:nvPr>
            <p:ph idx="1"/>
          </p:nvPr>
        </p:nvSpPr>
        <p:spPr/>
        <p:txBody>
          <a:bodyPr/>
          <a:lstStyle/>
          <a:p>
            <a:r>
              <a:rPr lang="en-US" dirty="0"/>
              <a:t>89 year old with wife and daughter</a:t>
            </a:r>
          </a:p>
          <a:p>
            <a:r>
              <a:rPr lang="en-US" dirty="0"/>
              <a:t>End stage heart disease, heart pumps at 20%</a:t>
            </a:r>
          </a:p>
          <a:p>
            <a:r>
              <a:rPr lang="en-US" dirty="0"/>
              <a:t>Meds messed up his kidneys</a:t>
            </a:r>
          </a:p>
          <a:p>
            <a:r>
              <a:rPr lang="en-US" dirty="0"/>
              <a:t>Arrhythmias</a:t>
            </a:r>
          </a:p>
          <a:p>
            <a:r>
              <a:rPr lang="en-US" dirty="0"/>
              <a:t>Multiple hospitalizations with end of life talks</a:t>
            </a:r>
          </a:p>
          <a:p>
            <a:r>
              <a:rPr lang="en-US" dirty="0"/>
              <a:t>Celebrated birthday and still doing well</a:t>
            </a:r>
          </a:p>
          <a:p>
            <a:pPr marL="0" indent="0">
              <a:buNone/>
            </a:pPr>
            <a:endParaRPr lang="en-US" dirty="0"/>
          </a:p>
        </p:txBody>
      </p:sp>
    </p:spTree>
    <p:extLst>
      <p:ext uri="{BB962C8B-B14F-4D97-AF65-F5344CB8AC3E}">
        <p14:creationId xmlns:p14="http://schemas.microsoft.com/office/powerpoint/2010/main" val="3092940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77437-10C8-85BA-137E-29528C800F0A}"/>
              </a:ext>
            </a:extLst>
          </p:cNvPr>
          <p:cNvSpPr>
            <a:spLocks noGrp="1"/>
          </p:cNvSpPr>
          <p:nvPr>
            <p:ph type="title"/>
          </p:nvPr>
        </p:nvSpPr>
        <p:spPr/>
        <p:txBody>
          <a:bodyPr/>
          <a:lstStyle/>
          <a:p>
            <a:r>
              <a:rPr lang="en-US" dirty="0"/>
              <a:t>MM</a:t>
            </a:r>
          </a:p>
        </p:txBody>
      </p:sp>
      <p:sp>
        <p:nvSpPr>
          <p:cNvPr id="3" name="Content Placeholder 2">
            <a:extLst>
              <a:ext uri="{FF2B5EF4-FFF2-40B4-BE49-F238E27FC236}">
                <a16:creationId xmlns:a16="http://schemas.microsoft.com/office/drawing/2014/main" id="{3E85E0A9-30A6-954D-3EBF-017C883EF3A5}"/>
              </a:ext>
            </a:extLst>
          </p:cNvPr>
          <p:cNvSpPr>
            <a:spLocks noGrp="1"/>
          </p:cNvSpPr>
          <p:nvPr>
            <p:ph idx="1"/>
          </p:nvPr>
        </p:nvSpPr>
        <p:spPr/>
        <p:txBody>
          <a:bodyPr/>
          <a:lstStyle/>
          <a:p>
            <a:r>
              <a:rPr lang="en-US" dirty="0"/>
              <a:t>Elderly Hispanic with hip fracture</a:t>
            </a:r>
          </a:p>
          <a:p>
            <a:r>
              <a:rPr lang="en-US" dirty="0"/>
              <a:t>Avid photographer</a:t>
            </a:r>
          </a:p>
          <a:p>
            <a:r>
              <a:rPr lang="en-US" dirty="0"/>
              <a:t>Fell and fractured hip</a:t>
            </a:r>
          </a:p>
          <a:p>
            <a:r>
              <a:rPr lang="en-US" dirty="0"/>
              <a:t>Failure to thrive</a:t>
            </a:r>
          </a:p>
          <a:p>
            <a:r>
              <a:rPr lang="en-US" dirty="0"/>
              <a:t>Home with help</a:t>
            </a:r>
          </a:p>
        </p:txBody>
      </p:sp>
    </p:spTree>
    <p:extLst>
      <p:ext uri="{BB962C8B-B14F-4D97-AF65-F5344CB8AC3E}">
        <p14:creationId xmlns:p14="http://schemas.microsoft.com/office/powerpoint/2010/main" val="2289953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E4E4-B10D-F4F8-BFA0-4880BF722D27}"/>
              </a:ext>
            </a:extLst>
          </p:cNvPr>
          <p:cNvSpPr>
            <a:spLocks noGrp="1"/>
          </p:cNvSpPr>
          <p:nvPr>
            <p:ph type="title"/>
          </p:nvPr>
        </p:nvSpPr>
        <p:spPr/>
        <p:txBody>
          <a:bodyPr/>
          <a:lstStyle/>
          <a:p>
            <a:r>
              <a:rPr lang="en-US" dirty="0"/>
              <a:t>Mind-Body medicine: Dr Michelle DOSSETT</a:t>
            </a:r>
          </a:p>
        </p:txBody>
      </p:sp>
      <p:sp>
        <p:nvSpPr>
          <p:cNvPr id="3" name="Content Placeholder 2">
            <a:extLst>
              <a:ext uri="{FF2B5EF4-FFF2-40B4-BE49-F238E27FC236}">
                <a16:creationId xmlns:a16="http://schemas.microsoft.com/office/drawing/2014/main" id="{D4ABEA55-161A-24AB-8149-AC4AC359D0B8}"/>
              </a:ext>
            </a:extLst>
          </p:cNvPr>
          <p:cNvSpPr>
            <a:spLocks noGrp="1"/>
          </p:cNvSpPr>
          <p:nvPr>
            <p:ph idx="1"/>
          </p:nvPr>
        </p:nvSpPr>
        <p:spPr>
          <a:xfrm>
            <a:off x="73573" y="2015732"/>
            <a:ext cx="10981282" cy="3450613"/>
          </a:xfrm>
        </p:spPr>
        <p:txBody>
          <a:bodyPr>
            <a:normAutofit fontScale="55000" lnSpcReduction="20000"/>
          </a:bodyPr>
          <a:lstStyle/>
          <a:p>
            <a:pPr algn="l">
              <a:spcBef>
                <a:spcPts val="2000"/>
              </a:spcBef>
              <a:spcAft>
                <a:spcPts val="2000"/>
              </a:spcAft>
            </a:pPr>
            <a:r>
              <a:rPr lang="en-US" sz="3300" b="0" i="0" dirty="0">
                <a:solidFill>
                  <a:srgbClr val="212121"/>
                </a:solidFill>
                <a:effectLst/>
                <a:latin typeface="Times" pitchFamily="2" charset="0"/>
              </a:rPr>
              <a:t>Western medicine has produced revolutionary health benefits through advances in pharmacotherapies and procedures. It now faces enormous challenges in battling stress-related noncommunicable diseases. </a:t>
            </a:r>
          </a:p>
          <a:p>
            <a:pPr algn="l">
              <a:spcBef>
                <a:spcPts val="2000"/>
              </a:spcBef>
              <a:spcAft>
                <a:spcPts val="2000"/>
              </a:spcAft>
            </a:pPr>
            <a:r>
              <a:rPr lang="en-US" sz="3300" b="0" i="0" dirty="0">
                <a:solidFill>
                  <a:srgbClr val="212121"/>
                </a:solidFill>
                <a:effectLst/>
                <a:latin typeface="Times" pitchFamily="2" charset="0"/>
              </a:rPr>
              <a:t>More Americans than ever are taking prescription medications for chronic health conditions, many of which have a lifestyle component. Chronic pain, often perpetuated by psychosocial stress, has become an epidemic that our pharmaceutical arsenal is poorly equipped to handle, and medical costs continue to soar.</a:t>
            </a:r>
          </a:p>
          <a:p>
            <a:pPr algn="l">
              <a:spcBef>
                <a:spcPts val="2000"/>
              </a:spcBef>
              <a:spcAft>
                <a:spcPts val="2000"/>
              </a:spcAft>
            </a:pPr>
            <a:r>
              <a:rPr lang="en-US" sz="3300" b="0" i="0" dirty="0">
                <a:solidFill>
                  <a:srgbClr val="212121"/>
                </a:solidFill>
                <a:effectLst/>
                <a:latin typeface="Times" pitchFamily="2" charset="0"/>
              </a:rPr>
              <a:t>Mind-body therapies can be a helpful adjunct in managing chronic pain and other stress-related noncommunicable diseases by fostering resilience through self-care. </a:t>
            </a:r>
          </a:p>
          <a:p>
            <a:endParaRPr lang="en-US" dirty="0"/>
          </a:p>
        </p:txBody>
      </p:sp>
    </p:spTree>
    <p:extLst>
      <p:ext uri="{BB962C8B-B14F-4D97-AF65-F5344CB8AC3E}">
        <p14:creationId xmlns:p14="http://schemas.microsoft.com/office/powerpoint/2010/main" val="306430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026" name="Picture 2" descr="Shaun White (USA) competes in the men's halfpipe.">
            <a:extLst>
              <a:ext uri="{FF2B5EF4-FFF2-40B4-BE49-F238E27FC236}">
                <a16:creationId xmlns:a16="http://schemas.microsoft.com/office/drawing/2014/main" id="{F681DAC2-26DC-F744-E12D-B48BFA0302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81" r="9876" b="3"/>
          <a:stretch/>
        </p:blipFill>
        <p:spPr bwMode="auto">
          <a:xfrm>
            <a:off x="5020629" y="1395420"/>
            <a:ext cx="3336989" cy="31243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9DA5FAEE-B1CE-BAC2-80E9-F74F2F875826}"/>
              </a:ext>
            </a:extLst>
          </p:cNvPr>
          <p:cNvSpPr>
            <a:spLocks noChangeArrowheads="1"/>
          </p:cNvSpPr>
          <p:nvPr/>
        </p:nvSpPr>
        <p:spPr bwMode="auto">
          <a:xfrm>
            <a:off x="135924" y="-235094"/>
            <a:ext cx="11887910"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98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r>
              <a:rPr kumimoji="0" lang="en-US" altLang="en-US" sz="1600" b="0" i="0" u="none" strike="noStrike" cap="none" normalizeH="0" baseline="0" dirty="0">
                <a:ln>
                  <a:noFill/>
                </a:ln>
                <a:solidFill>
                  <a:srgbClr val="303030"/>
                </a:solidFill>
                <a:effectLst/>
                <a:cs typeface="Arial" panose="020B0604020202020204" pitchFamily="34" charset="0"/>
              </a:rPr>
              <a:t>Shaun White is the epitome of what it means to be an Olympian. His strength, perseverance, and heart-- a surgically-repaired heart-- has earned him a place at four consecutive Winter Olympics.</a:t>
            </a:r>
            <a:endParaRPr kumimoji="0" lang="en-US" altLang="en-US" sz="16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r>
              <a:rPr kumimoji="0" lang="en-US" altLang="en-US" sz="1600" b="0" i="0" u="none" strike="noStrike" cap="none" normalizeH="0" baseline="0" dirty="0">
                <a:ln>
                  <a:noFill/>
                </a:ln>
                <a:solidFill>
                  <a:srgbClr val="303030"/>
                </a:solidFill>
                <a:effectLst/>
                <a:cs typeface="Arial" panose="020B0604020202020204" pitchFamily="34" charset="0"/>
              </a:rPr>
              <a:t>As a baby, White was diagnosed with Tetralogy of Fallot (TOF), a rare heart condition comprised of four congenital cardiac defects. On </a:t>
            </a:r>
            <a:r>
              <a:rPr kumimoji="0" lang="en-US" altLang="en-US" sz="1600" b="0" i="1" u="none" strike="noStrike" cap="none" normalizeH="0" baseline="0" dirty="0">
                <a:ln>
                  <a:noFill/>
                </a:ln>
                <a:solidFill>
                  <a:srgbClr val="303030"/>
                </a:solidFill>
                <a:effectLst/>
                <a:cs typeface="Arial" panose="020B0604020202020204" pitchFamily="34" charset="0"/>
              </a:rPr>
              <a:t>Jimmy Kimmel Live!</a:t>
            </a:r>
            <a:r>
              <a:rPr kumimoji="0" lang="en-US" altLang="en-US" sz="1600" b="0" i="0" u="none" strike="noStrike" cap="none" normalizeH="0" baseline="0" dirty="0">
                <a:ln>
                  <a:noFill/>
                </a:ln>
                <a:solidFill>
                  <a:srgbClr val="303030"/>
                </a:solidFill>
                <a:effectLst/>
                <a:cs typeface="Arial" panose="020B0604020202020204" pitchFamily="34" charset="0"/>
              </a:rPr>
              <a:t> in May 2017, White told Kimmel, whose son also has TOF, that he’s undergone three operations to repair his heart.</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616344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C631-7294-8EEE-EE4A-B4849639ECB2}"/>
              </a:ext>
            </a:extLst>
          </p:cNvPr>
          <p:cNvSpPr>
            <a:spLocks noGrp="1"/>
          </p:cNvSpPr>
          <p:nvPr>
            <p:ph type="title"/>
          </p:nvPr>
        </p:nvSpPr>
        <p:spPr/>
        <p:txBody>
          <a:bodyPr/>
          <a:lstStyle/>
          <a:p>
            <a:r>
              <a:rPr lang="en-US" dirty="0"/>
              <a:t>Healing touch</a:t>
            </a:r>
          </a:p>
        </p:txBody>
      </p:sp>
      <p:sp>
        <p:nvSpPr>
          <p:cNvPr id="3" name="Content Placeholder 2">
            <a:extLst>
              <a:ext uri="{FF2B5EF4-FFF2-40B4-BE49-F238E27FC236}">
                <a16:creationId xmlns:a16="http://schemas.microsoft.com/office/drawing/2014/main" id="{61D36A31-92E2-B9FC-DC71-DC295186A3EB}"/>
              </a:ext>
            </a:extLst>
          </p:cNvPr>
          <p:cNvSpPr>
            <a:spLocks noGrp="1"/>
          </p:cNvSpPr>
          <p:nvPr>
            <p:ph idx="1"/>
          </p:nvPr>
        </p:nvSpPr>
        <p:spPr/>
        <p:txBody>
          <a:bodyPr/>
          <a:lstStyle/>
          <a:p>
            <a:r>
              <a:rPr lang="en-US" dirty="0"/>
              <a:t>Be knowledgeable</a:t>
            </a:r>
          </a:p>
          <a:p>
            <a:r>
              <a:rPr lang="en-US" dirty="0"/>
              <a:t>Be available</a:t>
            </a:r>
          </a:p>
          <a:p>
            <a:r>
              <a:rPr lang="en-US" dirty="0"/>
              <a:t>Show you care</a:t>
            </a:r>
          </a:p>
          <a:p>
            <a:r>
              <a:rPr lang="en-US" dirty="0"/>
              <a:t>Don’t judge</a:t>
            </a:r>
          </a:p>
          <a:p>
            <a:pPr marL="0" indent="0">
              <a:buNone/>
            </a:pPr>
            <a:endParaRPr lang="en-US" dirty="0"/>
          </a:p>
        </p:txBody>
      </p:sp>
    </p:spTree>
    <p:extLst>
      <p:ext uri="{BB962C8B-B14F-4D97-AF65-F5344CB8AC3E}">
        <p14:creationId xmlns:p14="http://schemas.microsoft.com/office/powerpoint/2010/main" val="2205737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EA730-3C38-A15F-67E2-0ADAAA6E5530}"/>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46C64BD2-0F99-4976-47E4-A8A0BA7A2427}"/>
              </a:ext>
            </a:extLst>
          </p:cNvPr>
          <p:cNvSpPr>
            <a:spLocks noGrp="1"/>
          </p:cNvSpPr>
          <p:nvPr>
            <p:ph idx="1"/>
          </p:nvPr>
        </p:nvSpPr>
        <p:spPr/>
        <p:txBody>
          <a:bodyPr/>
          <a:lstStyle/>
          <a:p>
            <a:r>
              <a:rPr lang="en-US" dirty="0"/>
              <a:t>Communicate clearly</a:t>
            </a:r>
          </a:p>
          <a:p>
            <a:r>
              <a:rPr lang="en-US" dirty="0"/>
              <a:t>Extra note/ phone call/ text</a:t>
            </a:r>
          </a:p>
          <a:p>
            <a:r>
              <a:rPr lang="en-US"/>
              <a:t>Social media</a:t>
            </a:r>
          </a:p>
        </p:txBody>
      </p:sp>
    </p:spTree>
    <p:extLst>
      <p:ext uri="{BB962C8B-B14F-4D97-AF65-F5344CB8AC3E}">
        <p14:creationId xmlns:p14="http://schemas.microsoft.com/office/powerpoint/2010/main" val="1568030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7656E-8884-F448-AA3E-2CB32578022E}"/>
              </a:ext>
            </a:extLst>
          </p:cNvPr>
          <p:cNvSpPr>
            <a:spLocks noGrp="1"/>
          </p:cNvSpPr>
          <p:nvPr>
            <p:ph type="title"/>
          </p:nvPr>
        </p:nvSpPr>
        <p:spPr/>
        <p:txBody>
          <a:bodyPr/>
          <a:lstStyle/>
          <a:p>
            <a:r>
              <a:rPr lang="en-US" dirty="0"/>
              <a:t>Historical aspects</a:t>
            </a:r>
          </a:p>
        </p:txBody>
      </p:sp>
      <p:sp>
        <p:nvSpPr>
          <p:cNvPr id="3" name="Content Placeholder 2">
            <a:extLst>
              <a:ext uri="{FF2B5EF4-FFF2-40B4-BE49-F238E27FC236}">
                <a16:creationId xmlns:a16="http://schemas.microsoft.com/office/drawing/2014/main" id="{A47BC7A3-12C4-004D-BBAE-5387DD172227}"/>
              </a:ext>
            </a:extLst>
          </p:cNvPr>
          <p:cNvSpPr>
            <a:spLocks noGrp="1"/>
          </p:cNvSpPr>
          <p:nvPr>
            <p:ph idx="1"/>
          </p:nvPr>
        </p:nvSpPr>
        <p:spPr>
          <a:xfrm>
            <a:off x="462455" y="2015732"/>
            <a:ext cx="11487807" cy="3450613"/>
          </a:xfrm>
        </p:spPr>
        <p:txBody>
          <a:bodyPr>
            <a:noAutofit/>
          </a:bodyPr>
          <a:lstStyle/>
          <a:p>
            <a:pPr algn="just"/>
            <a:r>
              <a:rPr lang="en-US" b="0" i="0" dirty="0">
                <a:solidFill>
                  <a:srgbClr val="212121"/>
                </a:solidFill>
                <a:effectLst/>
                <a:latin typeface="Gill Sans MT" panose="020B0502020104020203" pitchFamily="34" charset="77"/>
              </a:rPr>
              <a:t>Although the understanding that emotions affect physical health dates as far back as the second-century physician Galen and the medieval physician and philosopher Moses Maimonides, modern medicine has largely continued to treat the mind and body as two separate entities.</a:t>
            </a:r>
          </a:p>
          <a:p>
            <a:pPr algn="just"/>
            <a:r>
              <a:rPr lang="en-US" b="0" i="0" dirty="0">
                <a:solidFill>
                  <a:srgbClr val="212121"/>
                </a:solidFill>
                <a:effectLst/>
                <a:latin typeface="Gill Sans MT" panose="020B0502020104020203" pitchFamily="34" charset="77"/>
              </a:rPr>
              <a:t>In the past 30 years, research into the link between health and emotions, behavior, social and economic status and personality has moved both research and treatment from the fringe of biomedical science into the mainstream. </a:t>
            </a:r>
          </a:p>
          <a:p>
            <a:pPr algn="just"/>
            <a:r>
              <a:rPr lang="en-US" b="0" i="0" dirty="0">
                <a:solidFill>
                  <a:srgbClr val="212121"/>
                </a:solidFill>
                <a:effectLst/>
                <a:latin typeface="Gill Sans MT" panose="020B0502020104020203" pitchFamily="34" charset="77"/>
              </a:rPr>
              <a:t>In the late 1960s, Herbert Benson, now Clinical Professor of Medicine at Harvard University, coined the phrase ‘relaxation response' to describe physiological changes that occur with meditation. A practicing cardiologist, he observed that many of his patients had high blood pressure at office visits</a:t>
            </a:r>
            <a:endParaRPr lang="en-US" dirty="0">
              <a:latin typeface="Gill Sans MT" panose="020B0502020104020203" pitchFamily="34" charset="77"/>
            </a:endParaRPr>
          </a:p>
        </p:txBody>
      </p:sp>
    </p:spTree>
    <p:extLst>
      <p:ext uri="{BB962C8B-B14F-4D97-AF65-F5344CB8AC3E}">
        <p14:creationId xmlns:p14="http://schemas.microsoft.com/office/powerpoint/2010/main" val="3544429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F0CD2-CBC6-4504-8FD3-2378ABD3D75A}"/>
              </a:ext>
            </a:extLst>
          </p:cNvPr>
          <p:cNvSpPr>
            <a:spLocks noGrp="1"/>
          </p:cNvSpPr>
          <p:nvPr>
            <p:ph type="title"/>
          </p:nvPr>
        </p:nvSpPr>
        <p:spPr/>
        <p:txBody>
          <a:bodyPr/>
          <a:lstStyle/>
          <a:p>
            <a:r>
              <a:rPr lang="en-US" dirty="0"/>
              <a:t>Patient Perspective</a:t>
            </a:r>
          </a:p>
        </p:txBody>
      </p:sp>
      <p:sp>
        <p:nvSpPr>
          <p:cNvPr id="3" name="Content Placeholder 2">
            <a:extLst>
              <a:ext uri="{FF2B5EF4-FFF2-40B4-BE49-F238E27FC236}">
                <a16:creationId xmlns:a16="http://schemas.microsoft.com/office/drawing/2014/main" id="{6FB917AF-13E9-43AB-996F-DEE0E172390C}"/>
              </a:ext>
            </a:extLst>
          </p:cNvPr>
          <p:cNvSpPr>
            <a:spLocks noGrp="1"/>
          </p:cNvSpPr>
          <p:nvPr>
            <p:ph idx="1"/>
          </p:nvPr>
        </p:nvSpPr>
        <p:spPr/>
        <p:txBody>
          <a:bodyPr/>
          <a:lstStyle/>
          <a:p>
            <a:r>
              <a:rPr lang="en-US" dirty="0"/>
              <a:t>Be positive</a:t>
            </a:r>
          </a:p>
          <a:p>
            <a:r>
              <a:rPr lang="en-US" dirty="0"/>
              <a:t>Build a relationship</a:t>
            </a:r>
          </a:p>
          <a:p>
            <a:r>
              <a:rPr lang="en-US" dirty="0"/>
              <a:t>Be your advocate ( be assertive not aggressive)</a:t>
            </a:r>
          </a:p>
          <a:p>
            <a:r>
              <a:rPr lang="en-US" dirty="0"/>
              <a:t>Give hope and happiness</a:t>
            </a:r>
          </a:p>
        </p:txBody>
      </p:sp>
    </p:spTree>
    <p:extLst>
      <p:ext uri="{BB962C8B-B14F-4D97-AF65-F5344CB8AC3E}">
        <p14:creationId xmlns:p14="http://schemas.microsoft.com/office/powerpoint/2010/main" val="3042880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0666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14F78-4F0F-CA47-BFEE-B826597CAA10}"/>
              </a:ext>
            </a:extLst>
          </p:cNvPr>
          <p:cNvSpPr>
            <a:spLocks noGrp="1"/>
          </p:cNvSpPr>
          <p:nvPr>
            <p:ph type="title"/>
          </p:nvPr>
        </p:nvSpPr>
        <p:spPr/>
        <p:txBody>
          <a:bodyPr/>
          <a:lstStyle/>
          <a:p>
            <a:r>
              <a:rPr lang="en-US" dirty="0"/>
              <a:t>Health not disease</a:t>
            </a:r>
          </a:p>
        </p:txBody>
      </p:sp>
      <p:sp>
        <p:nvSpPr>
          <p:cNvPr id="3" name="Content Placeholder 2">
            <a:extLst>
              <a:ext uri="{FF2B5EF4-FFF2-40B4-BE49-F238E27FC236}">
                <a16:creationId xmlns:a16="http://schemas.microsoft.com/office/drawing/2014/main" id="{CB57FD4F-1803-9249-A906-CC70573E4A09}"/>
              </a:ext>
            </a:extLst>
          </p:cNvPr>
          <p:cNvSpPr>
            <a:spLocks noGrp="1"/>
          </p:cNvSpPr>
          <p:nvPr>
            <p:ph idx="1"/>
          </p:nvPr>
        </p:nvSpPr>
        <p:spPr/>
        <p:txBody>
          <a:bodyPr/>
          <a:lstStyle/>
          <a:p>
            <a:r>
              <a:rPr lang="en-US" dirty="0"/>
              <a:t>In 1948, the World Health Organization defined health as the presence of well-being—physical, mental, and social—not as the absence of disease.</a:t>
            </a:r>
          </a:p>
          <a:p>
            <a:r>
              <a:rPr lang="en-US" dirty="0"/>
              <a:t>In the past, effect of psychological health or interventions was measured in terms of economic benefits or its benefits on substance abuse or criminal behavior</a:t>
            </a:r>
          </a:p>
          <a:p>
            <a:r>
              <a:rPr lang="en-US" dirty="0"/>
              <a:t>Biopsychosocial model is considered invaluable</a:t>
            </a:r>
          </a:p>
          <a:p>
            <a:r>
              <a:rPr lang="en-US" dirty="0"/>
              <a:t>This new approach to health says loudly and clearly that the causes, development, and outcomes of an illness are determined by the interaction of psychological, social, and cultural factors with biochemistry and physiology</a:t>
            </a:r>
          </a:p>
        </p:txBody>
      </p:sp>
    </p:spTree>
    <p:extLst>
      <p:ext uri="{BB962C8B-B14F-4D97-AF65-F5344CB8AC3E}">
        <p14:creationId xmlns:p14="http://schemas.microsoft.com/office/powerpoint/2010/main" val="2625127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C7FC1EA-072A-2C4B-A2BD-7AD66FE7963A}"/>
              </a:ext>
            </a:extLst>
          </p:cNvPr>
          <p:cNvSpPr>
            <a:spLocks noGrp="1"/>
          </p:cNvSpPr>
          <p:nvPr>
            <p:ph type="title"/>
          </p:nvPr>
        </p:nvSpPr>
        <p:spPr>
          <a:xfrm>
            <a:off x="1154928" y="438335"/>
            <a:ext cx="9605635" cy="1059305"/>
          </a:xfrm>
        </p:spPr>
        <p:txBody>
          <a:bodyPr/>
          <a:lstStyle/>
          <a:p>
            <a:r>
              <a:rPr lang="en-US" dirty="0"/>
              <a:t>Effect of healthy lifestyle on disease</a:t>
            </a:r>
          </a:p>
        </p:txBody>
      </p:sp>
      <p:sp>
        <p:nvSpPr>
          <p:cNvPr id="11" name="Content Placeholder 10">
            <a:extLst>
              <a:ext uri="{FF2B5EF4-FFF2-40B4-BE49-F238E27FC236}">
                <a16:creationId xmlns:a16="http://schemas.microsoft.com/office/drawing/2014/main" id="{0FF33B37-45BF-3B4F-B5CD-35B5D30D76A6}"/>
              </a:ext>
            </a:extLst>
          </p:cNvPr>
          <p:cNvSpPr>
            <a:spLocks noGrp="1"/>
          </p:cNvSpPr>
          <p:nvPr>
            <p:ph sz="half" idx="1"/>
          </p:nvPr>
        </p:nvSpPr>
        <p:spPr>
          <a:xfrm>
            <a:off x="690587" y="1762380"/>
            <a:ext cx="3334875" cy="3448595"/>
          </a:xfrm>
        </p:spPr>
        <p:txBody>
          <a:bodyPr>
            <a:normAutofit fontScale="70000" lnSpcReduction="20000"/>
          </a:bodyPr>
          <a:lstStyle/>
          <a:p>
            <a:r>
              <a:rPr lang="en-US" dirty="0"/>
              <a:t>The history of rapid health gains in the United States is not unique; the rate at which death rates have fallen is even more rapid in more recently modernizing countries. The usual explanations for this dramatic improvement—better medical care, nutrition, or clean water—provide only partial answers. More important in explaining the decline in death worldwide is the rise of hope and the decline in despair and hopelessness. (Sagan, 1987, p. 184)</a:t>
            </a:r>
          </a:p>
        </p:txBody>
      </p:sp>
      <p:pic>
        <p:nvPicPr>
          <p:cNvPr id="14" name="Content Placeholder 13" descr="Diagram&#10;&#10;Description automatically generated">
            <a:extLst>
              <a:ext uri="{FF2B5EF4-FFF2-40B4-BE49-F238E27FC236}">
                <a16:creationId xmlns:a16="http://schemas.microsoft.com/office/drawing/2014/main" id="{A1EF8A6D-23FC-144E-A5E0-82CA5C5C91B7}"/>
              </a:ext>
            </a:extLst>
          </p:cNvPr>
          <p:cNvPicPr>
            <a:picLocks noGrp="1" noChangeAspect="1"/>
          </p:cNvPicPr>
          <p:nvPr>
            <p:ph sz="half" idx="2"/>
          </p:nvPr>
        </p:nvPicPr>
        <p:blipFill>
          <a:blip r:embed="rId2"/>
          <a:stretch>
            <a:fillRect/>
          </a:stretch>
        </p:blipFill>
        <p:spPr>
          <a:xfrm>
            <a:off x="4120055" y="1311123"/>
            <a:ext cx="7805939" cy="5026937"/>
          </a:xfrm>
        </p:spPr>
      </p:pic>
    </p:spTree>
    <p:extLst>
      <p:ext uri="{BB962C8B-B14F-4D97-AF65-F5344CB8AC3E}">
        <p14:creationId xmlns:p14="http://schemas.microsoft.com/office/powerpoint/2010/main" val="3452686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2F2C-BCF5-C97F-4271-D485BBFA093B}"/>
              </a:ext>
            </a:extLst>
          </p:cNvPr>
          <p:cNvSpPr>
            <a:spLocks noGrp="1"/>
          </p:cNvSpPr>
          <p:nvPr>
            <p:ph type="title"/>
          </p:nvPr>
        </p:nvSpPr>
        <p:spPr/>
        <p:txBody>
          <a:bodyPr/>
          <a:lstStyle/>
          <a:p>
            <a:r>
              <a:rPr lang="en-US" dirty="0"/>
              <a:t>Determinants of health</a:t>
            </a:r>
          </a:p>
        </p:txBody>
      </p:sp>
      <p:graphicFrame>
        <p:nvGraphicFramePr>
          <p:cNvPr id="4" name="Content Placeholder 3">
            <a:extLst>
              <a:ext uri="{FF2B5EF4-FFF2-40B4-BE49-F238E27FC236}">
                <a16:creationId xmlns:a16="http://schemas.microsoft.com/office/drawing/2014/main" id="{4786DA6D-D765-236F-7204-CD529044EF5C}"/>
              </a:ext>
            </a:extLst>
          </p:cNvPr>
          <p:cNvGraphicFramePr>
            <a:graphicFrameLocks noGrp="1"/>
          </p:cNvGraphicFramePr>
          <p:nvPr>
            <p:ph idx="1"/>
            <p:extLst>
              <p:ext uri="{D42A27DB-BD31-4B8C-83A1-F6EECF244321}">
                <p14:modId xmlns:p14="http://schemas.microsoft.com/office/powerpoint/2010/main" val="3485222707"/>
              </p:ext>
            </p:extLst>
          </p:nvPr>
        </p:nvGraphicFramePr>
        <p:xfrm>
          <a:off x="1451579" y="2015732"/>
          <a:ext cx="9603275"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3BC9B58-14B4-3429-D3F3-FBED45B28909}"/>
              </a:ext>
            </a:extLst>
          </p:cNvPr>
          <p:cNvSpPr txBox="1"/>
          <p:nvPr/>
        </p:nvSpPr>
        <p:spPr>
          <a:xfrm>
            <a:off x="7924800" y="5854262"/>
            <a:ext cx="3145989" cy="369332"/>
          </a:xfrm>
          <a:prstGeom prst="rect">
            <a:avLst/>
          </a:prstGeom>
          <a:noFill/>
        </p:spPr>
        <p:txBody>
          <a:bodyPr wrap="none" rtlCol="0">
            <a:spAutoFit/>
          </a:bodyPr>
          <a:lstStyle/>
          <a:p>
            <a:r>
              <a:rPr lang="en-US" dirty="0"/>
              <a:t>Maier, Watkins, &amp; </a:t>
            </a:r>
            <a:r>
              <a:rPr lang="en-US" dirty="0" err="1"/>
              <a:t>Fleshner</a:t>
            </a:r>
            <a:r>
              <a:rPr lang="en-US" dirty="0"/>
              <a:t>, 1994</a:t>
            </a:r>
          </a:p>
        </p:txBody>
      </p:sp>
    </p:spTree>
    <p:extLst>
      <p:ext uri="{BB962C8B-B14F-4D97-AF65-F5344CB8AC3E}">
        <p14:creationId xmlns:p14="http://schemas.microsoft.com/office/powerpoint/2010/main" val="2953621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261594"/>
            <a:ext cx="9603275" cy="1049235"/>
          </a:xfrm>
        </p:spPr>
        <p:txBody>
          <a:bodyPr/>
          <a:lstStyle/>
          <a:p>
            <a:endParaRPr lang="en-US"/>
          </a:p>
        </p:txBody>
      </p:sp>
      <p:sp>
        <p:nvSpPr>
          <p:cNvPr id="3" name="Content Placeholder 2"/>
          <p:cNvSpPr>
            <a:spLocks noGrp="1"/>
          </p:cNvSpPr>
          <p:nvPr>
            <p:ph idx="1"/>
          </p:nvPr>
        </p:nvSpPr>
        <p:spPr>
          <a:xfrm>
            <a:off x="1" y="1135117"/>
            <a:ext cx="11929240" cy="4981903"/>
          </a:xfrm>
        </p:spPr>
        <p:txBody>
          <a:bodyPr>
            <a:normAutofit/>
          </a:bodyPr>
          <a:lstStyle/>
          <a:p>
            <a:r>
              <a:rPr lang="en-US" dirty="0"/>
              <a:t>Research into mind–body interventions—such as group therapy, stress-reduction techniques and cognitive-behavioral therapy (CBT)—and whether they can affect survival and pain in </a:t>
            </a:r>
          </a:p>
          <a:p>
            <a:pPr lvl="1"/>
            <a:r>
              <a:rPr lang="en-US" dirty="0"/>
              <a:t>Cancer </a:t>
            </a:r>
          </a:p>
          <a:p>
            <a:pPr lvl="1"/>
            <a:r>
              <a:rPr lang="en-US" dirty="0"/>
              <a:t>AIDS: CBT reduces viral load with medications</a:t>
            </a:r>
          </a:p>
          <a:p>
            <a:pPr lvl="1"/>
            <a:r>
              <a:rPr lang="en-US" dirty="0"/>
              <a:t>Bone-marrow transplant patients</a:t>
            </a:r>
          </a:p>
          <a:p>
            <a:pPr lvl="1"/>
            <a:r>
              <a:rPr lang="en-US" dirty="0"/>
              <a:t>Cardiovascular disease</a:t>
            </a:r>
          </a:p>
          <a:p>
            <a:pPr lvl="1"/>
            <a:r>
              <a:rPr lang="en-US" dirty="0"/>
              <a:t>Asthma,</a:t>
            </a:r>
          </a:p>
          <a:p>
            <a:pPr lvl="1"/>
            <a:r>
              <a:rPr lang="en-US" dirty="0"/>
              <a:t>Inflammatory diseases</a:t>
            </a:r>
          </a:p>
          <a:p>
            <a:pPr lvl="1"/>
            <a:r>
              <a:rPr lang="en-US" dirty="0"/>
              <a:t>Autoimmune diseases</a:t>
            </a:r>
          </a:p>
          <a:p>
            <a:pPr lvl="1"/>
            <a:r>
              <a:rPr lang="en-US" dirty="0"/>
              <a:t>Researchers attributed the improvement to changes in depressed mood (</a:t>
            </a:r>
            <a:r>
              <a:rPr lang="en-US" dirty="0">
                <a:hlinkClick r:id="rId2"/>
              </a:rPr>
              <a:t>Antoni </a:t>
            </a:r>
            <a:r>
              <a:rPr lang="en-US" i="1" dirty="0">
                <a:hlinkClick r:id="rId2"/>
              </a:rPr>
              <a:t>et al</a:t>
            </a:r>
            <a:r>
              <a:rPr lang="en-US" dirty="0">
                <a:hlinkClick r:id="rId2"/>
              </a:rPr>
              <a:t>, 2006</a:t>
            </a:r>
            <a:r>
              <a:rPr lang="en-US" dirty="0"/>
              <a:t>). Depression itself is under study for possible links to a range of inflammatory diseases; several studies show it to be an emerging risk factor for heart disease</a:t>
            </a:r>
          </a:p>
        </p:txBody>
      </p:sp>
    </p:spTree>
    <p:extLst>
      <p:ext uri="{BB962C8B-B14F-4D97-AF65-F5344CB8AC3E}">
        <p14:creationId xmlns:p14="http://schemas.microsoft.com/office/powerpoint/2010/main" val="72969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5CF48C-5E3B-DD53-5D34-E3550D0C62E8}"/>
              </a:ext>
            </a:extLst>
          </p:cNvPr>
          <p:cNvSpPr>
            <a:spLocks noGrp="1"/>
          </p:cNvSpPr>
          <p:nvPr>
            <p:ph type="title"/>
          </p:nvPr>
        </p:nvSpPr>
        <p:spPr/>
        <p:txBody>
          <a:bodyPr/>
          <a:lstStyle/>
          <a:p>
            <a:r>
              <a:rPr lang="en-US" dirty="0"/>
              <a:t>Effects on white blood cells</a:t>
            </a:r>
          </a:p>
        </p:txBody>
      </p:sp>
      <p:sp>
        <p:nvSpPr>
          <p:cNvPr id="6" name="Content Placeholder 5">
            <a:extLst>
              <a:ext uri="{FF2B5EF4-FFF2-40B4-BE49-F238E27FC236}">
                <a16:creationId xmlns:a16="http://schemas.microsoft.com/office/drawing/2014/main" id="{A76688A6-4A27-7745-BAAF-602D5E157DBC}"/>
              </a:ext>
            </a:extLst>
          </p:cNvPr>
          <p:cNvSpPr>
            <a:spLocks noGrp="1"/>
          </p:cNvSpPr>
          <p:nvPr>
            <p:ph idx="1"/>
          </p:nvPr>
        </p:nvSpPr>
        <p:spPr>
          <a:xfrm>
            <a:off x="752504" y="2036752"/>
            <a:ext cx="10686992" cy="3450613"/>
          </a:xfrm>
        </p:spPr>
        <p:txBody>
          <a:bodyPr>
            <a:normAutofit/>
          </a:bodyPr>
          <a:lstStyle/>
          <a:p>
            <a:r>
              <a:rPr lang="en-US" b="0" i="0" dirty="0">
                <a:solidFill>
                  <a:srgbClr val="212121"/>
                </a:solidFill>
                <a:effectLst/>
                <a:latin typeface="system-ui"/>
              </a:rPr>
              <a:t>Stressful emotions alter white blood cell function. </a:t>
            </a:r>
          </a:p>
          <a:p>
            <a:pPr lvl="1"/>
            <a:r>
              <a:rPr lang="en-US" sz="2000" b="0" i="0" dirty="0">
                <a:solidFill>
                  <a:srgbClr val="212121"/>
                </a:solidFill>
                <a:effectLst/>
                <a:latin typeface="system-ui"/>
              </a:rPr>
              <a:t>Stress diminishes white blood cell response to viral infected cells and to cancer cells.</a:t>
            </a:r>
          </a:p>
          <a:p>
            <a:pPr lvl="1"/>
            <a:r>
              <a:rPr lang="en-US" sz="2000" dirty="0">
                <a:solidFill>
                  <a:srgbClr val="212121"/>
                </a:solidFill>
                <a:latin typeface="system-ui"/>
              </a:rPr>
              <a:t>V</a:t>
            </a:r>
            <a:r>
              <a:rPr lang="en-US" sz="2000" b="0" i="0" dirty="0">
                <a:solidFill>
                  <a:srgbClr val="212121"/>
                </a:solidFill>
                <a:effectLst/>
                <a:latin typeface="system-ui"/>
              </a:rPr>
              <a:t>accination is less effective in those who are stressed</a:t>
            </a:r>
            <a:endParaRPr lang="en-US" sz="2000" dirty="0">
              <a:solidFill>
                <a:srgbClr val="212121"/>
              </a:solidFill>
              <a:latin typeface="system-ui"/>
            </a:endParaRPr>
          </a:p>
          <a:p>
            <a:pPr lvl="1"/>
            <a:r>
              <a:rPr lang="en-US" sz="2000" b="0" i="0" dirty="0">
                <a:solidFill>
                  <a:srgbClr val="212121"/>
                </a:solidFill>
                <a:effectLst/>
                <a:latin typeface="system-ui"/>
              </a:rPr>
              <a:t>Wounds heal less readily in those who are stressed.</a:t>
            </a:r>
          </a:p>
          <a:p>
            <a:pPr lvl="1"/>
            <a:r>
              <a:rPr lang="en-US" sz="2000" dirty="0">
                <a:solidFill>
                  <a:srgbClr val="212121"/>
                </a:solidFill>
                <a:latin typeface="system-ui"/>
              </a:rPr>
              <a:t>Some types </a:t>
            </a:r>
            <a:r>
              <a:rPr lang="en-US" sz="2000" b="0" i="0" dirty="0">
                <a:solidFill>
                  <a:srgbClr val="212121"/>
                </a:solidFill>
                <a:effectLst/>
                <a:latin typeface="system-ui"/>
              </a:rPr>
              <a:t>of autoimmune disease, which involve particular subsets of white blood cells, are exacerbated by stress. </a:t>
            </a:r>
          </a:p>
          <a:p>
            <a:pPr lvl="1"/>
            <a:r>
              <a:rPr lang="en-US" sz="2000" b="0" i="0" dirty="0">
                <a:solidFill>
                  <a:srgbClr val="212121"/>
                </a:solidFill>
                <a:effectLst/>
                <a:latin typeface="system-ui"/>
              </a:rPr>
              <a:t>The literature documents the efficacy of talk-therapy interventions in altering immune system parameters and enhancing the body's ability to combat disease. </a:t>
            </a:r>
            <a:endParaRPr lang="en-US" sz="2000" dirty="0"/>
          </a:p>
        </p:txBody>
      </p:sp>
    </p:spTree>
    <p:extLst>
      <p:ext uri="{BB962C8B-B14F-4D97-AF65-F5344CB8AC3E}">
        <p14:creationId xmlns:p14="http://schemas.microsoft.com/office/powerpoint/2010/main" val="121684574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3648</TotalTime>
  <Words>2407</Words>
  <Application>Microsoft Office PowerPoint</Application>
  <PresentationFormat>Widescreen</PresentationFormat>
  <Paragraphs>172</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Cambria</vt:lpstr>
      <vt:lpstr>Gill Sans MT</vt:lpstr>
      <vt:lpstr>system-ui</vt:lpstr>
      <vt:lpstr>Times</vt:lpstr>
      <vt:lpstr>Gallery</vt:lpstr>
      <vt:lpstr>Mind Over BODY</vt:lpstr>
      <vt:lpstr>PowerPoint Presentation</vt:lpstr>
      <vt:lpstr>acknowledgemts</vt:lpstr>
      <vt:lpstr>Historical aspects</vt:lpstr>
      <vt:lpstr>Health not disease</vt:lpstr>
      <vt:lpstr>Effect of healthy lifestyle on disease</vt:lpstr>
      <vt:lpstr>Determinants of health</vt:lpstr>
      <vt:lpstr>PowerPoint Presentation</vt:lpstr>
      <vt:lpstr>Effects on white blood cells</vt:lpstr>
      <vt:lpstr>large-scale epidemiological and medical studies among civil servants in the UK</vt:lpstr>
      <vt:lpstr>Atherosclerosis…</vt:lpstr>
      <vt:lpstr>Determinants of illness</vt:lpstr>
      <vt:lpstr>Hope  vs despair</vt:lpstr>
      <vt:lpstr>Can hope actually change the course of the malady?</vt:lpstr>
      <vt:lpstr>Psychoneuroimmunology</vt:lpstr>
      <vt:lpstr>Spirituality and social interactions</vt:lpstr>
      <vt:lpstr>Will to live</vt:lpstr>
      <vt:lpstr>Scientific evidence </vt:lpstr>
      <vt:lpstr>I think, therefore I am     descartes</vt:lpstr>
      <vt:lpstr>PowerPoint Presentation</vt:lpstr>
      <vt:lpstr>Health Maintenance</vt:lpstr>
      <vt:lpstr>Mind over body</vt:lpstr>
      <vt:lpstr>Shared decision making</vt:lpstr>
      <vt:lpstr>PowerPoint Presentation</vt:lpstr>
      <vt:lpstr>Outcomes of partnership</vt:lpstr>
      <vt:lpstr>Application in alternative medicine</vt:lpstr>
      <vt:lpstr>Durango (Doubt)</vt:lpstr>
      <vt:lpstr>ABC ( Fear)</vt:lpstr>
      <vt:lpstr>BCD (hope)</vt:lpstr>
      <vt:lpstr>CDE (positive attitude)</vt:lpstr>
      <vt:lpstr>EFG ( Faith)</vt:lpstr>
      <vt:lpstr>Age is only a number</vt:lpstr>
      <vt:lpstr>IJK ( American Spirit)</vt:lpstr>
      <vt:lpstr>SB</vt:lpstr>
      <vt:lpstr>MM</vt:lpstr>
      <vt:lpstr>Mind-Body medicine: Dr Michelle DOSSETT</vt:lpstr>
      <vt:lpstr>PowerPoint Presentation</vt:lpstr>
      <vt:lpstr>Healing touch</vt:lpstr>
      <vt:lpstr>Communication</vt:lpstr>
      <vt:lpstr>Patient Perspective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Over BODY</dc:title>
  <dc:creator>Radhika Nandur Bukkapatnam</dc:creator>
  <cp:lastModifiedBy>Paumer, Linda</cp:lastModifiedBy>
  <cp:revision>23</cp:revision>
  <cp:lastPrinted>2023-04-27T07:11:35Z</cp:lastPrinted>
  <dcterms:created xsi:type="dcterms:W3CDTF">2020-09-11T02:33:25Z</dcterms:created>
  <dcterms:modified xsi:type="dcterms:W3CDTF">2024-05-30T19:49:14Z</dcterms:modified>
</cp:coreProperties>
</file>