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5" r:id="rId4"/>
    <p:sldId id="267" r:id="rId5"/>
    <p:sldId id="268" r:id="rId6"/>
    <p:sldId id="269" r:id="rId7"/>
    <p:sldId id="258" r:id="rId8"/>
    <p:sldId id="259" r:id="rId9"/>
    <p:sldId id="260" r:id="rId10"/>
    <p:sldId id="262" r:id="rId11"/>
    <p:sldId id="270" r:id="rId12"/>
    <p:sldId id="263" r:id="rId13"/>
    <p:sldId id="257" r:id="rId14"/>
    <p:sldId id="264" r:id="rId15"/>
    <p:sldId id="271"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45" d="100"/>
          <a:sy n="45" d="100"/>
        </p:scale>
        <p:origin x="998"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DD905D-05B2-4E90-BCA9-2BBBAA3F3795}" type="doc">
      <dgm:prSet loTypeId="urn:microsoft.com/office/officeart/2005/8/layout/arrow5" loCatId="relationship" qsTypeId="urn:microsoft.com/office/officeart/2005/8/quickstyle/simple4#2" qsCatId="simple" csTypeId="urn:microsoft.com/office/officeart/2005/8/colors/accent1_2#29" csCatId="accent1" phldr="1"/>
      <dgm:spPr/>
      <dgm:t>
        <a:bodyPr/>
        <a:lstStyle/>
        <a:p>
          <a:endParaRPr lang="en-US"/>
        </a:p>
      </dgm:t>
    </dgm:pt>
    <dgm:pt modelId="{506F6903-2337-454A-964F-7FEA9CA6FD65}">
      <dgm:prSet/>
      <dgm:spPr/>
      <dgm:t>
        <a:bodyPr/>
        <a:lstStyle/>
        <a:p>
          <a:r>
            <a:rPr lang="en-US"/>
            <a:t>Having high blood pressure puts you at risk for heart disease and stroke, which are leading causes of death in the United States.</a:t>
          </a:r>
        </a:p>
      </dgm:t>
    </dgm:pt>
    <dgm:pt modelId="{446C16E1-CDA8-4E80-A271-906D12A27A91}" type="parTrans" cxnId="{5461B2D9-2345-49C9-B67D-22DE2F9F97F7}">
      <dgm:prSet/>
      <dgm:spPr/>
      <dgm:t>
        <a:bodyPr/>
        <a:lstStyle/>
        <a:p>
          <a:endParaRPr lang="en-US"/>
        </a:p>
      </dgm:t>
    </dgm:pt>
    <dgm:pt modelId="{254F1198-04F4-4373-BB6D-8994B0E47FDD}" type="sibTrans" cxnId="{5461B2D9-2345-49C9-B67D-22DE2F9F97F7}">
      <dgm:prSet/>
      <dgm:spPr/>
      <dgm:t>
        <a:bodyPr/>
        <a:lstStyle/>
        <a:p>
          <a:endParaRPr lang="en-US"/>
        </a:p>
      </dgm:t>
    </dgm:pt>
    <dgm:pt modelId="{D9256F1C-E77F-407B-84F0-204201A812B2}">
      <dgm:prSet/>
      <dgm:spPr/>
      <dgm:t>
        <a:bodyPr/>
        <a:lstStyle/>
        <a:p>
          <a:r>
            <a:rPr lang="en-US"/>
            <a:t>In 2024, high blood pressure was a primary or contributing cause of 680,179 deaths in the United States.</a:t>
          </a:r>
        </a:p>
      </dgm:t>
    </dgm:pt>
    <dgm:pt modelId="{9FA418AF-84C4-4D27-A0C0-7F166977FA42}" type="parTrans" cxnId="{6F0B9051-0F1B-4253-8F08-66AF7F4B5702}">
      <dgm:prSet/>
      <dgm:spPr/>
      <dgm:t>
        <a:bodyPr/>
        <a:lstStyle/>
        <a:p>
          <a:endParaRPr lang="en-US"/>
        </a:p>
      </dgm:t>
    </dgm:pt>
    <dgm:pt modelId="{5D2E5891-D08D-4CB8-9072-3638ECA6F45D}" type="sibTrans" cxnId="{6F0B9051-0F1B-4253-8F08-66AF7F4B5702}">
      <dgm:prSet/>
      <dgm:spPr/>
      <dgm:t>
        <a:bodyPr/>
        <a:lstStyle/>
        <a:p>
          <a:endParaRPr lang="en-US"/>
        </a:p>
      </dgm:t>
    </dgm:pt>
    <dgm:pt modelId="{1B3BB9D7-D725-4989-A7C4-521C96CBBDAB}">
      <dgm:prSet/>
      <dgm:spPr/>
      <dgm:t>
        <a:bodyPr/>
        <a:lstStyle/>
        <a:p>
          <a:r>
            <a:rPr lang="en-US"/>
            <a:t>Nearly half of adults have high blood pressure (48.1%, 119.9 million). This is defined as a systolic blood pressure greater than 130 mm Hg or a diastolic blood pressure greater than 80 mm Hg or are taking medication for high blood pressure.</a:t>
          </a:r>
        </a:p>
      </dgm:t>
    </dgm:pt>
    <dgm:pt modelId="{506BB16F-ABFA-4217-8577-F2EA7DAC648B}" type="parTrans" cxnId="{2FF73297-A36E-49D3-955A-6CC8C82A2082}">
      <dgm:prSet/>
      <dgm:spPr/>
      <dgm:t>
        <a:bodyPr/>
        <a:lstStyle/>
        <a:p>
          <a:endParaRPr lang="en-US"/>
        </a:p>
      </dgm:t>
    </dgm:pt>
    <dgm:pt modelId="{15B821B6-8FBC-4901-A07F-11AD82269B30}" type="sibTrans" cxnId="{2FF73297-A36E-49D3-955A-6CC8C82A2082}">
      <dgm:prSet/>
      <dgm:spPr/>
      <dgm:t>
        <a:bodyPr/>
        <a:lstStyle/>
        <a:p>
          <a:endParaRPr lang="en-US"/>
        </a:p>
      </dgm:t>
    </dgm:pt>
    <dgm:pt modelId="{E065A620-D11F-43BB-B0BD-75199B7C4107}">
      <dgm:prSet/>
      <dgm:spPr/>
      <dgm:t>
        <a:bodyPr/>
        <a:lstStyle/>
        <a:p>
          <a:r>
            <a:rPr lang="en-US" dirty="0"/>
            <a:t>About 1 in 4 adults with high blood pressure has their blood pressure under control (22.5%, 27.0 million)</a:t>
          </a:r>
        </a:p>
      </dgm:t>
    </dgm:pt>
    <dgm:pt modelId="{3CD536BF-BC36-471D-A92E-ED7583ACC334}" type="parTrans" cxnId="{902FD1D4-373A-4FBA-AD5C-0E56883B1A1D}">
      <dgm:prSet/>
      <dgm:spPr/>
      <dgm:t>
        <a:bodyPr/>
        <a:lstStyle/>
        <a:p>
          <a:endParaRPr lang="en-US"/>
        </a:p>
      </dgm:t>
    </dgm:pt>
    <dgm:pt modelId="{AA3F7609-21AD-4F1F-BB0F-A60BC1E37154}" type="sibTrans" cxnId="{902FD1D4-373A-4FBA-AD5C-0E56883B1A1D}">
      <dgm:prSet/>
      <dgm:spPr/>
      <dgm:t>
        <a:bodyPr/>
        <a:lstStyle/>
        <a:p>
          <a:endParaRPr lang="en-US"/>
        </a:p>
      </dgm:t>
    </dgm:pt>
    <dgm:pt modelId="{4F7E0F42-3EDB-4AD6-8A69-5D87CBB21230}" type="pres">
      <dgm:prSet presAssocID="{53DD905D-05B2-4E90-BCA9-2BBBAA3F3795}" presName="diagram" presStyleCnt="0">
        <dgm:presLayoutVars>
          <dgm:dir/>
          <dgm:resizeHandles val="exact"/>
        </dgm:presLayoutVars>
      </dgm:prSet>
      <dgm:spPr/>
    </dgm:pt>
    <dgm:pt modelId="{3E37C613-831F-4D49-A110-934D0F0EA657}" type="pres">
      <dgm:prSet presAssocID="{506F6903-2337-454A-964F-7FEA9CA6FD65}" presName="arrow" presStyleLbl="node1" presStyleIdx="0" presStyleCnt="4">
        <dgm:presLayoutVars>
          <dgm:bulletEnabled val="1"/>
        </dgm:presLayoutVars>
      </dgm:prSet>
      <dgm:spPr/>
    </dgm:pt>
    <dgm:pt modelId="{BDAB83F7-E4D9-4700-9194-E1E4BB34FE2F}" type="pres">
      <dgm:prSet presAssocID="{D9256F1C-E77F-407B-84F0-204201A812B2}" presName="arrow" presStyleLbl="node1" presStyleIdx="1" presStyleCnt="4">
        <dgm:presLayoutVars>
          <dgm:bulletEnabled val="1"/>
        </dgm:presLayoutVars>
      </dgm:prSet>
      <dgm:spPr/>
    </dgm:pt>
    <dgm:pt modelId="{1A74694B-8D1B-48AA-AC57-C37F6D8DD309}" type="pres">
      <dgm:prSet presAssocID="{1B3BB9D7-D725-4989-A7C4-521C96CBBDAB}" presName="arrow" presStyleLbl="node1" presStyleIdx="2" presStyleCnt="4">
        <dgm:presLayoutVars>
          <dgm:bulletEnabled val="1"/>
        </dgm:presLayoutVars>
      </dgm:prSet>
      <dgm:spPr/>
    </dgm:pt>
    <dgm:pt modelId="{A888BE3B-EF59-4706-88D7-9687571E37B1}" type="pres">
      <dgm:prSet presAssocID="{E065A620-D11F-43BB-B0BD-75199B7C4107}" presName="arrow" presStyleLbl="node1" presStyleIdx="3" presStyleCnt="4">
        <dgm:presLayoutVars>
          <dgm:bulletEnabled val="1"/>
        </dgm:presLayoutVars>
      </dgm:prSet>
      <dgm:spPr/>
    </dgm:pt>
  </dgm:ptLst>
  <dgm:cxnLst>
    <dgm:cxn modelId="{0005FD08-BF09-487A-9D69-37A9ECE89F26}" type="presOf" srcId="{53DD905D-05B2-4E90-BCA9-2BBBAA3F3795}" destId="{4F7E0F42-3EDB-4AD6-8A69-5D87CBB21230}" srcOrd="0" destOrd="0" presId="urn:microsoft.com/office/officeart/2005/8/layout/arrow5"/>
    <dgm:cxn modelId="{65A4250F-CD0D-45CA-8918-EB35FF860605}" type="presOf" srcId="{506F6903-2337-454A-964F-7FEA9CA6FD65}" destId="{3E37C613-831F-4D49-A110-934D0F0EA657}" srcOrd="0" destOrd="0" presId="urn:microsoft.com/office/officeart/2005/8/layout/arrow5"/>
    <dgm:cxn modelId="{6F0B9051-0F1B-4253-8F08-66AF7F4B5702}" srcId="{53DD905D-05B2-4E90-BCA9-2BBBAA3F3795}" destId="{D9256F1C-E77F-407B-84F0-204201A812B2}" srcOrd="1" destOrd="0" parTransId="{9FA418AF-84C4-4D27-A0C0-7F166977FA42}" sibTransId="{5D2E5891-D08D-4CB8-9072-3638ECA6F45D}"/>
    <dgm:cxn modelId="{2FF73297-A36E-49D3-955A-6CC8C82A2082}" srcId="{53DD905D-05B2-4E90-BCA9-2BBBAA3F3795}" destId="{1B3BB9D7-D725-4989-A7C4-521C96CBBDAB}" srcOrd="2" destOrd="0" parTransId="{506BB16F-ABFA-4217-8577-F2EA7DAC648B}" sibTransId="{15B821B6-8FBC-4901-A07F-11AD82269B30}"/>
    <dgm:cxn modelId="{A23D5AD1-A3A4-4E25-A3A9-3ACA42454282}" type="presOf" srcId="{D9256F1C-E77F-407B-84F0-204201A812B2}" destId="{BDAB83F7-E4D9-4700-9194-E1E4BB34FE2F}" srcOrd="0" destOrd="0" presId="urn:microsoft.com/office/officeart/2005/8/layout/arrow5"/>
    <dgm:cxn modelId="{902FD1D4-373A-4FBA-AD5C-0E56883B1A1D}" srcId="{53DD905D-05B2-4E90-BCA9-2BBBAA3F3795}" destId="{E065A620-D11F-43BB-B0BD-75199B7C4107}" srcOrd="3" destOrd="0" parTransId="{3CD536BF-BC36-471D-A92E-ED7583ACC334}" sibTransId="{AA3F7609-21AD-4F1F-BB0F-A60BC1E37154}"/>
    <dgm:cxn modelId="{1E642AD8-3824-414C-B3B0-2D717C652F02}" type="presOf" srcId="{1B3BB9D7-D725-4989-A7C4-521C96CBBDAB}" destId="{1A74694B-8D1B-48AA-AC57-C37F6D8DD309}" srcOrd="0" destOrd="0" presId="urn:microsoft.com/office/officeart/2005/8/layout/arrow5"/>
    <dgm:cxn modelId="{5461B2D9-2345-49C9-B67D-22DE2F9F97F7}" srcId="{53DD905D-05B2-4E90-BCA9-2BBBAA3F3795}" destId="{506F6903-2337-454A-964F-7FEA9CA6FD65}" srcOrd="0" destOrd="0" parTransId="{446C16E1-CDA8-4E80-A271-906D12A27A91}" sibTransId="{254F1198-04F4-4373-BB6D-8994B0E47FDD}"/>
    <dgm:cxn modelId="{441688E7-8A4D-406A-8237-BE9840587862}" type="presOf" srcId="{E065A620-D11F-43BB-B0BD-75199B7C4107}" destId="{A888BE3B-EF59-4706-88D7-9687571E37B1}" srcOrd="0" destOrd="0" presId="urn:microsoft.com/office/officeart/2005/8/layout/arrow5"/>
    <dgm:cxn modelId="{375376FE-2E97-4D3F-8370-AC6966EE8789}" type="presParOf" srcId="{4F7E0F42-3EDB-4AD6-8A69-5D87CBB21230}" destId="{3E37C613-831F-4D49-A110-934D0F0EA657}" srcOrd="0" destOrd="0" presId="urn:microsoft.com/office/officeart/2005/8/layout/arrow5"/>
    <dgm:cxn modelId="{8D545B1B-A189-4556-BD34-66AFBFD3F224}" type="presParOf" srcId="{4F7E0F42-3EDB-4AD6-8A69-5D87CBB21230}" destId="{BDAB83F7-E4D9-4700-9194-E1E4BB34FE2F}" srcOrd="1" destOrd="0" presId="urn:microsoft.com/office/officeart/2005/8/layout/arrow5"/>
    <dgm:cxn modelId="{92FCFC6A-E142-4A25-B33D-6897548E03BE}" type="presParOf" srcId="{4F7E0F42-3EDB-4AD6-8A69-5D87CBB21230}" destId="{1A74694B-8D1B-48AA-AC57-C37F6D8DD309}" srcOrd="2" destOrd="0" presId="urn:microsoft.com/office/officeart/2005/8/layout/arrow5"/>
    <dgm:cxn modelId="{B7D70523-F824-4598-AD62-71DF8EDB6F27}" type="presParOf" srcId="{4F7E0F42-3EDB-4AD6-8A69-5D87CBB21230}" destId="{A888BE3B-EF59-4706-88D7-9687571E37B1}" srcOrd="3"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7C613-831F-4D49-A110-934D0F0EA657}">
      <dsp:nvSpPr>
        <dsp:cNvPr id="0" name=""/>
        <dsp:cNvSpPr/>
      </dsp:nvSpPr>
      <dsp:spPr>
        <a:xfrm>
          <a:off x="4043055" y="326"/>
          <a:ext cx="2591100" cy="2591100"/>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kern="1200"/>
            <a:t>Having high blood pressure puts you at risk for heart disease and stroke, which are leading causes of death in the United States.</a:t>
          </a:r>
        </a:p>
      </dsp:txBody>
      <dsp:txXfrm>
        <a:off x="4690830" y="326"/>
        <a:ext cx="1295550" cy="2137658"/>
      </dsp:txXfrm>
    </dsp:sp>
    <dsp:sp modelId="{BDAB83F7-E4D9-4700-9194-E1E4BB34FE2F}">
      <dsp:nvSpPr>
        <dsp:cNvPr id="0" name=""/>
        <dsp:cNvSpPr/>
      </dsp:nvSpPr>
      <dsp:spPr>
        <a:xfrm rot="5400000">
          <a:off x="5993611" y="1950882"/>
          <a:ext cx="2591100" cy="2591100"/>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kern="1200"/>
            <a:t>In 2024, high blood pressure was a primary or contributing cause of 680,179 deaths in the United States.</a:t>
          </a:r>
        </a:p>
      </dsp:txBody>
      <dsp:txXfrm rot="-5400000">
        <a:off x="6447053" y="2598657"/>
        <a:ext cx="2137658" cy="1295550"/>
      </dsp:txXfrm>
    </dsp:sp>
    <dsp:sp modelId="{1A74694B-8D1B-48AA-AC57-C37F6D8DD309}">
      <dsp:nvSpPr>
        <dsp:cNvPr id="0" name=""/>
        <dsp:cNvSpPr/>
      </dsp:nvSpPr>
      <dsp:spPr>
        <a:xfrm rot="10800000">
          <a:off x="4043055" y="3901438"/>
          <a:ext cx="2591100" cy="2591100"/>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kern="1200"/>
            <a:t>Nearly half of adults have high blood pressure (48.1%, 119.9 million). This is defined as a systolic blood pressure greater than 130 mm Hg or a diastolic blood pressure greater than 80 mm Hg or are taking medication for high blood pressure.</a:t>
          </a:r>
        </a:p>
      </dsp:txBody>
      <dsp:txXfrm rot="10800000">
        <a:off x="4690830" y="4354880"/>
        <a:ext cx="1295550" cy="2137658"/>
      </dsp:txXfrm>
    </dsp:sp>
    <dsp:sp modelId="{A888BE3B-EF59-4706-88D7-9687571E37B1}">
      <dsp:nvSpPr>
        <dsp:cNvPr id="0" name=""/>
        <dsp:cNvSpPr/>
      </dsp:nvSpPr>
      <dsp:spPr>
        <a:xfrm rot="16200000">
          <a:off x="2092499" y="1950882"/>
          <a:ext cx="2591100" cy="2591100"/>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kern="1200" dirty="0"/>
            <a:t>About 1 in 4 adults with high blood pressure has their blood pressure under control (22.5%, 27.0 million)</a:t>
          </a:r>
        </a:p>
      </dsp:txBody>
      <dsp:txXfrm rot="5400000">
        <a:off x="2092499" y="2598657"/>
        <a:ext cx="2137658" cy="1295550"/>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645EC-2969-07FD-3ED8-1C0D91EBE5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122950-7F3A-D106-BDB9-2AC54013F3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9BCD2F-B144-A8E6-4EB0-A9E866EDA269}"/>
              </a:ext>
            </a:extLst>
          </p:cNvPr>
          <p:cNvSpPr>
            <a:spLocks noGrp="1"/>
          </p:cNvSpPr>
          <p:nvPr>
            <p:ph type="dt" sz="half" idx="10"/>
          </p:nvPr>
        </p:nvSpPr>
        <p:spPr/>
        <p:txBody>
          <a:bodyPr/>
          <a:lstStyle/>
          <a:p>
            <a:fld id="{A0E821C9-46E2-416B-84B7-82276D6F93EE}" type="datetimeFigureOut">
              <a:rPr lang="en-US" smtClean="0"/>
              <a:t>9/29/2026</a:t>
            </a:fld>
            <a:endParaRPr lang="en-US"/>
          </a:p>
        </p:txBody>
      </p:sp>
      <p:sp>
        <p:nvSpPr>
          <p:cNvPr id="5" name="Footer Placeholder 4">
            <a:extLst>
              <a:ext uri="{FF2B5EF4-FFF2-40B4-BE49-F238E27FC236}">
                <a16:creationId xmlns:a16="http://schemas.microsoft.com/office/drawing/2014/main" id="{A0923E6C-A018-FE1E-1A6D-A945D1A112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3E6008-A060-E813-0AA8-5C4DBBB7B9E8}"/>
              </a:ext>
            </a:extLst>
          </p:cNvPr>
          <p:cNvSpPr>
            <a:spLocks noGrp="1"/>
          </p:cNvSpPr>
          <p:nvPr>
            <p:ph type="sldNum" sz="quarter" idx="12"/>
          </p:nvPr>
        </p:nvSpPr>
        <p:spPr/>
        <p:txBody>
          <a:bodyPr/>
          <a:lstStyle/>
          <a:p>
            <a:fld id="{B431723F-C7BA-4310-B0F5-CBAC7D4ADF0D}" type="slidenum">
              <a:rPr lang="en-US" smtClean="0"/>
              <a:t>‹#›</a:t>
            </a:fld>
            <a:endParaRPr lang="en-US"/>
          </a:p>
        </p:txBody>
      </p:sp>
    </p:spTree>
    <p:extLst>
      <p:ext uri="{BB962C8B-B14F-4D97-AF65-F5344CB8AC3E}">
        <p14:creationId xmlns:p14="http://schemas.microsoft.com/office/powerpoint/2010/main" val="933664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2F203-5F61-D741-C809-02242BCFF6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7EC99A-FABB-73C8-F0F5-9F94DCB006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B9C47B-E439-545A-E3DB-7C73CEED3E82}"/>
              </a:ext>
            </a:extLst>
          </p:cNvPr>
          <p:cNvSpPr>
            <a:spLocks noGrp="1"/>
          </p:cNvSpPr>
          <p:nvPr>
            <p:ph type="dt" sz="half" idx="10"/>
          </p:nvPr>
        </p:nvSpPr>
        <p:spPr/>
        <p:txBody>
          <a:bodyPr/>
          <a:lstStyle/>
          <a:p>
            <a:fld id="{A0E821C9-46E2-416B-84B7-82276D6F93EE}" type="datetimeFigureOut">
              <a:rPr lang="en-US" smtClean="0"/>
              <a:t>9/29/2026</a:t>
            </a:fld>
            <a:endParaRPr lang="en-US"/>
          </a:p>
        </p:txBody>
      </p:sp>
      <p:sp>
        <p:nvSpPr>
          <p:cNvPr id="5" name="Footer Placeholder 4">
            <a:extLst>
              <a:ext uri="{FF2B5EF4-FFF2-40B4-BE49-F238E27FC236}">
                <a16:creationId xmlns:a16="http://schemas.microsoft.com/office/drawing/2014/main" id="{AA69B7BE-06E7-14DB-7635-DC884DB1A5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E1101B-23D3-7AC6-9FE8-EAAA62EF754A}"/>
              </a:ext>
            </a:extLst>
          </p:cNvPr>
          <p:cNvSpPr>
            <a:spLocks noGrp="1"/>
          </p:cNvSpPr>
          <p:nvPr>
            <p:ph type="sldNum" sz="quarter" idx="12"/>
          </p:nvPr>
        </p:nvSpPr>
        <p:spPr/>
        <p:txBody>
          <a:bodyPr/>
          <a:lstStyle/>
          <a:p>
            <a:fld id="{B431723F-C7BA-4310-B0F5-CBAC7D4ADF0D}" type="slidenum">
              <a:rPr lang="en-US" smtClean="0"/>
              <a:t>‹#›</a:t>
            </a:fld>
            <a:endParaRPr lang="en-US"/>
          </a:p>
        </p:txBody>
      </p:sp>
    </p:spTree>
    <p:extLst>
      <p:ext uri="{BB962C8B-B14F-4D97-AF65-F5344CB8AC3E}">
        <p14:creationId xmlns:p14="http://schemas.microsoft.com/office/powerpoint/2010/main" val="2834988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ED032-B430-CEC4-DCDE-4F4013B932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6C96A8-9171-E4CB-9BA1-47228559B5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876A14-5615-23F7-CB7F-AE92BDEC560B}"/>
              </a:ext>
            </a:extLst>
          </p:cNvPr>
          <p:cNvSpPr>
            <a:spLocks noGrp="1"/>
          </p:cNvSpPr>
          <p:nvPr>
            <p:ph type="dt" sz="half" idx="10"/>
          </p:nvPr>
        </p:nvSpPr>
        <p:spPr/>
        <p:txBody>
          <a:bodyPr/>
          <a:lstStyle/>
          <a:p>
            <a:fld id="{A0E821C9-46E2-416B-84B7-82276D6F93EE}" type="datetimeFigureOut">
              <a:rPr lang="en-US" smtClean="0"/>
              <a:t>9/29/2026</a:t>
            </a:fld>
            <a:endParaRPr lang="en-US"/>
          </a:p>
        </p:txBody>
      </p:sp>
      <p:sp>
        <p:nvSpPr>
          <p:cNvPr id="5" name="Footer Placeholder 4">
            <a:extLst>
              <a:ext uri="{FF2B5EF4-FFF2-40B4-BE49-F238E27FC236}">
                <a16:creationId xmlns:a16="http://schemas.microsoft.com/office/drawing/2014/main" id="{2128CD10-6A11-D0E7-A781-06A706768D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573111-2CA6-C282-CA51-5B73C9880114}"/>
              </a:ext>
            </a:extLst>
          </p:cNvPr>
          <p:cNvSpPr>
            <a:spLocks noGrp="1"/>
          </p:cNvSpPr>
          <p:nvPr>
            <p:ph type="sldNum" sz="quarter" idx="12"/>
          </p:nvPr>
        </p:nvSpPr>
        <p:spPr/>
        <p:txBody>
          <a:bodyPr/>
          <a:lstStyle/>
          <a:p>
            <a:fld id="{B431723F-C7BA-4310-B0F5-CBAC7D4ADF0D}" type="slidenum">
              <a:rPr lang="en-US" smtClean="0"/>
              <a:t>‹#›</a:t>
            </a:fld>
            <a:endParaRPr lang="en-US"/>
          </a:p>
        </p:txBody>
      </p:sp>
    </p:spTree>
    <p:extLst>
      <p:ext uri="{BB962C8B-B14F-4D97-AF65-F5344CB8AC3E}">
        <p14:creationId xmlns:p14="http://schemas.microsoft.com/office/powerpoint/2010/main" val="871705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89A59-6377-7919-DB0D-A3CBC5AE89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ADD72F-3640-B78B-437A-3DDC25CCF0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739C45-FD76-D4E6-419A-3563C356F5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7A1331-AE98-B4B8-C934-F8AF2EB895A7}"/>
              </a:ext>
            </a:extLst>
          </p:cNvPr>
          <p:cNvSpPr>
            <a:spLocks noGrp="1"/>
          </p:cNvSpPr>
          <p:nvPr>
            <p:ph type="dt" sz="half" idx="10"/>
          </p:nvPr>
        </p:nvSpPr>
        <p:spPr/>
        <p:txBody>
          <a:bodyPr/>
          <a:lstStyle/>
          <a:p>
            <a:fld id="{A0E821C9-46E2-416B-84B7-82276D6F93EE}" type="datetimeFigureOut">
              <a:rPr lang="en-US" smtClean="0"/>
              <a:t>9/29/2026</a:t>
            </a:fld>
            <a:endParaRPr lang="en-US"/>
          </a:p>
        </p:txBody>
      </p:sp>
      <p:sp>
        <p:nvSpPr>
          <p:cNvPr id="6" name="Footer Placeholder 5">
            <a:extLst>
              <a:ext uri="{FF2B5EF4-FFF2-40B4-BE49-F238E27FC236}">
                <a16:creationId xmlns:a16="http://schemas.microsoft.com/office/drawing/2014/main" id="{AD57CE5B-198D-2CFD-7945-B2914CA4E7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AC0688-0A96-CE45-C19E-FA0D0CC5EB39}"/>
              </a:ext>
            </a:extLst>
          </p:cNvPr>
          <p:cNvSpPr>
            <a:spLocks noGrp="1"/>
          </p:cNvSpPr>
          <p:nvPr>
            <p:ph type="sldNum" sz="quarter" idx="12"/>
          </p:nvPr>
        </p:nvSpPr>
        <p:spPr/>
        <p:txBody>
          <a:bodyPr/>
          <a:lstStyle/>
          <a:p>
            <a:fld id="{B431723F-C7BA-4310-B0F5-CBAC7D4ADF0D}" type="slidenum">
              <a:rPr lang="en-US" smtClean="0"/>
              <a:t>‹#›</a:t>
            </a:fld>
            <a:endParaRPr lang="en-US"/>
          </a:p>
        </p:txBody>
      </p:sp>
    </p:spTree>
    <p:extLst>
      <p:ext uri="{BB962C8B-B14F-4D97-AF65-F5344CB8AC3E}">
        <p14:creationId xmlns:p14="http://schemas.microsoft.com/office/powerpoint/2010/main" val="1871309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7A008-7785-86B6-2588-2BF4F94E19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F13C73-2AE1-7BFD-F667-88FEA71169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DB6DF5-ACA9-FE4B-EB6F-A46864D8A8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0DBAED-E5B6-728F-624F-2B4F244C3D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375F4B-1FEC-A8D3-E7ED-76D5EB0274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0C0632-0FE4-E088-AFBA-1AD21BC5C896}"/>
              </a:ext>
            </a:extLst>
          </p:cNvPr>
          <p:cNvSpPr>
            <a:spLocks noGrp="1"/>
          </p:cNvSpPr>
          <p:nvPr>
            <p:ph type="dt" sz="half" idx="10"/>
          </p:nvPr>
        </p:nvSpPr>
        <p:spPr/>
        <p:txBody>
          <a:bodyPr/>
          <a:lstStyle/>
          <a:p>
            <a:fld id="{A0E821C9-46E2-416B-84B7-82276D6F93EE}" type="datetimeFigureOut">
              <a:rPr lang="en-US" smtClean="0"/>
              <a:t>9/29/2026</a:t>
            </a:fld>
            <a:endParaRPr lang="en-US"/>
          </a:p>
        </p:txBody>
      </p:sp>
      <p:sp>
        <p:nvSpPr>
          <p:cNvPr id="8" name="Footer Placeholder 7">
            <a:extLst>
              <a:ext uri="{FF2B5EF4-FFF2-40B4-BE49-F238E27FC236}">
                <a16:creationId xmlns:a16="http://schemas.microsoft.com/office/drawing/2014/main" id="{DAFCA7E1-BECF-F518-1056-19F13CEC23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B6BFA9-3830-1B5A-5902-B74ACA026B10}"/>
              </a:ext>
            </a:extLst>
          </p:cNvPr>
          <p:cNvSpPr>
            <a:spLocks noGrp="1"/>
          </p:cNvSpPr>
          <p:nvPr>
            <p:ph type="sldNum" sz="quarter" idx="12"/>
          </p:nvPr>
        </p:nvSpPr>
        <p:spPr/>
        <p:txBody>
          <a:bodyPr/>
          <a:lstStyle/>
          <a:p>
            <a:fld id="{B431723F-C7BA-4310-B0F5-CBAC7D4ADF0D}" type="slidenum">
              <a:rPr lang="en-US" smtClean="0"/>
              <a:t>‹#›</a:t>
            </a:fld>
            <a:endParaRPr lang="en-US"/>
          </a:p>
        </p:txBody>
      </p:sp>
    </p:spTree>
    <p:extLst>
      <p:ext uri="{BB962C8B-B14F-4D97-AF65-F5344CB8AC3E}">
        <p14:creationId xmlns:p14="http://schemas.microsoft.com/office/powerpoint/2010/main" val="2897793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69447-3287-63BC-EA5E-35E04CB617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9C74DBD-D3B4-D4E7-AD16-684EA70B27BF}"/>
              </a:ext>
            </a:extLst>
          </p:cNvPr>
          <p:cNvSpPr>
            <a:spLocks noGrp="1"/>
          </p:cNvSpPr>
          <p:nvPr>
            <p:ph type="dt" sz="half" idx="10"/>
          </p:nvPr>
        </p:nvSpPr>
        <p:spPr/>
        <p:txBody>
          <a:bodyPr/>
          <a:lstStyle/>
          <a:p>
            <a:fld id="{A0E821C9-46E2-416B-84B7-82276D6F93EE}" type="datetimeFigureOut">
              <a:rPr lang="en-US" smtClean="0"/>
              <a:t>9/29/2026</a:t>
            </a:fld>
            <a:endParaRPr lang="en-US"/>
          </a:p>
        </p:txBody>
      </p:sp>
      <p:sp>
        <p:nvSpPr>
          <p:cNvPr id="4" name="Footer Placeholder 3">
            <a:extLst>
              <a:ext uri="{FF2B5EF4-FFF2-40B4-BE49-F238E27FC236}">
                <a16:creationId xmlns:a16="http://schemas.microsoft.com/office/drawing/2014/main" id="{6DAC1FDB-5EA6-B7BD-D32A-9E75809221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33C7E38-A7D1-B038-CC4D-81F8FC3EDCE4}"/>
              </a:ext>
            </a:extLst>
          </p:cNvPr>
          <p:cNvSpPr>
            <a:spLocks noGrp="1"/>
          </p:cNvSpPr>
          <p:nvPr>
            <p:ph type="sldNum" sz="quarter" idx="12"/>
          </p:nvPr>
        </p:nvSpPr>
        <p:spPr/>
        <p:txBody>
          <a:bodyPr/>
          <a:lstStyle/>
          <a:p>
            <a:fld id="{B431723F-C7BA-4310-B0F5-CBAC7D4ADF0D}" type="slidenum">
              <a:rPr lang="en-US" smtClean="0"/>
              <a:t>‹#›</a:t>
            </a:fld>
            <a:endParaRPr lang="en-US"/>
          </a:p>
        </p:txBody>
      </p:sp>
    </p:spTree>
    <p:extLst>
      <p:ext uri="{BB962C8B-B14F-4D97-AF65-F5344CB8AC3E}">
        <p14:creationId xmlns:p14="http://schemas.microsoft.com/office/powerpoint/2010/main" val="1275734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5D9BC5-89C6-D238-86FD-BD442392FFB9}"/>
              </a:ext>
            </a:extLst>
          </p:cNvPr>
          <p:cNvSpPr>
            <a:spLocks noGrp="1"/>
          </p:cNvSpPr>
          <p:nvPr>
            <p:ph type="dt" sz="half" idx="10"/>
          </p:nvPr>
        </p:nvSpPr>
        <p:spPr/>
        <p:txBody>
          <a:bodyPr/>
          <a:lstStyle/>
          <a:p>
            <a:fld id="{A0E821C9-46E2-416B-84B7-82276D6F93EE}" type="datetimeFigureOut">
              <a:rPr lang="en-US" smtClean="0"/>
              <a:t>9/29/2026</a:t>
            </a:fld>
            <a:endParaRPr lang="en-US"/>
          </a:p>
        </p:txBody>
      </p:sp>
      <p:sp>
        <p:nvSpPr>
          <p:cNvPr id="3" name="Footer Placeholder 2">
            <a:extLst>
              <a:ext uri="{FF2B5EF4-FFF2-40B4-BE49-F238E27FC236}">
                <a16:creationId xmlns:a16="http://schemas.microsoft.com/office/drawing/2014/main" id="{54FA06E9-BF7A-3005-6A6C-18238BBFFA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DB949A-AD98-DC09-0908-A25E7D5A719C}"/>
              </a:ext>
            </a:extLst>
          </p:cNvPr>
          <p:cNvSpPr>
            <a:spLocks noGrp="1"/>
          </p:cNvSpPr>
          <p:nvPr>
            <p:ph type="sldNum" sz="quarter" idx="12"/>
          </p:nvPr>
        </p:nvSpPr>
        <p:spPr/>
        <p:txBody>
          <a:bodyPr/>
          <a:lstStyle/>
          <a:p>
            <a:fld id="{B431723F-C7BA-4310-B0F5-CBAC7D4ADF0D}" type="slidenum">
              <a:rPr lang="en-US" smtClean="0"/>
              <a:t>‹#›</a:t>
            </a:fld>
            <a:endParaRPr lang="en-US"/>
          </a:p>
        </p:txBody>
      </p:sp>
    </p:spTree>
    <p:extLst>
      <p:ext uri="{BB962C8B-B14F-4D97-AF65-F5344CB8AC3E}">
        <p14:creationId xmlns:p14="http://schemas.microsoft.com/office/powerpoint/2010/main" val="1916515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67296-B281-4725-B8ED-E05FDE8727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6C33DC-A4AE-E0FF-6A91-81BB12F52A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F6109D-EBF2-D9C0-CA33-8E1959F9B1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0370D1-DC2F-F0D3-E8C7-A99560A3F0BF}"/>
              </a:ext>
            </a:extLst>
          </p:cNvPr>
          <p:cNvSpPr>
            <a:spLocks noGrp="1"/>
          </p:cNvSpPr>
          <p:nvPr>
            <p:ph type="dt" sz="half" idx="10"/>
          </p:nvPr>
        </p:nvSpPr>
        <p:spPr/>
        <p:txBody>
          <a:bodyPr/>
          <a:lstStyle/>
          <a:p>
            <a:fld id="{A0E821C9-46E2-416B-84B7-82276D6F93EE}" type="datetimeFigureOut">
              <a:rPr lang="en-US" smtClean="0"/>
              <a:t>9/29/2026</a:t>
            </a:fld>
            <a:endParaRPr lang="en-US"/>
          </a:p>
        </p:txBody>
      </p:sp>
      <p:sp>
        <p:nvSpPr>
          <p:cNvPr id="6" name="Footer Placeholder 5">
            <a:extLst>
              <a:ext uri="{FF2B5EF4-FFF2-40B4-BE49-F238E27FC236}">
                <a16:creationId xmlns:a16="http://schemas.microsoft.com/office/drawing/2014/main" id="{B008AADE-6725-1C72-8322-1C12AF4B64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94E18D-F46F-4165-521E-9DBC7257FE7A}"/>
              </a:ext>
            </a:extLst>
          </p:cNvPr>
          <p:cNvSpPr>
            <a:spLocks noGrp="1"/>
          </p:cNvSpPr>
          <p:nvPr>
            <p:ph type="sldNum" sz="quarter" idx="12"/>
          </p:nvPr>
        </p:nvSpPr>
        <p:spPr/>
        <p:txBody>
          <a:bodyPr/>
          <a:lstStyle/>
          <a:p>
            <a:fld id="{B431723F-C7BA-4310-B0F5-CBAC7D4ADF0D}" type="slidenum">
              <a:rPr lang="en-US" smtClean="0"/>
              <a:t>‹#›</a:t>
            </a:fld>
            <a:endParaRPr lang="en-US"/>
          </a:p>
        </p:txBody>
      </p:sp>
    </p:spTree>
    <p:extLst>
      <p:ext uri="{BB962C8B-B14F-4D97-AF65-F5344CB8AC3E}">
        <p14:creationId xmlns:p14="http://schemas.microsoft.com/office/powerpoint/2010/main" val="3252656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CF4D-06B6-18CD-1182-9EEAB38592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751144-7F90-F64E-895D-97A4C7A5FB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D193F98-C774-6CFD-DCAA-C6CB20F412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0A541A-CB70-F21D-5EBE-FF774907DA5C}"/>
              </a:ext>
            </a:extLst>
          </p:cNvPr>
          <p:cNvSpPr>
            <a:spLocks noGrp="1"/>
          </p:cNvSpPr>
          <p:nvPr>
            <p:ph type="dt" sz="half" idx="10"/>
          </p:nvPr>
        </p:nvSpPr>
        <p:spPr/>
        <p:txBody>
          <a:bodyPr/>
          <a:lstStyle/>
          <a:p>
            <a:fld id="{A0E821C9-46E2-416B-84B7-82276D6F93EE}" type="datetimeFigureOut">
              <a:rPr lang="en-US" smtClean="0"/>
              <a:t>9/29/2026</a:t>
            </a:fld>
            <a:endParaRPr lang="en-US"/>
          </a:p>
        </p:txBody>
      </p:sp>
      <p:sp>
        <p:nvSpPr>
          <p:cNvPr id="6" name="Footer Placeholder 5">
            <a:extLst>
              <a:ext uri="{FF2B5EF4-FFF2-40B4-BE49-F238E27FC236}">
                <a16:creationId xmlns:a16="http://schemas.microsoft.com/office/drawing/2014/main" id="{18057BF4-DD5E-C350-E1BE-BCDA899A3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BD6A3B-6032-12B6-1ABA-E4AF490C0879}"/>
              </a:ext>
            </a:extLst>
          </p:cNvPr>
          <p:cNvSpPr>
            <a:spLocks noGrp="1"/>
          </p:cNvSpPr>
          <p:nvPr>
            <p:ph type="sldNum" sz="quarter" idx="12"/>
          </p:nvPr>
        </p:nvSpPr>
        <p:spPr/>
        <p:txBody>
          <a:bodyPr/>
          <a:lstStyle/>
          <a:p>
            <a:fld id="{B431723F-C7BA-4310-B0F5-CBAC7D4ADF0D}" type="slidenum">
              <a:rPr lang="en-US" smtClean="0"/>
              <a:t>‹#›</a:t>
            </a:fld>
            <a:endParaRPr lang="en-US"/>
          </a:p>
        </p:txBody>
      </p:sp>
    </p:spTree>
    <p:extLst>
      <p:ext uri="{BB962C8B-B14F-4D97-AF65-F5344CB8AC3E}">
        <p14:creationId xmlns:p14="http://schemas.microsoft.com/office/powerpoint/2010/main" val="119113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27F0-309D-CFFE-5416-9DD7C2FDBB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7B2110-F0BE-96DA-F091-80AE1F7139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0B1A-BADB-6D88-721A-CAC56AA6B045}"/>
              </a:ext>
            </a:extLst>
          </p:cNvPr>
          <p:cNvSpPr>
            <a:spLocks noGrp="1"/>
          </p:cNvSpPr>
          <p:nvPr>
            <p:ph type="dt" sz="half" idx="10"/>
          </p:nvPr>
        </p:nvSpPr>
        <p:spPr/>
        <p:txBody>
          <a:bodyPr/>
          <a:lstStyle/>
          <a:p>
            <a:fld id="{A0E821C9-46E2-416B-84B7-82276D6F93EE}" type="datetimeFigureOut">
              <a:rPr lang="en-US" smtClean="0"/>
              <a:t>9/29/2026</a:t>
            </a:fld>
            <a:endParaRPr lang="en-US"/>
          </a:p>
        </p:txBody>
      </p:sp>
      <p:sp>
        <p:nvSpPr>
          <p:cNvPr id="5" name="Footer Placeholder 4">
            <a:extLst>
              <a:ext uri="{FF2B5EF4-FFF2-40B4-BE49-F238E27FC236}">
                <a16:creationId xmlns:a16="http://schemas.microsoft.com/office/drawing/2014/main" id="{8B424166-0CB2-A8B2-85B4-99C2FAA7DE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EF8C0A-EFA0-5D79-8FFF-0E628BCD4F2D}"/>
              </a:ext>
            </a:extLst>
          </p:cNvPr>
          <p:cNvSpPr>
            <a:spLocks noGrp="1"/>
          </p:cNvSpPr>
          <p:nvPr>
            <p:ph type="sldNum" sz="quarter" idx="12"/>
          </p:nvPr>
        </p:nvSpPr>
        <p:spPr/>
        <p:txBody>
          <a:bodyPr/>
          <a:lstStyle/>
          <a:p>
            <a:fld id="{B431723F-C7BA-4310-B0F5-CBAC7D4ADF0D}" type="slidenum">
              <a:rPr lang="en-US" smtClean="0"/>
              <a:t>‹#›</a:t>
            </a:fld>
            <a:endParaRPr lang="en-US"/>
          </a:p>
        </p:txBody>
      </p:sp>
    </p:spTree>
    <p:extLst>
      <p:ext uri="{BB962C8B-B14F-4D97-AF65-F5344CB8AC3E}">
        <p14:creationId xmlns:p14="http://schemas.microsoft.com/office/powerpoint/2010/main" val="1865536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DA20D8-B5BB-9094-D487-67E984318F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0421F5-148A-375C-2B7C-83A642A901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10C3D2-4DD5-3237-3883-0A99C116A113}"/>
              </a:ext>
            </a:extLst>
          </p:cNvPr>
          <p:cNvSpPr>
            <a:spLocks noGrp="1"/>
          </p:cNvSpPr>
          <p:nvPr>
            <p:ph type="dt" sz="half" idx="10"/>
          </p:nvPr>
        </p:nvSpPr>
        <p:spPr/>
        <p:txBody>
          <a:bodyPr/>
          <a:lstStyle/>
          <a:p>
            <a:fld id="{A0E821C9-46E2-416B-84B7-82276D6F93EE}" type="datetimeFigureOut">
              <a:rPr lang="en-US" smtClean="0"/>
              <a:t>9/29/2026</a:t>
            </a:fld>
            <a:endParaRPr lang="en-US"/>
          </a:p>
        </p:txBody>
      </p:sp>
      <p:sp>
        <p:nvSpPr>
          <p:cNvPr id="5" name="Footer Placeholder 4">
            <a:extLst>
              <a:ext uri="{FF2B5EF4-FFF2-40B4-BE49-F238E27FC236}">
                <a16:creationId xmlns:a16="http://schemas.microsoft.com/office/drawing/2014/main" id="{DA781D9B-B841-24DD-EB76-32588C2BBC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D27401-D9C6-750D-611B-507ED38695FE}"/>
              </a:ext>
            </a:extLst>
          </p:cNvPr>
          <p:cNvSpPr>
            <a:spLocks noGrp="1"/>
          </p:cNvSpPr>
          <p:nvPr>
            <p:ph type="sldNum" sz="quarter" idx="12"/>
          </p:nvPr>
        </p:nvSpPr>
        <p:spPr/>
        <p:txBody>
          <a:bodyPr/>
          <a:lstStyle/>
          <a:p>
            <a:fld id="{B431723F-C7BA-4310-B0F5-CBAC7D4ADF0D}" type="slidenum">
              <a:rPr lang="en-US" smtClean="0"/>
              <a:t>‹#›</a:t>
            </a:fld>
            <a:endParaRPr lang="en-US"/>
          </a:p>
        </p:txBody>
      </p:sp>
    </p:spTree>
    <p:extLst>
      <p:ext uri="{BB962C8B-B14F-4D97-AF65-F5344CB8AC3E}">
        <p14:creationId xmlns:p14="http://schemas.microsoft.com/office/powerpoint/2010/main" val="3694085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AC4102-FC44-E74F-363D-85A0F589E1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7CBE20-06BC-A9B9-5686-16EF1BF680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00BDB9-49E0-F25E-53FE-82C97ACF60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E821C9-46E2-416B-84B7-82276D6F93EE}" type="datetimeFigureOut">
              <a:rPr lang="en-US" smtClean="0"/>
              <a:t>9/29/2026</a:t>
            </a:fld>
            <a:endParaRPr lang="en-US"/>
          </a:p>
        </p:txBody>
      </p:sp>
      <p:sp>
        <p:nvSpPr>
          <p:cNvPr id="5" name="Footer Placeholder 4">
            <a:extLst>
              <a:ext uri="{FF2B5EF4-FFF2-40B4-BE49-F238E27FC236}">
                <a16:creationId xmlns:a16="http://schemas.microsoft.com/office/drawing/2014/main" id="{35BB2B28-9CF4-7BDF-7AD6-540B173BF0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B9BEFD4-1285-F50D-75A0-BF9D45F110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1723F-C7BA-4310-B0F5-CBAC7D4ADF0D}" type="slidenum">
              <a:rPr lang="en-US" smtClean="0"/>
              <a:t>‹#›</a:t>
            </a:fld>
            <a:endParaRPr lang="en-US"/>
          </a:p>
        </p:txBody>
      </p:sp>
    </p:spTree>
    <p:extLst>
      <p:ext uri="{BB962C8B-B14F-4D97-AF65-F5344CB8AC3E}">
        <p14:creationId xmlns:p14="http://schemas.microsoft.com/office/powerpoint/2010/main" val="1138207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youtu.be/pr29CWlkg8Y?si=9K6MGBULqN8mq4J-"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1992D-818B-E76C-14CD-5F4A7D97C701}"/>
              </a:ext>
            </a:extLst>
          </p:cNvPr>
          <p:cNvSpPr>
            <a:spLocks noGrp="1"/>
          </p:cNvSpPr>
          <p:nvPr>
            <p:ph type="ctrTitle"/>
          </p:nvPr>
        </p:nvSpPr>
        <p:spPr/>
        <p:txBody>
          <a:bodyPr/>
          <a:lstStyle/>
          <a:p>
            <a:r>
              <a:rPr lang="en-US" dirty="0"/>
              <a:t>Blood Pressure</a:t>
            </a:r>
          </a:p>
        </p:txBody>
      </p:sp>
      <p:sp>
        <p:nvSpPr>
          <p:cNvPr id="3" name="Subtitle 2">
            <a:extLst>
              <a:ext uri="{FF2B5EF4-FFF2-40B4-BE49-F238E27FC236}">
                <a16:creationId xmlns:a16="http://schemas.microsoft.com/office/drawing/2014/main" id="{803807CB-3DA1-E5FE-D0BC-11F6826A78B0}"/>
              </a:ext>
            </a:extLst>
          </p:cNvPr>
          <p:cNvSpPr>
            <a:spLocks noGrp="1"/>
          </p:cNvSpPr>
          <p:nvPr>
            <p:ph type="subTitle" idx="1"/>
          </p:nvPr>
        </p:nvSpPr>
        <p:spPr/>
        <p:txBody>
          <a:bodyPr>
            <a:normAutofit lnSpcReduction="10000"/>
          </a:bodyPr>
          <a:lstStyle/>
          <a:p>
            <a:r>
              <a:rPr lang="en-US" dirty="0"/>
              <a:t>What is it?</a:t>
            </a:r>
          </a:p>
          <a:p>
            <a:r>
              <a:rPr lang="en-US" dirty="0"/>
              <a:t>What is high?</a:t>
            </a:r>
          </a:p>
          <a:p>
            <a:r>
              <a:rPr lang="en-US" dirty="0"/>
              <a:t>What is low?</a:t>
            </a:r>
          </a:p>
          <a:p>
            <a:r>
              <a:rPr lang="en-US" dirty="0"/>
              <a:t>What causes it?.....and more</a:t>
            </a:r>
          </a:p>
        </p:txBody>
      </p:sp>
    </p:spTree>
    <p:extLst>
      <p:ext uri="{BB962C8B-B14F-4D97-AF65-F5344CB8AC3E}">
        <p14:creationId xmlns:p14="http://schemas.microsoft.com/office/powerpoint/2010/main" val="2440063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E45C5-4374-1584-8F09-4C4CA2C5E7AA}"/>
              </a:ext>
            </a:extLst>
          </p:cNvPr>
          <p:cNvSpPr>
            <a:spLocks noGrp="1"/>
          </p:cNvSpPr>
          <p:nvPr>
            <p:ph type="title"/>
          </p:nvPr>
        </p:nvSpPr>
        <p:spPr/>
        <p:txBody>
          <a:bodyPr/>
          <a:lstStyle/>
          <a:p>
            <a:r>
              <a:rPr lang="en-US" dirty="0"/>
              <a:t>What is blood pressure. Let’s talk about it</a:t>
            </a:r>
          </a:p>
        </p:txBody>
      </p:sp>
      <p:sp>
        <p:nvSpPr>
          <p:cNvPr id="3" name="Content Placeholder 2">
            <a:extLst>
              <a:ext uri="{FF2B5EF4-FFF2-40B4-BE49-F238E27FC236}">
                <a16:creationId xmlns:a16="http://schemas.microsoft.com/office/drawing/2014/main" id="{B3D28DA0-4D09-E355-690C-8D3598F69252}"/>
              </a:ext>
            </a:extLst>
          </p:cNvPr>
          <p:cNvSpPr>
            <a:spLocks noGrp="1"/>
          </p:cNvSpPr>
          <p:nvPr>
            <p:ph idx="1"/>
          </p:nvPr>
        </p:nvSpPr>
        <p:spPr/>
        <p:txBody>
          <a:bodyPr/>
          <a:lstStyle/>
          <a:p>
            <a:pPr marL="0" indent="0">
              <a:buNone/>
            </a:pPr>
            <a:r>
              <a:rPr lang="en-US" dirty="0"/>
              <a:t>Blood pressure is the force of blood pushing against the walls of your arteries as your heart pumps it around your body. </a:t>
            </a:r>
          </a:p>
          <a:p>
            <a:endParaRPr lang="en-US" dirty="0"/>
          </a:p>
        </p:txBody>
      </p:sp>
      <p:pic>
        <p:nvPicPr>
          <p:cNvPr id="5" name="Picture 4">
            <a:extLst>
              <a:ext uri="{FF2B5EF4-FFF2-40B4-BE49-F238E27FC236}">
                <a16:creationId xmlns:a16="http://schemas.microsoft.com/office/drawing/2014/main" id="{268AC6CB-3DE3-DACC-52BC-28D68ABEF1E3}"/>
              </a:ext>
            </a:extLst>
          </p:cNvPr>
          <p:cNvPicPr>
            <a:picLocks noChangeAspect="1"/>
          </p:cNvPicPr>
          <p:nvPr/>
        </p:nvPicPr>
        <p:blipFill>
          <a:blip r:embed="rId2"/>
          <a:stretch>
            <a:fillRect/>
          </a:stretch>
        </p:blipFill>
        <p:spPr>
          <a:xfrm>
            <a:off x="5534025" y="2809875"/>
            <a:ext cx="5819775" cy="3895751"/>
          </a:xfrm>
          <a:prstGeom prst="rect">
            <a:avLst/>
          </a:prstGeom>
        </p:spPr>
      </p:pic>
      <p:pic>
        <p:nvPicPr>
          <p:cNvPr id="11" name="Picture 10">
            <a:extLst>
              <a:ext uri="{FF2B5EF4-FFF2-40B4-BE49-F238E27FC236}">
                <a16:creationId xmlns:a16="http://schemas.microsoft.com/office/drawing/2014/main" id="{773864FF-23A8-2734-D9AF-1CAC4AF8CE47}"/>
              </a:ext>
            </a:extLst>
          </p:cNvPr>
          <p:cNvPicPr>
            <a:picLocks noChangeAspect="1"/>
          </p:cNvPicPr>
          <p:nvPr/>
        </p:nvPicPr>
        <p:blipFill>
          <a:blip r:embed="rId3"/>
          <a:stretch>
            <a:fillRect/>
          </a:stretch>
        </p:blipFill>
        <p:spPr>
          <a:xfrm>
            <a:off x="247650" y="3483916"/>
            <a:ext cx="5038725" cy="2827984"/>
          </a:xfrm>
          <a:prstGeom prst="rect">
            <a:avLst/>
          </a:prstGeom>
        </p:spPr>
      </p:pic>
    </p:spTree>
    <p:extLst>
      <p:ext uri="{BB962C8B-B14F-4D97-AF65-F5344CB8AC3E}">
        <p14:creationId xmlns:p14="http://schemas.microsoft.com/office/powerpoint/2010/main" val="371692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2E0AA-AB18-2D3E-F7A0-D7D1A326AB9C}"/>
              </a:ext>
            </a:extLst>
          </p:cNvPr>
          <p:cNvSpPr>
            <a:spLocks noGrp="1"/>
          </p:cNvSpPr>
          <p:nvPr>
            <p:ph type="title"/>
          </p:nvPr>
        </p:nvSpPr>
        <p:spPr>
          <a:xfrm>
            <a:off x="876693" y="741391"/>
            <a:ext cx="4597747" cy="1616203"/>
          </a:xfrm>
        </p:spPr>
        <p:txBody>
          <a:bodyPr anchor="b">
            <a:normAutofit/>
          </a:bodyPr>
          <a:lstStyle/>
          <a:p>
            <a:r>
              <a:rPr lang="en-US" sz="3200"/>
              <a:t>How Readings Work</a:t>
            </a:r>
            <a:br>
              <a:rPr lang="en-US" sz="3200"/>
            </a:br>
            <a:endParaRPr lang="en-US" sz="3200"/>
          </a:p>
        </p:txBody>
      </p:sp>
      <p:sp>
        <p:nvSpPr>
          <p:cNvPr id="3" name="Content Placeholder 2">
            <a:extLst>
              <a:ext uri="{FF2B5EF4-FFF2-40B4-BE49-F238E27FC236}">
                <a16:creationId xmlns:a16="http://schemas.microsoft.com/office/drawing/2014/main" id="{329ACD65-181E-763A-3E92-3C22225D3B81}"/>
              </a:ext>
            </a:extLst>
          </p:cNvPr>
          <p:cNvSpPr>
            <a:spLocks noGrp="1"/>
          </p:cNvSpPr>
          <p:nvPr>
            <p:ph idx="1"/>
          </p:nvPr>
        </p:nvSpPr>
        <p:spPr>
          <a:xfrm>
            <a:off x="876693" y="2533476"/>
            <a:ext cx="4597746" cy="3447832"/>
          </a:xfrm>
        </p:spPr>
        <p:txBody>
          <a:bodyPr anchor="t">
            <a:normAutofit/>
          </a:bodyPr>
          <a:lstStyle/>
          <a:p>
            <a:r>
              <a:rPr lang="en-US" sz="2000"/>
              <a:t>Blood pressure is measured in millimeters of mercury (mmHg) and uses two numbers written as a fraction</a:t>
            </a:r>
          </a:p>
          <a:p>
            <a:r>
              <a:rPr lang="en-US" sz="2000"/>
              <a:t>Systolic pressure (Top number): The force when your heart beats and pushes blood out. Force of the contraction of the heart</a:t>
            </a:r>
          </a:p>
          <a:p>
            <a:r>
              <a:rPr lang="en-US" sz="2000"/>
              <a:t>Diastolic pressure (Bottom number): The force when your heart rests between beats. </a:t>
            </a:r>
          </a:p>
          <a:p>
            <a:endParaRPr lang="en-US" sz="2000"/>
          </a:p>
        </p:txBody>
      </p:sp>
      <p:pic>
        <p:nvPicPr>
          <p:cNvPr id="7" name="Picture 6">
            <a:extLst>
              <a:ext uri="{FF2B5EF4-FFF2-40B4-BE49-F238E27FC236}">
                <a16:creationId xmlns:a16="http://schemas.microsoft.com/office/drawing/2014/main" id="{DBE8CB55-6213-A57D-04AA-EB78B952BB66}"/>
              </a:ext>
            </a:extLst>
          </p:cNvPr>
          <p:cNvPicPr>
            <a:picLocks noChangeAspect="1"/>
          </p:cNvPicPr>
          <p:nvPr/>
        </p:nvPicPr>
        <p:blipFill>
          <a:blip r:embed="rId2"/>
          <a:stretch>
            <a:fillRect/>
          </a:stretch>
        </p:blipFill>
        <p:spPr>
          <a:xfrm>
            <a:off x="6096001" y="1839478"/>
            <a:ext cx="5319062" cy="3103961"/>
          </a:xfrm>
          <a:prstGeom prst="rect">
            <a:avLst/>
          </a:prstGeom>
        </p:spPr>
      </p:pic>
      <p:grpSp>
        <p:nvGrpSpPr>
          <p:cNvPr id="12" name="Group 11">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3" name="Rectangle 12">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15225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69BC955-82CE-32E8-7A56-3F2B4849A39D}"/>
              </a:ext>
            </a:extLst>
          </p:cNvPr>
          <p:cNvSpPr>
            <a:spLocks noGrp="1"/>
          </p:cNvSpPr>
          <p:nvPr>
            <p:ph type="title"/>
          </p:nvPr>
        </p:nvSpPr>
        <p:spPr>
          <a:xfrm>
            <a:off x="838200" y="609600"/>
            <a:ext cx="3739341" cy="1330839"/>
          </a:xfrm>
        </p:spPr>
        <p:txBody>
          <a:bodyPr>
            <a:normAutofit/>
          </a:bodyPr>
          <a:lstStyle/>
          <a:p>
            <a:r>
              <a:rPr lang="en-US" dirty="0"/>
              <a:t>Let’s put it all together</a:t>
            </a:r>
          </a:p>
        </p:txBody>
      </p:sp>
      <p:sp>
        <p:nvSpPr>
          <p:cNvPr id="7" name="Content Placeholder 6">
            <a:extLst>
              <a:ext uri="{FF2B5EF4-FFF2-40B4-BE49-F238E27FC236}">
                <a16:creationId xmlns:a16="http://schemas.microsoft.com/office/drawing/2014/main" id="{399D2B1B-9229-77E0-93B1-4DBB8BD6D6F9}"/>
              </a:ext>
            </a:extLst>
          </p:cNvPr>
          <p:cNvSpPr>
            <a:spLocks noGrp="1"/>
          </p:cNvSpPr>
          <p:nvPr>
            <p:ph idx="1"/>
          </p:nvPr>
        </p:nvSpPr>
        <p:spPr>
          <a:xfrm>
            <a:off x="862366" y="2194102"/>
            <a:ext cx="3427001" cy="3908586"/>
          </a:xfrm>
        </p:spPr>
        <p:txBody>
          <a:bodyPr>
            <a:normAutofit/>
          </a:bodyPr>
          <a:lstStyle/>
          <a:p>
            <a:endParaRPr lang="en-US" sz="1700">
              <a:hlinkClick r:id="rId2"/>
            </a:endParaRPr>
          </a:p>
          <a:p>
            <a:endParaRPr lang="en-US" sz="1700">
              <a:hlinkClick r:id="rId2"/>
            </a:endParaRPr>
          </a:p>
          <a:p>
            <a:endParaRPr lang="en-US" sz="1700">
              <a:hlinkClick r:id="rId2"/>
            </a:endParaRPr>
          </a:p>
          <a:p>
            <a:endParaRPr lang="en-US" sz="1700">
              <a:hlinkClick r:id="rId2"/>
            </a:endParaRPr>
          </a:p>
          <a:p>
            <a:endParaRPr lang="en-US" sz="1700">
              <a:hlinkClick r:id="rId2"/>
            </a:endParaRPr>
          </a:p>
          <a:p>
            <a:endParaRPr lang="en-US" sz="1700">
              <a:hlinkClick r:id="rId2"/>
            </a:endParaRPr>
          </a:p>
          <a:p>
            <a:endParaRPr lang="en-US" sz="1700">
              <a:hlinkClick r:id="rId2"/>
            </a:endParaRPr>
          </a:p>
          <a:p>
            <a:endParaRPr lang="en-US" sz="1700">
              <a:hlinkClick r:id="rId2"/>
            </a:endParaRPr>
          </a:p>
          <a:p>
            <a:endParaRPr lang="en-US" sz="1700">
              <a:hlinkClick r:id="rId2"/>
            </a:endParaRPr>
          </a:p>
          <a:p>
            <a:r>
              <a:rPr lang="en-US" sz="1700">
                <a:hlinkClick r:id="rId2"/>
              </a:rPr>
              <a:t>https://youtu.be/pr29CWlkg8Y?si=9K6MGBULqN8mq4J-</a:t>
            </a:r>
            <a:endParaRPr lang="en-US" sz="1700"/>
          </a:p>
        </p:txBody>
      </p:sp>
      <p:pic>
        <p:nvPicPr>
          <p:cNvPr id="9" name="Picture 8">
            <a:extLst>
              <a:ext uri="{FF2B5EF4-FFF2-40B4-BE49-F238E27FC236}">
                <a16:creationId xmlns:a16="http://schemas.microsoft.com/office/drawing/2014/main" id="{C5285205-661C-5437-3A4F-375711D9BED1}"/>
              </a:ext>
            </a:extLst>
          </p:cNvPr>
          <p:cNvPicPr>
            <a:picLocks noChangeAspect="1"/>
          </p:cNvPicPr>
          <p:nvPr/>
        </p:nvPicPr>
        <p:blipFill>
          <a:blip r:embed="rId3"/>
          <a:stretch>
            <a:fillRect/>
          </a:stretch>
        </p:blipFill>
        <p:spPr>
          <a:xfrm>
            <a:off x="5445457" y="1440450"/>
            <a:ext cx="6155141" cy="4000841"/>
          </a:xfrm>
          <a:prstGeom prst="rect">
            <a:avLst/>
          </a:prstGeom>
        </p:spPr>
      </p:pic>
    </p:spTree>
    <p:extLst>
      <p:ext uri="{BB962C8B-B14F-4D97-AF65-F5344CB8AC3E}">
        <p14:creationId xmlns:p14="http://schemas.microsoft.com/office/powerpoint/2010/main" val="3932340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43C77-B377-2857-200E-3401A827600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AF89107-2275-26A9-B4C4-BE849059E73D}"/>
              </a:ext>
            </a:extLst>
          </p:cNvPr>
          <p:cNvPicPr>
            <a:picLocks noGrp="1" noChangeAspect="1"/>
          </p:cNvPicPr>
          <p:nvPr>
            <p:ph idx="1"/>
          </p:nvPr>
        </p:nvPicPr>
        <p:blipFill>
          <a:blip r:embed="rId2"/>
          <a:stretch>
            <a:fillRect/>
          </a:stretch>
        </p:blipFill>
        <p:spPr>
          <a:xfrm>
            <a:off x="409576" y="228184"/>
            <a:ext cx="10944224" cy="7261815"/>
          </a:xfrm>
          <a:prstGeom prst="rect">
            <a:avLst/>
          </a:prstGeom>
        </p:spPr>
      </p:pic>
    </p:spTree>
    <p:extLst>
      <p:ext uri="{BB962C8B-B14F-4D97-AF65-F5344CB8AC3E}">
        <p14:creationId xmlns:p14="http://schemas.microsoft.com/office/powerpoint/2010/main" val="4101616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0CF56-4759-4D2A-B067-7109B686D527}"/>
              </a:ext>
            </a:extLst>
          </p:cNvPr>
          <p:cNvSpPr>
            <a:spLocks noGrp="1"/>
          </p:cNvSpPr>
          <p:nvPr>
            <p:ph type="title"/>
          </p:nvPr>
        </p:nvSpPr>
        <p:spPr>
          <a:xfrm>
            <a:off x="838200" y="282828"/>
            <a:ext cx="10381488" cy="887603"/>
          </a:xfrm>
        </p:spPr>
        <p:txBody>
          <a:bodyPr>
            <a:normAutofit fontScale="90000"/>
          </a:bodyPr>
          <a:lstStyle/>
          <a:p>
            <a:br>
              <a:rPr lang="en-US" dirty="0"/>
            </a:br>
            <a:br>
              <a:rPr lang="en-US" dirty="0"/>
            </a:br>
            <a:r>
              <a:rPr lang="en-US" dirty="0"/>
              <a:t>Key Updates and Recommendations:</a:t>
            </a:r>
            <a:br>
              <a:rPr lang="en-US" dirty="0"/>
            </a:br>
            <a:br>
              <a:rPr lang="en-US" dirty="0"/>
            </a:br>
            <a:endParaRPr lang="en-US" dirty="0"/>
          </a:p>
        </p:txBody>
      </p:sp>
      <p:sp>
        <p:nvSpPr>
          <p:cNvPr id="3" name="Content Placeholder 2">
            <a:extLst>
              <a:ext uri="{FF2B5EF4-FFF2-40B4-BE49-F238E27FC236}">
                <a16:creationId xmlns:a16="http://schemas.microsoft.com/office/drawing/2014/main" id="{8DC31B27-92E3-59C1-3BB9-2CC0832B7639}"/>
              </a:ext>
            </a:extLst>
          </p:cNvPr>
          <p:cNvSpPr>
            <a:spLocks noGrp="1"/>
          </p:cNvSpPr>
          <p:nvPr>
            <p:ph idx="1"/>
          </p:nvPr>
        </p:nvSpPr>
        <p:spPr>
          <a:xfrm>
            <a:off x="771144" y="1673351"/>
            <a:ext cx="10515600" cy="5065777"/>
          </a:xfrm>
        </p:spPr>
        <p:txBody>
          <a:bodyPr>
            <a:normAutofit fontScale="92500" lnSpcReduction="10000"/>
          </a:bodyPr>
          <a:lstStyle/>
          <a:p>
            <a:r>
              <a:rPr lang="en-US" dirty="0"/>
              <a:t>This is what your doc is thinking about if your pressure is high:</a:t>
            </a:r>
          </a:p>
          <a:p>
            <a:endParaRPr lang="en-US" dirty="0"/>
          </a:p>
          <a:p>
            <a:r>
              <a:rPr lang="en-US" b="1" dirty="0"/>
              <a:t>Brain Health Focus: </a:t>
            </a:r>
            <a:r>
              <a:rPr lang="en-US" dirty="0"/>
              <a:t>Early treatment targets a systolic pressure under 130 mm Hg to protect cognitive function and lower the risk of dementia. </a:t>
            </a:r>
          </a:p>
          <a:p>
            <a:r>
              <a:rPr lang="en-US" b="1" dirty="0"/>
              <a:t>Risk Assessment: </a:t>
            </a:r>
            <a:r>
              <a:rPr lang="en-US" dirty="0"/>
              <a:t>Providers use the PREVENT tool to evaluate a patient's 10-year cardiovascular risk. </a:t>
            </a:r>
          </a:p>
          <a:p>
            <a:r>
              <a:rPr lang="en-US" b="1" dirty="0"/>
              <a:t>Medication Thresholds: </a:t>
            </a:r>
            <a:r>
              <a:rPr lang="en-US" dirty="0"/>
              <a:t>Medication is recommended alongside lifestyle changes for average readings of 140/90 mm Hg or higher, or for readings of 130/80 mm Hg and higher in patients with diabetes, chronic kidney disease, cardiovascular disease, or a high PREVENT risk score. </a:t>
            </a:r>
          </a:p>
          <a:p>
            <a:r>
              <a:rPr lang="en-US" b="1" dirty="0"/>
              <a:t>Lifestyle Interventions: </a:t>
            </a:r>
            <a:r>
              <a:rPr lang="en-US" dirty="0"/>
              <a:t>The DASH/plant based diet, regular aerobic and isometric exercise, maintaining a healthy weight, reducing sodium, increasing dietary potassium, and minimizing alcohol are strongly advised. </a:t>
            </a:r>
          </a:p>
          <a:p>
            <a:pPr marL="0" indent="0">
              <a:buNone/>
            </a:pPr>
            <a:endParaRPr lang="en-US" dirty="0"/>
          </a:p>
          <a:p>
            <a:endParaRPr lang="en-US" dirty="0"/>
          </a:p>
        </p:txBody>
      </p:sp>
    </p:spTree>
    <p:extLst>
      <p:ext uri="{BB962C8B-B14F-4D97-AF65-F5344CB8AC3E}">
        <p14:creationId xmlns:p14="http://schemas.microsoft.com/office/powerpoint/2010/main" val="416588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B776CC-2A29-CF92-DF9A-DFDE4C328A43}"/>
              </a:ext>
            </a:extLst>
          </p:cNvPr>
          <p:cNvSpPr>
            <a:spLocks noGrp="1"/>
          </p:cNvSpPr>
          <p:nvPr>
            <p:ph type="title"/>
          </p:nvPr>
        </p:nvSpPr>
        <p:spPr>
          <a:xfrm>
            <a:off x="686834" y="1153572"/>
            <a:ext cx="3200400" cy="4461163"/>
          </a:xfrm>
        </p:spPr>
        <p:txBody>
          <a:bodyPr>
            <a:normAutofit/>
          </a:bodyPr>
          <a:lstStyle/>
          <a:p>
            <a:r>
              <a:rPr lang="en-US">
                <a:solidFill>
                  <a:srgbClr val="FFFFFF"/>
                </a:solidFill>
              </a:rPr>
              <a:t>Statistics in the US. What we know</a:t>
            </a:r>
          </a:p>
        </p:txBody>
      </p:sp>
      <p:sp>
        <p:nvSpPr>
          <p:cNvPr id="29" name="Arc 2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3230479-9D9E-BF6D-3118-6FE16E1A8D3F}"/>
              </a:ext>
            </a:extLst>
          </p:cNvPr>
          <p:cNvSpPr>
            <a:spLocks noGrp="1"/>
          </p:cNvSpPr>
          <p:nvPr>
            <p:ph idx="1"/>
          </p:nvPr>
        </p:nvSpPr>
        <p:spPr>
          <a:xfrm>
            <a:off x="4447308" y="591344"/>
            <a:ext cx="6906491" cy="5585619"/>
          </a:xfrm>
        </p:spPr>
        <p:txBody>
          <a:bodyPr anchor="ctr">
            <a:normAutofit/>
          </a:bodyPr>
          <a:lstStyle/>
          <a:p>
            <a:r>
              <a:rPr lang="en-US"/>
              <a:t>Nearly half of U.S. adults have high blood pressure.</a:t>
            </a:r>
          </a:p>
          <a:p>
            <a:r>
              <a:rPr lang="en-US"/>
              <a:t>High blood pressure increases risk for heart disease and stroke.</a:t>
            </a:r>
          </a:p>
          <a:p>
            <a:r>
              <a:rPr lang="en-US"/>
              <a:t>Many adults with high blood pressure do not have it under control.</a:t>
            </a:r>
          </a:p>
          <a:p>
            <a:endParaRPr lang="en-US"/>
          </a:p>
        </p:txBody>
      </p:sp>
    </p:spTree>
    <p:extLst>
      <p:ext uri="{BB962C8B-B14F-4D97-AF65-F5344CB8AC3E}">
        <p14:creationId xmlns:p14="http://schemas.microsoft.com/office/powerpoint/2010/main" val="323791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D991B05-A413-9EE4-79D1-81A3154B1D8E}"/>
              </a:ext>
            </a:extLst>
          </p:cNvPr>
          <p:cNvPicPr>
            <a:picLocks noChangeAspect="1"/>
          </p:cNvPicPr>
          <p:nvPr/>
        </p:nvPicPr>
        <p:blipFill>
          <a:blip r:embed="rId2">
            <a:duotone>
              <a:schemeClr val="bg2">
                <a:shade val="45000"/>
                <a:satMod val="135000"/>
              </a:schemeClr>
              <a:prstClr val="white"/>
            </a:duotone>
          </a:blip>
          <a:srcRect t="3859" b="11872"/>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927603-DEBE-A967-0751-3AF42CB3E233}"/>
              </a:ext>
            </a:extLst>
          </p:cNvPr>
          <p:cNvSpPr>
            <a:spLocks noGrp="1"/>
          </p:cNvSpPr>
          <p:nvPr>
            <p:ph type="title"/>
          </p:nvPr>
        </p:nvSpPr>
        <p:spPr>
          <a:xfrm>
            <a:off x="838200" y="365125"/>
            <a:ext cx="10515600" cy="1325563"/>
          </a:xfrm>
        </p:spPr>
        <p:txBody>
          <a:bodyPr>
            <a:normAutofit/>
          </a:bodyPr>
          <a:lstStyle/>
          <a:p>
            <a:endParaRPr lang="en-US"/>
          </a:p>
        </p:txBody>
      </p:sp>
      <p:graphicFrame>
        <p:nvGraphicFramePr>
          <p:cNvPr id="5" name="Content Placeholder 2">
            <a:extLst>
              <a:ext uri="{FF2B5EF4-FFF2-40B4-BE49-F238E27FC236}">
                <a16:creationId xmlns:a16="http://schemas.microsoft.com/office/drawing/2014/main" id="{874566A1-909C-2410-7EF4-02014E92B4E8}"/>
              </a:ext>
            </a:extLst>
          </p:cNvPr>
          <p:cNvGraphicFramePr>
            <a:graphicFrameLocks noGrp="1"/>
          </p:cNvGraphicFramePr>
          <p:nvPr>
            <p:ph idx="1"/>
            <p:extLst>
              <p:ext uri="{D42A27DB-BD31-4B8C-83A1-F6EECF244321}">
                <p14:modId xmlns:p14="http://schemas.microsoft.com/office/powerpoint/2010/main" val="225363980"/>
              </p:ext>
            </p:extLst>
          </p:nvPr>
        </p:nvGraphicFramePr>
        <p:xfrm>
          <a:off x="838199" y="365124"/>
          <a:ext cx="10677211" cy="64928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D2785E42-CD1E-7B96-52A9-0FA73F426EDE}"/>
              </a:ext>
            </a:extLst>
          </p:cNvPr>
          <p:cNvSpPr txBox="1"/>
          <p:nvPr/>
        </p:nvSpPr>
        <p:spPr>
          <a:xfrm>
            <a:off x="5632310" y="3074009"/>
            <a:ext cx="1749565" cy="923330"/>
          </a:xfrm>
          <a:prstGeom prst="rect">
            <a:avLst/>
          </a:prstGeom>
          <a:noFill/>
        </p:spPr>
        <p:txBody>
          <a:bodyPr wrap="square" rtlCol="0">
            <a:spAutoFit/>
          </a:bodyPr>
          <a:lstStyle/>
          <a:p>
            <a:r>
              <a:rPr lang="en-US" dirty="0"/>
              <a:t>Heart attack</a:t>
            </a:r>
          </a:p>
          <a:p>
            <a:r>
              <a:rPr lang="en-US" dirty="0"/>
              <a:t>Stroke</a:t>
            </a:r>
          </a:p>
          <a:p>
            <a:r>
              <a:rPr lang="en-US" dirty="0"/>
              <a:t>Death</a:t>
            </a:r>
          </a:p>
        </p:txBody>
      </p:sp>
    </p:spTree>
    <p:extLst>
      <p:ext uri="{BB962C8B-B14F-4D97-AF65-F5344CB8AC3E}">
        <p14:creationId xmlns:p14="http://schemas.microsoft.com/office/powerpoint/2010/main" val="392045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6E2F43-29E9-49D9-91FC-E5FEFAAA7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Stethoscope">
            <a:extLst>
              <a:ext uri="{FF2B5EF4-FFF2-40B4-BE49-F238E27FC236}">
                <a16:creationId xmlns:a16="http://schemas.microsoft.com/office/drawing/2014/main" id="{766B1D92-8056-DB34-A8BE-06630BD85242}"/>
              </a:ext>
            </a:extLst>
          </p:cNvPr>
          <p:cNvPicPr>
            <a:picLocks noChangeAspect="1"/>
          </p:cNvPicPr>
          <p:nvPr/>
        </p:nvPicPr>
        <p:blipFill>
          <a:blip r:embed="rId2"/>
          <a:stretch>
            <a:fillRect/>
          </a:stretch>
        </p:blipFill>
        <p:spPr>
          <a:xfrm>
            <a:off x="7069760" y="3438906"/>
            <a:ext cx="5122239" cy="3419094"/>
          </a:xfrm>
          <a:custGeom>
            <a:avLst/>
            <a:gdLst/>
            <a:ahLst/>
            <a:cxnLst/>
            <a:rect l="l" t="t" r="r" b="b"/>
            <a:pathLst>
              <a:path w="5580942" h="5519103">
                <a:moveTo>
                  <a:pt x="169765" y="0"/>
                </a:moveTo>
                <a:lnTo>
                  <a:pt x="5580942" y="0"/>
                </a:lnTo>
                <a:lnTo>
                  <a:pt x="5580942" y="5519103"/>
                </a:lnTo>
                <a:lnTo>
                  <a:pt x="9100" y="5519103"/>
                </a:lnTo>
                <a:lnTo>
                  <a:pt x="0" y="5474029"/>
                </a:lnTo>
                <a:lnTo>
                  <a:pt x="0" y="169765"/>
                </a:lnTo>
                <a:cubicBezTo>
                  <a:pt x="0" y="76006"/>
                  <a:pt x="76006" y="0"/>
                  <a:pt x="169765" y="0"/>
                </a:cubicBezTo>
                <a:close/>
              </a:path>
            </a:pathLst>
          </a:custGeom>
        </p:spPr>
      </p:pic>
      <p:sp>
        <p:nvSpPr>
          <p:cNvPr id="11" name="Arc 10">
            <a:extLst>
              <a:ext uri="{FF2B5EF4-FFF2-40B4-BE49-F238E27FC236}">
                <a16:creationId xmlns:a16="http://schemas.microsoft.com/office/drawing/2014/main" id="{3BA62E19-CD42-4C09-B825-844B4943D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87212"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31D3447-E54E-7EFD-85B6-527F754FDEBD}"/>
              </a:ext>
            </a:extLst>
          </p:cNvPr>
          <p:cNvSpPr>
            <a:spLocks noGrp="1"/>
          </p:cNvSpPr>
          <p:nvPr>
            <p:ph type="title"/>
          </p:nvPr>
        </p:nvSpPr>
        <p:spPr>
          <a:xfrm>
            <a:off x="838200" y="365125"/>
            <a:ext cx="10515599" cy="1325563"/>
          </a:xfrm>
        </p:spPr>
        <p:txBody>
          <a:bodyPr>
            <a:normAutofit/>
          </a:bodyPr>
          <a:lstStyle/>
          <a:p>
            <a:r>
              <a:rPr lang="en-US" dirty="0"/>
              <a:t>We can do better</a:t>
            </a:r>
          </a:p>
        </p:txBody>
      </p:sp>
      <p:sp>
        <p:nvSpPr>
          <p:cNvPr id="3" name="Content Placeholder 2">
            <a:extLst>
              <a:ext uri="{FF2B5EF4-FFF2-40B4-BE49-F238E27FC236}">
                <a16:creationId xmlns:a16="http://schemas.microsoft.com/office/drawing/2014/main" id="{53EA523C-7A02-1070-9FEA-F139F66E57BA}"/>
              </a:ext>
            </a:extLst>
          </p:cNvPr>
          <p:cNvSpPr>
            <a:spLocks noGrp="1"/>
          </p:cNvSpPr>
          <p:nvPr>
            <p:ph idx="1"/>
          </p:nvPr>
        </p:nvSpPr>
        <p:spPr>
          <a:xfrm>
            <a:off x="838200" y="1825625"/>
            <a:ext cx="5393361" cy="4351338"/>
          </a:xfrm>
        </p:spPr>
        <p:txBody>
          <a:bodyPr>
            <a:normAutofit/>
          </a:bodyPr>
          <a:lstStyle/>
          <a:p>
            <a:r>
              <a:rPr lang="en-US" sz="2200" dirty="0"/>
              <a:t>About 34 million adults who may need blood pressure medicine according to the hypertension guidelines are not currently taking it. Nearly two out of three of these adults (19 million) have a blood pressure of 140/90 mm Hg or higher.</a:t>
            </a:r>
          </a:p>
          <a:p>
            <a:r>
              <a:rPr lang="en-US" sz="2200" dirty="0"/>
              <a:t>Annual costs associated with high blood pressure were an estimated $219 billion in the United States in 2019.</a:t>
            </a:r>
          </a:p>
          <a:p>
            <a:endParaRPr lang="en-US" sz="2200" dirty="0"/>
          </a:p>
        </p:txBody>
      </p:sp>
      <p:sp>
        <p:nvSpPr>
          <p:cNvPr id="13" name="Oval 12">
            <a:extLst>
              <a:ext uri="{FF2B5EF4-FFF2-40B4-BE49-F238E27FC236}">
                <a16:creationId xmlns:a16="http://schemas.microsoft.com/office/drawing/2014/main" id="{8E63CC27-1C86-4653-8866-79C24C5C5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5924" y="1656147"/>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5642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6F3B10-3793-6664-A1EC-0F2797C255CA}"/>
              </a:ext>
            </a:extLst>
          </p:cNvPr>
          <p:cNvSpPr>
            <a:spLocks noGrp="1"/>
          </p:cNvSpPr>
          <p:nvPr>
            <p:ph type="title"/>
          </p:nvPr>
        </p:nvSpPr>
        <p:spPr>
          <a:xfrm>
            <a:off x="956826" y="1112969"/>
            <a:ext cx="3937298" cy="4166010"/>
          </a:xfrm>
        </p:spPr>
        <p:txBody>
          <a:bodyPr>
            <a:normAutofit/>
          </a:bodyPr>
          <a:lstStyle/>
          <a:p>
            <a:r>
              <a:rPr lang="en-US">
                <a:solidFill>
                  <a:srgbClr val="FFFFFF"/>
                </a:solidFill>
              </a:rPr>
              <a:t>What causes high blood pressure?</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A42A5944-8221-F69A-7E26-D4B147381EED}"/>
              </a:ext>
            </a:extLst>
          </p:cNvPr>
          <p:cNvSpPr>
            <a:spLocks noGrp="1"/>
          </p:cNvSpPr>
          <p:nvPr>
            <p:ph idx="1"/>
          </p:nvPr>
        </p:nvSpPr>
        <p:spPr>
          <a:xfrm>
            <a:off x="6096000" y="820880"/>
            <a:ext cx="5257799" cy="4889350"/>
          </a:xfrm>
        </p:spPr>
        <p:txBody>
          <a:bodyPr anchor="t">
            <a:normAutofit/>
          </a:bodyPr>
          <a:lstStyle/>
          <a:p>
            <a:pPr marL="0" indent="0">
              <a:buNone/>
            </a:pPr>
            <a:r>
              <a:rPr lang="en-US" sz="2400" b="1"/>
              <a:t>Primary (Essential) Hypertension</a:t>
            </a:r>
          </a:p>
          <a:p>
            <a:r>
              <a:rPr lang="en-US" sz="2400"/>
              <a:t>This type develops slowly over many years and has no single, clear cause. Instead, it results from a mix of: </a:t>
            </a:r>
          </a:p>
          <a:p>
            <a:pPr lvl="0"/>
            <a:r>
              <a:rPr lang="en-US" sz="2400" b="1"/>
              <a:t>Aging:</a:t>
            </a:r>
            <a:r>
              <a:rPr lang="en-US" sz="2400"/>
              <a:t> Blood vessels naturally become stiffer over time.</a:t>
            </a:r>
          </a:p>
          <a:p>
            <a:pPr lvl="0"/>
            <a:r>
              <a:rPr lang="en-US" sz="2400" b="1"/>
              <a:t>Genetics:</a:t>
            </a:r>
            <a:r>
              <a:rPr lang="en-US" sz="2400"/>
              <a:t> Family history and inherited traits play a large role.</a:t>
            </a:r>
          </a:p>
          <a:p>
            <a:pPr lvl="0"/>
            <a:r>
              <a:rPr lang="en-US" sz="2400" b="1"/>
              <a:t>Lifestyle factors:</a:t>
            </a:r>
            <a:r>
              <a:rPr lang="en-US" sz="2400"/>
              <a:t> Poor diet (like high sodium and low potassium), lack of exercise, being overweight, and heavy alcohol use</a:t>
            </a:r>
          </a:p>
          <a:p>
            <a:endParaRPr lang="en-US" sz="240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56138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51A13DF-C8AE-3F19-B51F-C21EFD3FBF2C}"/>
              </a:ext>
            </a:extLst>
          </p:cNvPr>
          <p:cNvSpPr>
            <a:spLocks noGrp="1"/>
          </p:cNvSpPr>
          <p:nvPr>
            <p:ph idx="1"/>
          </p:nvPr>
        </p:nvSpPr>
        <p:spPr>
          <a:xfrm>
            <a:off x="4447308" y="591344"/>
            <a:ext cx="6906491" cy="5585619"/>
          </a:xfrm>
        </p:spPr>
        <p:txBody>
          <a:bodyPr anchor="ctr">
            <a:normAutofit/>
          </a:bodyPr>
          <a:lstStyle/>
          <a:p>
            <a:pPr marL="0" indent="0">
              <a:buNone/>
            </a:pPr>
            <a:r>
              <a:rPr lang="en-US" sz="2400" b="1" dirty="0"/>
              <a:t>Secondary Hypertension</a:t>
            </a:r>
          </a:p>
          <a:p>
            <a:pPr marL="0" indent="0">
              <a:buNone/>
            </a:pPr>
            <a:endParaRPr lang="en-US" sz="2400" b="1" dirty="0"/>
          </a:p>
          <a:p>
            <a:r>
              <a:rPr lang="en-US" sz="2400" dirty="0"/>
              <a:t>This type appears suddenly and is caused by an underlying medical issue or external factor. Common causes include: </a:t>
            </a:r>
          </a:p>
          <a:p>
            <a:r>
              <a:rPr lang="en-US" sz="2400" b="1" dirty="0"/>
              <a:t>Kidney disease: </a:t>
            </a:r>
            <a:r>
              <a:rPr lang="en-US" sz="2400" dirty="0"/>
              <a:t>Narrowed arteries leading to the kidneys or other renal problems.</a:t>
            </a:r>
          </a:p>
          <a:p>
            <a:r>
              <a:rPr lang="en-US" sz="2400" b="1" dirty="0"/>
              <a:t>Obstructive sleep apnea: </a:t>
            </a:r>
            <a:r>
              <a:rPr lang="en-US" sz="2400" dirty="0"/>
              <a:t>Breathing pauses during sleep that raise blood pressure.</a:t>
            </a:r>
          </a:p>
          <a:p>
            <a:r>
              <a:rPr lang="en-US" sz="2400" b="1" dirty="0"/>
              <a:t>Medications: </a:t>
            </a:r>
            <a:r>
              <a:rPr lang="en-US" sz="2400" dirty="0"/>
              <a:t>Over-the-counter cold medicines, birth control pills, steroids, and Mayo Clinic non-steroidal anti-inflammatory drugs (NSAIDs).</a:t>
            </a:r>
          </a:p>
          <a:p>
            <a:r>
              <a:rPr lang="en-US" sz="2400" b="1" dirty="0"/>
              <a:t>Substances: </a:t>
            </a:r>
            <a:r>
              <a:rPr lang="en-US" sz="2400" dirty="0"/>
              <a:t>Alcohol, nicotine, or illicit drugs like cocaine. </a:t>
            </a:r>
          </a:p>
          <a:p>
            <a:endParaRPr lang="en-US" sz="2400" dirty="0"/>
          </a:p>
        </p:txBody>
      </p:sp>
    </p:spTree>
    <p:extLst>
      <p:ext uri="{BB962C8B-B14F-4D97-AF65-F5344CB8AC3E}">
        <p14:creationId xmlns:p14="http://schemas.microsoft.com/office/powerpoint/2010/main" val="103438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099896-9FC3-3791-9144-88FB81953E8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Risk Factors for High Blood Pressure</a:t>
            </a:r>
          </a:p>
        </p:txBody>
      </p:sp>
      <p:pic>
        <p:nvPicPr>
          <p:cNvPr id="5" name="Content Placeholder 4">
            <a:extLst>
              <a:ext uri="{FF2B5EF4-FFF2-40B4-BE49-F238E27FC236}">
                <a16:creationId xmlns:a16="http://schemas.microsoft.com/office/drawing/2014/main" id="{88FF9E6C-E0EE-A8FD-32FA-766B63441E71}"/>
              </a:ext>
            </a:extLst>
          </p:cNvPr>
          <p:cNvPicPr>
            <a:picLocks noGrp="1" noChangeAspect="1"/>
          </p:cNvPicPr>
          <p:nvPr>
            <p:ph idx="1"/>
          </p:nvPr>
        </p:nvPicPr>
        <p:blipFill>
          <a:blip r:embed="rId2"/>
          <a:stretch>
            <a:fillRect/>
          </a:stretch>
        </p:blipFill>
        <p:spPr>
          <a:xfrm>
            <a:off x="5619597" y="123626"/>
            <a:ext cx="5286679" cy="6486724"/>
          </a:xfrm>
          <a:prstGeom prst="rect">
            <a:avLst/>
          </a:prstGeom>
        </p:spPr>
      </p:pic>
      <p:sp>
        <p:nvSpPr>
          <p:cNvPr id="6" name="Rectangle 5">
            <a:extLst>
              <a:ext uri="{FF2B5EF4-FFF2-40B4-BE49-F238E27FC236}">
                <a16:creationId xmlns:a16="http://schemas.microsoft.com/office/drawing/2014/main" id="{575194B4-6A95-F937-777A-41886FBFE0B3}"/>
              </a:ext>
            </a:extLst>
          </p:cNvPr>
          <p:cNvSpPr/>
          <p:nvPr/>
        </p:nvSpPr>
        <p:spPr>
          <a:xfrm>
            <a:off x="5448300" y="6153150"/>
            <a:ext cx="5629275"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0121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E48D28-4258-55BB-8EFE-78D5299EADF3}"/>
              </a:ext>
            </a:extLst>
          </p:cNvPr>
          <p:cNvSpPr>
            <a:spLocks noGrp="1"/>
          </p:cNvSpPr>
          <p:nvPr>
            <p:ph type="title"/>
          </p:nvPr>
        </p:nvSpPr>
        <p:spPr>
          <a:xfrm>
            <a:off x="1171074" y="1396686"/>
            <a:ext cx="3240506" cy="4064628"/>
          </a:xfrm>
        </p:spPr>
        <p:txBody>
          <a:bodyPr>
            <a:normAutofit/>
          </a:bodyPr>
          <a:lstStyle/>
          <a:p>
            <a:r>
              <a:rPr lang="en-US" b="1">
                <a:solidFill>
                  <a:srgbClr val="FFFFFF"/>
                </a:solidFill>
                <a:latin typeface="+mn-lt"/>
                <a:ea typeface="+mn-ea"/>
                <a:cs typeface="+mn-cs"/>
              </a:rPr>
              <a:t>What about low blood pressure</a:t>
            </a:r>
          </a:p>
        </p:txBody>
      </p:sp>
      <p:sp>
        <p:nvSpPr>
          <p:cNvPr id="16" name="Arc 15">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2DD69F98-8999-9886-A013-1825162798D5}"/>
              </a:ext>
            </a:extLst>
          </p:cNvPr>
          <p:cNvSpPr>
            <a:spLocks noGrp="1"/>
          </p:cNvSpPr>
          <p:nvPr>
            <p:ph idx="1"/>
          </p:nvPr>
        </p:nvSpPr>
        <p:spPr>
          <a:xfrm>
            <a:off x="5370153" y="1526033"/>
            <a:ext cx="5536397" cy="3935281"/>
          </a:xfrm>
        </p:spPr>
        <p:txBody>
          <a:bodyPr>
            <a:normAutofit/>
          </a:bodyPr>
          <a:lstStyle/>
          <a:p>
            <a:r>
              <a:rPr lang="en-US" sz="2600" dirty="0"/>
              <a:t>Low blood pressure, or hypotension, is generally defined as a reading lower than 90/60 mm Hg, </a:t>
            </a:r>
            <a:r>
              <a:rPr lang="en-US" sz="2600" i="1" dirty="0"/>
              <a:t>but it only requires treatment or concern if it causes symptoms or indicates an underlying medical issue</a:t>
            </a:r>
            <a:r>
              <a:rPr lang="en-US" sz="2600" dirty="0"/>
              <a:t>.</a:t>
            </a:r>
          </a:p>
          <a:p>
            <a:endParaRPr lang="en-US" sz="2600" dirty="0"/>
          </a:p>
          <a:p>
            <a:endParaRPr lang="en-US" sz="2600" dirty="0"/>
          </a:p>
          <a:p>
            <a:r>
              <a:rPr lang="en-US" sz="2600" dirty="0"/>
              <a:t>So, what are the symptoms?</a:t>
            </a:r>
          </a:p>
          <a:p>
            <a:endParaRPr lang="en-US" sz="2600" dirty="0"/>
          </a:p>
          <a:p>
            <a:endParaRPr lang="en-US" sz="2600" dirty="0"/>
          </a:p>
          <a:p>
            <a:endParaRPr lang="en-US" sz="2600" dirty="0"/>
          </a:p>
        </p:txBody>
      </p:sp>
    </p:spTree>
    <p:extLst>
      <p:ext uri="{BB962C8B-B14F-4D97-AF65-F5344CB8AC3E}">
        <p14:creationId xmlns:p14="http://schemas.microsoft.com/office/powerpoint/2010/main" val="68068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9086C6B-B605-F077-EE63-FE900419DB8B}"/>
              </a:ext>
            </a:extLst>
          </p:cNvPr>
          <p:cNvPicPr>
            <a:picLocks noChangeAspect="1"/>
          </p:cNvPicPr>
          <p:nvPr/>
        </p:nvPicPr>
        <p:blipFill>
          <a:blip r:embed="rId2"/>
          <a:srcRect l="5178" r="7444" b="1"/>
          <a:stretch>
            <a:fillRect/>
          </a:stretch>
        </p:blipFill>
        <p:spPr>
          <a:xfrm>
            <a:off x="1"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91660E-279F-4A8C-A182-02285C3221C5}"/>
              </a:ext>
            </a:extLst>
          </p:cNvPr>
          <p:cNvSpPr>
            <a:spLocks noGrp="1"/>
          </p:cNvSpPr>
          <p:nvPr>
            <p:ph type="title"/>
          </p:nvPr>
        </p:nvSpPr>
        <p:spPr>
          <a:xfrm>
            <a:off x="7531610" y="365125"/>
            <a:ext cx="3822189" cy="1899912"/>
          </a:xfrm>
        </p:spPr>
        <p:txBody>
          <a:bodyPr>
            <a:normAutofit/>
          </a:bodyPr>
          <a:lstStyle/>
          <a:p>
            <a:r>
              <a:rPr lang="en-US" sz="4000"/>
              <a:t>Symptoms of low blood pressure</a:t>
            </a:r>
          </a:p>
        </p:txBody>
      </p:sp>
      <p:sp>
        <p:nvSpPr>
          <p:cNvPr id="3" name="Content Placeholder 2">
            <a:extLst>
              <a:ext uri="{FF2B5EF4-FFF2-40B4-BE49-F238E27FC236}">
                <a16:creationId xmlns:a16="http://schemas.microsoft.com/office/drawing/2014/main" id="{CE27AC71-3993-521A-73D4-4B2A33F98DD5}"/>
              </a:ext>
            </a:extLst>
          </p:cNvPr>
          <p:cNvSpPr>
            <a:spLocks noGrp="1"/>
          </p:cNvSpPr>
          <p:nvPr>
            <p:ph idx="1"/>
          </p:nvPr>
        </p:nvSpPr>
        <p:spPr>
          <a:xfrm>
            <a:off x="7531610" y="2434201"/>
            <a:ext cx="3822189" cy="3742762"/>
          </a:xfrm>
        </p:spPr>
        <p:txBody>
          <a:bodyPr>
            <a:normAutofit/>
          </a:bodyPr>
          <a:lstStyle/>
          <a:p>
            <a:pPr marL="0" indent="0">
              <a:buNone/>
            </a:pPr>
            <a:endParaRPr lang="en-US" sz="2000"/>
          </a:p>
          <a:p>
            <a:r>
              <a:rPr lang="en-US" sz="2000"/>
              <a:t>Dizziness or lightheadedness</a:t>
            </a:r>
          </a:p>
          <a:p>
            <a:r>
              <a:rPr lang="en-US" sz="2000"/>
              <a:t>Fainting or passing out</a:t>
            </a:r>
          </a:p>
          <a:p>
            <a:r>
              <a:rPr lang="en-US" sz="2000"/>
              <a:t>Blurred vision</a:t>
            </a:r>
          </a:p>
          <a:p>
            <a:r>
              <a:rPr lang="en-US" sz="2000"/>
              <a:t>Fatigue or general weakness</a:t>
            </a:r>
          </a:p>
          <a:p>
            <a:r>
              <a:rPr lang="en-US" sz="2000"/>
              <a:t>Confusion or trouble concentrating </a:t>
            </a:r>
          </a:p>
          <a:p>
            <a:endParaRPr lang="en-US" sz="2000"/>
          </a:p>
        </p:txBody>
      </p:sp>
    </p:spTree>
    <p:extLst>
      <p:ext uri="{BB962C8B-B14F-4D97-AF65-F5344CB8AC3E}">
        <p14:creationId xmlns:p14="http://schemas.microsoft.com/office/powerpoint/2010/main" val="98239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E5AB13-2F1C-DA02-500E-75548D621EAC}"/>
              </a:ext>
            </a:extLst>
          </p:cNvPr>
          <p:cNvSpPr>
            <a:spLocks noGrp="1"/>
          </p:cNvSpPr>
          <p:nvPr>
            <p:ph type="title"/>
          </p:nvPr>
        </p:nvSpPr>
        <p:spPr>
          <a:xfrm>
            <a:off x="686834" y="1153572"/>
            <a:ext cx="3200400" cy="4461163"/>
          </a:xfrm>
        </p:spPr>
        <p:txBody>
          <a:bodyPr>
            <a:normAutofit/>
          </a:bodyPr>
          <a:lstStyle/>
          <a:p>
            <a:r>
              <a:rPr lang="en-US">
                <a:solidFill>
                  <a:srgbClr val="FFFFFF"/>
                </a:solidFill>
              </a:rPr>
              <a:t>Causes of low blood pressure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E35B7B2-B01F-DFEC-7393-A4F4FC1AA070}"/>
              </a:ext>
            </a:extLst>
          </p:cNvPr>
          <p:cNvSpPr>
            <a:spLocks noGrp="1"/>
          </p:cNvSpPr>
          <p:nvPr>
            <p:ph idx="1"/>
          </p:nvPr>
        </p:nvSpPr>
        <p:spPr>
          <a:xfrm>
            <a:off x="4447308" y="591344"/>
            <a:ext cx="6906491" cy="5585619"/>
          </a:xfrm>
        </p:spPr>
        <p:txBody>
          <a:bodyPr anchor="ctr">
            <a:normAutofit/>
          </a:bodyPr>
          <a:lstStyle/>
          <a:p>
            <a:pPr marL="0" indent="0">
              <a:buNone/>
            </a:pPr>
            <a:endParaRPr lang="en-US" sz="2400" dirty="0"/>
          </a:p>
          <a:p>
            <a:r>
              <a:rPr lang="en-US" sz="2400" b="1" dirty="0"/>
              <a:t>Dehydration: </a:t>
            </a:r>
            <a:r>
              <a:rPr lang="en-US" sz="2400" dirty="0"/>
              <a:t>Lacking enough fluid from fever, vomiting, or not drinking enough reduces blood volume. </a:t>
            </a:r>
          </a:p>
          <a:p>
            <a:r>
              <a:rPr lang="en-US" sz="2400" b="1" dirty="0"/>
              <a:t>Medications: </a:t>
            </a:r>
            <a:r>
              <a:rPr lang="en-US" sz="2400" dirty="0"/>
              <a:t>Drugs for high blood pressure, heart disease, or depression can lower readings. </a:t>
            </a:r>
          </a:p>
          <a:p>
            <a:r>
              <a:rPr lang="en-US" sz="2400" b="1" dirty="0"/>
              <a:t>Heart Conditions: </a:t>
            </a:r>
            <a:r>
              <a:rPr lang="en-US" sz="2400" dirty="0"/>
              <a:t>Heart failure, slow heart rates, or heart attacks reduce pumping capacity. </a:t>
            </a:r>
          </a:p>
          <a:p>
            <a:r>
              <a:rPr lang="en-US" sz="2400" b="1" dirty="0"/>
              <a:t>Endocrine Issues: </a:t>
            </a:r>
            <a:r>
              <a:rPr lang="en-US" sz="2400" dirty="0"/>
              <a:t>Conditions like Addison's disease or low blood sugar affect hormone regulation.</a:t>
            </a:r>
          </a:p>
          <a:p>
            <a:r>
              <a:rPr lang="en-US" sz="2400" b="1" dirty="0"/>
              <a:t>Severe Infections or Allergic Reactions: </a:t>
            </a:r>
            <a:r>
              <a:rPr lang="en-US" sz="2400" dirty="0"/>
              <a:t>Septic shock or anaphylaxis can cause a sudden, life-threatening drop. </a:t>
            </a:r>
          </a:p>
          <a:p>
            <a:endParaRPr lang="en-US" sz="2400" dirty="0"/>
          </a:p>
        </p:txBody>
      </p:sp>
    </p:spTree>
    <p:extLst>
      <p:ext uri="{BB962C8B-B14F-4D97-AF65-F5344CB8AC3E}">
        <p14:creationId xmlns:p14="http://schemas.microsoft.com/office/powerpoint/2010/main" val="145911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C74AE-9758-D179-69B6-FBA04D3A3450}"/>
              </a:ext>
            </a:extLst>
          </p:cNvPr>
          <p:cNvSpPr>
            <a:spLocks noGrp="1"/>
          </p:cNvSpPr>
          <p:nvPr>
            <p:ph type="title"/>
          </p:nvPr>
        </p:nvSpPr>
        <p:spPr/>
        <p:txBody>
          <a:bodyPr/>
          <a:lstStyle/>
          <a:p>
            <a:r>
              <a:rPr lang="en-US" dirty="0"/>
              <a:t>Conclusion of part 1 of hypertension</a:t>
            </a:r>
          </a:p>
        </p:txBody>
      </p:sp>
      <p:sp>
        <p:nvSpPr>
          <p:cNvPr id="3" name="Content Placeholder 2">
            <a:extLst>
              <a:ext uri="{FF2B5EF4-FFF2-40B4-BE49-F238E27FC236}">
                <a16:creationId xmlns:a16="http://schemas.microsoft.com/office/drawing/2014/main" id="{532699D0-E8DC-2681-1297-93487BDCCC55}"/>
              </a:ext>
            </a:extLst>
          </p:cNvPr>
          <p:cNvSpPr>
            <a:spLocks noGrp="1"/>
          </p:cNvSpPr>
          <p:nvPr>
            <p:ph idx="1"/>
          </p:nvPr>
        </p:nvSpPr>
        <p:spPr/>
        <p:txBody>
          <a:bodyPr/>
          <a:lstStyle/>
          <a:p>
            <a:r>
              <a:rPr lang="en-US" dirty="0"/>
              <a:t>What questions do you have for me?</a:t>
            </a:r>
          </a:p>
          <a:p>
            <a:endParaRPr lang="en-US" dirty="0"/>
          </a:p>
          <a:p>
            <a:endParaRPr lang="en-US" dirty="0"/>
          </a:p>
          <a:p>
            <a:r>
              <a:rPr lang="en-US" dirty="0"/>
              <a:t>Sharon is up next to discuss treatment!</a:t>
            </a:r>
          </a:p>
        </p:txBody>
      </p:sp>
    </p:spTree>
    <p:extLst>
      <p:ext uri="{BB962C8B-B14F-4D97-AF65-F5344CB8AC3E}">
        <p14:creationId xmlns:p14="http://schemas.microsoft.com/office/powerpoint/2010/main" val="3945301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5045</TotalTime>
  <Words>857</Words>
  <Application>Microsoft Office PowerPoint</Application>
  <PresentationFormat>Widescreen</PresentationFormat>
  <Paragraphs>82</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Blood Pressure</vt:lpstr>
      <vt:lpstr>What is blood pressure. Let’s talk about it</vt:lpstr>
      <vt:lpstr>How Readings Work </vt:lpstr>
      <vt:lpstr>Let’s put it all together</vt:lpstr>
      <vt:lpstr>PowerPoint Presentation</vt:lpstr>
      <vt:lpstr>  Key Updates and Recommendations:  </vt:lpstr>
      <vt:lpstr>Statistics in the US. What we know</vt:lpstr>
      <vt:lpstr>PowerPoint Presentation</vt:lpstr>
      <vt:lpstr>We can do better</vt:lpstr>
      <vt:lpstr>What causes high blood pressure?</vt:lpstr>
      <vt:lpstr>PowerPoint Presentation</vt:lpstr>
      <vt:lpstr>Risk Factors for High Blood Pressure</vt:lpstr>
      <vt:lpstr>What about low blood pressure</vt:lpstr>
      <vt:lpstr>Symptoms of low blood pressure</vt:lpstr>
      <vt:lpstr>Causes of low blood pressure</vt:lpstr>
      <vt:lpstr>Conclusion of part 1 of hypertension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Cari Shulkin</dc:creator>
  <cp:lastModifiedBy>Paumer, Linda</cp:lastModifiedBy>
  <cp:revision>7</cp:revision>
  <dcterms:created xsi:type="dcterms:W3CDTF">2026-09-25T11:24:44Z</dcterms:created>
  <dcterms:modified xsi:type="dcterms:W3CDTF">2026-09-29T16:21:09Z</dcterms:modified>
</cp:coreProperties>
</file>