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72" r:id="rId5"/>
    <p:sldId id="275" r:id="rId6"/>
    <p:sldId id="261" r:id="rId7"/>
    <p:sldId id="273" r:id="rId8"/>
    <p:sldId id="277" r:id="rId9"/>
    <p:sldId id="260" r:id="rId10"/>
    <p:sldId id="274" r:id="rId11"/>
    <p:sldId id="278" r:id="rId12"/>
    <p:sldId id="264" r:id="rId13"/>
    <p:sldId id="279" r:id="rId14"/>
    <p:sldId id="271" r:id="rId15"/>
    <p:sldId id="280" r:id="rId16"/>
    <p:sldId id="276" r:id="rId17"/>
    <p:sldId id="25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67" d="100"/>
          <a:sy n="67" d="100"/>
        </p:scale>
        <p:origin x="45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779583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43B802-0D13-4759-9428-407F2E6CB357}"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415217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26083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09154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4069438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65034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2472456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08453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60277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6001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590184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43B802-0D13-4759-9428-407F2E6CB357}"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335921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43B802-0D13-4759-9428-407F2E6CB357}"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14042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001876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55930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CA43B802-0D13-4759-9428-407F2E6CB357}" type="datetimeFigureOut">
              <a:rPr lang="en-US" smtClean="0"/>
              <a:t>7/27/2026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596041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43B802-0D13-4759-9428-407F2E6CB357}"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E95F32-ED66-4E61-A420-E7D37BD5090A}" type="slidenum">
              <a:rPr lang="en-US" smtClean="0"/>
              <a:t>‹#›</a:t>
            </a:fld>
            <a:endParaRPr lang="en-US"/>
          </a:p>
        </p:txBody>
      </p:sp>
    </p:spTree>
    <p:extLst>
      <p:ext uri="{BB962C8B-B14F-4D97-AF65-F5344CB8AC3E}">
        <p14:creationId xmlns:p14="http://schemas.microsoft.com/office/powerpoint/2010/main" val="1570872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A43B802-0D13-4759-9428-407F2E6CB357}" type="datetimeFigureOut">
              <a:rPr lang="en-US" smtClean="0"/>
              <a:t>7/27/2026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7E95F32-ED66-4E61-A420-E7D37BD5090A}" type="slidenum">
              <a:rPr lang="en-US" smtClean="0"/>
              <a:t>‹#›</a:t>
            </a:fld>
            <a:endParaRPr lang="en-US"/>
          </a:p>
        </p:txBody>
      </p:sp>
    </p:spTree>
    <p:extLst>
      <p:ext uri="{BB962C8B-B14F-4D97-AF65-F5344CB8AC3E}">
        <p14:creationId xmlns:p14="http://schemas.microsoft.com/office/powerpoint/2010/main" val="23405302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findmasa.com/city/sacramento"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virtualvacation.us/" TargetMode="External"/><Relationship Id="rId2" Type="http://schemas.openxmlformats.org/officeDocument/2006/relationships/hyperlink" Target="https://cyark.org/3dvirtualtour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aaa.com/tripcanvas/article/how-to-keep-your-mental-health-strong-while-traveling-CM772" TargetMode="External"/><Relationship Id="rId2" Type="http://schemas.openxmlformats.org/officeDocument/2006/relationships/hyperlink" Target="https://www.nami.org/blog/tips-to-stay-mentally-healthy-while-travel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entalhealth.org.uk/explore-mental-health/a-z-topics/diet-and-mental-health"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4" descr="Assorted things on a floor">
            <a:extLst>
              <a:ext uri="{FF2B5EF4-FFF2-40B4-BE49-F238E27FC236}">
                <a16:creationId xmlns:a16="http://schemas.microsoft.com/office/drawing/2014/main" id="{465F8A8C-DE09-F738-C727-4079C7772B6D}"/>
              </a:ext>
            </a:extLst>
          </p:cNvPr>
          <p:cNvPicPr>
            <a:picLocks noChangeAspect="1"/>
          </p:cNvPicPr>
          <p:nvPr/>
        </p:nvPicPr>
        <p:blipFill>
          <a:blip r:embed="rId3">
            <a:duotone>
              <a:prstClr val="black"/>
              <a:schemeClr val="accent5">
                <a:tint val="45000"/>
                <a:satMod val="400000"/>
              </a:schemeClr>
            </a:duotone>
            <a:alphaModFix amt="25000"/>
          </a:blip>
          <a:srcRect t="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9694DCC-257C-9A1B-3532-0BE49FC2EEC9}"/>
              </a:ext>
            </a:extLst>
          </p:cNvPr>
          <p:cNvSpPr>
            <a:spLocks noGrp="1"/>
          </p:cNvSpPr>
          <p:nvPr>
            <p:ph type="ctrTitle"/>
          </p:nvPr>
        </p:nvSpPr>
        <p:spPr>
          <a:xfrm>
            <a:off x="1143840" y="1143000"/>
            <a:ext cx="8825658" cy="3329581"/>
          </a:xfrm>
        </p:spPr>
        <p:txBody>
          <a:bodyPr>
            <a:normAutofit fontScale="90000"/>
          </a:bodyPr>
          <a:lstStyle/>
          <a:p>
            <a:pPr>
              <a:lnSpc>
                <a:spcPct val="90000"/>
              </a:lnSpc>
            </a:pPr>
            <a:r>
              <a:rPr lang="en-US" dirty="0"/>
              <a:t>Adventures close to home or abroad: Tips for Positive Mental Health </a:t>
            </a:r>
          </a:p>
        </p:txBody>
      </p:sp>
      <p:sp>
        <p:nvSpPr>
          <p:cNvPr id="3" name="Subtitle 2">
            <a:extLst>
              <a:ext uri="{FF2B5EF4-FFF2-40B4-BE49-F238E27FC236}">
                <a16:creationId xmlns:a16="http://schemas.microsoft.com/office/drawing/2014/main" id="{2C54FDD2-B497-7251-947A-CCAB50A470D4}"/>
              </a:ext>
            </a:extLst>
          </p:cNvPr>
          <p:cNvSpPr>
            <a:spLocks noGrp="1"/>
          </p:cNvSpPr>
          <p:nvPr>
            <p:ph type="subTitle" idx="1"/>
          </p:nvPr>
        </p:nvSpPr>
        <p:spPr>
          <a:xfrm>
            <a:off x="1154955" y="4777380"/>
            <a:ext cx="8825658" cy="861420"/>
          </a:xfrm>
        </p:spPr>
        <p:txBody>
          <a:bodyPr>
            <a:normAutofit/>
          </a:bodyPr>
          <a:lstStyle/>
          <a:p>
            <a:r>
              <a:rPr lang="en-US" dirty="0" err="1"/>
              <a:t>LindA</a:t>
            </a:r>
            <a:r>
              <a:rPr lang="en-US" dirty="0"/>
              <a:t> Goode LCSW</a:t>
            </a:r>
          </a:p>
          <a:p>
            <a:r>
              <a:rPr lang="en-US" dirty="0" err="1"/>
              <a:t>CSuS</a:t>
            </a:r>
            <a:r>
              <a:rPr lang="en-US" dirty="0"/>
              <a:t> Cardiovascular Psychosocial Wellness Series</a:t>
            </a:r>
          </a:p>
          <a:p>
            <a:endParaRPr lang="en-US" dirty="0"/>
          </a:p>
        </p:txBody>
      </p:sp>
      <p:sp>
        <p:nvSpPr>
          <p:cNvPr id="9" name="Rectangle 8">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1312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80D6D-A8AC-87B6-3307-35F9C28E2062}"/>
              </a:ext>
            </a:extLst>
          </p:cNvPr>
          <p:cNvSpPr>
            <a:spLocks noGrp="1"/>
          </p:cNvSpPr>
          <p:nvPr>
            <p:ph type="title"/>
          </p:nvPr>
        </p:nvSpPr>
        <p:spPr>
          <a:xfrm>
            <a:off x="497521" y="315558"/>
            <a:ext cx="9404723" cy="850302"/>
          </a:xfrm>
        </p:spPr>
        <p:txBody>
          <a:bodyPr/>
          <a:lstStyle/>
          <a:p>
            <a:r>
              <a:rPr lang="en-US" dirty="0"/>
              <a:t>Tips for larger trips continued</a:t>
            </a:r>
          </a:p>
        </p:txBody>
      </p:sp>
      <p:sp>
        <p:nvSpPr>
          <p:cNvPr id="3" name="Content Placeholder 2">
            <a:extLst>
              <a:ext uri="{FF2B5EF4-FFF2-40B4-BE49-F238E27FC236}">
                <a16:creationId xmlns:a16="http://schemas.microsoft.com/office/drawing/2014/main" id="{1885A41A-61A7-4C3E-EDE4-F66C97F9FDDA}"/>
              </a:ext>
            </a:extLst>
          </p:cNvPr>
          <p:cNvSpPr>
            <a:spLocks noGrp="1"/>
          </p:cNvSpPr>
          <p:nvPr>
            <p:ph idx="1"/>
          </p:nvPr>
        </p:nvSpPr>
        <p:spPr>
          <a:xfrm>
            <a:off x="571500" y="1364470"/>
            <a:ext cx="10801350" cy="4746770"/>
          </a:xfrm>
        </p:spPr>
        <p:txBody>
          <a:bodyPr>
            <a:noAutofit/>
          </a:bodyPr>
          <a:lstStyle/>
          <a:p>
            <a:pPr>
              <a:buClr>
                <a:srgbClr val="1E5155">
                  <a:lumMod val="40000"/>
                  <a:lumOff val="60000"/>
                </a:srgbClr>
              </a:buClr>
              <a:defRPr/>
            </a:pPr>
            <a:r>
              <a:rPr lang="en-US" sz="2600" dirty="0"/>
              <a:t>Check in to your flight online the day before the flight and leave extra time at the airport to get through security.</a:t>
            </a:r>
          </a:p>
          <a:p>
            <a:pPr marL="342900" marR="0" lvl="0" indent="-342900" algn="l" defTabSz="457200" rtl="0" eaLnBrk="1" fontAlgn="auto" latinLnBrk="0" hangingPunct="1">
              <a:spcBef>
                <a:spcPts val="1000"/>
              </a:spcBef>
              <a:spcAft>
                <a:spcPts val="0"/>
              </a:spcAft>
              <a:buClr>
                <a:srgbClr val="1E5155">
                  <a:lumMod val="40000"/>
                  <a:lumOff val="60000"/>
                </a:srgbClr>
              </a:buClr>
              <a:buSzPct val="80000"/>
              <a:buFont typeface="Wingdings 3" charset="2"/>
              <a:buChar char=""/>
              <a:tabLst/>
              <a:defRPr/>
            </a:pPr>
            <a:r>
              <a:rPr kumimoji="0" lang="en-US" sz="2600" b="1" i="0" u="none" strike="noStrike" kern="1200" cap="none" spc="0" normalizeH="0" baseline="0" noProof="0" dirty="0">
                <a:ln>
                  <a:noFill/>
                </a:ln>
                <a:solidFill>
                  <a:prstClr val="white"/>
                </a:solidFill>
                <a:effectLst/>
                <a:uLnTx/>
                <a:uFillTx/>
                <a:latin typeface="Century Gothic" panose="020B0502020202020204"/>
                <a:ea typeface="+mj-ea"/>
                <a:cs typeface="+mj-cs"/>
              </a:rPr>
              <a:t>Plan time in your itinerary to rest and recuperate</a:t>
            </a:r>
            <a:r>
              <a:rPr kumimoji="0" lang="en-US" sz="2600" b="0" i="0" u="none" strike="noStrike" kern="1200" cap="none" spc="0" normalizeH="0" baseline="0" noProof="0" dirty="0">
                <a:ln>
                  <a:noFill/>
                </a:ln>
                <a:solidFill>
                  <a:prstClr val="white"/>
                </a:solidFill>
                <a:effectLst/>
                <a:uLnTx/>
                <a:uFillTx/>
                <a:latin typeface="Century Gothic" panose="020B0502020202020204"/>
                <a:ea typeface="+mj-ea"/>
                <a:cs typeface="+mj-cs"/>
              </a:rPr>
              <a:t>. This can prevent you from feeling too tired and overwhelmed. Also, many major airlines offer day passes to their lounges for a fee. Lounges provide a much quieter, more relaxing experience.</a:t>
            </a:r>
          </a:p>
          <a:p>
            <a:pPr marL="342900" marR="0" lvl="0" indent="-342900" algn="l" defTabSz="457200" rtl="0" eaLnBrk="1" fontAlgn="auto" latinLnBrk="0" hangingPunct="1">
              <a:spcBef>
                <a:spcPts val="1000"/>
              </a:spcBef>
              <a:spcAft>
                <a:spcPts val="0"/>
              </a:spcAft>
              <a:buClr>
                <a:srgbClr val="1E5155">
                  <a:lumMod val="40000"/>
                  <a:lumOff val="60000"/>
                </a:srgbClr>
              </a:buClr>
              <a:buSzPct val="80000"/>
              <a:buFont typeface="Wingdings 3" charset="2"/>
              <a:buChar char=""/>
              <a:tabLst/>
              <a:defRPr/>
            </a:pPr>
            <a:r>
              <a:rPr kumimoji="0" lang="en-US" sz="2600" b="1" i="0" u="none" strike="noStrike" kern="1200" cap="none" spc="0" normalizeH="0" baseline="0" noProof="0" dirty="0">
                <a:ln>
                  <a:noFill/>
                </a:ln>
                <a:solidFill>
                  <a:prstClr val="white"/>
                </a:solidFill>
                <a:effectLst/>
                <a:uLnTx/>
                <a:uFillTx/>
                <a:latin typeface="Century Gothic" panose="020B0502020202020204"/>
                <a:ea typeface="+mj-ea"/>
                <a:cs typeface="+mj-cs"/>
              </a:rPr>
              <a:t> Focus on essentials for carry-on</a:t>
            </a:r>
            <a:r>
              <a:rPr lang="en-US" sz="2600" dirty="0">
                <a:solidFill>
                  <a:prstClr val="white"/>
                </a:solidFill>
                <a:latin typeface="Century Gothic" panose="020B0502020202020204"/>
              </a:rPr>
              <a:t>:  M</a:t>
            </a:r>
            <a:r>
              <a:rPr kumimoji="0" lang="en-US" sz="2600" b="0" i="0" u="none" strike="noStrike" kern="1200" cap="none" spc="0" normalizeH="0" baseline="0" noProof="0" dirty="0" err="1">
                <a:ln>
                  <a:noFill/>
                </a:ln>
                <a:solidFill>
                  <a:prstClr val="white"/>
                </a:solidFill>
                <a:effectLst/>
                <a:uLnTx/>
                <a:uFillTx/>
                <a:latin typeface="Century Gothic" panose="020B0502020202020204"/>
                <a:ea typeface="+mj-ea"/>
                <a:cs typeface="+mj-cs"/>
              </a:rPr>
              <a:t>edications</a:t>
            </a:r>
            <a:r>
              <a:rPr kumimoji="0" lang="en-US" sz="2600" b="0" i="0" u="none" strike="noStrike" kern="1200" cap="none" spc="0" normalizeH="0" baseline="0" noProof="0" dirty="0">
                <a:ln>
                  <a:noFill/>
                </a:ln>
                <a:solidFill>
                  <a:prstClr val="white"/>
                </a:solidFill>
                <a:effectLst/>
                <a:uLnTx/>
                <a:uFillTx/>
                <a:latin typeface="Century Gothic" panose="020B0502020202020204"/>
                <a:ea typeface="+mj-ea"/>
                <a:cs typeface="+mj-cs"/>
              </a:rPr>
              <a:t>, chargers/adapters, and important documents should be kept in a carry on. This reduces anxiety about lost luggage, ensuring you have what you need.</a:t>
            </a:r>
          </a:p>
        </p:txBody>
      </p:sp>
    </p:spTree>
    <p:extLst>
      <p:ext uri="{BB962C8B-B14F-4D97-AF65-F5344CB8AC3E}">
        <p14:creationId xmlns:p14="http://schemas.microsoft.com/office/powerpoint/2010/main" val="560262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898BF-810E-1F51-0296-E061716B1057}"/>
              </a:ext>
            </a:extLst>
          </p:cNvPr>
          <p:cNvSpPr>
            <a:spLocks noGrp="1"/>
          </p:cNvSpPr>
          <p:nvPr>
            <p:ph type="title"/>
          </p:nvPr>
        </p:nvSpPr>
        <p:spPr>
          <a:xfrm>
            <a:off x="646111" y="452718"/>
            <a:ext cx="9732329" cy="1400530"/>
          </a:xfrm>
        </p:spPr>
        <p:txBody>
          <a:bodyPr/>
          <a:lstStyle/>
          <a:p>
            <a:r>
              <a:rPr lang="en-US" dirty="0"/>
              <a:t>Tips for larger trips  further continued</a:t>
            </a:r>
          </a:p>
        </p:txBody>
      </p:sp>
      <p:sp>
        <p:nvSpPr>
          <p:cNvPr id="3" name="Content Placeholder 2">
            <a:extLst>
              <a:ext uri="{FF2B5EF4-FFF2-40B4-BE49-F238E27FC236}">
                <a16:creationId xmlns:a16="http://schemas.microsoft.com/office/drawing/2014/main" id="{1DA9BB87-D4EC-1186-EA5C-BCCF2E190A0F}"/>
              </a:ext>
            </a:extLst>
          </p:cNvPr>
          <p:cNvSpPr>
            <a:spLocks noGrp="1"/>
          </p:cNvSpPr>
          <p:nvPr>
            <p:ph idx="1"/>
          </p:nvPr>
        </p:nvSpPr>
        <p:spPr>
          <a:xfrm>
            <a:off x="897572" y="1527138"/>
            <a:ext cx="9995218" cy="4195481"/>
          </a:xfrm>
        </p:spPr>
        <p:txBody>
          <a:bodyPr>
            <a:normAutofit/>
          </a:bodyPr>
          <a:lstStyle/>
          <a:p>
            <a:pPr lvl="0">
              <a:buClr>
                <a:srgbClr val="1E5155">
                  <a:lumMod val="40000"/>
                  <a:lumOff val="60000"/>
                </a:srgbClr>
              </a:buClr>
              <a:defRPr/>
            </a:pPr>
            <a:r>
              <a:rPr lang="en-US" sz="2500" b="1" dirty="0">
                <a:solidFill>
                  <a:prstClr val="white"/>
                </a:solidFill>
              </a:rPr>
              <a:t>Check with your doctor </a:t>
            </a:r>
            <a:r>
              <a:rPr lang="en-US" sz="2500" dirty="0">
                <a:solidFill>
                  <a:prstClr val="white"/>
                </a:solidFill>
              </a:rPr>
              <a:t>to make sure you have needed vaccinations. Bring enough medication for the entire trip. It is easy to lose track of time when traveling, especially when entering a new time zone. Having your medication on you at all times helps reduce chances of missing a dose. </a:t>
            </a:r>
          </a:p>
          <a:p>
            <a:r>
              <a:rPr lang="en-US" sz="2500" b="1" dirty="0"/>
              <a:t>Use technology to your advantage: </a:t>
            </a:r>
            <a:r>
              <a:rPr lang="en-US" sz="2500" dirty="0"/>
              <a:t>Download your airline app, destination maps, and any travel health information before you leave. This can reduce stress when you arrive and help you navigate unfamiliar places </a:t>
            </a:r>
          </a:p>
          <a:p>
            <a:endParaRPr lang="en-US" dirty="0"/>
          </a:p>
        </p:txBody>
      </p:sp>
    </p:spTree>
    <p:extLst>
      <p:ext uri="{BB962C8B-B14F-4D97-AF65-F5344CB8AC3E}">
        <p14:creationId xmlns:p14="http://schemas.microsoft.com/office/powerpoint/2010/main" val="458584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A02-4C69-AD68-E718-838715BC5AD4}"/>
              </a:ext>
            </a:extLst>
          </p:cNvPr>
          <p:cNvSpPr>
            <a:spLocks noGrp="1"/>
          </p:cNvSpPr>
          <p:nvPr>
            <p:ph type="title"/>
          </p:nvPr>
        </p:nvSpPr>
        <p:spPr>
          <a:xfrm>
            <a:off x="450820" y="461526"/>
            <a:ext cx="9404723" cy="955794"/>
          </a:xfrm>
        </p:spPr>
        <p:txBody>
          <a:bodyPr/>
          <a:lstStyle/>
          <a:p>
            <a:pPr marL="342900" marR="0" lvl="0" indent="-342900" defTabSz="457200" rtl="0" eaLnBrk="1" fontAlgn="auto" latinLnBrk="0" hangingPunct="1">
              <a:lnSpc>
                <a:spcPct val="100000"/>
              </a:lnSpc>
              <a:spcBef>
                <a:spcPts val="1000"/>
              </a:spcBef>
              <a:spcAft>
                <a:spcPts val="0"/>
              </a:spcAft>
              <a:tabLst/>
              <a:defRPr/>
            </a:pPr>
            <a:r>
              <a:rPr kumimoji="0" lang="en-US" sz="3600" b="0" i="0" u="none" strike="noStrike" kern="1200" cap="none" spc="0" normalizeH="0" baseline="0" noProof="0" dirty="0">
                <a:ln>
                  <a:noFill/>
                </a:ln>
                <a:solidFill>
                  <a:prstClr val="white"/>
                </a:solidFill>
                <a:effectLst/>
                <a:uLnTx/>
                <a:uFillTx/>
                <a:latin typeface="Century Gothic" panose="020B0502020202020204"/>
                <a:ea typeface="+mj-ea"/>
                <a:cs typeface="+mj-cs"/>
              </a:rPr>
              <a:t>International Travel </a:t>
            </a:r>
            <a:r>
              <a:rPr lang="en-US" sz="3600" dirty="0">
                <a:solidFill>
                  <a:prstClr val="white"/>
                </a:solidFill>
                <a:latin typeface="Century Gothic" panose="020B0502020202020204"/>
              </a:rPr>
              <a:t>H</a:t>
            </a:r>
            <a:r>
              <a:rPr kumimoji="0" lang="en-US" sz="3600" b="0" i="0" u="none" strike="noStrike" kern="1200" cap="none" spc="0" normalizeH="0" baseline="0" noProof="0" dirty="0" err="1">
                <a:ln>
                  <a:noFill/>
                </a:ln>
                <a:solidFill>
                  <a:prstClr val="white"/>
                </a:solidFill>
                <a:effectLst/>
                <a:uLnTx/>
                <a:uFillTx/>
                <a:latin typeface="Century Gothic" panose="020B0502020202020204"/>
                <a:ea typeface="+mj-ea"/>
                <a:cs typeface="+mj-cs"/>
              </a:rPr>
              <a:t>ealthcare</a:t>
            </a:r>
            <a:r>
              <a:rPr kumimoji="0" lang="en-US" sz="3600" b="0" i="0" u="none" strike="noStrike" kern="1200" cap="none" spc="0" normalizeH="0" baseline="0" noProof="0" dirty="0">
                <a:ln>
                  <a:noFill/>
                </a:ln>
                <a:solidFill>
                  <a:prstClr val="white"/>
                </a:solidFill>
                <a:effectLst/>
                <a:uLnTx/>
                <a:uFillTx/>
                <a:latin typeface="Century Gothic" panose="020B0502020202020204"/>
                <a:ea typeface="+mj-ea"/>
                <a:cs typeface="+mj-cs"/>
              </a:rPr>
              <a:t> </a:t>
            </a:r>
            <a:endParaRPr lang="en-US" sz="3600" dirty="0"/>
          </a:p>
        </p:txBody>
      </p:sp>
      <p:sp>
        <p:nvSpPr>
          <p:cNvPr id="3" name="Content Placeholder 2">
            <a:extLst>
              <a:ext uri="{FF2B5EF4-FFF2-40B4-BE49-F238E27FC236}">
                <a16:creationId xmlns:a16="http://schemas.microsoft.com/office/drawing/2014/main" id="{6624A019-2652-5ADA-6C41-B425F73006C1}"/>
              </a:ext>
            </a:extLst>
          </p:cNvPr>
          <p:cNvSpPr>
            <a:spLocks noGrp="1"/>
          </p:cNvSpPr>
          <p:nvPr>
            <p:ph idx="1"/>
          </p:nvPr>
        </p:nvSpPr>
        <p:spPr>
          <a:xfrm>
            <a:off x="326072" y="1481418"/>
            <a:ext cx="11572558" cy="4195481"/>
          </a:xfrm>
        </p:spPr>
        <p:txBody>
          <a:bodyPr>
            <a:noAutofit/>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The US state dept does not pay medical bills </a:t>
            </a:r>
            <a:r>
              <a:rPr lang="en-US" sz="2500" dirty="0">
                <a:solidFill>
                  <a:prstClr val="white"/>
                </a:solidFill>
                <a:latin typeface="Century Gothic" panose="020B0502020202020204"/>
              </a:rPr>
              <a:t>and </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Medicare and Medicaid usually do not cover care abroad.  Review your plan details.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n-US" sz="2500" dirty="0"/>
              <a:t>Consider buying travel insurance</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 Medical care and air lift coverage can be a separate plan or part of travel insurance that covers trip cancellation or interruption. Review policies carefully before purchasing to understand what they do and do not cover</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n-US" sz="2500" dirty="0">
                <a:solidFill>
                  <a:prstClr val="white"/>
                </a:solidFill>
                <a:latin typeface="Century Gothic" panose="020B0502020202020204"/>
              </a:rPr>
              <a:t>Feeling prepared in the event of an emergency,</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 will reduce stress should something arise, and decrease a chance of a crisis while away.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n-US" sz="2500" dirty="0">
                <a:solidFill>
                  <a:prstClr val="white"/>
                </a:solidFill>
                <a:latin typeface="Century Gothic" panose="020B0502020202020204"/>
              </a:rPr>
              <a:t>Wherever you are make sure you take time to enjoy the view:</a:t>
            </a:r>
            <a:endPar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endParaRPr>
          </a:p>
          <a:p>
            <a:pPr marL="0" indent="0">
              <a:buNone/>
            </a:pPr>
            <a: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“Surely, of all the wonders of the world, the horizon is the greatest.”</a:t>
            </a:r>
            <a:b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 – Freya Stark</a:t>
            </a:r>
            <a:endParaRPr lang="en-US" sz="2500" b="1" dirty="0"/>
          </a:p>
          <a:p>
            <a:endParaRPr lang="en-US" b="1" dirty="0"/>
          </a:p>
          <a:p>
            <a:endParaRPr lang="en-US" dirty="0"/>
          </a:p>
        </p:txBody>
      </p:sp>
    </p:spTree>
    <p:extLst>
      <p:ext uri="{BB962C8B-B14F-4D97-AF65-F5344CB8AC3E}">
        <p14:creationId xmlns:p14="http://schemas.microsoft.com/office/powerpoint/2010/main" val="1434381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36281-35AC-DDFC-6D3D-E84F3FBAE624}"/>
              </a:ext>
            </a:extLst>
          </p:cNvPr>
          <p:cNvSpPr>
            <a:spLocks noGrp="1"/>
          </p:cNvSpPr>
          <p:nvPr>
            <p:ph type="title"/>
          </p:nvPr>
        </p:nvSpPr>
        <p:spPr/>
        <p:txBody>
          <a:bodyPr/>
          <a:lstStyle/>
          <a:p>
            <a:r>
              <a:rPr lang="en-US" dirty="0"/>
              <a:t>Local Outings</a:t>
            </a:r>
          </a:p>
        </p:txBody>
      </p:sp>
      <p:sp>
        <p:nvSpPr>
          <p:cNvPr id="3" name="Content Placeholder 2">
            <a:extLst>
              <a:ext uri="{FF2B5EF4-FFF2-40B4-BE49-F238E27FC236}">
                <a16:creationId xmlns:a16="http://schemas.microsoft.com/office/drawing/2014/main" id="{34C43852-181F-3530-8B9A-B3D21F15D8FE}"/>
              </a:ext>
            </a:extLst>
          </p:cNvPr>
          <p:cNvSpPr>
            <a:spLocks noGrp="1"/>
          </p:cNvSpPr>
          <p:nvPr>
            <p:ph idx="1"/>
          </p:nvPr>
        </p:nvSpPr>
        <p:spPr/>
        <p:txBody>
          <a:bodyPr>
            <a:normAutofit/>
          </a:bodyPr>
          <a:lstStyle/>
          <a:p>
            <a:r>
              <a:rPr lang="en-US" sz="2800" b="1" dirty="0">
                <a:solidFill>
                  <a:prstClr val="white"/>
                </a:solidFill>
              </a:rPr>
              <a:t>Consider smaller local outings </a:t>
            </a:r>
          </a:p>
          <a:p>
            <a:r>
              <a:rPr lang="en-US" sz="2800" b="1" dirty="0">
                <a:solidFill>
                  <a:prstClr val="white"/>
                </a:solidFill>
              </a:rPr>
              <a:t>places in the area, and </a:t>
            </a:r>
          </a:p>
          <a:p>
            <a:r>
              <a:rPr lang="en-US" sz="2800" b="1" dirty="0">
                <a:solidFill>
                  <a:prstClr val="white"/>
                </a:solidFill>
              </a:rPr>
              <a:t>best times to fit into your routine</a:t>
            </a:r>
          </a:p>
          <a:p>
            <a:r>
              <a:rPr lang="en-US" sz="2800" b="1" dirty="0">
                <a:solidFill>
                  <a:prstClr val="white"/>
                </a:solidFill>
              </a:rPr>
              <a:t>reducing stress</a:t>
            </a:r>
            <a:endParaRPr lang="en-US" sz="2800" dirty="0"/>
          </a:p>
        </p:txBody>
      </p:sp>
    </p:spTree>
    <p:extLst>
      <p:ext uri="{BB962C8B-B14F-4D97-AF65-F5344CB8AC3E}">
        <p14:creationId xmlns:p14="http://schemas.microsoft.com/office/powerpoint/2010/main" val="3714062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C64F2-F404-D0E0-D809-C8B1540A09A6}"/>
              </a:ext>
            </a:extLst>
          </p:cNvPr>
          <p:cNvSpPr>
            <a:spLocks noGrp="1"/>
          </p:cNvSpPr>
          <p:nvPr>
            <p:ph type="title"/>
          </p:nvPr>
        </p:nvSpPr>
        <p:spPr>
          <a:xfrm>
            <a:off x="377190" y="286721"/>
            <a:ext cx="10081260" cy="1400530"/>
          </a:xfrm>
        </p:spPr>
        <p:txBody>
          <a:bodyPr/>
          <a:lstStyle/>
          <a:p>
            <a:pPr marR="0" lvl="0" algn="l" defTabSz="457200" rtl="0" eaLnBrk="1" fontAlgn="auto" latinLnBrk="0" hangingPunct="1">
              <a:lnSpc>
                <a:spcPct val="100000"/>
              </a:lnSpc>
              <a:spcBef>
                <a:spcPts val="1000"/>
              </a:spcBef>
              <a:spcAft>
                <a:spcPts val="0"/>
              </a:spcAft>
              <a:buClr>
                <a:srgbClr val="1E5155">
                  <a:lumMod val="40000"/>
                  <a:lumOff val="60000"/>
                </a:srgbClr>
              </a:buClr>
              <a:buSzPct val="80000"/>
              <a:tabLst/>
              <a:defRPr/>
            </a:pPr>
            <a:r>
              <a:rPr lang="en-US" sz="3200" b="1" dirty="0">
                <a:solidFill>
                  <a:prstClr val="white"/>
                </a:solidFill>
                <a:latin typeface="Century Gothic" panose="020B0502020202020204"/>
              </a:rPr>
              <a:t>Local places to consider: </a:t>
            </a:r>
            <a:br>
              <a:rPr kumimoji="0" lang="en-US" sz="20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br>
              <a:rPr kumimoji="0" lang="en-US" sz="2000" b="0" i="0" u="none" strike="noStrike" kern="1200" cap="none" spc="0" normalizeH="0" baseline="0" noProof="0" dirty="0">
                <a:ln>
                  <a:noFill/>
                </a:ln>
                <a:solidFill>
                  <a:prstClr val="white"/>
                </a:solidFill>
                <a:effectLst/>
                <a:uLnTx/>
                <a:uFillTx/>
                <a:latin typeface="Century Gothic" panose="020B0502020202020204"/>
                <a:ea typeface="+mj-ea"/>
                <a:cs typeface="+mj-cs"/>
              </a:rPr>
            </a:br>
            <a:endParaRPr lang="en-US" dirty="0"/>
          </a:p>
        </p:txBody>
      </p:sp>
      <p:sp>
        <p:nvSpPr>
          <p:cNvPr id="3" name="Content Placeholder 2">
            <a:extLst>
              <a:ext uri="{FF2B5EF4-FFF2-40B4-BE49-F238E27FC236}">
                <a16:creationId xmlns:a16="http://schemas.microsoft.com/office/drawing/2014/main" id="{C20DF993-40D2-C890-6EA6-C7D7CE9CEBAC}"/>
              </a:ext>
            </a:extLst>
          </p:cNvPr>
          <p:cNvSpPr>
            <a:spLocks noGrp="1"/>
          </p:cNvSpPr>
          <p:nvPr>
            <p:ph idx="1"/>
          </p:nvPr>
        </p:nvSpPr>
        <p:spPr>
          <a:xfrm>
            <a:off x="407063" y="1035228"/>
            <a:ext cx="11445847" cy="4195481"/>
          </a:xfrm>
        </p:spPr>
        <p:txBody>
          <a:bodyPr>
            <a:normAutofit fontScale="25000" lnSpcReduction="20000"/>
          </a:bodyPr>
          <a:lstStyle/>
          <a:p>
            <a:pPr marL="0" marR="0" indent="0" algn="l">
              <a:buFont typeface="Arial" panose="020B0604020202020204" pitchFamily="34" charset="0"/>
              <a:buChar char="•"/>
            </a:pPr>
            <a:r>
              <a:rPr lang="en-US" sz="10000" b="1" i="0" dirty="0">
                <a:effectLst/>
                <a:latin typeface="Arial" panose="020B0604020202020204" pitchFamily="34" charset="0"/>
              </a:rPr>
              <a:t>California State Capitol Museum</a:t>
            </a:r>
            <a:r>
              <a:rPr lang="en-US" sz="10000" b="0" i="0" dirty="0">
                <a:effectLst/>
                <a:latin typeface="Arial" panose="020B0604020202020204" pitchFamily="34" charset="0"/>
              </a:rPr>
              <a:t>: Explore the historic halls of the state legislature, admire stunning architecture, gardens and monuments.</a:t>
            </a:r>
          </a:p>
          <a:p>
            <a:pPr marL="0" marR="0" indent="0" algn="l">
              <a:buFont typeface="Arial" panose="020B0604020202020204" pitchFamily="34" charset="0"/>
              <a:buChar char="•"/>
            </a:pPr>
            <a:r>
              <a:rPr lang="en-US" sz="10000" b="1" i="0" dirty="0">
                <a:effectLst/>
                <a:latin typeface="Arial" panose="020B0604020202020204" pitchFamily="34" charset="0"/>
              </a:rPr>
              <a:t>Old Sacramento Waterfront</a:t>
            </a:r>
            <a:r>
              <a:rPr lang="en-US" sz="10000" dirty="0">
                <a:latin typeface="Arial" panose="020B0604020202020204" pitchFamily="34" charset="0"/>
              </a:rPr>
              <a:t>: explore h</a:t>
            </a:r>
            <a:r>
              <a:rPr lang="en-US" sz="10000" b="0" i="0" dirty="0">
                <a:effectLst/>
                <a:latin typeface="Arial" panose="020B0604020202020204" pitchFamily="34" charset="0"/>
              </a:rPr>
              <a:t>istoric buildings, unique shops, art galleries, and river cruises.</a:t>
            </a:r>
          </a:p>
          <a:p>
            <a:pPr marL="0" marR="0" indent="0" algn="l">
              <a:buFont typeface="Arial" panose="020B0604020202020204" pitchFamily="34" charset="0"/>
              <a:buChar char="•"/>
            </a:pPr>
            <a:r>
              <a:rPr lang="en-US" sz="10000" b="1" i="0" dirty="0">
                <a:effectLst/>
                <a:latin typeface="Arial" panose="020B0604020202020204" pitchFamily="34" charset="0"/>
              </a:rPr>
              <a:t>Crocker Art Museum</a:t>
            </a:r>
            <a:r>
              <a:rPr lang="en-US" sz="10000" b="0" i="0" dirty="0">
                <a:effectLst/>
                <a:latin typeface="Arial" panose="020B0604020202020204" pitchFamily="34" charset="0"/>
              </a:rPr>
              <a:t>: California and European art, rotating exhibits, art classes, and family-friendly activities</a:t>
            </a:r>
          </a:p>
          <a:p>
            <a:pPr marL="0" marR="0" indent="0" algn="l">
              <a:buFont typeface="Arial" panose="020B0604020202020204" pitchFamily="34" charset="0"/>
              <a:buChar char="•"/>
            </a:pPr>
            <a:r>
              <a:rPr lang="en-US" sz="10000" b="1" i="0" dirty="0">
                <a:effectLst/>
                <a:latin typeface="Arial" panose="020B0604020202020204" pitchFamily="34" charset="0"/>
              </a:rPr>
              <a:t>California State Railroad Museum</a:t>
            </a:r>
            <a:r>
              <a:rPr lang="en-US" sz="10000" b="0" i="0" dirty="0">
                <a:effectLst/>
                <a:latin typeface="Arial" panose="020B0604020202020204" pitchFamily="34" charset="0"/>
              </a:rPr>
              <a:t>: </a:t>
            </a:r>
            <a:r>
              <a:rPr lang="en-US" sz="10000" dirty="0">
                <a:latin typeface="Arial" panose="020B0604020202020204" pitchFamily="34" charset="0"/>
              </a:rPr>
              <a:t>H</a:t>
            </a:r>
            <a:r>
              <a:rPr lang="en-US" sz="10000" b="0" i="0" dirty="0">
                <a:effectLst/>
                <a:latin typeface="Arial" panose="020B0604020202020204" pitchFamily="34" charset="0"/>
              </a:rPr>
              <a:t>istory of </a:t>
            </a:r>
            <a:r>
              <a:rPr lang="en-US" sz="10000" dirty="0">
                <a:latin typeface="Arial" panose="020B0604020202020204" pitchFamily="34" charset="0"/>
              </a:rPr>
              <a:t>the railroads </a:t>
            </a:r>
            <a:r>
              <a:rPr lang="en-US" sz="10000" b="0" i="0" dirty="0">
                <a:effectLst/>
                <a:latin typeface="Arial" panose="020B0604020202020204" pitchFamily="34" charset="0"/>
              </a:rPr>
              <a:t>with locomotives and interactive exhibits.</a:t>
            </a:r>
          </a:p>
          <a:p>
            <a:pPr marL="0" marR="0" indent="0" algn="l">
              <a:buFont typeface="Arial" panose="020B0604020202020204" pitchFamily="34" charset="0"/>
              <a:buChar char="•"/>
            </a:pPr>
            <a:r>
              <a:rPr lang="en-US" sz="10000" b="1" i="0" dirty="0">
                <a:effectLst/>
                <a:latin typeface="Arial" panose="020B0604020202020204" pitchFamily="34" charset="0"/>
              </a:rPr>
              <a:t>Leland Stanford Mansion State Historic Park</a:t>
            </a:r>
            <a:r>
              <a:rPr lang="en-US" sz="10000" b="0" i="0" dirty="0">
                <a:effectLst/>
                <a:latin typeface="Arial" panose="020B0604020202020204" pitchFamily="34" charset="0"/>
              </a:rPr>
              <a:t>: </a:t>
            </a:r>
            <a:r>
              <a:rPr lang="en-US" sz="10000" dirty="0">
                <a:latin typeface="Arial" panose="020B0604020202020204" pitchFamily="34" charset="0"/>
              </a:rPr>
              <a:t>B</a:t>
            </a:r>
            <a:r>
              <a:rPr lang="en-US" sz="10000" b="0" i="0" dirty="0">
                <a:effectLst/>
                <a:latin typeface="Arial" panose="020B0604020202020204" pitchFamily="34" charset="0"/>
              </a:rPr>
              <a:t>eautifully restored mansion and learn about California’s political history. </a:t>
            </a:r>
          </a:p>
          <a:p>
            <a:pPr marL="0" marR="0" indent="0" algn="l">
              <a:buFont typeface="Arial" panose="020B0604020202020204" pitchFamily="34" charset="0"/>
              <a:buChar char="•"/>
            </a:pPr>
            <a:r>
              <a:rPr lang="en-US" sz="10000" b="1" i="0" dirty="0">
                <a:effectLst/>
                <a:latin typeface="Arial" panose="020B0604020202020204" pitchFamily="34" charset="0"/>
              </a:rPr>
              <a:t>Sutter’s Fort State Historic Park</a:t>
            </a:r>
            <a:r>
              <a:rPr lang="en-US" sz="10000" b="0" i="0" dirty="0">
                <a:effectLst/>
                <a:latin typeface="Arial" panose="020B0604020202020204" pitchFamily="34" charset="0"/>
              </a:rPr>
              <a:t>: Early Sacramento culture and history </a:t>
            </a:r>
            <a:endParaRPr lang="en-US" sz="10000" b="1" dirty="0">
              <a:effectLst/>
              <a:latin typeface="Arial" panose="020B0604020202020204" pitchFamily="34" charset="0"/>
            </a:endParaRPr>
          </a:p>
          <a:p>
            <a:pPr marL="0" marR="0" indent="0" algn="l">
              <a:buFont typeface="Arial" panose="020B0604020202020204" pitchFamily="34" charset="0"/>
              <a:buChar char="•"/>
            </a:pPr>
            <a:r>
              <a:rPr lang="en-US" sz="10000" b="1" i="0" dirty="0">
                <a:effectLst/>
                <a:latin typeface="Arial" panose="020B0604020202020204" pitchFamily="34" charset="0"/>
              </a:rPr>
              <a:t>American River Parkway</a:t>
            </a:r>
            <a:r>
              <a:rPr lang="en-US" sz="10000" b="0" i="0" dirty="0">
                <a:effectLst/>
                <a:latin typeface="Arial" panose="020B0604020202020204" pitchFamily="34" charset="0"/>
              </a:rPr>
              <a:t>: Bike or walk along scenic trails that stretch for miles </a:t>
            </a:r>
          </a:p>
          <a:p>
            <a:pPr marL="0" marR="0" indent="0" algn="l">
              <a:buFont typeface="Arial" panose="020B0604020202020204" pitchFamily="34" charset="0"/>
              <a:buChar char="•"/>
            </a:pPr>
            <a:r>
              <a:rPr lang="en-US" sz="10000" b="1" i="0" dirty="0">
                <a:effectLst/>
                <a:latin typeface="Arial" panose="020B0604020202020204" pitchFamily="34" charset="0"/>
              </a:rPr>
              <a:t>Capitol Park</a:t>
            </a:r>
            <a:r>
              <a:rPr lang="en-US" sz="10000" b="0" i="0" dirty="0">
                <a:effectLst/>
                <a:latin typeface="Arial" panose="020B0604020202020204" pitchFamily="34" charset="0"/>
              </a:rPr>
              <a:t>: Trees from around the world; memorials to state events </a:t>
            </a:r>
          </a:p>
          <a:p>
            <a:pPr marL="0" marR="0" indent="0" algn="l">
              <a:buFont typeface="Arial" panose="020B0604020202020204" pitchFamily="34" charset="0"/>
              <a:buChar char="•"/>
            </a:pPr>
            <a:r>
              <a:rPr lang="en-US" sz="10000" b="1" i="0" dirty="0">
                <a:effectLst/>
                <a:latin typeface="Arial" panose="020B0604020202020204" pitchFamily="34" charset="0"/>
              </a:rPr>
              <a:t>Murals and Street Art</a:t>
            </a:r>
            <a:r>
              <a:rPr lang="en-US" sz="10000" b="0" i="0" dirty="0">
                <a:effectLst/>
                <a:latin typeface="Arial" panose="020B0604020202020204" pitchFamily="34" charset="0"/>
              </a:rPr>
              <a:t>: Walk through neighborhoods featuring over 800 murals.</a:t>
            </a:r>
          </a:p>
          <a:p>
            <a:endParaRPr lang="en-US" dirty="0"/>
          </a:p>
        </p:txBody>
      </p:sp>
    </p:spTree>
    <p:extLst>
      <p:ext uri="{BB962C8B-B14F-4D97-AF65-F5344CB8AC3E}">
        <p14:creationId xmlns:p14="http://schemas.microsoft.com/office/powerpoint/2010/main" val="203720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719CD-7E9B-6131-63A5-30FC823246D2}"/>
              </a:ext>
            </a:extLst>
          </p:cNvPr>
          <p:cNvSpPr>
            <a:spLocks noGrp="1"/>
          </p:cNvSpPr>
          <p:nvPr>
            <p:ph type="title"/>
          </p:nvPr>
        </p:nvSpPr>
        <p:spPr>
          <a:xfrm>
            <a:off x="646111" y="452718"/>
            <a:ext cx="4325939" cy="1400530"/>
          </a:xfrm>
        </p:spPr>
        <p:txBody>
          <a:bodyPr/>
          <a:lstStyle/>
          <a:p>
            <a:r>
              <a:rPr lang="en-US" dirty="0"/>
              <a:t>Map of Murals in Sacramento</a:t>
            </a:r>
          </a:p>
        </p:txBody>
      </p:sp>
      <p:pic>
        <p:nvPicPr>
          <p:cNvPr id="5" name="Content Placeholder 4">
            <a:extLst>
              <a:ext uri="{FF2B5EF4-FFF2-40B4-BE49-F238E27FC236}">
                <a16:creationId xmlns:a16="http://schemas.microsoft.com/office/drawing/2014/main" id="{68A0A820-50C8-556C-5B50-1043C92DDD3E}"/>
              </a:ext>
            </a:extLst>
          </p:cNvPr>
          <p:cNvPicPr>
            <a:picLocks noGrp="1" noChangeAspect="1"/>
          </p:cNvPicPr>
          <p:nvPr>
            <p:ph idx="1"/>
          </p:nvPr>
        </p:nvPicPr>
        <p:blipFill>
          <a:blip r:embed="rId2"/>
          <a:stretch>
            <a:fillRect/>
          </a:stretch>
        </p:blipFill>
        <p:spPr>
          <a:xfrm>
            <a:off x="5406390" y="578168"/>
            <a:ext cx="5935127" cy="5753308"/>
          </a:xfrm>
          <a:prstGeom prst="rect">
            <a:avLst/>
          </a:prstGeom>
        </p:spPr>
      </p:pic>
      <p:sp>
        <p:nvSpPr>
          <p:cNvPr id="6" name="TextBox 5">
            <a:extLst>
              <a:ext uri="{FF2B5EF4-FFF2-40B4-BE49-F238E27FC236}">
                <a16:creationId xmlns:a16="http://schemas.microsoft.com/office/drawing/2014/main" id="{0CC5C2F6-5078-EDA5-C1FD-4232CCDCB136}"/>
              </a:ext>
            </a:extLst>
          </p:cNvPr>
          <p:cNvSpPr txBox="1"/>
          <p:nvPr/>
        </p:nvSpPr>
        <p:spPr>
          <a:xfrm>
            <a:off x="914400" y="2571750"/>
            <a:ext cx="3188970" cy="646331"/>
          </a:xfrm>
          <a:prstGeom prst="rect">
            <a:avLst/>
          </a:prstGeom>
          <a:noFill/>
        </p:spPr>
        <p:txBody>
          <a:bodyPr wrap="square" rtlCol="0">
            <a:spAutoFit/>
          </a:bodyPr>
          <a:lstStyle/>
          <a:p>
            <a:r>
              <a:rPr lang="en-US" dirty="0">
                <a:hlinkClick r:id="rId3"/>
              </a:rPr>
              <a:t>https://findmasa.com/city/sacramento</a:t>
            </a:r>
            <a:endParaRPr lang="en-US" dirty="0"/>
          </a:p>
        </p:txBody>
      </p:sp>
    </p:spTree>
    <p:extLst>
      <p:ext uri="{BB962C8B-B14F-4D97-AF65-F5344CB8AC3E}">
        <p14:creationId xmlns:p14="http://schemas.microsoft.com/office/powerpoint/2010/main" val="3533073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6118-A9A0-A8ED-38EB-D1400D0F3326}"/>
              </a:ext>
            </a:extLst>
          </p:cNvPr>
          <p:cNvSpPr>
            <a:spLocks noGrp="1"/>
          </p:cNvSpPr>
          <p:nvPr>
            <p:ph type="title"/>
          </p:nvPr>
        </p:nvSpPr>
        <p:spPr>
          <a:xfrm>
            <a:off x="522793" y="446648"/>
            <a:ext cx="9404723" cy="936382"/>
          </a:xfrm>
        </p:spPr>
        <p:txBody>
          <a:bodyPr/>
          <a:lstStyle/>
          <a:p>
            <a:r>
              <a:rPr lang="en-US" dirty="0"/>
              <a:t>Other ideas to explore </a:t>
            </a:r>
          </a:p>
        </p:txBody>
      </p:sp>
      <p:sp>
        <p:nvSpPr>
          <p:cNvPr id="3" name="Content Placeholder 2">
            <a:extLst>
              <a:ext uri="{FF2B5EF4-FFF2-40B4-BE49-F238E27FC236}">
                <a16:creationId xmlns:a16="http://schemas.microsoft.com/office/drawing/2014/main" id="{18D83D93-6727-D5AC-4FF8-527D59359184}"/>
              </a:ext>
            </a:extLst>
          </p:cNvPr>
          <p:cNvSpPr>
            <a:spLocks noGrp="1"/>
          </p:cNvSpPr>
          <p:nvPr>
            <p:ph idx="1"/>
          </p:nvPr>
        </p:nvSpPr>
        <p:spPr>
          <a:xfrm>
            <a:off x="989012" y="1652868"/>
            <a:ext cx="9606598" cy="4195481"/>
          </a:xfrm>
        </p:spPr>
        <p:txBody>
          <a:bodyPr>
            <a:normAutofit fontScale="92500" lnSpcReduction="10000"/>
          </a:bodyPr>
          <a:lstStyle/>
          <a:p>
            <a:r>
              <a:rPr lang="en-US" sz="2500" dirty="0"/>
              <a:t>Read Books and listen to audiobooks on travel and different parts of the world </a:t>
            </a:r>
          </a:p>
          <a:p>
            <a:r>
              <a:rPr lang="en-US" sz="2500" dirty="0"/>
              <a:t>Try recipes from different locations, countries and cultures </a:t>
            </a:r>
          </a:p>
          <a:p>
            <a:r>
              <a:rPr lang="en-US" sz="2500" dirty="0"/>
              <a:t>Watch movies and documentaries that travel to different destinations.</a:t>
            </a:r>
          </a:p>
          <a:p>
            <a:r>
              <a:rPr lang="en-US" sz="2500" dirty="0"/>
              <a:t>Share stories with students and fellow attendees about travels and learn about others’ adventures.</a:t>
            </a:r>
          </a:p>
          <a:p>
            <a:r>
              <a:rPr lang="en-US" sz="2500" dirty="0"/>
              <a:t>Explore online travel sites, and see or learn about other places. </a:t>
            </a:r>
          </a:p>
          <a:p>
            <a:r>
              <a:rPr lang="en-US" sz="2500" dirty="0"/>
              <a:t>Take a Virtual Vacation at </a:t>
            </a:r>
            <a:r>
              <a:rPr lang="en-US" sz="2500" dirty="0">
                <a:hlinkClick r:id="rId2"/>
              </a:rPr>
              <a:t>cyark.org </a:t>
            </a:r>
            <a:r>
              <a:rPr lang="en-US" sz="2500" dirty="0"/>
              <a:t>or virtual vacations:  </a:t>
            </a:r>
          </a:p>
          <a:p>
            <a:r>
              <a:rPr lang="en-US" sz="2500" dirty="0">
                <a:hlinkClick r:id="rId3"/>
              </a:rPr>
              <a:t>virtualvacation.us - Explore The World From Home</a:t>
            </a:r>
            <a:endParaRPr lang="en-US" sz="2500" dirty="0"/>
          </a:p>
          <a:p>
            <a:endParaRPr lang="en-US" dirty="0"/>
          </a:p>
        </p:txBody>
      </p:sp>
    </p:spTree>
    <p:extLst>
      <p:ext uri="{BB962C8B-B14F-4D97-AF65-F5344CB8AC3E}">
        <p14:creationId xmlns:p14="http://schemas.microsoft.com/office/powerpoint/2010/main" val="3283522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36616-A1FA-E492-156B-96045484F8A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FD6FB1D-583F-DEAF-6E1A-A0A9BF237DFF}"/>
              </a:ext>
            </a:extLst>
          </p:cNvPr>
          <p:cNvSpPr>
            <a:spLocks noGrp="1"/>
          </p:cNvSpPr>
          <p:nvPr>
            <p:ph idx="1"/>
          </p:nvPr>
        </p:nvSpPr>
        <p:spPr>
          <a:xfrm>
            <a:off x="943292" y="1549998"/>
            <a:ext cx="10166668" cy="4195481"/>
          </a:xfrm>
        </p:spPr>
        <p:txBody>
          <a:bodyPr>
            <a:normAutofit/>
          </a:bodyPr>
          <a:lstStyle/>
          <a:p>
            <a:pPr marL="0" indent="0">
              <a:buNone/>
            </a:pPr>
            <a:r>
              <a:rPr lang="en-US" b="1" dirty="0"/>
              <a:t> </a:t>
            </a:r>
          </a:p>
          <a:p>
            <a:pPr marL="0" indent="0">
              <a:buNone/>
            </a:pPr>
            <a:r>
              <a:rPr lang="en-US" sz="2800" dirty="0">
                <a:hlinkClick r:id="rId2">
                  <a:extLst>
                    <a:ext uri="{A12FA001-AC4F-418D-AE19-62706E023703}">
                      <ahyp:hlinkClr xmlns:ahyp="http://schemas.microsoft.com/office/drawing/2018/hyperlinkcolor" val="tx"/>
                    </a:ext>
                  </a:extLst>
                </a:hlinkClick>
              </a:rPr>
              <a:t>Tips to Stay Mentally Healthy While Traveling | NAMI: National Alliance on Mental Illness</a:t>
            </a:r>
            <a:endParaRPr lang="en-US" sz="2800" b="1" dirty="0">
              <a:hlinkClick r:id="rId3">
                <a:extLst>
                  <a:ext uri="{A12FA001-AC4F-418D-AE19-62706E023703}">
                    <ahyp:hlinkClr xmlns:ahyp="http://schemas.microsoft.com/office/drawing/2018/hyperlinkcolor" val="tx"/>
                  </a:ext>
                </a:extLst>
              </a:hlinkClick>
            </a:endParaRPr>
          </a:p>
          <a:p>
            <a:pPr marL="0" indent="0">
              <a:buNone/>
            </a:pPr>
            <a:r>
              <a:rPr lang="en-US" sz="2800" dirty="0">
                <a:hlinkClick r:id="rId3">
                  <a:extLst>
                    <a:ext uri="{A12FA001-AC4F-418D-AE19-62706E023703}">
                      <ahyp:hlinkClr xmlns:ahyp="http://schemas.microsoft.com/office/drawing/2018/hyperlinkcolor" val="tx"/>
                    </a:ext>
                  </a:extLst>
                </a:hlinkClick>
              </a:rPr>
              <a:t>https://www.aaa.com/tripcanvas/article/how-to-keep-your-mental-health-strong-while-traveling-CM772</a:t>
            </a:r>
            <a:endParaRPr lang="en-US" sz="2800" dirty="0"/>
          </a:p>
          <a:p>
            <a:pPr marL="0" indent="0">
              <a:buNone/>
            </a:pPr>
            <a:r>
              <a:rPr lang="en-US" sz="2800" dirty="0"/>
              <a:t>https://www.globalsupport.harvard.edu/</a:t>
            </a:r>
          </a:p>
          <a:p>
            <a:pPr marL="0" indent="0">
              <a:buNone/>
            </a:pPr>
            <a:r>
              <a:rPr lang="en-US" sz="2800" dirty="0"/>
              <a:t>https://travel.state.gov/en/international-travel.html</a:t>
            </a:r>
          </a:p>
          <a:p>
            <a:pPr marL="0" indent="0">
              <a:buNone/>
            </a:pPr>
            <a:endParaRPr lang="en-US" dirty="0"/>
          </a:p>
        </p:txBody>
      </p:sp>
    </p:spTree>
    <p:extLst>
      <p:ext uri="{BB962C8B-B14F-4D97-AF65-F5344CB8AC3E}">
        <p14:creationId xmlns:p14="http://schemas.microsoft.com/office/powerpoint/2010/main" val="2203643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DB1DE-4A6F-2E46-7195-ABD8B679C4BF}"/>
              </a:ext>
            </a:extLst>
          </p:cNvPr>
          <p:cNvSpPr>
            <a:spLocks noGrp="1"/>
          </p:cNvSpPr>
          <p:nvPr>
            <p:ph type="title"/>
          </p:nvPr>
        </p:nvSpPr>
        <p:spPr>
          <a:xfrm>
            <a:off x="502920" y="392049"/>
            <a:ext cx="11064240" cy="1400530"/>
          </a:xfrm>
        </p:spPr>
        <p:txBody>
          <a:bodyPr/>
          <a:lstStyle/>
          <a:p>
            <a:pPr marR="0" lvl="0" algn="l" defTabSz="457200" rtl="0" eaLnBrk="1" fontAlgn="auto" latinLnBrk="0" hangingPunct="1">
              <a:lnSpc>
                <a:spcPct val="100000"/>
              </a:lnSpc>
              <a:spcBef>
                <a:spcPts val="1000"/>
              </a:spcBef>
              <a:spcAft>
                <a:spcPts val="0"/>
              </a:spcAft>
              <a:buClr>
                <a:srgbClr val="1E5155">
                  <a:lumMod val="40000"/>
                  <a:lumOff val="60000"/>
                </a:srgbClr>
              </a:buClr>
              <a:buSzPct val="80000"/>
              <a:tabLst/>
              <a:defRPr/>
            </a:pPr>
            <a: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a:t>
            </a:r>
            <a:r>
              <a:rPr kumimoji="0" lang="en-US" sz="32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Blessed are the curious for they shall have adventures.” </a:t>
            </a:r>
            <a:br>
              <a:rPr kumimoji="0" lang="en-US" sz="32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r>
              <a:rPr kumimoji="0" lang="en-US" sz="32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 </a:t>
            </a:r>
            <a: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Lovelle Drachman</a:t>
            </a:r>
            <a:b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br>
              <a:rPr kumimoji="0" lang="en-US" sz="25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br>
              <a:rPr kumimoji="0" lang="en-US" sz="20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r>
              <a:rPr kumimoji="0" lang="en-US" sz="20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 </a:t>
            </a:r>
            <a:br>
              <a:rPr kumimoji="0" lang="en-US" sz="2000" b="0" i="0" u="none" strike="noStrike" kern="1200" cap="none" spc="0" normalizeH="0" baseline="0" noProof="0" dirty="0">
                <a:ln>
                  <a:noFill/>
                </a:ln>
                <a:solidFill>
                  <a:prstClr val="white"/>
                </a:solidFill>
                <a:effectLst/>
                <a:uLnTx/>
                <a:uFillTx/>
                <a:latin typeface="Roboto" panose="02000000000000000000" pitchFamily="2" charset="0"/>
                <a:ea typeface="+mj-ea"/>
                <a:cs typeface="+mj-cs"/>
              </a:rPr>
            </a:br>
            <a:endParaRPr lang="en-US" dirty="0">
              <a:solidFill>
                <a:schemeClr val="tx1"/>
              </a:solidFill>
            </a:endParaRPr>
          </a:p>
        </p:txBody>
      </p:sp>
      <p:pic>
        <p:nvPicPr>
          <p:cNvPr id="5" name="Content Placeholder 4" descr="Road and mountains">
            <a:extLst>
              <a:ext uri="{FF2B5EF4-FFF2-40B4-BE49-F238E27FC236}">
                <a16:creationId xmlns:a16="http://schemas.microsoft.com/office/drawing/2014/main" id="{74771774-6CA7-4B2D-018B-60D23CD439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0398" y="1389698"/>
            <a:ext cx="7669392" cy="5120514"/>
          </a:xfrm>
        </p:spPr>
      </p:pic>
    </p:spTree>
    <p:extLst>
      <p:ext uri="{BB962C8B-B14F-4D97-AF65-F5344CB8AC3E}">
        <p14:creationId xmlns:p14="http://schemas.microsoft.com/office/powerpoint/2010/main" val="1897785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A2CB8-F4C9-77AE-3E31-9C1E14D546F4}"/>
              </a:ext>
            </a:extLst>
          </p:cNvPr>
          <p:cNvSpPr>
            <a:spLocks noGrp="1"/>
          </p:cNvSpPr>
          <p:nvPr>
            <p:ph type="title"/>
          </p:nvPr>
        </p:nvSpPr>
        <p:spPr>
          <a:xfrm>
            <a:off x="621783" y="316502"/>
            <a:ext cx="9404723" cy="849358"/>
          </a:xfrm>
        </p:spPr>
        <p:txBody>
          <a:bodyPr/>
          <a:lstStyle/>
          <a:p>
            <a:r>
              <a:rPr lang="en-US" dirty="0"/>
              <a:t>Traveling has many benefits…</a:t>
            </a:r>
          </a:p>
        </p:txBody>
      </p:sp>
      <p:sp>
        <p:nvSpPr>
          <p:cNvPr id="3" name="Content Placeholder 2">
            <a:extLst>
              <a:ext uri="{FF2B5EF4-FFF2-40B4-BE49-F238E27FC236}">
                <a16:creationId xmlns:a16="http://schemas.microsoft.com/office/drawing/2014/main" id="{A8C8EC63-BD26-D627-D650-C1C59C65E480}"/>
              </a:ext>
            </a:extLst>
          </p:cNvPr>
          <p:cNvSpPr>
            <a:spLocks noGrp="1"/>
          </p:cNvSpPr>
          <p:nvPr>
            <p:ph idx="1"/>
          </p:nvPr>
        </p:nvSpPr>
        <p:spPr>
          <a:xfrm>
            <a:off x="795683" y="1397327"/>
            <a:ext cx="10794337" cy="4195481"/>
          </a:xfrm>
        </p:spPr>
        <p:txBody>
          <a:bodyPr>
            <a:noAutofit/>
          </a:bodyPr>
          <a:lstStyle/>
          <a:p>
            <a:r>
              <a:rPr lang="en-US" sz="2800" dirty="0"/>
              <a:t>Learning, exploring, and trying new things can create positive emotions, stimulate intellectual growth and support mental health.</a:t>
            </a:r>
          </a:p>
          <a:p>
            <a:r>
              <a:rPr lang="en-US" sz="2800" dirty="0"/>
              <a:t>When you make a plan, it can create happiness and excitement. Preparing and looking forward to outings are beneficial to your mental health.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800" b="0" i="0" u="none" strike="noStrike" kern="1200" cap="none" spc="0" normalizeH="0" baseline="0" noProof="0" dirty="0">
                <a:ln>
                  <a:noFill/>
                </a:ln>
                <a:solidFill>
                  <a:prstClr val="white"/>
                </a:solidFill>
                <a:effectLst/>
                <a:uLnTx/>
                <a:uFillTx/>
                <a:ea typeface="+mj-ea"/>
                <a:cs typeface="+mj-cs"/>
              </a:rPr>
              <a:t>Traveling can start out your front door and reach as far as the imagination. </a:t>
            </a:r>
          </a:p>
          <a:p>
            <a:pPr>
              <a:buClr>
                <a:srgbClr val="1E5155">
                  <a:lumMod val="40000"/>
                  <a:lumOff val="60000"/>
                </a:srgbClr>
              </a:buClr>
              <a:defRPr/>
            </a:pPr>
            <a:r>
              <a:rPr lang="en-US" sz="2800" b="1" dirty="0"/>
              <a:t>“The real voyage of discovery consists not in seeking new landscapes, but in having new eyes.” – Marcel Proust</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endPar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endParaRPr>
          </a:p>
          <a:p>
            <a:endParaRPr lang="en-US" dirty="0"/>
          </a:p>
          <a:p>
            <a:endParaRPr lang="en-US" dirty="0"/>
          </a:p>
        </p:txBody>
      </p:sp>
    </p:spTree>
    <p:extLst>
      <p:ext uri="{BB962C8B-B14F-4D97-AF65-F5344CB8AC3E}">
        <p14:creationId xmlns:p14="http://schemas.microsoft.com/office/powerpoint/2010/main" val="163713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DFE90-1F90-9B1F-EC35-8173FF08BFB2}"/>
              </a:ext>
            </a:extLst>
          </p:cNvPr>
          <p:cNvSpPr>
            <a:spLocks noGrp="1"/>
          </p:cNvSpPr>
          <p:nvPr>
            <p:ph type="title"/>
          </p:nvPr>
        </p:nvSpPr>
        <p:spPr>
          <a:xfrm>
            <a:off x="634681" y="418428"/>
            <a:ext cx="9404723" cy="1400530"/>
          </a:xfrm>
        </p:spPr>
        <p:txBody>
          <a:bodyPr/>
          <a:lstStyle/>
          <a:p>
            <a:r>
              <a:rPr lang="en-US" dirty="0"/>
              <a:t>Planning to get away…</a:t>
            </a:r>
          </a:p>
        </p:txBody>
      </p:sp>
      <p:sp>
        <p:nvSpPr>
          <p:cNvPr id="3" name="Content Placeholder 2">
            <a:extLst>
              <a:ext uri="{FF2B5EF4-FFF2-40B4-BE49-F238E27FC236}">
                <a16:creationId xmlns:a16="http://schemas.microsoft.com/office/drawing/2014/main" id="{4A70627E-1275-685E-C402-95B7D3D6F714}"/>
              </a:ext>
            </a:extLst>
          </p:cNvPr>
          <p:cNvSpPr>
            <a:spLocks noGrp="1"/>
          </p:cNvSpPr>
          <p:nvPr>
            <p:ph idx="1"/>
          </p:nvPr>
        </p:nvSpPr>
        <p:spPr>
          <a:xfrm>
            <a:off x="618060" y="1308158"/>
            <a:ext cx="11017680" cy="4654491"/>
          </a:xfrm>
        </p:spPr>
        <p:txBody>
          <a:bodyPr>
            <a:noAutofit/>
          </a:bodyPr>
          <a:lstStyle/>
          <a:p>
            <a:pPr marL="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r>
              <a:rPr kumimoji="0" lang="en-US" sz="2700" b="1" i="0" u="none" strike="noStrike" kern="1200" cap="none" spc="0" normalizeH="0" baseline="0" noProof="0" dirty="0">
                <a:ln>
                  <a:noFill/>
                </a:ln>
                <a:solidFill>
                  <a:prstClr val="white"/>
                </a:solidFill>
                <a:effectLst/>
                <a:uLnTx/>
                <a:uFillTx/>
                <a:latin typeface="Century Gothic" panose="020B0502020202020204"/>
                <a:ea typeface="+mj-ea"/>
                <a:cs typeface="+mj-cs"/>
              </a:rPr>
              <a:t>‌You can make your travel plans big or small. </a:t>
            </a:r>
            <a:r>
              <a:rPr kumimoji="0" lang="en-US" sz="2700" b="0" i="0" u="none" strike="noStrike" kern="1200" cap="none" spc="0" normalizeH="0" baseline="0" noProof="0" dirty="0">
                <a:ln>
                  <a:noFill/>
                </a:ln>
                <a:solidFill>
                  <a:prstClr val="white"/>
                </a:solidFill>
                <a:effectLst/>
                <a:uLnTx/>
                <a:uFillTx/>
                <a:latin typeface="Century Gothic" panose="020B0502020202020204"/>
                <a:ea typeface="+mj-ea"/>
                <a:cs typeface="+mj-cs"/>
              </a:rPr>
              <a:t>They don’t have to be expensive to get benefits from them. Even talking to someone from a different culture, reading and watching travel shows can offer a different perspective and be beneficial.</a:t>
            </a:r>
          </a:p>
          <a:p>
            <a:pPr marL="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r>
              <a:rPr lang="en-US" sz="2700" b="1" dirty="0"/>
              <a:t>G</a:t>
            </a:r>
            <a:r>
              <a:rPr lang="en-US" sz="2700" b="1" dirty="0">
                <a:effectLst/>
              </a:rPr>
              <a:t>oing to new places and talking to different people </a:t>
            </a:r>
            <a:r>
              <a:rPr lang="en-US" sz="2700" b="0" dirty="0">
                <a:effectLst/>
              </a:rPr>
              <a:t>opens your mind. This might feel counterproductive, but getting out of your comfort zone can be good for your mental health. </a:t>
            </a:r>
          </a:p>
          <a:p>
            <a:pPr marL="0" marR="0">
              <a:spcBef>
                <a:spcPts val="0"/>
              </a:spcBef>
              <a:buNone/>
            </a:pPr>
            <a:r>
              <a:rPr lang="en-US" sz="2700" b="1" dirty="0"/>
              <a:t>Empathy can </a:t>
            </a:r>
            <a:r>
              <a:rPr lang="en-US" sz="2700" b="1" dirty="0">
                <a:effectLst/>
              </a:rPr>
              <a:t>increase </a:t>
            </a:r>
            <a:r>
              <a:rPr lang="en-US" sz="2700" b="0" dirty="0">
                <a:effectLst/>
              </a:rPr>
              <a:t>when you learn things about other people and cultures that you've never experienced before.</a:t>
            </a:r>
          </a:p>
          <a:p>
            <a:pPr marL="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endPar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endParaRPr>
          </a:p>
          <a:p>
            <a:pPr marL="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r>
              <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rPr>
              <a:t>….“</a:t>
            </a:r>
            <a:r>
              <a:rPr kumimoji="0" lang="en-US" sz="2500" b="1" i="0" u="none" strike="noStrike" kern="1200" cap="none" spc="0" normalizeH="0" baseline="0" noProof="0" dirty="0">
                <a:ln>
                  <a:noFill/>
                </a:ln>
                <a:solidFill>
                  <a:prstClr val="white"/>
                </a:solidFill>
                <a:effectLst/>
                <a:uLnTx/>
                <a:uFillTx/>
                <a:latin typeface="Roboto" panose="02000000000000000000" pitchFamily="2" charset="0"/>
                <a:ea typeface="+mj-ea"/>
                <a:cs typeface="+mj-cs"/>
              </a:rPr>
              <a:t>Remember that happiness is a way of travel – not a destination.” – Roy M. Goodman</a:t>
            </a:r>
            <a:endPar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endParaRPr>
          </a:p>
          <a:p>
            <a:endParaRPr lang="en-US" dirty="0"/>
          </a:p>
        </p:txBody>
      </p:sp>
    </p:spTree>
    <p:extLst>
      <p:ext uri="{BB962C8B-B14F-4D97-AF65-F5344CB8AC3E}">
        <p14:creationId xmlns:p14="http://schemas.microsoft.com/office/powerpoint/2010/main" val="3248418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96023-E285-05CF-B6B0-A8AC0FB9E6D6}"/>
              </a:ext>
            </a:extLst>
          </p:cNvPr>
          <p:cNvSpPr>
            <a:spLocks noGrp="1"/>
          </p:cNvSpPr>
          <p:nvPr>
            <p:ph type="title"/>
          </p:nvPr>
        </p:nvSpPr>
        <p:spPr>
          <a:xfrm>
            <a:off x="600391" y="304128"/>
            <a:ext cx="9404723" cy="1400530"/>
          </a:xfrm>
        </p:spPr>
        <p:txBody>
          <a:bodyPr/>
          <a:lstStyle/>
          <a:p>
            <a:r>
              <a:rPr lang="en-US" dirty="0"/>
              <a:t>Travel may also be stressful</a:t>
            </a:r>
          </a:p>
        </p:txBody>
      </p:sp>
      <p:sp>
        <p:nvSpPr>
          <p:cNvPr id="3" name="Content Placeholder 2">
            <a:extLst>
              <a:ext uri="{FF2B5EF4-FFF2-40B4-BE49-F238E27FC236}">
                <a16:creationId xmlns:a16="http://schemas.microsoft.com/office/drawing/2014/main" id="{E20F0061-817E-1753-88DD-78BCEADDD0AF}"/>
              </a:ext>
            </a:extLst>
          </p:cNvPr>
          <p:cNvSpPr>
            <a:spLocks noGrp="1"/>
          </p:cNvSpPr>
          <p:nvPr>
            <p:ph idx="1"/>
          </p:nvPr>
        </p:nvSpPr>
        <p:spPr>
          <a:xfrm>
            <a:off x="308610" y="1172388"/>
            <a:ext cx="11452860" cy="4195481"/>
          </a:xfrm>
        </p:spPr>
        <p:txBody>
          <a:bodyPr>
            <a:noAutofit/>
          </a:bodyPr>
          <a:lstStyle/>
          <a:p>
            <a:pPr>
              <a:lnSpc>
                <a:spcPct val="90000"/>
              </a:lnSpc>
              <a:spcBef>
                <a:spcPts val="0"/>
              </a:spcBef>
            </a:pPr>
            <a:r>
              <a:rPr kumimoji="0" lang="en-US" sz="2500" b="1" i="0" u="none" strike="noStrike" kern="1200" cap="none" spc="0" normalizeH="0" baseline="0" noProof="0" dirty="0">
                <a:ln>
                  <a:noFill/>
                </a:ln>
                <a:solidFill>
                  <a:prstClr val="white"/>
                </a:solidFill>
                <a:effectLst/>
                <a:uLnTx/>
                <a:uFillTx/>
                <a:latin typeface="Century Gothic" panose="020B0502020202020204" pitchFamily="34" charset="0"/>
              </a:rPr>
              <a:t>According to the World Health Organization: </a:t>
            </a:r>
            <a:r>
              <a:rPr lang="en-US" sz="2500" b="0" i="0" dirty="0">
                <a:effectLst/>
                <a:latin typeface="Century Gothic" panose="020B0502020202020204" pitchFamily="34" charset="0"/>
              </a:rPr>
              <a:t>Stress can be defined as a state of worry or mental tension caused by a difficult situation. Stress is a natural human response that prompts us to address challenges and threats in our lives. Everyone experiences stress to some degree. The way we respond to stress, however, makes a big difference to our overall well-being</a:t>
            </a:r>
          </a:p>
          <a:p>
            <a:pPr marL="0" indent="0">
              <a:lnSpc>
                <a:spcPct val="90000"/>
              </a:lnSpc>
              <a:spcBef>
                <a:spcPts val="0"/>
              </a:spcBef>
              <a:buNone/>
            </a:pPr>
            <a:r>
              <a:rPr lang="en-US" sz="2500" b="0" i="0" dirty="0">
                <a:effectLst/>
                <a:latin typeface="Century Gothic" panose="020B0502020202020204" pitchFamily="34" charset="0"/>
              </a:rPr>
              <a:t>.</a:t>
            </a:r>
          </a:p>
          <a:p>
            <a:pPr>
              <a:lnSpc>
                <a:spcPct val="90000"/>
              </a:lnSpc>
              <a:spcBef>
                <a:spcPts val="0"/>
              </a:spcBef>
            </a:pPr>
            <a:r>
              <a:rPr lang="en-US" sz="2500" dirty="0">
                <a:latin typeface="Century Gothic" panose="020B0502020202020204" pitchFamily="34" charset="0"/>
              </a:rPr>
              <a:t>Stressful situations can also cause or exacerbate mental health conditions, most commonly anxiety and depression</a:t>
            </a:r>
          </a:p>
          <a:p>
            <a:pPr marL="0" indent="0">
              <a:lnSpc>
                <a:spcPct val="90000"/>
              </a:lnSpc>
              <a:spcBef>
                <a:spcPts val="0"/>
              </a:spcBef>
              <a:buNone/>
            </a:pPr>
            <a:endParaRPr lang="en-US" sz="2500" dirty="0">
              <a:latin typeface="Century Gothic" panose="020B0502020202020204" pitchFamily="34" charset="0"/>
            </a:endParaRPr>
          </a:p>
          <a:p>
            <a:pPr>
              <a:lnSpc>
                <a:spcPct val="90000"/>
              </a:lnSpc>
              <a:spcBef>
                <a:spcPts val="0"/>
              </a:spcBef>
            </a:pPr>
            <a:r>
              <a:rPr lang="en-US" sz="2500" b="0" i="0" dirty="0">
                <a:effectLst/>
                <a:latin typeface="Century Gothic" panose="020B0502020202020204" pitchFamily="34" charset="0"/>
              </a:rPr>
              <a:t>Having a daily schedule can help us use our time efficiently and feel more in control. Set time for regular meals, time with family members, exercise, daily chores and other recreational activities. Sleep repairs, relaxes and rejuvenates our body and can help reverse the effect of stress. </a:t>
            </a:r>
          </a:p>
          <a:p>
            <a:pPr marL="0" indent="0">
              <a:buNone/>
            </a:pPr>
            <a:r>
              <a:rPr lang="en-US" sz="2500" dirty="0">
                <a:latin typeface="Century Gothic" panose="020B0502020202020204" pitchFamily="34" charset="0"/>
              </a:rPr>
              <a:t> </a:t>
            </a:r>
            <a:endParaRPr lang="en-US" sz="2500" b="0" i="0" dirty="0">
              <a:effectLst/>
              <a:latin typeface="Century Gothic" panose="020B0502020202020204" pitchFamily="34" charset="0"/>
            </a:endParaRPr>
          </a:p>
          <a:p>
            <a:endParaRPr lang="en-US" dirty="0">
              <a:latin typeface="Gothic"/>
            </a:endParaRPr>
          </a:p>
        </p:txBody>
      </p:sp>
    </p:spTree>
    <p:extLst>
      <p:ext uri="{BB962C8B-B14F-4D97-AF65-F5344CB8AC3E}">
        <p14:creationId xmlns:p14="http://schemas.microsoft.com/office/powerpoint/2010/main" val="255607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A6C52-110F-DA7B-D45A-BA1C4232EE56}"/>
              </a:ext>
            </a:extLst>
          </p:cNvPr>
          <p:cNvSpPr>
            <a:spLocks noGrp="1"/>
          </p:cNvSpPr>
          <p:nvPr>
            <p:ph type="title"/>
          </p:nvPr>
        </p:nvSpPr>
        <p:spPr>
          <a:xfrm>
            <a:off x="246061" y="201258"/>
            <a:ext cx="9404723" cy="1400530"/>
          </a:xfrm>
        </p:spPr>
        <p:txBody>
          <a:bodyPr/>
          <a:lstStyle/>
          <a:p>
            <a:r>
              <a:rPr lang="en-US" dirty="0"/>
              <a:t>Too much stress impacts  mental or behavioral health </a:t>
            </a:r>
          </a:p>
        </p:txBody>
      </p:sp>
      <p:sp>
        <p:nvSpPr>
          <p:cNvPr id="3" name="Content Placeholder 2">
            <a:extLst>
              <a:ext uri="{FF2B5EF4-FFF2-40B4-BE49-F238E27FC236}">
                <a16:creationId xmlns:a16="http://schemas.microsoft.com/office/drawing/2014/main" id="{6C97229C-3C79-E937-ADB6-24A1C4221E29}"/>
              </a:ext>
            </a:extLst>
          </p:cNvPr>
          <p:cNvSpPr>
            <a:spLocks noGrp="1"/>
          </p:cNvSpPr>
          <p:nvPr>
            <p:ph idx="1"/>
          </p:nvPr>
        </p:nvSpPr>
        <p:spPr>
          <a:xfrm>
            <a:off x="383711" y="1791496"/>
            <a:ext cx="11480629" cy="4195481"/>
          </a:xfrm>
        </p:spPr>
        <p:txBody>
          <a:bodyPr>
            <a:noAutofit/>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lang="en-US" sz="2500" dirty="0">
                <a:solidFill>
                  <a:prstClr val="white"/>
                </a:solidFill>
                <a:latin typeface="Century Gothic" panose="020B0502020202020204"/>
              </a:rPr>
              <a:t>T</a:t>
            </a:r>
            <a:r>
              <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rPr>
              <a:t>raveling often requires leaving our regular routines behind, and trying new ones, therefore mental health symptoms may arise.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rPr>
              <a:t>There are somethings you can do to enhance your experience and reduce stress during a trip.</a:t>
            </a:r>
          </a:p>
          <a:p>
            <a:r>
              <a:rPr lang="en-US" sz="2500" dirty="0"/>
              <a:t>You can take actions to prioritize your physical and mental health.</a:t>
            </a:r>
          </a:p>
          <a:p>
            <a:r>
              <a:rPr lang="en-US" sz="2500" dirty="0"/>
              <a:t>You can learn to manage challenges before they become a crisis.</a:t>
            </a:r>
          </a:p>
          <a:p>
            <a:r>
              <a:rPr lang="en-US" sz="2500" dirty="0"/>
              <a:t>You can plan so that you reduce the overall stress of your trip.</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rPr>
              <a:t>“Travel isn’t always pretty. It isn’t always comfortable. Sometimes it hurts, it even breaks your heart. But that’s okay. The journey changes you; it should change you.” – Anthony Bourdain</a:t>
            </a:r>
          </a:p>
          <a:p>
            <a:endParaRPr lang="en-US" dirty="0"/>
          </a:p>
        </p:txBody>
      </p:sp>
    </p:spTree>
    <p:extLst>
      <p:ext uri="{BB962C8B-B14F-4D97-AF65-F5344CB8AC3E}">
        <p14:creationId xmlns:p14="http://schemas.microsoft.com/office/powerpoint/2010/main" val="1204334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086-5250-38B3-3A54-E683130980B5}"/>
              </a:ext>
            </a:extLst>
          </p:cNvPr>
          <p:cNvSpPr>
            <a:spLocks noGrp="1"/>
          </p:cNvSpPr>
          <p:nvPr>
            <p:ph type="title"/>
          </p:nvPr>
        </p:nvSpPr>
        <p:spPr>
          <a:xfrm>
            <a:off x="451801" y="201258"/>
            <a:ext cx="9404723" cy="1044612"/>
          </a:xfrm>
        </p:spPr>
        <p:txBody>
          <a:bodyPr/>
          <a:lstStyle/>
          <a:p>
            <a:r>
              <a:rPr lang="en-US" dirty="0"/>
              <a:t>Tips for any trip big or small…</a:t>
            </a:r>
          </a:p>
        </p:txBody>
      </p:sp>
      <p:sp>
        <p:nvSpPr>
          <p:cNvPr id="3" name="Content Placeholder 2">
            <a:extLst>
              <a:ext uri="{FF2B5EF4-FFF2-40B4-BE49-F238E27FC236}">
                <a16:creationId xmlns:a16="http://schemas.microsoft.com/office/drawing/2014/main" id="{14567116-0628-D765-976E-AA27A299367E}"/>
              </a:ext>
            </a:extLst>
          </p:cNvPr>
          <p:cNvSpPr>
            <a:spLocks noGrp="1"/>
          </p:cNvSpPr>
          <p:nvPr>
            <p:ph idx="1"/>
          </p:nvPr>
        </p:nvSpPr>
        <p:spPr>
          <a:xfrm>
            <a:off x="593732" y="1262964"/>
            <a:ext cx="10767688" cy="4939716"/>
          </a:xfrm>
        </p:spPr>
        <p:txBody>
          <a:bodyPr>
            <a:noAutofit/>
          </a:bodyPr>
          <a:lstStyle/>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rPr>
              <a:t>Plan ahead, </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get plenty of rest before leaving. </a:t>
            </a:r>
            <a:r>
              <a:rPr lang="en-US" sz="2500" dirty="0">
                <a:solidFill>
                  <a:prstClr val="white"/>
                </a:solidFill>
                <a:latin typeface="Century Gothic" panose="020B0502020202020204"/>
              </a:rPr>
              <a:t>M</a:t>
            </a:r>
            <a:r>
              <a:rPr kumimoji="0" lang="en-US" sz="2500" i="0" u="none" strike="noStrike" kern="1200" cap="none" spc="0" normalizeH="0" baseline="0" noProof="0" dirty="0" err="1">
                <a:ln>
                  <a:noFill/>
                </a:ln>
                <a:solidFill>
                  <a:prstClr val="white"/>
                </a:solidFill>
                <a:effectLst/>
                <a:uLnTx/>
                <a:uFillTx/>
                <a:latin typeface="Century Gothic" panose="020B0502020202020204"/>
                <a:ea typeface="+mj-ea"/>
                <a:cs typeface="+mj-cs"/>
              </a:rPr>
              <a:t>ake</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 sure you have directions, tickets, reservations and planned breaks for your trip.</a:t>
            </a:r>
            <a:endPar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endParaRP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rPr>
              <a:t>Music</a:t>
            </a:r>
            <a:r>
              <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rPr>
              <a:t> is great for reducing anxiety when travel becomes stressful. Take </a:t>
            </a:r>
            <a:r>
              <a:rPr lang="en-US" sz="2500" dirty="0">
                <a:solidFill>
                  <a:prstClr val="white"/>
                </a:solidFill>
                <a:latin typeface="Century Gothic" panose="020B0502020202020204"/>
              </a:rPr>
              <a:t>earphones and l</a:t>
            </a:r>
            <a:r>
              <a:rPr kumimoji="0" lang="en-US" sz="2500" b="0" i="0" u="none" strike="noStrike" kern="1200" cap="none" spc="0" normalizeH="0" baseline="0" noProof="0" dirty="0" err="1">
                <a:ln>
                  <a:noFill/>
                </a:ln>
                <a:solidFill>
                  <a:prstClr val="white"/>
                </a:solidFill>
                <a:effectLst/>
                <a:uLnTx/>
                <a:uFillTx/>
                <a:latin typeface="Century Gothic" panose="020B0502020202020204"/>
                <a:ea typeface="+mj-ea"/>
                <a:cs typeface="+mj-cs"/>
              </a:rPr>
              <a:t>isten</a:t>
            </a:r>
            <a:r>
              <a:rPr kumimoji="0" lang="en-US" sz="2500" b="0" i="0" u="none" strike="noStrike" kern="1200" cap="none" spc="0" normalizeH="0" baseline="0" noProof="0" dirty="0">
                <a:ln>
                  <a:noFill/>
                </a:ln>
                <a:solidFill>
                  <a:prstClr val="white"/>
                </a:solidFill>
                <a:effectLst/>
                <a:uLnTx/>
                <a:uFillTx/>
                <a:latin typeface="Century Gothic" panose="020B0502020202020204"/>
                <a:ea typeface="+mj-ea"/>
                <a:cs typeface="+mj-cs"/>
              </a:rPr>
              <a:t> to favorite songs to help your mood.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r>
              <a:rPr kumimoji="0" lang="en-US" sz="2500" b="1" i="0" u="none" strike="noStrike" kern="1200" cap="none" spc="0" normalizeH="0" baseline="0" noProof="0" dirty="0">
                <a:ln>
                  <a:noFill/>
                </a:ln>
                <a:solidFill>
                  <a:prstClr val="white"/>
                </a:solidFill>
                <a:effectLst/>
                <a:uLnTx/>
                <a:uFillTx/>
                <a:latin typeface="Century Gothic" panose="020B0502020202020204"/>
                <a:ea typeface="+mj-ea"/>
                <a:cs typeface="+mj-cs"/>
              </a:rPr>
              <a:t>Exercise </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can help</a:t>
            </a:r>
            <a:r>
              <a:rPr lang="en-US" sz="2500" dirty="0">
                <a:solidFill>
                  <a:prstClr val="white"/>
                </a:solidFill>
                <a:latin typeface="Century Gothic" panose="020B0502020202020204"/>
              </a:rPr>
              <a:t> reduce nervous energy and increase blood flow</a:t>
            </a:r>
            <a:r>
              <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rPr>
              <a:t> before sitting for a long period in a plane, train or car. Also make time to stretch along the way. </a:t>
            </a:r>
          </a:p>
          <a:p>
            <a:pPr>
              <a:buClr>
                <a:srgbClr val="1E5155">
                  <a:lumMod val="40000"/>
                  <a:lumOff val="60000"/>
                </a:srgbClr>
              </a:buClr>
              <a:defRPr/>
            </a:pPr>
            <a:r>
              <a:rPr lang="en-US" sz="2500" b="1" dirty="0">
                <a:solidFill>
                  <a:prstClr val="white"/>
                </a:solidFill>
              </a:rPr>
              <a:t>Stay hydrated </a:t>
            </a:r>
            <a:r>
              <a:rPr lang="en-US" sz="2500" dirty="0"/>
              <a:t> </a:t>
            </a:r>
            <a:r>
              <a:rPr lang="en-US" sz="2500" dirty="0">
                <a:solidFill>
                  <a:prstClr val="white"/>
                </a:solidFill>
              </a:rPr>
              <a:t>Dehydration can affect mood, energy and ability to mentally process. Alcoholic beverages can also increase dehydration. Remember to pack drinks or a reusable water bottle. </a:t>
            </a:r>
          </a:p>
          <a:p>
            <a:pPr marL="342900" marR="0" lvl="0" indent="-34290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Char char=""/>
              <a:tabLst/>
              <a:defRPr/>
            </a:pPr>
            <a:endParaRPr kumimoji="0" lang="en-US" sz="2500" i="0" u="none" strike="noStrike" kern="1200" cap="none" spc="0" normalizeH="0" baseline="0" noProof="0" dirty="0">
              <a:ln>
                <a:noFill/>
              </a:ln>
              <a:solidFill>
                <a:prstClr val="white"/>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147160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A3FB8-6811-F94F-6066-E75EBDDF29BA}"/>
              </a:ext>
            </a:extLst>
          </p:cNvPr>
          <p:cNvSpPr>
            <a:spLocks noGrp="1"/>
          </p:cNvSpPr>
          <p:nvPr>
            <p:ph type="title"/>
          </p:nvPr>
        </p:nvSpPr>
        <p:spPr>
          <a:xfrm>
            <a:off x="251461" y="452718"/>
            <a:ext cx="10287000" cy="850302"/>
          </a:xfrm>
        </p:spPr>
        <p:txBody>
          <a:bodyPr/>
          <a:lstStyle/>
          <a:p>
            <a:r>
              <a:rPr lang="en-US" dirty="0"/>
              <a:t>Tips for any trip big or small, continued</a:t>
            </a:r>
          </a:p>
        </p:txBody>
      </p:sp>
      <p:sp>
        <p:nvSpPr>
          <p:cNvPr id="3" name="Content Placeholder 2">
            <a:extLst>
              <a:ext uri="{FF2B5EF4-FFF2-40B4-BE49-F238E27FC236}">
                <a16:creationId xmlns:a16="http://schemas.microsoft.com/office/drawing/2014/main" id="{D4839D52-9A85-7B61-5F0F-EEE5202DC88B}"/>
              </a:ext>
            </a:extLst>
          </p:cNvPr>
          <p:cNvSpPr>
            <a:spLocks noGrp="1"/>
          </p:cNvSpPr>
          <p:nvPr>
            <p:ph idx="1"/>
          </p:nvPr>
        </p:nvSpPr>
        <p:spPr>
          <a:xfrm>
            <a:off x="720090" y="1630008"/>
            <a:ext cx="10858500" cy="4195481"/>
          </a:xfrm>
        </p:spPr>
        <p:txBody>
          <a:bodyPr>
            <a:noAutofit/>
          </a:bodyPr>
          <a:lstStyle/>
          <a:p>
            <a:pPr lvl="0">
              <a:buClr>
                <a:srgbClr val="1E5155">
                  <a:lumMod val="40000"/>
                  <a:lumOff val="60000"/>
                </a:srgbClr>
              </a:buClr>
              <a:defRPr/>
            </a:pPr>
            <a:r>
              <a:rPr lang="en-US" sz="2500" b="1" dirty="0">
                <a:solidFill>
                  <a:prstClr val="white"/>
                </a:solidFill>
              </a:rPr>
              <a:t>Pack healthy snacks </a:t>
            </a:r>
            <a:r>
              <a:rPr lang="en-US" sz="2500" dirty="0">
                <a:solidFill>
                  <a:prstClr val="white"/>
                </a:solidFill>
              </a:rPr>
              <a:t>According to the </a:t>
            </a:r>
            <a:r>
              <a:rPr lang="en-US" sz="2500" dirty="0">
                <a:solidFill>
                  <a:prstClr val="white"/>
                </a:solidFill>
                <a:hlinkClick r:id="rId2">
                  <a:extLst>
                    <a:ext uri="{A12FA001-AC4F-418D-AE19-62706E023703}">
                      <ahyp:hlinkClr xmlns:ahyp="http://schemas.microsoft.com/office/drawing/2018/hyperlinkcolor" val="tx"/>
                    </a:ext>
                  </a:extLst>
                </a:hlinkClick>
              </a:rPr>
              <a:t>Mental Health Foundation</a:t>
            </a:r>
            <a:r>
              <a:rPr lang="en-US" sz="2500" dirty="0">
                <a:solidFill>
                  <a:prstClr val="white"/>
                </a:solidFill>
              </a:rPr>
              <a:t>, “A balanced mood and feelings of wellbeing can be protected by ensuring that our diet provides adequate amounts of complex carbohydrates, essential fats, amino acids, vitamins and minerals and water.</a:t>
            </a:r>
          </a:p>
          <a:p>
            <a:pPr lvl="0">
              <a:buClr>
                <a:srgbClr val="1E5155">
                  <a:lumMod val="40000"/>
                  <a:lumOff val="60000"/>
                </a:srgbClr>
              </a:buClr>
              <a:defRPr/>
            </a:pPr>
            <a:r>
              <a:rPr lang="en-US" sz="2500" b="1" dirty="0">
                <a:solidFill>
                  <a:prstClr val="white"/>
                </a:solidFill>
              </a:rPr>
              <a:t>Practice mindfulness: </a:t>
            </a:r>
            <a:r>
              <a:rPr lang="en-US" sz="2500" dirty="0">
                <a:solidFill>
                  <a:prstClr val="white"/>
                </a:solidFill>
              </a:rPr>
              <a:t>Being mindful reduces stress, and increases awareness. If your mind keeps wandering, try to remind yourself to come back to the present. </a:t>
            </a:r>
            <a:endParaRPr lang="en-US" sz="2500" dirty="0"/>
          </a:p>
        </p:txBody>
      </p:sp>
    </p:spTree>
    <p:extLst>
      <p:ext uri="{BB962C8B-B14F-4D97-AF65-F5344CB8AC3E}">
        <p14:creationId xmlns:p14="http://schemas.microsoft.com/office/powerpoint/2010/main" val="575269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350E-E5C4-5C89-2167-C92ECA8A289D}"/>
              </a:ext>
            </a:extLst>
          </p:cNvPr>
          <p:cNvSpPr>
            <a:spLocks noGrp="1"/>
          </p:cNvSpPr>
          <p:nvPr>
            <p:ph type="title"/>
          </p:nvPr>
        </p:nvSpPr>
        <p:spPr>
          <a:xfrm>
            <a:off x="314641" y="281268"/>
            <a:ext cx="10429559" cy="1400530"/>
          </a:xfrm>
        </p:spPr>
        <p:txBody>
          <a:bodyPr/>
          <a:lstStyle/>
          <a:p>
            <a:r>
              <a:rPr lang="en-US" dirty="0"/>
              <a:t>Tips for reducing stress for larger trips</a:t>
            </a:r>
          </a:p>
        </p:txBody>
      </p:sp>
      <p:sp>
        <p:nvSpPr>
          <p:cNvPr id="3" name="Content Placeholder 2">
            <a:extLst>
              <a:ext uri="{FF2B5EF4-FFF2-40B4-BE49-F238E27FC236}">
                <a16:creationId xmlns:a16="http://schemas.microsoft.com/office/drawing/2014/main" id="{8368D448-3DD6-F678-0951-8A32ADE53E3F}"/>
              </a:ext>
            </a:extLst>
          </p:cNvPr>
          <p:cNvSpPr>
            <a:spLocks noGrp="1"/>
          </p:cNvSpPr>
          <p:nvPr>
            <p:ph idx="1"/>
          </p:nvPr>
        </p:nvSpPr>
        <p:spPr>
          <a:xfrm>
            <a:off x="628650" y="1138518"/>
            <a:ext cx="10641330" cy="4195481"/>
          </a:xfrm>
        </p:spPr>
        <p:txBody>
          <a:bodyPr>
            <a:noAutofit/>
          </a:bodyPr>
          <a:lstStyle/>
          <a:p>
            <a:r>
              <a:rPr lang="en-US" sz="2600" dirty="0"/>
              <a:t>Be prepared/plan ahead: Check the state department website for any travel advisories for the arears you are going. Have the proper paperwork, visa, vaccinations and any other necessity in advance.</a:t>
            </a:r>
          </a:p>
          <a:p>
            <a:r>
              <a:rPr lang="en-US" sz="2600" dirty="0"/>
              <a:t>Be sure your passport is current. Also, if the passport is close to expiring, double check that your destination doesn’t reject passports within six months of expiration (some places do this).</a:t>
            </a:r>
          </a:p>
          <a:p>
            <a:r>
              <a:rPr lang="en-US" sz="2600" dirty="0"/>
              <a:t>Know at least a little about the place you are visiting, especially if you might experience major cultural and linguistic differences.</a:t>
            </a:r>
          </a:p>
          <a:p>
            <a:r>
              <a:rPr lang="en-US" sz="2600" dirty="0"/>
              <a:t>Book your hotel before you arrive and keep a copy of your confirmation with you.</a:t>
            </a:r>
          </a:p>
        </p:txBody>
      </p:sp>
    </p:spTree>
    <p:extLst>
      <p:ext uri="{BB962C8B-B14F-4D97-AF65-F5344CB8AC3E}">
        <p14:creationId xmlns:p14="http://schemas.microsoft.com/office/powerpoint/2010/main" val="3327311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1385</TotalTime>
  <Words>1501</Words>
  <Application>Microsoft Office PowerPoint</Application>
  <PresentationFormat>Widescreen</PresentationFormat>
  <Paragraphs>87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Century Gothic</vt:lpstr>
      <vt:lpstr>Gothic</vt:lpstr>
      <vt:lpstr>Roboto</vt:lpstr>
      <vt:lpstr>Wingdings 3</vt:lpstr>
      <vt:lpstr>Ion</vt:lpstr>
      <vt:lpstr>Adventures close to home or abroad: Tips for Positive Mental Health </vt:lpstr>
      <vt:lpstr>“Blessed are the curious for they shall have adventures.”  – Lovelle Drachman     </vt:lpstr>
      <vt:lpstr>Traveling has many benefits…</vt:lpstr>
      <vt:lpstr>Planning to get away…</vt:lpstr>
      <vt:lpstr>Travel may also be stressful</vt:lpstr>
      <vt:lpstr>Too much stress impacts  mental or behavioral health </vt:lpstr>
      <vt:lpstr>Tips for any trip big or small…</vt:lpstr>
      <vt:lpstr>Tips for any trip big or small, continued</vt:lpstr>
      <vt:lpstr>Tips for reducing stress for larger trips</vt:lpstr>
      <vt:lpstr>Tips for larger trips continued</vt:lpstr>
      <vt:lpstr>Tips for larger trips  further continued</vt:lpstr>
      <vt:lpstr>International Travel Healthcare </vt:lpstr>
      <vt:lpstr>Local Outings</vt:lpstr>
      <vt:lpstr>Local places to consider:   </vt:lpstr>
      <vt:lpstr>Map of Murals in Sacramento</vt:lpstr>
      <vt:lpstr>Other ideas to explore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Goode</dc:creator>
  <cp:lastModifiedBy>Linda Paumer</cp:lastModifiedBy>
  <cp:revision>4</cp:revision>
  <dcterms:created xsi:type="dcterms:W3CDTF">2026-06-24T02:46:14Z</dcterms:created>
  <dcterms:modified xsi:type="dcterms:W3CDTF">2026-07-27T22:48:29Z</dcterms:modified>
</cp:coreProperties>
</file>