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57" r:id="rId3"/>
    <p:sldId id="266" r:id="rId4"/>
    <p:sldId id="259" r:id="rId5"/>
    <p:sldId id="258" r:id="rId6"/>
    <p:sldId id="260" r:id="rId7"/>
    <p:sldId id="261" r:id="rId8"/>
    <p:sldId id="262" r:id="rId9"/>
    <p:sldId id="288" r:id="rId10"/>
    <p:sldId id="290" r:id="rId11"/>
    <p:sldId id="289" r:id="rId12"/>
    <p:sldId id="291" r:id="rId13"/>
    <p:sldId id="263" r:id="rId14"/>
    <p:sldId id="287" r:id="rId15"/>
    <p:sldId id="268" r:id="rId16"/>
    <p:sldId id="269" r:id="rId17"/>
    <p:sldId id="270" r:id="rId18"/>
    <p:sldId id="286" r:id="rId19"/>
    <p:sldId id="273" r:id="rId20"/>
    <p:sldId id="274" r:id="rId21"/>
    <p:sldId id="277" r:id="rId22"/>
    <p:sldId id="275" r:id="rId23"/>
    <p:sldId id="276" r:id="rId24"/>
    <p:sldId id="271" r:id="rId25"/>
    <p:sldId id="278" r:id="rId26"/>
    <p:sldId id="265" r:id="rId27"/>
    <p:sldId id="285" r:id="rId28"/>
    <p:sldId id="279" r:id="rId29"/>
    <p:sldId id="281" r:id="rId30"/>
    <p:sldId id="280" r:id="rId31"/>
    <p:sldId id="282" r:id="rId32"/>
    <p:sldId id="264" r:id="rId33"/>
    <p:sldId id="28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3"/>
  </p:normalViewPr>
  <p:slideViewPr>
    <p:cSldViewPr snapToGrid="0">
      <p:cViewPr varScale="1">
        <p:scale>
          <a:sx n="104" d="100"/>
          <a:sy n="104" d="100"/>
        </p:scale>
        <p:origin x="232"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2E87E73C-5F4E-B648-A1DD-FB609C7784F8}" type="datetimeFigureOut">
              <a:rPr lang="en-US" smtClean="0"/>
              <a:t>5/14/25</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1CAFE88A-A2CA-794A-AA1F-1306DFEAFE53}" type="slidenum">
              <a:rPr lang="en-US" smtClean="0"/>
              <a:t>‹#›</a:t>
            </a:fld>
            <a:endParaRPr lang="en-US"/>
          </a:p>
        </p:txBody>
      </p:sp>
    </p:spTree>
    <p:extLst>
      <p:ext uri="{BB962C8B-B14F-4D97-AF65-F5344CB8AC3E}">
        <p14:creationId xmlns:p14="http://schemas.microsoft.com/office/powerpoint/2010/main" val="80657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87E73C-5F4E-B648-A1DD-FB609C7784F8}" type="datetimeFigureOut">
              <a:rPr lang="en-US" smtClean="0"/>
              <a:t>5/14/25</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CAFE88A-A2CA-794A-AA1F-1306DFEAFE53}" type="slidenum">
              <a:rPr lang="en-US" smtClean="0"/>
              <a:t>‹#›</a:t>
            </a:fld>
            <a:endParaRPr lang="en-US"/>
          </a:p>
        </p:txBody>
      </p:sp>
    </p:spTree>
    <p:extLst>
      <p:ext uri="{BB962C8B-B14F-4D97-AF65-F5344CB8AC3E}">
        <p14:creationId xmlns:p14="http://schemas.microsoft.com/office/powerpoint/2010/main" val="3442731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87E73C-5F4E-B648-A1DD-FB609C7784F8}" type="datetimeFigureOut">
              <a:rPr lang="en-US" smtClean="0"/>
              <a:t>5/14/25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CAFE88A-A2CA-794A-AA1F-1306DFEAFE53}" type="slidenum">
              <a:rPr lang="en-US" smtClean="0"/>
              <a:t>‹#›</a:t>
            </a:fld>
            <a:endParaRPr lang="en-US"/>
          </a:p>
        </p:txBody>
      </p:sp>
    </p:spTree>
    <p:extLst>
      <p:ext uri="{BB962C8B-B14F-4D97-AF65-F5344CB8AC3E}">
        <p14:creationId xmlns:p14="http://schemas.microsoft.com/office/powerpoint/2010/main" val="11722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87E73C-5F4E-B648-A1DD-FB609C7784F8}" type="datetimeFigureOut">
              <a:rPr lang="en-US" smtClean="0"/>
              <a:t>5/14/25</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CAFE88A-A2CA-794A-AA1F-1306DFEAFE53}" type="slidenum">
              <a:rPr lang="en-US" smtClean="0"/>
              <a:t>‹#›</a:t>
            </a:fld>
            <a:endParaRPr lang="en-US"/>
          </a:p>
        </p:txBody>
      </p:sp>
    </p:spTree>
    <p:extLst>
      <p:ext uri="{BB962C8B-B14F-4D97-AF65-F5344CB8AC3E}">
        <p14:creationId xmlns:p14="http://schemas.microsoft.com/office/powerpoint/2010/main" val="1570165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87E73C-5F4E-B648-A1DD-FB609C7784F8}" type="datetimeFigureOut">
              <a:rPr lang="en-US" smtClean="0"/>
              <a:t>5/14/25</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CAFE88A-A2CA-794A-AA1F-1306DFEAFE53}" type="slidenum">
              <a:rPr lang="en-US" smtClean="0"/>
              <a:t>‹#›</a:t>
            </a:fld>
            <a:endParaRPr lang="en-US"/>
          </a:p>
        </p:txBody>
      </p:sp>
    </p:spTree>
    <p:extLst>
      <p:ext uri="{BB962C8B-B14F-4D97-AF65-F5344CB8AC3E}">
        <p14:creationId xmlns:p14="http://schemas.microsoft.com/office/powerpoint/2010/main" val="4148079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E87E73C-5F4E-B648-A1DD-FB609C7784F8}" type="datetimeFigureOut">
              <a:rPr lang="en-US" smtClean="0"/>
              <a:t>5/14/25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FE88A-A2CA-794A-AA1F-1306DFEAFE53}" type="slidenum">
              <a:rPr lang="en-US" smtClean="0"/>
              <a:t>‹#›</a:t>
            </a:fld>
            <a:endParaRPr lang="en-US"/>
          </a:p>
        </p:txBody>
      </p:sp>
    </p:spTree>
    <p:extLst>
      <p:ext uri="{BB962C8B-B14F-4D97-AF65-F5344CB8AC3E}">
        <p14:creationId xmlns:p14="http://schemas.microsoft.com/office/powerpoint/2010/main" val="551987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E87E73C-5F4E-B648-A1DD-FB609C7784F8}" type="datetimeFigureOut">
              <a:rPr lang="en-US" smtClean="0"/>
              <a:t>5/14/25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FE88A-A2CA-794A-AA1F-1306DFEAFE53}" type="slidenum">
              <a:rPr lang="en-US" smtClean="0"/>
              <a:t>‹#›</a:t>
            </a:fld>
            <a:endParaRPr lang="en-US"/>
          </a:p>
        </p:txBody>
      </p:sp>
    </p:spTree>
    <p:extLst>
      <p:ext uri="{BB962C8B-B14F-4D97-AF65-F5344CB8AC3E}">
        <p14:creationId xmlns:p14="http://schemas.microsoft.com/office/powerpoint/2010/main" val="3810268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87E73C-5F4E-B648-A1DD-FB609C7784F8}" type="datetimeFigureOut">
              <a:rPr lang="en-US" smtClean="0"/>
              <a:t>5/14/25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FE88A-A2CA-794A-AA1F-1306DFEAFE53}" type="slidenum">
              <a:rPr lang="en-US" smtClean="0"/>
              <a:t>‹#›</a:t>
            </a:fld>
            <a:endParaRPr lang="en-US"/>
          </a:p>
        </p:txBody>
      </p:sp>
    </p:spTree>
    <p:extLst>
      <p:ext uri="{BB962C8B-B14F-4D97-AF65-F5344CB8AC3E}">
        <p14:creationId xmlns:p14="http://schemas.microsoft.com/office/powerpoint/2010/main" val="2136335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87E73C-5F4E-B648-A1DD-FB609C7784F8}" type="datetimeFigureOut">
              <a:rPr lang="en-US" smtClean="0"/>
              <a:t>5/14/25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CAFE88A-A2CA-794A-AA1F-1306DFEAFE53}" type="slidenum">
              <a:rPr lang="en-US" smtClean="0"/>
              <a:t>‹#›</a:t>
            </a:fld>
            <a:endParaRPr lang="en-US"/>
          </a:p>
        </p:txBody>
      </p:sp>
    </p:spTree>
    <p:extLst>
      <p:ext uri="{BB962C8B-B14F-4D97-AF65-F5344CB8AC3E}">
        <p14:creationId xmlns:p14="http://schemas.microsoft.com/office/powerpoint/2010/main" val="3866940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87E73C-5F4E-B648-A1DD-FB609C7784F8}" type="datetimeFigureOut">
              <a:rPr lang="en-US" smtClean="0"/>
              <a:t>5/14/25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FE88A-A2CA-794A-AA1F-1306DFEAFE53}" type="slidenum">
              <a:rPr lang="en-US" smtClean="0"/>
              <a:t>‹#›</a:t>
            </a:fld>
            <a:endParaRPr lang="en-US"/>
          </a:p>
        </p:txBody>
      </p:sp>
    </p:spTree>
    <p:extLst>
      <p:ext uri="{BB962C8B-B14F-4D97-AF65-F5344CB8AC3E}">
        <p14:creationId xmlns:p14="http://schemas.microsoft.com/office/powerpoint/2010/main" val="3697836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87E73C-5F4E-B648-A1DD-FB609C7784F8}" type="datetimeFigureOut">
              <a:rPr lang="en-US" smtClean="0"/>
              <a:t>5/14/25</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CAFE88A-A2CA-794A-AA1F-1306DFEAFE53}" type="slidenum">
              <a:rPr lang="en-US" smtClean="0"/>
              <a:t>‹#›</a:t>
            </a:fld>
            <a:endParaRPr lang="en-US"/>
          </a:p>
        </p:txBody>
      </p:sp>
    </p:spTree>
    <p:extLst>
      <p:ext uri="{BB962C8B-B14F-4D97-AF65-F5344CB8AC3E}">
        <p14:creationId xmlns:p14="http://schemas.microsoft.com/office/powerpoint/2010/main" val="2498840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87E73C-5F4E-B648-A1DD-FB609C7784F8}" type="datetimeFigureOut">
              <a:rPr lang="en-US" smtClean="0"/>
              <a:t>5/14/25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FE88A-A2CA-794A-AA1F-1306DFEAFE53}" type="slidenum">
              <a:rPr lang="en-US" smtClean="0"/>
              <a:t>‹#›</a:t>
            </a:fld>
            <a:endParaRPr lang="en-US"/>
          </a:p>
        </p:txBody>
      </p:sp>
    </p:spTree>
    <p:extLst>
      <p:ext uri="{BB962C8B-B14F-4D97-AF65-F5344CB8AC3E}">
        <p14:creationId xmlns:p14="http://schemas.microsoft.com/office/powerpoint/2010/main" val="1057876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87E73C-5F4E-B648-A1DD-FB609C7784F8}" type="datetimeFigureOut">
              <a:rPr lang="en-US" smtClean="0"/>
              <a:t>5/14/25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FE88A-A2CA-794A-AA1F-1306DFEAFE53}" type="slidenum">
              <a:rPr lang="en-US" smtClean="0"/>
              <a:t>‹#›</a:t>
            </a:fld>
            <a:endParaRPr lang="en-US"/>
          </a:p>
        </p:txBody>
      </p:sp>
    </p:spTree>
    <p:extLst>
      <p:ext uri="{BB962C8B-B14F-4D97-AF65-F5344CB8AC3E}">
        <p14:creationId xmlns:p14="http://schemas.microsoft.com/office/powerpoint/2010/main" val="190232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87E73C-5F4E-B648-A1DD-FB609C7784F8}" type="datetimeFigureOut">
              <a:rPr lang="en-US" smtClean="0"/>
              <a:t>5/14/25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FE88A-A2CA-794A-AA1F-1306DFEAFE53}" type="slidenum">
              <a:rPr lang="en-US" smtClean="0"/>
              <a:t>‹#›</a:t>
            </a:fld>
            <a:endParaRPr lang="en-US"/>
          </a:p>
        </p:txBody>
      </p:sp>
    </p:spTree>
    <p:extLst>
      <p:ext uri="{BB962C8B-B14F-4D97-AF65-F5344CB8AC3E}">
        <p14:creationId xmlns:p14="http://schemas.microsoft.com/office/powerpoint/2010/main" val="74602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7E73C-5F4E-B648-A1DD-FB609C7784F8}" type="datetimeFigureOut">
              <a:rPr lang="en-US" smtClean="0"/>
              <a:t>5/14/25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CAFE88A-A2CA-794A-AA1F-1306DFEAFE53}" type="slidenum">
              <a:rPr lang="en-US" smtClean="0"/>
              <a:t>‹#›</a:t>
            </a:fld>
            <a:endParaRPr lang="en-US"/>
          </a:p>
        </p:txBody>
      </p:sp>
    </p:spTree>
    <p:extLst>
      <p:ext uri="{BB962C8B-B14F-4D97-AF65-F5344CB8AC3E}">
        <p14:creationId xmlns:p14="http://schemas.microsoft.com/office/powerpoint/2010/main" val="2411208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87E73C-5F4E-B648-A1DD-FB609C7784F8}" type="datetimeFigureOut">
              <a:rPr lang="en-US" smtClean="0"/>
              <a:t>5/14/25</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CAFE88A-A2CA-794A-AA1F-1306DFEAFE53}" type="slidenum">
              <a:rPr lang="en-US" smtClean="0"/>
              <a:t>‹#›</a:t>
            </a:fld>
            <a:endParaRPr lang="en-US"/>
          </a:p>
        </p:txBody>
      </p:sp>
    </p:spTree>
    <p:extLst>
      <p:ext uri="{BB962C8B-B14F-4D97-AF65-F5344CB8AC3E}">
        <p14:creationId xmlns:p14="http://schemas.microsoft.com/office/powerpoint/2010/main" val="3290596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87E73C-5F4E-B648-A1DD-FB609C7784F8}" type="datetimeFigureOut">
              <a:rPr lang="en-US" smtClean="0"/>
              <a:t>5/14/25</a:t>
            </a:fld>
            <a:endParaRPr lang="en-US"/>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CAFE88A-A2CA-794A-AA1F-1306DFEAFE53}" type="slidenum">
              <a:rPr lang="en-US" smtClean="0"/>
              <a:t>‹#›</a:t>
            </a:fld>
            <a:endParaRPr lang="en-US"/>
          </a:p>
        </p:txBody>
      </p:sp>
    </p:spTree>
    <p:extLst>
      <p:ext uri="{BB962C8B-B14F-4D97-AF65-F5344CB8AC3E}">
        <p14:creationId xmlns:p14="http://schemas.microsoft.com/office/powerpoint/2010/main" val="2103978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2E87E73C-5F4E-B648-A1DD-FB609C7784F8}" type="datetimeFigureOut">
              <a:rPr lang="en-US" smtClean="0"/>
              <a:t>5/14/25</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1CAFE88A-A2CA-794A-AA1F-1306DFEAFE53}" type="slidenum">
              <a:rPr lang="en-US" smtClean="0"/>
              <a:t>‹#›</a:t>
            </a:fld>
            <a:endParaRPr lang="en-US"/>
          </a:p>
        </p:txBody>
      </p:sp>
    </p:spTree>
    <p:extLst>
      <p:ext uri="{BB962C8B-B14F-4D97-AF65-F5344CB8AC3E}">
        <p14:creationId xmlns:p14="http://schemas.microsoft.com/office/powerpoint/2010/main" val="4110916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annfammed.org/content/11/5/452.long"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onlinelibrary.wiley.com/doi/abs/10.1002/ptr.1681" TargetMode="External"/><Relationship Id="rId2" Type="http://schemas.openxmlformats.org/officeDocument/2006/relationships/hyperlink" Target="http://nopr.niscair.res.in/bitstream/123456789/7254/1/IJBB%2046(6)%20503-506.pdf" TargetMode="Externa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sciencedirect.com/science/article/pii/S089990071630082X?via%3Dihub"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academic.oup.com/nutritionreviews/article-abstract/71/5/282/2460203?redirectedFrom=fulltext" TargetMode="External"/><Relationship Id="rId2" Type="http://schemas.openxmlformats.org/officeDocument/2006/relationships/hyperlink" Target="https://academic.oup.com/jn/article/146/2/389S/4584698" TargetMode="Externa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hyperlink" Target="https://www.ncbi.nlm.nih.gov/pubmed/18588355" TargetMode="External"/><Relationship Id="rId2" Type="http://schemas.openxmlformats.org/officeDocument/2006/relationships/hyperlink" Target="https://www.internationaljournalofcardiology.com/article/S0167-5273(09)00113-2/fulltext" TargetMode="Externa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hyperlink" Target="https://www.sciencedirect.com/science/article/pii/S0271531712001844?via%3Dihub"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sciencedirect.com/science/article/pii/S0021915015301416"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B40C4-93CD-97B6-5F76-47EDE525BBB0}"/>
              </a:ext>
            </a:extLst>
          </p:cNvPr>
          <p:cNvSpPr>
            <a:spLocks noGrp="1"/>
          </p:cNvSpPr>
          <p:nvPr>
            <p:ph type="ctrTitle"/>
          </p:nvPr>
        </p:nvSpPr>
        <p:spPr/>
        <p:txBody>
          <a:bodyPr/>
          <a:lstStyle/>
          <a:p>
            <a:r>
              <a:rPr lang="en-US" dirty="0"/>
              <a:t>Food and Heart Failure</a:t>
            </a:r>
          </a:p>
        </p:txBody>
      </p:sp>
      <p:sp>
        <p:nvSpPr>
          <p:cNvPr id="3" name="Subtitle 2">
            <a:extLst>
              <a:ext uri="{FF2B5EF4-FFF2-40B4-BE49-F238E27FC236}">
                <a16:creationId xmlns:a16="http://schemas.microsoft.com/office/drawing/2014/main" id="{DF08AA47-BEEA-A951-6FF5-F73FF4C7E727}"/>
              </a:ext>
            </a:extLst>
          </p:cNvPr>
          <p:cNvSpPr>
            <a:spLocks noGrp="1"/>
          </p:cNvSpPr>
          <p:nvPr>
            <p:ph type="subTitle" idx="1"/>
          </p:nvPr>
        </p:nvSpPr>
        <p:spPr/>
        <p:txBody>
          <a:bodyPr/>
          <a:lstStyle/>
          <a:p>
            <a:r>
              <a:rPr lang="en-US" dirty="0"/>
              <a:t>Radhika </a:t>
            </a:r>
            <a:r>
              <a:rPr lang="en-US" dirty="0" err="1"/>
              <a:t>nandur</a:t>
            </a:r>
            <a:r>
              <a:rPr lang="en-US" dirty="0"/>
              <a:t> </a:t>
            </a:r>
            <a:r>
              <a:rPr lang="en-US" dirty="0" err="1"/>
              <a:t>bukkapatnam</a:t>
            </a:r>
            <a:r>
              <a:rPr lang="en-US" dirty="0"/>
              <a:t> md mas </a:t>
            </a:r>
            <a:r>
              <a:rPr lang="en-US" dirty="0" err="1"/>
              <a:t>facc</a:t>
            </a:r>
            <a:endParaRPr lang="en-US" dirty="0"/>
          </a:p>
        </p:txBody>
      </p:sp>
    </p:spTree>
    <p:extLst>
      <p:ext uri="{BB962C8B-B14F-4D97-AF65-F5344CB8AC3E}">
        <p14:creationId xmlns:p14="http://schemas.microsoft.com/office/powerpoint/2010/main" val="19743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28330E-0180-B656-BC27-F18DB4487D96}"/>
              </a:ext>
            </a:extLst>
          </p:cNvPr>
          <p:cNvSpPr>
            <a:spLocks noGrp="1"/>
          </p:cNvSpPr>
          <p:nvPr>
            <p:ph type="title"/>
          </p:nvPr>
        </p:nvSpPr>
        <p:spPr/>
        <p:txBody>
          <a:bodyPr/>
          <a:lstStyle/>
          <a:p>
            <a:r>
              <a:rPr lang="en-US" b="1" dirty="0"/>
              <a:t>Sodium in Sodas</a:t>
            </a:r>
          </a:p>
        </p:txBody>
      </p:sp>
      <p:pic>
        <p:nvPicPr>
          <p:cNvPr id="17410" name="Picture 2" descr="Is Soda Safe to Drink with Chronic Kidney Disease? | PatientsLikeMe">
            <a:extLst>
              <a:ext uri="{FF2B5EF4-FFF2-40B4-BE49-F238E27FC236}">
                <a16:creationId xmlns:a16="http://schemas.microsoft.com/office/drawing/2014/main" id="{DA624717-EB61-D8FC-44F6-C0C251CF7523}"/>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2323070" y="1680632"/>
            <a:ext cx="7207797" cy="509992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781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ow Sodium Choices Poster 12x18">
            <a:extLst>
              <a:ext uri="{FF2B5EF4-FFF2-40B4-BE49-F238E27FC236}">
                <a16:creationId xmlns:a16="http://schemas.microsoft.com/office/drawing/2014/main" id="{AF55EFCC-2320-FD4F-7738-2D5A9D5C3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43476"/>
            <a:ext cx="10502214" cy="7001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714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otassium Rich Foods for a Healthier You - Optimising Nutrition">
            <a:extLst>
              <a:ext uri="{FF2B5EF4-FFF2-40B4-BE49-F238E27FC236}">
                <a16:creationId xmlns:a16="http://schemas.microsoft.com/office/drawing/2014/main" id="{77923B45-CF87-2061-F364-6A0D955C06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60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F1DFC-1DBB-11A6-BA71-C3B6308001A0}"/>
              </a:ext>
            </a:extLst>
          </p:cNvPr>
          <p:cNvSpPr>
            <a:spLocks noGrp="1"/>
          </p:cNvSpPr>
          <p:nvPr>
            <p:ph type="title"/>
          </p:nvPr>
        </p:nvSpPr>
        <p:spPr/>
        <p:txBody>
          <a:bodyPr/>
          <a:lstStyle/>
          <a:p>
            <a:r>
              <a:rPr lang="en-US" b="1" dirty="0"/>
              <a:t>Strategies to reduce Sodium</a:t>
            </a:r>
          </a:p>
        </p:txBody>
      </p:sp>
      <p:sp>
        <p:nvSpPr>
          <p:cNvPr id="3" name="Content Placeholder 2">
            <a:extLst>
              <a:ext uri="{FF2B5EF4-FFF2-40B4-BE49-F238E27FC236}">
                <a16:creationId xmlns:a16="http://schemas.microsoft.com/office/drawing/2014/main" id="{1F964637-2350-EB83-63C0-69B2D78F4480}"/>
              </a:ext>
            </a:extLst>
          </p:cNvPr>
          <p:cNvSpPr>
            <a:spLocks noGrp="1"/>
          </p:cNvSpPr>
          <p:nvPr>
            <p:ph idx="1"/>
          </p:nvPr>
        </p:nvSpPr>
        <p:spPr/>
        <p:txBody>
          <a:bodyPr/>
          <a:lstStyle/>
          <a:p>
            <a:r>
              <a:rPr lang="en-US" b="0" i="0" dirty="0">
                <a:solidFill>
                  <a:srgbClr val="000000"/>
                </a:solidFill>
                <a:effectLst/>
                <a:latin typeface="Roboto Condensed" panose="020F0502020204030204" pitchFamily="34" charset="0"/>
              </a:rPr>
              <a:t>Remove the saltshaker from the kitchen table</a:t>
            </a:r>
          </a:p>
          <a:p>
            <a:r>
              <a:rPr lang="en-US" b="0" i="0" dirty="0">
                <a:solidFill>
                  <a:srgbClr val="000000"/>
                </a:solidFill>
                <a:effectLst/>
                <a:latin typeface="Roboto Condensed" panose="020F0502020204030204" pitchFamily="34" charset="0"/>
              </a:rPr>
              <a:t>Exchange canned vegetables for fresh or frozen vegetables</a:t>
            </a:r>
          </a:p>
          <a:p>
            <a:r>
              <a:rPr lang="en-US" b="0" i="0" dirty="0">
                <a:solidFill>
                  <a:srgbClr val="000000"/>
                </a:solidFill>
                <a:effectLst/>
                <a:latin typeface="Roboto Condensed" panose="020F0502020204030204" pitchFamily="34" charset="0"/>
              </a:rPr>
              <a:t>Reduce the times per week that you eat out at restaurants by cooking more at home</a:t>
            </a:r>
          </a:p>
          <a:p>
            <a:r>
              <a:rPr lang="en-US" b="0" i="0" dirty="0">
                <a:solidFill>
                  <a:srgbClr val="000000"/>
                </a:solidFill>
                <a:effectLst/>
                <a:latin typeface="Roboto Condensed" panose="020F0502020204030204" pitchFamily="34" charset="0"/>
              </a:rPr>
              <a:t>Add flavor to food with spices and herbs or lemon and vinegar</a:t>
            </a:r>
          </a:p>
          <a:p>
            <a:r>
              <a:rPr lang="en-US" dirty="0">
                <a:solidFill>
                  <a:srgbClr val="000000"/>
                </a:solidFill>
                <a:latin typeface="Roboto Condensed" panose="020F0502020204030204" pitchFamily="34" charset="0"/>
              </a:rPr>
              <a:t>Limit sodium to 1500-2000mg a day or 500mg/ meal</a:t>
            </a:r>
          </a:p>
          <a:p>
            <a:r>
              <a:rPr lang="en-US" b="0" i="0" dirty="0">
                <a:solidFill>
                  <a:srgbClr val="000000"/>
                </a:solidFill>
                <a:effectLst/>
                <a:latin typeface="Roboto Condensed" panose="020F0502020204030204" pitchFamily="34" charset="0"/>
              </a:rPr>
              <a:t>Limit sodium to 140mg/serving size</a:t>
            </a:r>
          </a:p>
          <a:p>
            <a:pPr marL="0" indent="0">
              <a:buNone/>
            </a:pPr>
            <a:endParaRPr lang="en-US" dirty="0"/>
          </a:p>
        </p:txBody>
      </p:sp>
    </p:spTree>
    <p:extLst>
      <p:ext uri="{BB962C8B-B14F-4D97-AF65-F5344CB8AC3E}">
        <p14:creationId xmlns:p14="http://schemas.microsoft.com/office/powerpoint/2010/main" val="2618498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C1B6E-B083-81F3-DC34-D6C5B0411B31}"/>
              </a:ext>
            </a:extLst>
          </p:cNvPr>
          <p:cNvSpPr>
            <a:spLocks noGrp="1"/>
          </p:cNvSpPr>
          <p:nvPr>
            <p:ph type="title"/>
          </p:nvPr>
        </p:nvSpPr>
        <p:spPr/>
        <p:txBody>
          <a:bodyPr/>
          <a:lstStyle/>
          <a:p>
            <a:r>
              <a:rPr lang="en-US" b="1" dirty="0"/>
              <a:t>Salt Substitutes</a:t>
            </a:r>
          </a:p>
        </p:txBody>
      </p:sp>
      <p:pic>
        <p:nvPicPr>
          <p:cNvPr id="4" name="Content Placeholder 3">
            <a:extLst>
              <a:ext uri="{FF2B5EF4-FFF2-40B4-BE49-F238E27FC236}">
                <a16:creationId xmlns:a16="http://schemas.microsoft.com/office/drawing/2014/main" id="{903189AE-7293-889B-DE12-92CC11A5CD1A}"/>
              </a:ext>
            </a:extLst>
          </p:cNvPr>
          <p:cNvPicPr>
            <a:picLocks noGrp="1" noChangeAspect="1"/>
          </p:cNvPicPr>
          <p:nvPr>
            <p:ph idx="1"/>
          </p:nvPr>
        </p:nvPicPr>
        <p:blipFill>
          <a:blip r:embed="rId2"/>
          <a:stretch>
            <a:fillRect/>
          </a:stretch>
        </p:blipFill>
        <p:spPr>
          <a:xfrm>
            <a:off x="506795" y="3634331"/>
            <a:ext cx="11685205" cy="2037419"/>
          </a:xfrm>
          <a:prstGeom prst="rect">
            <a:avLst/>
          </a:prstGeom>
        </p:spPr>
      </p:pic>
    </p:spTree>
    <p:extLst>
      <p:ext uri="{BB962C8B-B14F-4D97-AF65-F5344CB8AC3E}">
        <p14:creationId xmlns:p14="http://schemas.microsoft.com/office/powerpoint/2010/main" val="2851684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75C9-BAED-82BA-D956-675949848503}"/>
              </a:ext>
            </a:extLst>
          </p:cNvPr>
          <p:cNvSpPr>
            <a:spLocks noGrp="1"/>
          </p:cNvSpPr>
          <p:nvPr>
            <p:ph type="title"/>
          </p:nvPr>
        </p:nvSpPr>
        <p:spPr/>
        <p:txBody>
          <a:bodyPr/>
          <a:lstStyle/>
          <a:p>
            <a:r>
              <a:rPr lang="en-US" b="1" dirty="0"/>
              <a:t>Eating Out</a:t>
            </a:r>
          </a:p>
        </p:txBody>
      </p:sp>
      <p:sp>
        <p:nvSpPr>
          <p:cNvPr id="3" name="Content Placeholder 2">
            <a:extLst>
              <a:ext uri="{FF2B5EF4-FFF2-40B4-BE49-F238E27FC236}">
                <a16:creationId xmlns:a16="http://schemas.microsoft.com/office/drawing/2014/main" id="{A99E1126-CA9A-BD49-ED1C-28163F22322E}"/>
              </a:ext>
            </a:extLst>
          </p:cNvPr>
          <p:cNvSpPr>
            <a:spLocks noGrp="1"/>
          </p:cNvSpPr>
          <p:nvPr>
            <p:ph idx="1"/>
          </p:nvPr>
        </p:nvSpPr>
        <p:spPr/>
        <p:txBody>
          <a:bodyPr/>
          <a:lstStyle/>
          <a:p>
            <a:pPr algn="l" fontAlgn="base"/>
            <a:r>
              <a:rPr lang="en-US" b="0" i="0" dirty="0">
                <a:solidFill>
                  <a:srgbClr val="212121"/>
                </a:solidFill>
                <a:effectLst/>
                <a:latin typeface="Roboto" panose="02000000000000000000" pitchFamily="2" charset="0"/>
                <a:ea typeface="Roboto" panose="02000000000000000000" pitchFamily="2" charset="0"/>
                <a:cs typeface="Roboto" panose="02000000000000000000" pitchFamily="2" charset="0"/>
              </a:rPr>
              <a:t>When you are dining away from home:</a:t>
            </a:r>
          </a:p>
          <a:p>
            <a:pPr algn="l" fontAlgn="base">
              <a:buFont typeface="Arial" panose="020B0604020202020204" pitchFamily="34" charset="0"/>
              <a:buChar char="•"/>
            </a:pPr>
            <a:r>
              <a:rPr lang="en-US" b="0" i="0" dirty="0">
                <a:solidFill>
                  <a:srgbClr val="212121"/>
                </a:solidFill>
                <a:effectLst/>
                <a:latin typeface="Roboto" panose="02000000000000000000" pitchFamily="2" charset="0"/>
                <a:ea typeface="Roboto" panose="02000000000000000000" pitchFamily="2" charset="0"/>
                <a:cs typeface="Roboto" panose="02000000000000000000" pitchFamily="2" charset="0"/>
              </a:rPr>
              <a:t>Put the saltshaker out of sight.</a:t>
            </a:r>
          </a:p>
          <a:p>
            <a:pPr algn="l" fontAlgn="base">
              <a:buFont typeface="Arial" panose="020B0604020202020204" pitchFamily="34" charset="0"/>
              <a:buChar char="•"/>
            </a:pPr>
            <a:r>
              <a:rPr lang="en-US" b="0" i="0" dirty="0">
                <a:solidFill>
                  <a:srgbClr val="212121"/>
                </a:solidFill>
                <a:effectLst/>
                <a:latin typeface="Roboto" panose="02000000000000000000" pitchFamily="2" charset="0"/>
                <a:ea typeface="Roboto" panose="02000000000000000000" pitchFamily="2" charset="0"/>
                <a:cs typeface="Roboto" panose="02000000000000000000" pitchFamily="2" charset="0"/>
              </a:rPr>
              <a:t>Don’t be afraid to ask for substitutions, such as steamed veggies instead of mashed potatoes and gravy, or a side salad instead of </a:t>
            </a:r>
            <a:r>
              <a:rPr lang="en-US" b="0" i="0" dirty="0" err="1">
                <a:solidFill>
                  <a:srgbClr val="212121"/>
                </a:solidFill>
                <a:effectLst/>
                <a:latin typeface="Roboto" panose="02000000000000000000" pitchFamily="2" charset="0"/>
                <a:ea typeface="Roboto" panose="02000000000000000000" pitchFamily="2" charset="0"/>
                <a:cs typeface="Roboto" panose="02000000000000000000" pitchFamily="2" charset="0"/>
              </a:rPr>
              <a:t>french</a:t>
            </a:r>
            <a:r>
              <a:rPr lang="en-US" b="0" i="0" dirty="0">
                <a:solidFill>
                  <a:srgbClr val="212121"/>
                </a:solidFill>
                <a:effectLst/>
                <a:latin typeface="Roboto" panose="02000000000000000000" pitchFamily="2" charset="0"/>
                <a:ea typeface="Roboto" panose="02000000000000000000" pitchFamily="2" charset="0"/>
                <a:cs typeface="Roboto" panose="02000000000000000000" pitchFamily="2" charset="0"/>
              </a:rPr>
              <a:t> fries.</a:t>
            </a:r>
          </a:p>
          <a:p>
            <a:pPr algn="l" fontAlgn="base">
              <a:buFont typeface="Arial" panose="020B0604020202020204" pitchFamily="34" charset="0"/>
              <a:buChar char="•"/>
            </a:pPr>
            <a:r>
              <a:rPr lang="en-US" b="0" i="0" dirty="0">
                <a:solidFill>
                  <a:srgbClr val="212121"/>
                </a:solidFill>
                <a:effectLst/>
                <a:latin typeface="Roboto" panose="02000000000000000000" pitchFamily="2" charset="0"/>
                <a:ea typeface="Roboto" panose="02000000000000000000" pitchFamily="2" charset="0"/>
                <a:cs typeface="Roboto" panose="02000000000000000000" pitchFamily="2" charset="0"/>
              </a:rPr>
              <a:t>Order sauces and dressings on the side.</a:t>
            </a:r>
          </a:p>
          <a:p>
            <a:pPr algn="l" fontAlgn="base">
              <a:buFont typeface="Arial" panose="020B0604020202020204" pitchFamily="34" charset="0"/>
              <a:buChar char="•"/>
            </a:pPr>
            <a:r>
              <a:rPr lang="en-US" b="0" i="0" dirty="0">
                <a:solidFill>
                  <a:srgbClr val="212121"/>
                </a:solidFill>
                <a:effectLst/>
                <a:latin typeface="Roboto" panose="02000000000000000000" pitchFamily="2" charset="0"/>
                <a:ea typeface="Roboto" panose="02000000000000000000" pitchFamily="2" charset="0"/>
                <a:cs typeface="Roboto" panose="02000000000000000000" pitchFamily="2" charset="0"/>
              </a:rPr>
              <a:t>Ask that no salt be added to your meal.</a:t>
            </a:r>
          </a:p>
          <a:p>
            <a:pPr algn="l" fontAlgn="base">
              <a:buFont typeface="Arial" panose="020B0604020202020204" pitchFamily="34" charset="0"/>
              <a:buChar char="•"/>
            </a:pPr>
            <a:r>
              <a:rPr lang="en-US" b="0" i="0" dirty="0">
                <a:solidFill>
                  <a:srgbClr val="212121"/>
                </a:solidFill>
                <a:effectLst/>
                <a:latin typeface="Roboto" panose="02000000000000000000" pitchFamily="2" charset="0"/>
                <a:ea typeface="Roboto" panose="02000000000000000000" pitchFamily="2" charset="0"/>
                <a:cs typeface="Roboto" panose="02000000000000000000" pitchFamily="2" charset="0"/>
              </a:rPr>
              <a:t>Look up or ask for nutrition information before ordering, and select a lower-sodium and lower-fat option.</a:t>
            </a:r>
          </a:p>
          <a:p>
            <a:pPr algn="l" fontAlgn="base">
              <a:buFont typeface="Arial" panose="020B0604020202020204" pitchFamily="34" charset="0"/>
              <a:buChar char="•"/>
            </a:pPr>
            <a:r>
              <a:rPr lang="en-US" b="0" i="0" dirty="0">
                <a:solidFill>
                  <a:srgbClr val="212121"/>
                </a:solidFill>
                <a:effectLst/>
                <a:latin typeface="Roboto" panose="02000000000000000000" pitchFamily="2" charset="0"/>
                <a:ea typeface="Roboto" panose="02000000000000000000" pitchFamily="2" charset="0"/>
                <a:cs typeface="Roboto" panose="02000000000000000000" pitchFamily="2" charset="0"/>
              </a:rPr>
              <a:t>Ask for water instead of soda when asked for your drink of choice.</a:t>
            </a:r>
          </a:p>
          <a:p>
            <a:endParaRPr lang="en-US" dirty="0"/>
          </a:p>
        </p:txBody>
      </p:sp>
    </p:spTree>
    <p:extLst>
      <p:ext uri="{BB962C8B-B14F-4D97-AF65-F5344CB8AC3E}">
        <p14:creationId xmlns:p14="http://schemas.microsoft.com/office/powerpoint/2010/main" val="920261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4DBCD-7885-1BD0-764C-8534011091E6}"/>
              </a:ext>
            </a:extLst>
          </p:cNvPr>
          <p:cNvSpPr>
            <a:spLocks noGrp="1"/>
          </p:cNvSpPr>
          <p:nvPr>
            <p:ph type="title"/>
          </p:nvPr>
        </p:nvSpPr>
        <p:spPr/>
        <p:txBody>
          <a:bodyPr/>
          <a:lstStyle/>
          <a:p>
            <a:r>
              <a:rPr lang="en-US" b="1" dirty="0"/>
              <a:t>Shopping</a:t>
            </a:r>
          </a:p>
        </p:txBody>
      </p:sp>
      <p:sp>
        <p:nvSpPr>
          <p:cNvPr id="3" name="Content Placeholder 2">
            <a:extLst>
              <a:ext uri="{FF2B5EF4-FFF2-40B4-BE49-F238E27FC236}">
                <a16:creationId xmlns:a16="http://schemas.microsoft.com/office/drawing/2014/main" id="{7321DB97-D5B0-A353-33D2-101B7A9289D9}"/>
              </a:ext>
            </a:extLst>
          </p:cNvPr>
          <p:cNvSpPr>
            <a:spLocks noGrp="1"/>
          </p:cNvSpPr>
          <p:nvPr>
            <p:ph idx="1"/>
          </p:nvPr>
        </p:nvSpPr>
        <p:spPr/>
        <p:txBody>
          <a:bodyPr>
            <a:normAutofit/>
          </a:bodyPr>
          <a:lstStyle/>
          <a:p>
            <a:pPr fontAlgn="base"/>
            <a:r>
              <a:rPr lang="en-US" b="0" i="0" dirty="0">
                <a:solidFill>
                  <a:srgbClr val="212121"/>
                </a:solidFill>
                <a:effectLst/>
                <a:latin typeface="Roboto" panose="02000000000000000000" pitchFamily="2" charset="0"/>
                <a:ea typeface="Roboto" panose="02000000000000000000" pitchFamily="2" charset="0"/>
                <a:cs typeface="Roboto" panose="02000000000000000000" pitchFamily="2" charset="0"/>
              </a:rPr>
              <a:t>Look for “reduced sodium,” “low sodium,” or “no salt added” varieties of canned and prepackaged foods. And pay attention to the serving size</a:t>
            </a:r>
          </a:p>
          <a:p>
            <a:pPr fontAlgn="base"/>
            <a:r>
              <a:rPr lang="en-US" b="0" i="0" dirty="0">
                <a:solidFill>
                  <a:srgbClr val="212121"/>
                </a:solidFill>
                <a:effectLst/>
                <a:latin typeface="Roboto" panose="02000000000000000000" pitchFamily="2" charset="0"/>
                <a:ea typeface="Roboto" panose="02000000000000000000" pitchFamily="2" charset="0"/>
                <a:cs typeface="Roboto" panose="02000000000000000000" pitchFamily="2" charset="0"/>
              </a:rPr>
              <a:t>When buying frozen vegetables, choose those without added sauces or salt.</a:t>
            </a:r>
          </a:p>
          <a:p>
            <a:pPr fontAlgn="base"/>
            <a:r>
              <a:rPr lang="en-US" b="0" i="0" dirty="0">
                <a:solidFill>
                  <a:srgbClr val="212121"/>
                </a:solidFill>
                <a:effectLst/>
                <a:latin typeface="Roboto" panose="02000000000000000000" pitchFamily="2" charset="0"/>
                <a:ea typeface="Roboto" panose="02000000000000000000" pitchFamily="2" charset="0"/>
                <a:cs typeface="Roboto" panose="02000000000000000000" pitchFamily="2" charset="0"/>
              </a:rPr>
              <a:t>Read and compare food labels, looking at the amount of sodium in different products. Choose the options with the lowest amounts of sodium and saturated fat.</a:t>
            </a:r>
          </a:p>
          <a:p>
            <a:pPr fontAlgn="base"/>
            <a:r>
              <a:rPr lang="en-US" b="0" i="0" dirty="0">
                <a:solidFill>
                  <a:srgbClr val="212121"/>
                </a:solidFill>
                <a:effectLst/>
                <a:latin typeface="Roboto" panose="02000000000000000000" pitchFamily="2" charset="0"/>
                <a:ea typeface="Roboto" panose="02000000000000000000" pitchFamily="2" charset="0"/>
                <a:cs typeface="Roboto" panose="02000000000000000000" pitchFamily="2" charset="0"/>
              </a:rPr>
              <a:t>When possible, choose fresh poultry, fish, and lean meats without a saline or salt solution added, rather than cured, salted, smoked, and other processed meats.</a:t>
            </a:r>
          </a:p>
          <a:p>
            <a:pPr marL="0" indent="0" algn="l" fontAlgn="base">
              <a:buNone/>
            </a:pPr>
            <a:br>
              <a:rPr lang="en-US" b="0" i="0" dirty="0">
                <a:solidFill>
                  <a:srgbClr val="212121"/>
                </a:solidFill>
                <a:effectLst/>
                <a:latin typeface="Merriweather" pitchFamily="2" charset="77"/>
              </a:rPr>
            </a:br>
            <a:endParaRPr lang="en-US" b="0" i="0" dirty="0">
              <a:solidFill>
                <a:srgbClr val="212121"/>
              </a:solidFill>
              <a:effectLst/>
              <a:latin typeface="Merriweather" pitchFamily="2" charset="77"/>
            </a:endParaRPr>
          </a:p>
          <a:p>
            <a:endParaRPr lang="en-US" dirty="0"/>
          </a:p>
        </p:txBody>
      </p:sp>
    </p:spTree>
    <p:extLst>
      <p:ext uri="{BB962C8B-B14F-4D97-AF65-F5344CB8AC3E}">
        <p14:creationId xmlns:p14="http://schemas.microsoft.com/office/powerpoint/2010/main" val="285509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23ABA-F309-7F64-7AFB-4311643D9890}"/>
              </a:ext>
            </a:extLst>
          </p:cNvPr>
          <p:cNvSpPr>
            <a:spLocks noGrp="1"/>
          </p:cNvSpPr>
          <p:nvPr>
            <p:ph type="title"/>
          </p:nvPr>
        </p:nvSpPr>
        <p:spPr/>
        <p:txBody>
          <a:bodyPr/>
          <a:lstStyle/>
          <a:p>
            <a:r>
              <a:rPr lang="en-US" b="1" dirty="0"/>
              <a:t>Decoding Nutrient Claims</a:t>
            </a:r>
          </a:p>
        </p:txBody>
      </p:sp>
      <p:sp>
        <p:nvSpPr>
          <p:cNvPr id="3" name="Content Placeholder 2">
            <a:extLst>
              <a:ext uri="{FF2B5EF4-FFF2-40B4-BE49-F238E27FC236}">
                <a16:creationId xmlns:a16="http://schemas.microsoft.com/office/drawing/2014/main" id="{0D413F75-F667-4849-8FCA-8326F36E0924}"/>
              </a:ext>
            </a:extLst>
          </p:cNvPr>
          <p:cNvSpPr>
            <a:spLocks noGrp="1"/>
          </p:cNvSpPr>
          <p:nvPr>
            <p:ph idx="1"/>
          </p:nvPr>
        </p:nvSpPr>
        <p:spPr>
          <a:xfrm>
            <a:off x="1154955" y="2174488"/>
            <a:ext cx="8761412" cy="4460488"/>
          </a:xfrm>
        </p:spPr>
        <p:txBody>
          <a:bodyPr>
            <a:normAutofit fontScale="92500" lnSpcReduction="20000"/>
          </a:bodyPr>
          <a:lstStyle/>
          <a:p>
            <a:pPr algn="l" fontAlgn="base">
              <a:buFont typeface="Arial" panose="020B0604020202020204" pitchFamily="34" charset="0"/>
              <a:buChar char="•"/>
            </a:pPr>
            <a:r>
              <a:rPr lang="en-US" sz="1900" b="1" i="0" dirty="0">
                <a:solidFill>
                  <a:srgbClr val="212121"/>
                </a:solidFill>
                <a:effectLst/>
                <a:latin typeface="Roboto" panose="02000000000000000000" pitchFamily="2" charset="0"/>
                <a:ea typeface="Roboto" panose="02000000000000000000" pitchFamily="2" charset="0"/>
                <a:cs typeface="Roboto" panose="02000000000000000000" pitchFamily="2" charset="0"/>
              </a:rPr>
              <a:t>Low sodium</a:t>
            </a:r>
            <a:r>
              <a:rPr lang="en-US" sz="1900" b="0" i="0" dirty="0">
                <a:solidFill>
                  <a:srgbClr val="212121"/>
                </a:solidFill>
                <a:effectLst/>
                <a:latin typeface="Roboto" panose="02000000000000000000" pitchFamily="2" charset="0"/>
                <a:ea typeface="Roboto" panose="02000000000000000000" pitchFamily="2" charset="0"/>
                <a:cs typeface="Roboto" panose="02000000000000000000" pitchFamily="2" charset="0"/>
              </a:rPr>
              <a:t>: Contains 140 milligrams (mg) or less of sodium per serving</a:t>
            </a:r>
          </a:p>
          <a:p>
            <a:pPr algn="l" fontAlgn="base">
              <a:buFont typeface="Arial" panose="020B0604020202020204" pitchFamily="34" charset="0"/>
              <a:buChar char="•"/>
            </a:pPr>
            <a:r>
              <a:rPr lang="en-US" sz="1900" b="1" i="0" dirty="0">
                <a:solidFill>
                  <a:srgbClr val="212121"/>
                </a:solidFill>
                <a:effectLst/>
                <a:latin typeface="Roboto" panose="02000000000000000000" pitchFamily="2" charset="0"/>
                <a:ea typeface="Roboto" panose="02000000000000000000" pitchFamily="2" charset="0"/>
                <a:cs typeface="Roboto" panose="02000000000000000000" pitchFamily="2" charset="0"/>
              </a:rPr>
              <a:t>Very low sodium</a:t>
            </a:r>
            <a:r>
              <a:rPr lang="en-US" sz="1900" b="0" i="0" dirty="0">
                <a:solidFill>
                  <a:srgbClr val="212121"/>
                </a:solidFill>
                <a:effectLst/>
                <a:latin typeface="Roboto" panose="02000000000000000000" pitchFamily="2" charset="0"/>
                <a:ea typeface="Roboto" panose="02000000000000000000" pitchFamily="2" charset="0"/>
                <a:cs typeface="Roboto" panose="02000000000000000000" pitchFamily="2" charset="0"/>
              </a:rPr>
              <a:t>: Contains 35 mg or less of sodium per serving</a:t>
            </a:r>
          </a:p>
          <a:p>
            <a:pPr algn="l" fontAlgn="base">
              <a:buFont typeface="Arial" panose="020B0604020202020204" pitchFamily="34" charset="0"/>
              <a:buChar char="•"/>
            </a:pPr>
            <a:r>
              <a:rPr lang="en-US" sz="1900" b="1" i="0" dirty="0">
                <a:solidFill>
                  <a:srgbClr val="212121"/>
                </a:solidFill>
                <a:effectLst/>
                <a:latin typeface="Roboto" panose="02000000000000000000" pitchFamily="2" charset="0"/>
                <a:ea typeface="Roboto" panose="02000000000000000000" pitchFamily="2" charset="0"/>
                <a:cs typeface="Roboto" panose="02000000000000000000" pitchFamily="2" charset="0"/>
              </a:rPr>
              <a:t>Salt/sodium-free</a:t>
            </a:r>
            <a:r>
              <a:rPr lang="en-US" sz="1900" b="0" i="0" dirty="0">
                <a:solidFill>
                  <a:srgbClr val="212121"/>
                </a:solidFill>
                <a:effectLst/>
                <a:latin typeface="Roboto" panose="02000000000000000000" pitchFamily="2" charset="0"/>
                <a:ea typeface="Roboto" panose="02000000000000000000" pitchFamily="2" charset="0"/>
                <a:cs typeface="Roboto" panose="02000000000000000000" pitchFamily="2" charset="0"/>
              </a:rPr>
              <a:t>: Contains less than 5 mg of sodium per serving</a:t>
            </a:r>
          </a:p>
          <a:p>
            <a:pPr algn="l" fontAlgn="base">
              <a:buFont typeface="Arial" panose="020B0604020202020204" pitchFamily="34" charset="0"/>
              <a:buChar char="•"/>
            </a:pPr>
            <a:r>
              <a:rPr lang="en-US" sz="1900" b="1" i="0" dirty="0">
                <a:solidFill>
                  <a:srgbClr val="212121"/>
                </a:solidFill>
                <a:effectLst/>
                <a:latin typeface="Roboto" panose="02000000000000000000" pitchFamily="2" charset="0"/>
                <a:ea typeface="Roboto" panose="02000000000000000000" pitchFamily="2" charset="0"/>
                <a:cs typeface="Roboto" panose="02000000000000000000" pitchFamily="2" charset="0"/>
              </a:rPr>
              <a:t>No salt added</a:t>
            </a:r>
            <a:r>
              <a:rPr lang="en-US" sz="1900" b="0" i="0" dirty="0">
                <a:solidFill>
                  <a:srgbClr val="212121"/>
                </a:solidFill>
                <a:effectLst/>
                <a:latin typeface="Roboto" panose="02000000000000000000" pitchFamily="2" charset="0"/>
                <a:ea typeface="Roboto" panose="02000000000000000000" pitchFamily="2" charset="0"/>
                <a:cs typeface="Roboto" panose="02000000000000000000" pitchFamily="2" charset="0"/>
              </a:rPr>
              <a:t>: No sodium was added to the food. However, the food may still naturally contain sodium.</a:t>
            </a:r>
          </a:p>
          <a:p>
            <a:pPr algn="l" fontAlgn="base">
              <a:buFont typeface="Arial" panose="020B0604020202020204" pitchFamily="34" charset="0"/>
              <a:buChar char="•"/>
            </a:pPr>
            <a:r>
              <a:rPr lang="en-US" sz="1900" b="1" i="0" dirty="0">
                <a:solidFill>
                  <a:srgbClr val="212121"/>
                </a:solidFill>
                <a:effectLst/>
                <a:latin typeface="Roboto" panose="02000000000000000000" pitchFamily="2" charset="0"/>
                <a:ea typeface="Roboto" panose="02000000000000000000" pitchFamily="2" charset="0"/>
                <a:cs typeface="Roboto" panose="02000000000000000000" pitchFamily="2" charset="0"/>
              </a:rPr>
              <a:t>Reduced sodium</a:t>
            </a:r>
            <a:r>
              <a:rPr lang="en-US" sz="1900" b="0" i="0" dirty="0">
                <a:solidFill>
                  <a:srgbClr val="212121"/>
                </a:solidFill>
                <a:effectLst/>
                <a:latin typeface="Roboto" panose="02000000000000000000" pitchFamily="2" charset="0"/>
                <a:ea typeface="Roboto" panose="02000000000000000000" pitchFamily="2" charset="0"/>
                <a:cs typeface="Roboto" panose="02000000000000000000" pitchFamily="2" charset="0"/>
              </a:rPr>
              <a:t>: Contains at least 25% less sodium than what the food normally has</a:t>
            </a:r>
          </a:p>
          <a:p>
            <a:pPr algn="l" fontAlgn="base">
              <a:buFont typeface="Arial" panose="020B0604020202020204" pitchFamily="34" charset="0"/>
              <a:buChar char="•"/>
            </a:pPr>
            <a:r>
              <a:rPr lang="en-US" sz="1900" b="1" i="0" dirty="0">
                <a:solidFill>
                  <a:srgbClr val="212121"/>
                </a:solidFill>
                <a:effectLst/>
                <a:latin typeface="Roboto" panose="02000000000000000000" pitchFamily="2" charset="0"/>
                <a:ea typeface="Roboto" panose="02000000000000000000" pitchFamily="2" charset="0"/>
                <a:cs typeface="Roboto" panose="02000000000000000000" pitchFamily="2" charset="0"/>
              </a:rPr>
              <a:t>Light in sodium or lightly salted</a:t>
            </a:r>
            <a:r>
              <a:rPr lang="en-US" sz="1900" b="0" i="0" dirty="0">
                <a:solidFill>
                  <a:srgbClr val="212121"/>
                </a:solidFill>
                <a:effectLst/>
                <a:latin typeface="Roboto" panose="02000000000000000000" pitchFamily="2" charset="0"/>
                <a:ea typeface="Roboto" panose="02000000000000000000" pitchFamily="2" charset="0"/>
                <a:cs typeface="Roboto" panose="02000000000000000000" pitchFamily="2" charset="0"/>
              </a:rPr>
              <a:t>: Contains at least 50% less sodium than what the food normally has</a:t>
            </a:r>
            <a:br>
              <a:rPr lang="en-US" sz="1900" b="0" i="0" dirty="0">
                <a:solidFill>
                  <a:srgbClr val="212121"/>
                </a:solidFill>
                <a:effectLst/>
                <a:latin typeface="Roboto" panose="02000000000000000000" pitchFamily="2" charset="0"/>
                <a:ea typeface="Roboto" panose="02000000000000000000" pitchFamily="2" charset="0"/>
                <a:cs typeface="Roboto" panose="02000000000000000000" pitchFamily="2" charset="0"/>
              </a:rPr>
            </a:br>
            <a:endParaRPr lang="en-US" sz="1900" b="0" i="0" dirty="0">
              <a:solidFill>
                <a:srgbClr val="212121"/>
              </a:solidFill>
              <a:effectLst/>
              <a:latin typeface="Roboto" panose="02000000000000000000" pitchFamily="2" charset="0"/>
              <a:ea typeface="Roboto" panose="02000000000000000000" pitchFamily="2" charset="0"/>
              <a:cs typeface="Roboto" panose="02000000000000000000" pitchFamily="2" charset="0"/>
            </a:endParaRPr>
          </a:p>
          <a:p>
            <a:pPr algn="l" fontAlgn="base">
              <a:buFont typeface="Arial" panose="020B0604020202020204" pitchFamily="34" charset="0"/>
              <a:buChar char="•"/>
            </a:pPr>
            <a:r>
              <a:rPr lang="en-US" sz="1900" b="1" i="0" dirty="0">
                <a:solidFill>
                  <a:srgbClr val="212121"/>
                </a:solidFill>
                <a:effectLst/>
                <a:latin typeface="Roboto" panose="02000000000000000000" pitchFamily="2" charset="0"/>
                <a:ea typeface="Roboto" panose="02000000000000000000" pitchFamily="2" charset="0"/>
                <a:cs typeface="Roboto" panose="02000000000000000000" pitchFamily="2" charset="0"/>
              </a:rPr>
              <a:t>Low fat</a:t>
            </a:r>
            <a:r>
              <a:rPr lang="en-US" sz="1900" b="0" i="0" dirty="0">
                <a:solidFill>
                  <a:srgbClr val="212121"/>
                </a:solidFill>
                <a:effectLst/>
                <a:latin typeface="Roboto" panose="02000000000000000000" pitchFamily="2" charset="0"/>
                <a:ea typeface="Roboto" panose="02000000000000000000" pitchFamily="2" charset="0"/>
                <a:cs typeface="Roboto" panose="02000000000000000000" pitchFamily="2" charset="0"/>
              </a:rPr>
              <a:t>: Contains 3 grams (g) of fat or less than what the food normally has and not more than 30% of calories from fat</a:t>
            </a:r>
          </a:p>
          <a:p>
            <a:pPr algn="l" fontAlgn="base">
              <a:buFont typeface="Arial" panose="020B0604020202020204" pitchFamily="34" charset="0"/>
              <a:buChar char="•"/>
            </a:pPr>
            <a:r>
              <a:rPr lang="en-US" sz="1900" b="1" i="0" dirty="0">
                <a:solidFill>
                  <a:srgbClr val="212121"/>
                </a:solidFill>
                <a:effectLst/>
                <a:latin typeface="Roboto" panose="02000000000000000000" pitchFamily="2" charset="0"/>
                <a:ea typeface="Roboto" panose="02000000000000000000" pitchFamily="2" charset="0"/>
                <a:cs typeface="Roboto" panose="02000000000000000000" pitchFamily="2" charset="0"/>
              </a:rPr>
              <a:t>Reduced/less fat</a:t>
            </a:r>
            <a:r>
              <a:rPr lang="en-US" sz="1900" b="0" i="0" dirty="0">
                <a:solidFill>
                  <a:srgbClr val="212121"/>
                </a:solidFill>
                <a:effectLst/>
                <a:latin typeface="Roboto" panose="02000000000000000000" pitchFamily="2" charset="0"/>
                <a:ea typeface="Roboto" panose="02000000000000000000" pitchFamily="2" charset="0"/>
                <a:cs typeface="Roboto" panose="02000000000000000000" pitchFamily="2" charset="0"/>
              </a:rPr>
              <a:t>: Contains at least 25% less fat than what the food normally has</a:t>
            </a:r>
          </a:p>
          <a:p>
            <a:pPr algn="l" fontAlgn="base">
              <a:buFont typeface="Arial" panose="020B0604020202020204" pitchFamily="34" charset="0"/>
              <a:buChar char="•"/>
            </a:pPr>
            <a:r>
              <a:rPr lang="en-US" sz="1900" b="1" i="0" dirty="0">
                <a:solidFill>
                  <a:srgbClr val="212121"/>
                </a:solidFill>
                <a:effectLst/>
                <a:latin typeface="Roboto" panose="02000000000000000000" pitchFamily="2" charset="0"/>
                <a:ea typeface="Roboto" panose="02000000000000000000" pitchFamily="2" charset="0"/>
                <a:cs typeface="Roboto" panose="02000000000000000000" pitchFamily="2" charset="0"/>
              </a:rPr>
              <a:t>Fat-free</a:t>
            </a:r>
            <a:r>
              <a:rPr lang="en-US" sz="1900" b="0" i="0" dirty="0">
                <a:solidFill>
                  <a:srgbClr val="212121"/>
                </a:solidFill>
                <a:effectLst/>
                <a:latin typeface="Roboto" panose="02000000000000000000" pitchFamily="2" charset="0"/>
                <a:ea typeface="Roboto" panose="02000000000000000000" pitchFamily="2" charset="0"/>
                <a:cs typeface="Roboto" panose="02000000000000000000" pitchFamily="2" charset="0"/>
              </a:rPr>
              <a:t>: Contains less than 0.5 g of fat per serving</a:t>
            </a:r>
          </a:p>
          <a:p>
            <a:endParaRPr lang="en-US" dirty="0"/>
          </a:p>
        </p:txBody>
      </p:sp>
    </p:spTree>
    <p:extLst>
      <p:ext uri="{BB962C8B-B14F-4D97-AF65-F5344CB8AC3E}">
        <p14:creationId xmlns:p14="http://schemas.microsoft.com/office/powerpoint/2010/main" val="1598292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Use Herbs and Spices Instead of Salt Fact Sheet | NHLBI, NIH">
            <a:extLst>
              <a:ext uri="{FF2B5EF4-FFF2-40B4-BE49-F238E27FC236}">
                <a16:creationId xmlns:a16="http://schemas.microsoft.com/office/drawing/2014/main" id="{D86FB884-54A5-EAC3-EDDD-29ECB7377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6463" y="0"/>
            <a:ext cx="52974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887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AAC8E-4F28-3B4D-69CD-BDDC4458EBD3}"/>
              </a:ext>
            </a:extLst>
          </p:cNvPr>
          <p:cNvSpPr>
            <a:spLocks noGrp="1"/>
          </p:cNvSpPr>
          <p:nvPr>
            <p:ph type="title"/>
          </p:nvPr>
        </p:nvSpPr>
        <p:spPr/>
        <p:txBody>
          <a:bodyPr/>
          <a:lstStyle/>
          <a:p>
            <a:r>
              <a:rPr lang="en-US" b="1" dirty="0"/>
              <a:t>Herbs and Medicinal Plants</a:t>
            </a:r>
          </a:p>
        </p:txBody>
      </p:sp>
      <p:sp>
        <p:nvSpPr>
          <p:cNvPr id="3" name="Content Placeholder 2">
            <a:extLst>
              <a:ext uri="{FF2B5EF4-FFF2-40B4-BE49-F238E27FC236}">
                <a16:creationId xmlns:a16="http://schemas.microsoft.com/office/drawing/2014/main" id="{241B28C8-FF98-6FB7-3ADE-5F903BC17519}"/>
              </a:ext>
            </a:extLst>
          </p:cNvPr>
          <p:cNvSpPr>
            <a:spLocks noGrp="1"/>
          </p:cNvSpPr>
          <p:nvPr>
            <p:ph idx="1"/>
          </p:nvPr>
        </p:nvSpPr>
        <p:spPr>
          <a:xfrm>
            <a:off x="1154955" y="2603500"/>
            <a:ext cx="8761412" cy="4254500"/>
          </a:xfrm>
        </p:spPr>
        <p:txBody>
          <a:bodyPr>
            <a:normAutofit/>
          </a:bodyPr>
          <a:lstStyle/>
          <a:p>
            <a:r>
              <a:rPr lang="en-US" b="0" i="0" dirty="0">
                <a:solidFill>
                  <a:srgbClr val="1F1F1F"/>
                </a:solidFill>
                <a:effectLst/>
                <a:latin typeface="Roboto" panose="02000000000000000000" pitchFamily="2" charset="0"/>
                <a:ea typeface="Roboto" panose="02000000000000000000" pitchFamily="2" charset="0"/>
                <a:cs typeface="Roboto" panose="02000000000000000000" pitchFamily="2" charset="0"/>
              </a:rPr>
              <a:t>Herbal medicine has made many contributions to commercial drug preparations manufactured today including </a:t>
            </a:r>
          </a:p>
          <a:p>
            <a:pPr lvl="1"/>
            <a:r>
              <a:rPr lang="en-US" sz="1800" dirty="0">
                <a:solidFill>
                  <a:srgbClr val="1F1F1F"/>
                </a:solidFill>
                <a:latin typeface="Roboto" panose="02000000000000000000" pitchFamily="2" charset="0"/>
                <a:ea typeface="Roboto" panose="02000000000000000000" pitchFamily="2" charset="0"/>
                <a:cs typeface="Roboto" panose="02000000000000000000" pitchFamily="2" charset="0"/>
              </a:rPr>
              <a:t>E</a:t>
            </a:r>
            <a:r>
              <a:rPr lang="en-US" sz="1800" b="0" i="0" dirty="0">
                <a:solidFill>
                  <a:srgbClr val="1F1F1F"/>
                </a:solidFill>
                <a:effectLst/>
                <a:latin typeface="Roboto" panose="02000000000000000000" pitchFamily="2" charset="0"/>
                <a:ea typeface="Roboto" panose="02000000000000000000" pitchFamily="2" charset="0"/>
                <a:cs typeface="Roboto" panose="02000000000000000000" pitchFamily="2" charset="0"/>
              </a:rPr>
              <a:t>phedrine from </a:t>
            </a:r>
            <a:r>
              <a:rPr lang="en-US" sz="1800" b="0" i="1" dirty="0">
                <a:solidFill>
                  <a:srgbClr val="1F1F1F"/>
                </a:solidFill>
                <a:effectLst/>
                <a:latin typeface="Roboto" panose="02000000000000000000" pitchFamily="2" charset="0"/>
                <a:ea typeface="Roboto" panose="02000000000000000000" pitchFamily="2" charset="0"/>
                <a:cs typeface="Roboto" panose="02000000000000000000" pitchFamily="2" charset="0"/>
              </a:rPr>
              <a:t>Ephedra </a:t>
            </a:r>
            <a:r>
              <a:rPr lang="en-US" sz="1800" b="0" i="1" dirty="0" err="1">
                <a:solidFill>
                  <a:srgbClr val="1F1F1F"/>
                </a:solidFill>
                <a:effectLst/>
                <a:latin typeface="Roboto" panose="02000000000000000000" pitchFamily="2" charset="0"/>
                <a:ea typeface="Roboto" panose="02000000000000000000" pitchFamily="2" charset="0"/>
                <a:cs typeface="Roboto" panose="02000000000000000000" pitchFamily="2" charset="0"/>
              </a:rPr>
              <a:t>sinica</a:t>
            </a:r>
            <a:endParaRPr lang="en-US" sz="1800" dirty="0">
              <a:solidFill>
                <a:srgbClr val="1F1F1F"/>
              </a:solidFill>
              <a:latin typeface="Roboto" panose="02000000000000000000" pitchFamily="2" charset="0"/>
              <a:ea typeface="Roboto" panose="02000000000000000000" pitchFamily="2" charset="0"/>
              <a:cs typeface="Roboto" panose="02000000000000000000" pitchFamily="2" charset="0"/>
            </a:endParaRPr>
          </a:p>
          <a:p>
            <a:pPr lvl="1"/>
            <a:r>
              <a:rPr lang="en-US" sz="1800" b="0" i="0" dirty="0">
                <a:solidFill>
                  <a:srgbClr val="1F1F1F"/>
                </a:solidFill>
                <a:effectLst/>
                <a:latin typeface="Roboto" panose="02000000000000000000" pitchFamily="2" charset="0"/>
                <a:ea typeface="Roboto" panose="02000000000000000000" pitchFamily="2" charset="0"/>
                <a:cs typeface="Roboto" panose="02000000000000000000" pitchFamily="2" charset="0"/>
              </a:rPr>
              <a:t>Digitoxin from </a:t>
            </a:r>
            <a:r>
              <a:rPr lang="en-US" sz="1800" b="0" i="1" dirty="0">
                <a:solidFill>
                  <a:srgbClr val="1F1F1F"/>
                </a:solidFill>
                <a:effectLst/>
                <a:latin typeface="Roboto" panose="02000000000000000000" pitchFamily="2" charset="0"/>
                <a:ea typeface="Roboto" panose="02000000000000000000" pitchFamily="2" charset="0"/>
                <a:cs typeface="Roboto" panose="02000000000000000000" pitchFamily="2" charset="0"/>
              </a:rPr>
              <a:t>Digitalis purpurea</a:t>
            </a:r>
            <a:endParaRPr lang="en-US" sz="1800" dirty="0">
              <a:solidFill>
                <a:srgbClr val="1F1F1F"/>
              </a:solidFill>
              <a:latin typeface="Roboto" panose="02000000000000000000" pitchFamily="2" charset="0"/>
              <a:ea typeface="Roboto" panose="02000000000000000000" pitchFamily="2" charset="0"/>
              <a:cs typeface="Roboto" panose="02000000000000000000" pitchFamily="2" charset="0"/>
            </a:endParaRPr>
          </a:p>
          <a:p>
            <a:pPr lvl="1"/>
            <a:r>
              <a:rPr lang="en-US" sz="1800" b="0" i="0" dirty="0">
                <a:solidFill>
                  <a:srgbClr val="1F1F1F"/>
                </a:solidFill>
                <a:effectLst/>
                <a:latin typeface="Roboto" panose="02000000000000000000" pitchFamily="2" charset="0"/>
                <a:ea typeface="Roboto" panose="02000000000000000000" pitchFamily="2" charset="0"/>
                <a:cs typeface="Roboto" panose="02000000000000000000" pitchFamily="2" charset="0"/>
              </a:rPr>
              <a:t>Salicin (the source of aspirin) from </a:t>
            </a:r>
            <a:r>
              <a:rPr lang="en-US" sz="1800" b="0" i="1" dirty="0">
                <a:solidFill>
                  <a:srgbClr val="1F1F1F"/>
                </a:solidFill>
                <a:effectLst/>
                <a:latin typeface="Roboto" panose="02000000000000000000" pitchFamily="2" charset="0"/>
                <a:ea typeface="Roboto" panose="02000000000000000000" pitchFamily="2" charset="0"/>
                <a:cs typeface="Roboto" panose="02000000000000000000" pitchFamily="2" charset="0"/>
              </a:rPr>
              <a:t>Salix alba</a:t>
            </a:r>
            <a:r>
              <a:rPr lang="en-US" sz="1800" b="0" i="0" dirty="0">
                <a:solidFill>
                  <a:srgbClr val="1F1F1F"/>
                </a:solidFill>
                <a:effectLst/>
                <a:latin typeface="Roboto" panose="02000000000000000000" pitchFamily="2" charset="0"/>
                <a:ea typeface="Roboto" panose="02000000000000000000" pitchFamily="2" charset="0"/>
                <a:cs typeface="Roboto" panose="02000000000000000000" pitchFamily="2" charset="0"/>
              </a:rPr>
              <a:t> and </a:t>
            </a:r>
          </a:p>
          <a:p>
            <a:pPr lvl="1"/>
            <a:r>
              <a:rPr lang="en-US" sz="1800" dirty="0">
                <a:solidFill>
                  <a:srgbClr val="1F1F1F"/>
                </a:solidFill>
                <a:latin typeface="Roboto" panose="02000000000000000000" pitchFamily="2" charset="0"/>
                <a:ea typeface="Roboto" panose="02000000000000000000" pitchFamily="2" charset="0"/>
                <a:cs typeface="Roboto" panose="02000000000000000000" pitchFamily="2" charset="0"/>
              </a:rPr>
              <a:t>R</a:t>
            </a:r>
            <a:r>
              <a:rPr lang="en-US" sz="1800" b="0" i="0" dirty="0">
                <a:solidFill>
                  <a:srgbClr val="1F1F1F"/>
                </a:solidFill>
                <a:effectLst/>
                <a:latin typeface="Roboto" panose="02000000000000000000" pitchFamily="2" charset="0"/>
                <a:ea typeface="Roboto" panose="02000000000000000000" pitchFamily="2" charset="0"/>
                <a:cs typeface="Roboto" panose="02000000000000000000" pitchFamily="2" charset="0"/>
              </a:rPr>
              <a:t>eserpine from </a:t>
            </a:r>
            <a:r>
              <a:rPr lang="en-US" sz="1800" b="0" i="1" dirty="0">
                <a:solidFill>
                  <a:srgbClr val="1F1F1F"/>
                </a:solidFill>
                <a:effectLst/>
                <a:latin typeface="Roboto" panose="02000000000000000000" pitchFamily="2" charset="0"/>
                <a:ea typeface="Roboto" panose="02000000000000000000" pitchFamily="2" charset="0"/>
                <a:cs typeface="Roboto" panose="02000000000000000000" pitchFamily="2" charset="0"/>
              </a:rPr>
              <a:t>Rauwolfia serpentina</a:t>
            </a:r>
            <a:r>
              <a:rPr lang="en-US" sz="1800" b="0" i="0" dirty="0">
                <a:solidFill>
                  <a:srgbClr val="1F1F1F"/>
                </a:solidFill>
                <a:effectLst/>
                <a:latin typeface="Roboto" panose="02000000000000000000" pitchFamily="2" charset="0"/>
                <a:ea typeface="Roboto" panose="02000000000000000000" pitchFamily="2" charset="0"/>
                <a:cs typeface="Roboto" panose="02000000000000000000" pitchFamily="2" charset="0"/>
              </a:rPr>
              <a:t>. </a:t>
            </a:r>
          </a:p>
          <a:p>
            <a:pPr lvl="1"/>
            <a:r>
              <a:rPr lang="en-US" sz="1800" b="0" i="0" dirty="0">
                <a:solidFill>
                  <a:srgbClr val="1F1F1F"/>
                </a:solidFill>
                <a:effectLst/>
                <a:latin typeface="Roboto" panose="02000000000000000000" pitchFamily="2" charset="0"/>
                <a:ea typeface="Roboto" panose="02000000000000000000" pitchFamily="2" charset="0"/>
                <a:cs typeface="Roboto" panose="02000000000000000000" pitchFamily="2" charset="0"/>
              </a:rPr>
              <a:t>A naturally occurring </a:t>
            </a:r>
            <a:r>
              <a:rPr lang="el-GR" sz="1800" b="0" i="0" dirty="0">
                <a:solidFill>
                  <a:srgbClr val="1F1F1F"/>
                </a:solidFill>
                <a:effectLst/>
                <a:latin typeface="Roboto" panose="02000000000000000000" pitchFamily="2" charset="0"/>
                <a:ea typeface="Roboto" panose="02000000000000000000" pitchFamily="2" charset="0"/>
                <a:cs typeface="Roboto" panose="02000000000000000000" pitchFamily="2" charset="0"/>
              </a:rPr>
              <a:t>β-</a:t>
            </a:r>
            <a:r>
              <a:rPr lang="en-US" sz="1800" b="0" i="0" dirty="0">
                <a:solidFill>
                  <a:srgbClr val="1F1F1F"/>
                </a:solidFill>
                <a:effectLst/>
                <a:latin typeface="Roboto" panose="02000000000000000000" pitchFamily="2" charset="0"/>
                <a:ea typeface="Roboto" panose="02000000000000000000" pitchFamily="2" charset="0"/>
                <a:cs typeface="Roboto" panose="02000000000000000000" pitchFamily="2" charset="0"/>
              </a:rPr>
              <a:t>adrenergic blocking agent with partial agonism has been identified in a herbal remedy</a:t>
            </a:r>
            <a:endParaRPr lang="en-US" sz="1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07265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E3F8-CC59-FE3D-CA6B-09DE5B3EB57D}"/>
              </a:ext>
            </a:extLst>
          </p:cNvPr>
          <p:cNvSpPr>
            <a:spLocks noGrp="1"/>
          </p:cNvSpPr>
          <p:nvPr>
            <p:ph type="title"/>
          </p:nvPr>
        </p:nvSpPr>
        <p:spPr/>
        <p:txBody>
          <a:bodyPr/>
          <a:lstStyle/>
          <a:p>
            <a:r>
              <a:rPr lang="en-US" b="1" dirty="0"/>
              <a:t>Heart Failure</a:t>
            </a:r>
          </a:p>
        </p:txBody>
      </p:sp>
      <p:sp>
        <p:nvSpPr>
          <p:cNvPr id="3" name="Content Placeholder 2">
            <a:extLst>
              <a:ext uri="{FF2B5EF4-FFF2-40B4-BE49-F238E27FC236}">
                <a16:creationId xmlns:a16="http://schemas.microsoft.com/office/drawing/2014/main" id="{A6134303-39D6-9720-B577-9A65AE5EC0AE}"/>
              </a:ext>
            </a:extLst>
          </p:cNvPr>
          <p:cNvSpPr>
            <a:spLocks noGrp="1"/>
          </p:cNvSpPr>
          <p:nvPr>
            <p:ph idx="1"/>
          </p:nvPr>
        </p:nvSpPr>
        <p:spPr>
          <a:xfrm>
            <a:off x="425906" y="2603500"/>
            <a:ext cx="8761412" cy="3416300"/>
          </a:xfrm>
        </p:spPr>
        <p:txBody>
          <a:bodyPr/>
          <a:lstStyle/>
          <a:p>
            <a:endParaRPr lang="en-US" dirty="0"/>
          </a:p>
        </p:txBody>
      </p:sp>
      <p:pic>
        <p:nvPicPr>
          <p:cNvPr id="4" name="Picture 2" descr="What is Congestive Heart Failure or CHF – Symptoms and Causes">
            <a:extLst>
              <a:ext uri="{FF2B5EF4-FFF2-40B4-BE49-F238E27FC236}">
                <a16:creationId xmlns:a16="http://schemas.microsoft.com/office/drawing/2014/main" id="{16374D8F-41B0-6B59-9E13-6DC62269BB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534" r="5444" b="6431"/>
          <a:stretch/>
        </p:blipFill>
        <p:spPr bwMode="auto">
          <a:xfrm>
            <a:off x="2454284" y="1745396"/>
            <a:ext cx="6858592" cy="5132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702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3DE48-4957-3ED3-F375-D68080C4CA6E}"/>
              </a:ext>
            </a:extLst>
          </p:cNvPr>
          <p:cNvSpPr>
            <a:spLocks noGrp="1"/>
          </p:cNvSpPr>
          <p:nvPr>
            <p:ph type="title"/>
          </p:nvPr>
        </p:nvSpPr>
        <p:spPr/>
        <p:txBody>
          <a:bodyPr/>
          <a:lstStyle/>
          <a:p>
            <a:r>
              <a:rPr lang="en-US" b="1" dirty="0"/>
              <a:t>Top Herbs for your heart</a:t>
            </a:r>
          </a:p>
        </p:txBody>
      </p:sp>
      <p:sp>
        <p:nvSpPr>
          <p:cNvPr id="3" name="Content Placeholder 2">
            <a:extLst>
              <a:ext uri="{FF2B5EF4-FFF2-40B4-BE49-F238E27FC236}">
                <a16:creationId xmlns:a16="http://schemas.microsoft.com/office/drawing/2014/main" id="{53DC1AAB-75FF-3158-51CD-56DF7684108E}"/>
              </a:ext>
            </a:extLst>
          </p:cNvPr>
          <p:cNvSpPr>
            <a:spLocks noGrp="1"/>
          </p:cNvSpPr>
          <p:nvPr>
            <p:ph sz="half" idx="1"/>
          </p:nvPr>
        </p:nvSpPr>
        <p:spPr/>
        <p:txBody>
          <a:bodyPr>
            <a:noAutofit/>
          </a:bodyPr>
          <a:lstStyle/>
          <a:p>
            <a:pPr algn="l"/>
            <a:r>
              <a:rPr lang="en-US" b="1" i="0" dirty="0">
                <a:solidFill>
                  <a:srgbClr val="333333"/>
                </a:solidFill>
                <a:effectLst/>
                <a:latin typeface="Roboto" panose="02000000000000000000" pitchFamily="2" charset="0"/>
                <a:ea typeface="Roboto" panose="02000000000000000000" pitchFamily="2" charset="0"/>
                <a:cs typeface="Roboto" panose="02000000000000000000" pitchFamily="2" charset="0"/>
              </a:rPr>
              <a:t>Cinnamon </a:t>
            </a:r>
            <a:r>
              <a:rPr lang="en-US"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 </a:t>
            </a:r>
          </a:p>
          <a:p>
            <a:pPr marL="0" indent="0" algn="l">
              <a:buNone/>
            </a:pPr>
            <a:r>
              <a:rPr lang="en-US"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Cinnamon helps the heart in several ways. A 2013 </a:t>
            </a:r>
            <a:r>
              <a:rPr lang="en-US" b="1" i="0" u="none" strike="noStrike" dirty="0">
                <a:solidFill>
                  <a:srgbClr val="981E32"/>
                </a:solidFill>
                <a:effectLst/>
                <a:latin typeface="Roboto" panose="02000000000000000000" pitchFamily="2" charset="0"/>
                <a:ea typeface="Roboto" panose="02000000000000000000" pitchFamily="2" charset="0"/>
                <a:cs typeface="Roboto" panose="02000000000000000000" pitchFamily="2" charset="0"/>
                <a:hlinkClick r:id="rId2"/>
              </a:rPr>
              <a:t>review study</a:t>
            </a:r>
            <a:r>
              <a:rPr lang="en-US"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 of 10 previous studies found that a small daily dose of cinnamon decreased levels of total cholesterol, “bad” LDL cholesterol, and triglycerides, a harmful type of blood fat. It also lowered blood sugar, protecting against diabetes, which increases the risk for heart attacks and strokes.  </a:t>
            </a:r>
          </a:p>
          <a:p>
            <a:pPr marL="0" indent="0" algn="l">
              <a:buNone/>
            </a:pPr>
            <a:r>
              <a:rPr lang="en-US" b="1" i="1" dirty="0">
                <a:solidFill>
                  <a:srgbClr val="333333"/>
                </a:solidFill>
                <a:effectLst/>
                <a:latin typeface="Roboto" panose="02000000000000000000" pitchFamily="2" charset="0"/>
                <a:ea typeface="Roboto" panose="02000000000000000000" pitchFamily="2" charset="0"/>
                <a:cs typeface="Roboto" panose="02000000000000000000" pitchFamily="2" charset="0"/>
              </a:rPr>
              <a:t>To use it:</a:t>
            </a:r>
            <a:r>
              <a:rPr lang="en-US"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 Sprinkle on oatmeal, add to smoothies, or mix into meatless or turkey chili.  </a:t>
            </a:r>
          </a:p>
        </p:txBody>
      </p:sp>
      <p:pic>
        <p:nvPicPr>
          <p:cNvPr id="2050" name="Picture 2" descr="12 health benefits of cinnamon | Good Food">
            <a:extLst>
              <a:ext uri="{FF2B5EF4-FFF2-40B4-BE49-F238E27FC236}">
                <a16:creationId xmlns:a16="http://schemas.microsoft.com/office/drawing/2014/main" id="{388E389C-D86F-FD45-4961-8C318826475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44614" y="2102030"/>
            <a:ext cx="4592432" cy="4199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363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1FEA8E-6012-BAAA-D6A7-015690ABECE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B1160F-5B17-C63C-E213-0EF354E39E7E}"/>
              </a:ext>
            </a:extLst>
          </p:cNvPr>
          <p:cNvSpPr>
            <a:spLocks noGrp="1"/>
          </p:cNvSpPr>
          <p:nvPr>
            <p:ph sz="half" idx="1"/>
          </p:nvPr>
        </p:nvSpPr>
        <p:spPr/>
        <p:txBody>
          <a:bodyPr>
            <a:normAutofit/>
          </a:bodyPr>
          <a:lstStyle/>
          <a:p>
            <a:pPr algn="l"/>
            <a:r>
              <a:rPr lang="en-US" b="1" i="0" dirty="0">
                <a:solidFill>
                  <a:srgbClr val="333333"/>
                </a:solidFill>
                <a:effectLst/>
                <a:latin typeface="Roboto" panose="02000000000000000000" pitchFamily="2" charset="0"/>
                <a:ea typeface="Roboto" panose="02000000000000000000" pitchFamily="2" charset="0"/>
                <a:cs typeface="Roboto" panose="02000000000000000000" pitchFamily="2" charset="0"/>
              </a:rPr>
              <a:t>Cardamom </a:t>
            </a:r>
            <a:r>
              <a:rPr lang="en-US"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 </a:t>
            </a:r>
          </a:p>
          <a:p>
            <a:pPr marL="0" indent="0" algn="l">
              <a:buNone/>
            </a:pPr>
            <a:r>
              <a:rPr lang="en-US"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One </a:t>
            </a:r>
            <a:r>
              <a:rPr lang="en-US" b="1" i="0" u="none" strike="noStrike" dirty="0">
                <a:solidFill>
                  <a:srgbClr val="981E32"/>
                </a:solidFill>
                <a:effectLst/>
                <a:latin typeface="Roboto" panose="02000000000000000000" pitchFamily="2" charset="0"/>
                <a:ea typeface="Roboto" panose="02000000000000000000" pitchFamily="2" charset="0"/>
                <a:cs typeface="Roboto" panose="02000000000000000000" pitchFamily="2" charset="0"/>
                <a:hlinkClick r:id="rId2"/>
              </a:rPr>
              <a:t>study</a:t>
            </a:r>
            <a:r>
              <a:rPr lang="en-US"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 found that cardamom, an intense spice often found in Indian dishes, may lower blood pressure. </a:t>
            </a:r>
            <a:r>
              <a:rPr lang="en-US" b="1" i="0" u="none" strike="noStrike" dirty="0">
                <a:solidFill>
                  <a:srgbClr val="981E32"/>
                </a:solidFill>
                <a:effectLst/>
                <a:latin typeface="Roboto" panose="02000000000000000000" pitchFamily="2" charset="0"/>
                <a:ea typeface="Roboto" panose="02000000000000000000" pitchFamily="2" charset="0"/>
                <a:cs typeface="Roboto" panose="02000000000000000000" pitchFamily="2" charset="0"/>
                <a:hlinkClick r:id="rId3"/>
              </a:rPr>
              <a:t>Research</a:t>
            </a:r>
            <a:r>
              <a:rPr lang="en-US"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 also shows it helps lower the risk of blood clots.  </a:t>
            </a:r>
          </a:p>
          <a:p>
            <a:pPr marL="0" indent="0" algn="l">
              <a:buNone/>
            </a:pPr>
            <a:endParaRPr lang="en-US" b="0" i="0" dirty="0">
              <a:solidFill>
                <a:srgbClr val="333333"/>
              </a:solidFill>
              <a:effectLst/>
              <a:latin typeface="Roboto" panose="02000000000000000000" pitchFamily="2" charset="0"/>
              <a:ea typeface="Roboto" panose="02000000000000000000" pitchFamily="2" charset="0"/>
              <a:cs typeface="Roboto" panose="02000000000000000000" pitchFamily="2" charset="0"/>
            </a:endParaRPr>
          </a:p>
          <a:p>
            <a:pPr marL="0" indent="0" algn="l">
              <a:buNone/>
            </a:pPr>
            <a:r>
              <a:rPr lang="en-US" b="1" i="1" dirty="0">
                <a:solidFill>
                  <a:srgbClr val="333333"/>
                </a:solidFill>
                <a:effectLst/>
                <a:latin typeface="Roboto" panose="02000000000000000000" pitchFamily="2" charset="0"/>
                <a:ea typeface="Roboto" panose="02000000000000000000" pitchFamily="2" charset="0"/>
                <a:cs typeface="Roboto" panose="02000000000000000000" pitchFamily="2" charset="0"/>
              </a:rPr>
              <a:t>To use it:</a:t>
            </a:r>
            <a:r>
              <a:rPr lang="en-US"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 Find this herb ground or in pod form on the spice aisle. You can mix the ground seed into any Asian or Mexican dish. Or eat the whole pods as a snack.. </a:t>
            </a:r>
            <a:endParaRPr lang="en-US" dirty="0"/>
          </a:p>
        </p:txBody>
      </p:sp>
      <p:pic>
        <p:nvPicPr>
          <p:cNvPr id="3074" name="Picture 2" descr="What Is Cardamom and How Do You Use It?">
            <a:extLst>
              <a:ext uri="{FF2B5EF4-FFF2-40B4-BE49-F238E27FC236}">
                <a16:creationId xmlns:a16="http://schemas.microsoft.com/office/drawing/2014/main" id="{168EB8DF-13D9-5B7B-FE1E-1B59FB75B5D4}"/>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349254" y="2320185"/>
            <a:ext cx="4920108" cy="3699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56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E40168-9534-BC2C-5C02-958A5B3E8A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1CD10D-391D-1200-56C2-55571E26134F}"/>
              </a:ext>
            </a:extLst>
          </p:cNvPr>
          <p:cNvSpPr>
            <a:spLocks noGrp="1"/>
          </p:cNvSpPr>
          <p:nvPr>
            <p:ph sz="half" idx="1"/>
          </p:nvPr>
        </p:nvSpPr>
        <p:spPr/>
        <p:txBody>
          <a:bodyPr>
            <a:normAutofit fontScale="70000" lnSpcReduction="20000"/>
          </a:bodyPr>
          <a:lstStyle/>
          <a:p>
            <a:r>
              <a:rPr lang="en-US" sz="2600" b="1" i="0" dirty="0">
                <a:solidFill>
                  <a:srgbClr val="333333"/>
                </a:solidFill>
                <a:effectLst/>
                <a:latin typeface="Roboto" panose="02000000000000000000" pitchFamily="2" charset="0"/>
                <a:ea typeface="Roboto" panose="02000000000000000000" pitchFamily="2" charset="0"/>
                <a:cs typeface="Roboto" panose="02000000000000000000" pitchFamily="2" charset="0"/>
              </a:rPr>
              <a:t>Ginger </a:t>
            </a:r>
            <a:r>
              <a:rPr lang="en-US" sz="2600"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 </a:t>
            </a:r>
          </a:p>
          <a:p>
            <a:pPr marL="0" indent="0" algn="l">
              <a:buNone/>
            </a:pPr>
            <a:endParaRPr lang="en-US" sz="2600" b="0" i="0" dirty="0">
              <a:solidFill>
                <a:srgbClr val="333333"/>
              </a:solidFill>
              <a:effectLst/>
              <a:latin typeface="Roboto" panose="02000000000000000000" pitchFamily="2" charset="0"/>
              <a:ea typeface="Roboto" panose="02000000000000000000" pitchFamily="2" charset="0"/>
              <a:cs typeface="Roboto" panose="02000000000000000000" pitchFamily="2" charset="0"/>
            </a:endParaRPr>
          </a:p>
          <a:p>
            <a:pPr marL="0" indent="0" algn="l">
              <a:buNone/>
            </a:pPr>
            <a:r>
              <a:rPr lang="en-US" sz="2600"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Eating this spicy root may reduce your risk for high blood pressure, </a:t>
            </a:r>
            <a:r>
              <a:rPr lang="en-US" sz="2600" b="1" i="0" u="none" strike="noStrike" dirty="0">
                <a:solidFill>
                  <a:srgbClr val="981E32"/>
                </a:solidFill>
                <a:effectLst/>
                <a:latin typeface="Roboto" panose="02000000000000000000" pitchFamily="2" charset="0"/>
                <a:ea typeface="Roboto" panose="02000000000000000000" pitchFamily="2" charset="0"/>
                <a:cs typeface="Roboto" panose="02000000000000000000" pitchFamily="2" charset="0"/>
                <a:hlinkClick r:id="rId2"/>
              </a:rPr>
              <a:t>research</a:t>
            </a:r>
            <a:r>
              <a:rPr lang="en-US" sz="2600"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 shows. People who ate more of it had the lowest risk. The study authors recommend 2-4 grams (or about ½ teaspoon to a teaspoon) a day to prevent this heart problem. </a:t>
            </a:r>
          </a:p>
          <a:p>
            <a:pPr marL="0" indent="0" algn="l">
              <a:buNone/>
            </a:pPr>
            <a:endParaRPr lang="en-US" sz="2600" b="0" i="0" dirty="0">
              <a:solidFill>
                <a:srgbClr val="333333"/>
              </a:solidFill>
              <a:effectLst/>
              <a:latin typeface="Roboto" panose="02000000000000000000" pitchFamily="2" charset="0"/>
              <a:ea typeface="Roboto" panose="02000000000000000000" pitchFamily="2" charset="0"/>
              <a:cs typeface="Roboto" panose="02000000000000000000" pitchFamily="2" charset="0"/>
            </a:endParaRPr>
          </a:p>
          <a:p>
            <a:pPr marL="0" indent="0" algn="l">
              <a:buNone/>
            </a:pPr>
            <a:r>
              <a:rPr lang="en-US" sz="2600" b="1" i="1" dirty="0">
                <a:solidFill>
                  <a:srgbClr val="333333"/>
                </a:solidFill>
                <a:effectLst/>
                <a:latin typeface="Roboto" panose="02000000000000000000" pitchFamily="2" charset="0"/>
                <a:ea typeface="Roboto" panose="02000000000000000000" pitchFamily="2" charset="0"/>
                <a:cs typeface="Roboto" panose="02000000000000000000" pitchFamily="2" charset="0"/>
              </a:rPr>
              <a:t>To use it:</a:t>
            </a:r>
            <a:r>
              <a:rPr lang="en-US" sz="2600"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 Chop it up and add raw to salads or toss into stir-fries and Asian dishes. </a:t>
            </a:r>
            <a:r>
              <a:rPr lang="en-US" sz="2300"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 </a:t>
            </a:r>
          </a:p>
          <a:p>
            <a:pPr marL="0" indent="0" algn="l">
              <a:buNone/>
            </a:pPr>
            <a:r>
              <a:rPr lang="en-US" sz="2600"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 </a:t>
            </a:r>
          </a:p>
          <a:p>
            <a:endParaRPr lang="en-US" dirty="0">
              <a:latin typeface="Roboto" panose="02000000000000000000" pitchFamily="2" charset="0"/>
              <a:ea typeface="Roboto" panose="02000000000000000000" pitchFamily="2" charset="0"/>
              <a:cs typeface="Roboto" panose="02000000000000000000" pitchFamily="2" charset="0"/>
            </a:endParaRPr>
          </a:p>
        </p:txBody>
      </p:sp>
      <p:pic>
        <p:nvPicPr>
          <p:cNvPr id="4098" name="Picture 2" descr="Health Benefits of Ginger">
            <a:extLst>
              <a:ext uri="{FF2B5EF4-FFF2-40B4-BE49-F238E27FC236}">
                <a16:creationId xmlns:a16="http://schemas.microsoft.com/office/drawing/2014/main" id="{BF4D0350-F1B9-5DE3-B0F0-98D7429091E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96000" y="2603500"/>
            <a:ext cx="5614352" cy="3867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668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03B373-7757-79CC-64EC-50A0A8AE81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2C15C9-C7E6-2832-5EF8-D380A14F9DFD}"/>
              </a:ext>
            </a:extLst>
          </p:cNvPr>
          <p:cNvSpPr>
            <a:spLocks noGrp="1"/>
          </p:cNvSpPr>
          <p:nvPr>
            <p:ph sz="half" idx="1"/>
          </p:nvPr>
        </p:nvSpPr>
        <p:spPr/>
        <p:txBody>
          <a:bodyPr>
            <a:normAutofit fontScale="92500" lnSpcReduction="10000"/>
          </a:bodyPr>
          <a:lstStyle/>
          <a:p>
            <a:pPr algn="l"/>
            <a:r>
              <a:rPr lang="en-US" b="1" i="0" dirty="0">
                <a:solidFill>
                  <a:srgbClr val="333333"/>
                </a:solidFill>
                <a:effectLst/>
                <a:latin typeface="Roboto" panose="02000000000000000000" pitchFamily="2" charset="0"/>
                <a:ea typeface="Roboto" panose="02000000000000000000" pitchFamily="2" charset="0"/>
                <a:cs typeface="Roboto" panose="02000000000000000000" pitchFamily="2" charset="0"/>
              </a:rPr>
              <a:t>Garlic </a:t>
            </a:r>
            <a:r>
              <a:rPr lang="en-US"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 </a:t>
            </a:r>
          </a:p>
          <a:p>
            <a:pPr marL="0" indent="0" algn="l">
              <a:buNone/>
            </a:pPr>
            <a:r>
              <a:rPr lang="en-US"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If you’re committed to heart health, you can’t go wrong with garlic. In a </a:t>
            </a:r>
            <a:r>
              <a:rPr lang="en-US" b="1" i="0" u="none" strike="noStrike" dirty="0">
                <a:solidFill>
                  <a:srgbClr val="981E32"/>
                </a:solidFill>
                <a:effectLst/>
                <a:latin typeface="Roboto" panose="02000000000000000000" pitchFamily="2" charset="0"/>
                <a:ea typeface="Roboto" panose="02000000000000000000" pitchFamily="2" charset="0"/>
                <a:cs typeface="Roboto" panose="02000000000000000000" pitchFamily="2" charset="0"/>
                <a:hlinkClick r:id="rId2"/>
              </a:rPr>
              <a:t>2016 article</a:t>
            </a:r>
            <a:r>
              <a:rPr lang="en-US"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 that reviewed 20 prior studies, garlic was shown to significantly lower blood pressure. And another </a:t>
            </a:r>
            <a:r>
              <a:rPr lang="en-US" b="1" i="0" u="none" strike="noStrike" dirty="0">
                <a:solidFill>
                  <a:srgbClr val="981E32"/>
                </a:solidFill>
                <a:effectLst/>
                <a:latin typeface="Roboto" panose="02000000000000000000" pitchFamily="2" charset="0"/>
                <a:ea typeface="Roboto" panose="02000000000000000000" pitchFamily="2" charset="0"/>
                <a:cs typeface="Roboto" panose="02000000000000000000" pitchFamily="2" charset="0"/>
                <a:hlinkClick r:id="rId3"/>
              </a:rPr>
              <a:t>review study</a:t>
            </a:r>
            <a:r>
              <a:rPr lang="en-US"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 involving 2300 people showed it lowered total and LDL cholesterol by as much as 10% in those who had high cholesterol levels to start with.  </a:t>
            </a:r>
          </a:p>
          <a:p>
            <a:pPr marL="0" indent="0" algn="l">
              <a:buNone/>
            </a:pPr>
            <a:r>
              <a:rPr lang="en-US" b="1" i="1" dirty="0">
                <a:solidFill>
                  <a:srgbClr val="333333"/>
                </a:solidFill>
                <a:effectLst/>
                <a:latin typeface="Roboto" panose="02000000000000000000" pitchFamily="2" charset="0"/>
                <a:ea typeface="Roboto" panose="02000000000000000000" pitchFamily="2" charset="0"/>
                <a:cs typeface="Roboto" panose="02000000000000000000" pitchFamily="2" charset="0"/>
              </a:rPr>
              <a:t>To use it:</a:t>
            </a:r>
            <a:r>
              <a:rPr lang="en-US"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 Add to soups, stews, and casseroles. Sauté in olive oil with vegetables like spinach or kale. You can also take a garlic supplement. </a:t>
            </a:r>
            <a:endParaRPr lang="en-US" dirty="0">
              <a:solidFill>
                <a:srgbClr val="333333"/>
              </a:solidFill>
              <a:latin typeface="Roboto" panose="02000000000000000000" pitchFamily="2" charset="0"/>
              <a:ea typeface="Roboto" panose="02000000000000000000" pitchFamily="2" charset="0"/>
              <a:cs typeface="Roboto" panose="02000000000000000000" pitchFamily="2" charset="0"/>
            </a:endParaRPr>
          </a:p>
          <a:p>
            <a:endParaRPr lang="en-US" b="1" i="0" dirty="0">
              <a:solidFill>
                <a:srgbClr val="333333"/>
              </a:solidFill>
              <a:effectLst/>
              <a:latin typeface="Roboto" panose="02000000000000000000" pitchFamily="2" charset="0"/>
              <a:ea typeface="Roboto" panose="02000000000000000000" pitchFamily="2" charset="0"/>
              <a:cs typeface="Roboto" panose="02000000000000000000" pitchFamily="2" charset="0"/>
            </a:endParaRPr>
          </a:p>
        </p:txBody>
      </p:sp>
      <p:pic>
        <p:nvPicPr>
          <p:cNvPr id="5122" name="Picture 2" descr="7 Surprising Health Benefits Of Garlic ...">
            <a:extLst>
              <a:ext uri="{FF2B5EF4-FFF2-40B4-BE49-F238E27FC236}">
                <a16:creationId xmlns:a16="http://schemas.microsoft.com/office/drawing/2014/main" id="{12E404F9-A81C-4298-168F-EABA377CB19E}"/>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096000" y="2773233"/>
            <a:ext cx="5457716" cy="307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923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F9ECCC-9FA6-9289-FEFA-2E7AC080437A}"/>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11EA75EA-2D52-A692-B4EB-D6574224AF75}"/>
              </a:ext>
            </a:extLst>
          </p:cNvPr>
          <p:cNvSpPr>
            <a:spLocks noGrp="1"/>
          </p:cNvSpPr>
          <p:nvPr>
            <p:ph sz="half" idx="1"/>
          </p:nvPr>
        </p:nvSpPr>
        <p:spPr>
          <a:xfrm>
            <a:off x="259492" y="2603500"/>
            <a:ext cx="5949220" cy="3763846"/>
          </a:xfrm>
        </p:spPr>
        <p:txBody>
          <a:bodyPr>
            <a:normAutofit fontScale="85000" lnSpcReduction="20000"/>
          </a:bodyPr>
          <a:lstStyle/>
          <a:p>
            <a:pPr algn="l"/>
            <a:r>
              <a:rPr lang="en-US" sz="2300" b="1" i="0" dirty="0">
                <a:solidFill>
                  <a:srgbClr val="333333"/>
                </a:solidFill>
                <a:effectLst/>
                <a:latin typeface="Roboto" panose="02000000000000000000" pitchFamily="2" charset="0"/>
                <a:ea typeface="Roboto" panose="02000000000000000000" pitchFamily="2" charset="0"/>
                <a:cs typeface="Roboto" panose="02000000000000000000" pitchFamily="2" charset="0"/>
              </a:rPr>
              <a:t>Curcumin </a:t>
            </a:r>
            <a:r>
              <a:rPr lang="en-US" sz="2300"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 </a:t>
            </a:r>
          </a:p>
          <a:p>
            <a:pPr marL="0" indent="0" algn="l">
              <a:buNone/>
            </a:pPr>
            <a:r>
              <a:rPr lang="en-US" sz="2300"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This substance is found in turmeric and gives the spice its rich, yellow color, </a:t>
            </a:r>
            <a:r>
              <a:rPr lang="en-US" sz="2300" b="1" i="0" u="none" strike="noStrike" dirty="0">
                <a:solidFill>
                  <a:srgbClr val="981E32"/>
                </a:solidFill>
                <a:effectLst/>
                <a:latin typeface="Roboto" panose="02000000000000000000" pitchFamily="2" charset="0"/>
                <a:ea typeface="Roboto" panose="02000000000000000000" pitchFamily="2" charset="0"/>
                <a:cs typeface="Roboto" panose="02000000000000000000" pitchFamily="2" charset="0"/>
                <a:hlinkClick r:id="rId2"/>
              </a:rPr>
              <a:t>research</a:t>
            </a:r>
            <a:r>
              <a:rPr lang="en-US" sz="2300"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 shows: preventing dangerous blood clots, lowering cholesterol, and reducing inflammation that leads to heart attacks and strokes. It may also guard against heart failure. And studies show that curcumin may be as effective as </a:t>
            </a:r>
            <a:r>
              <a:rPr lang="en-US" sz="2300" b="1" i="0" u="none" strike="noStrike" dirty="0">
                <a:solidFill>
                  <a:srgbClr val="981E32"/>
                </a:solidFill>
                <a:effectLst/>
                <a:latin typeface="Roboto" panose="02000000000000000000" pitchFamily="2" charset="0"/>
                <a:ea typeface="Roboto" panose="02000000000000000000" pitchFamily="2" charset="0"/>
                <a:cs typeface="Roboto" panose="02000000000000000000" pitchFamily="2" charset="0"/>
                <a:hlinkClick r:id="rId3"/>
              </a:rPr>
              <a:t>medication</a:t>
            </a:r>
            <a:r>
              <a:rPr lang="en-US" sz="2300"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 and </a:t>
            </a:r>
            <a:r>
              <a:rPr lang="en-US" sz="2300" b="1" i="0" u="none" strike="noStrike" dirty="0">
                <a:solidFill>
                  <a:srgbClr val="981E32"/>
                </a:solidFill>
                <a:effectLst/>
                <a:latin typeface="Roboto" panose="02000000000000000000" pitchFamily="2" charset="0"/>
                <a:ea typeface="Roboto" panose="02000000000000000000" pitchFamily="2" charset="0"/>
                <a:cs typeface="Roboto" panose="02000000000000000000" pitchFamily="2" charset="0"/>
                <a:hlinkClick r:id="rId4"/>
              </a:rPr>
              <a:t>exercise</a:t>
            </a:r>
            <a:r>
              <a:rPr lang="en-US" sz="2300"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 at improving the health of blood vessels. </a:t>
            </a:r>
          </a:p>
          <a:p>
            <a:pPr marL="0" indent="0" algn="l">
              <a:buNone/>
            </a:pPr>
            <a:r>
              <a:rPr lang="en-US" sz="2300" b="1" i="1" dirty="0">
                <a:solidFill>
                  <a:srgbClr val="333333"/>
                </a:solidFill>
                <a:effectLst/>
                <a:latin typeface="Roboto" panose="02000000000000000000" pitchFamily="2" charset="0"/>
                <a:ea typeface="Roboto" panose="02000000000000000000" pitchFamily="2" charset="0"/>
                <a:cs typeface="Roboto" panose="02000000000000000000" pitchFamily="2" charset="0"/>
              </a:rPr>
              <a:t>To use it:</a:t>
            </a:r>
            <a:r>
              <a:rPr lang="en-US" sz="2300"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 Toss with roasted vegetables like cauliflower, onions, and carrots, or add to rice or soups. Some people take a turmeric supplement to get the benefit.  </a:t>
            </a:r>
          </a:p>
          <a:p>
            <a:endParaRPr lang="en-US" dirty="0"/>
          </a:p>
        </p:txBody>
      </p:sp>
      <p:pic>
        <p:nvPicPr>
          <p:cNvPr id="6146" name="Picture 2" descr="Curcumin or Turmeric for Dogs: Which ...">
            <a:extLst>
              <a:ext uri="{FF2B5EF4-FFF2-40B4-BE49-F238E27FC236}">
                <a16:creationId xmlns:a16="http://schemas.microsoft.com/office/drawing/2014/main" id="{CD9D0510-85B9-F8EA-54A3-0693B8C6296D}"/>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411635" y="2710044"/>
            <a:ext cx="5351998" cy="317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012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3EC9E-D8C3-0D20-BEFD-8E421078F81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D591A4-8EFC-9285-4374-C5E509424C64}"/>
              </a:ext>
            </a:extLst>
          </p:cNvPr>
          <p:cNvSpPr>
            <a:spLocks noGrp="1"/>
          </p:cNvSpPr>
          <p:nvPr>
            <p:ph sz="half" idx="1"/>
          </p:nvPr>
        </p:nvSpPr>
        <p:spPr>
          <a:xfrm>
            <a:off x="1154954" y="2603500"/>
            <a:ext cx="4825158" cy="3995008"/>
          </a:xfrm>
        </p:spPr>
        <p:txBody>
          <a:bodyPr>
            <a:normAutofit/>
          </a:bodyPr>
          <a:lstStyle/>
          <a:p>
            <a:pPr algn="l"/>
            <a:r>
              <a:rPr lang="en-US" b="1" i="0" dirty="0">
                <a:solidFill>
                  <a:srgbClr val="333333"/>
                </a:solidFill>
                <a:effectLst/>
                <a:latin typeface="Roboto" panose="02000000000000000000" pitchFamily="2" charset="0"/>
                <a:ea typeface="Roboto" panose="02000000000000000000" pitchFamily="2" charset="0"/>
                <a:cs typeface="Roboto" panose="02000000000000000000" pitchFamily="2" charset="0"/>
              </a:rPr>
              <a:t>Berberine  </a:t>
            </a:r>
            <a:r>
              <a:rPr lang="en-US"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 </a:t>
            </a:r>
          </a:p>
          <a:p>
            <a:pPr marL="0" indent="0" algn="l">
              <a:buNone/>
            </a:pPr>
            <a:r>
              <a:rPr lang="en-US"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A compound that comes from several plants, berberine is used to make a supplement. </a:t>
            </a:r>
            <a:r>
              <a:rPr lang="en-US" b="1" i="0" u="none" strike="noStrike" dirty="0">
                <a:solidFill>
                  <a:srgbClr val="981E32"/>
                </a:solidFill>
                <a:effectLst/>
                <a:latin typeface="Roboto" panose="02000000000000000000" pitchFamily="2" charset="0"/>
                <a:ea typeface="Roboto" panose="02000000000000000000" pitchFamily="2" charset="0"/>
                <a:cs typeface="Roboto" panose="02000000000000000000" pitchFamily="2" charset="0"/>
                <a:hlinkClick r:id="rId2"/>
              </a:rPr>
              <a:t>Research</a:t>
            </a:r>
            <a:r>
              <a:rPr lang="en-US"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 shows it helps the heart in several ways, including lowering LDL cholesterol and triglycerides and increasing HDL cholesterol. It also improves blood sugar.  </a:t>
            </a:r>
          </a:p>
          <a:p>
            <a:pPr marL="0" indent="0" algn="l">
              <a:buNone/>
            </a:pPr>
            <a:r>
              <a:rPr lang="en-US" b="1" i="1" dirty="0">
                <a:solidFill>
                  <a:srgbClr val="333333"/>
                </a:solidFill>
                <a:effectLst/>
                <a:latin typeface="Roboto" panose="02000000000000000000" pitchFamily="2" charset="0"/>
                <a:ea typeface="Roboto" panose="02000000000000000000" pitchFamily="2" charset="0"/>
                <a:cs typeface="Roboto" panose="02000000000000000000" pitchFamily="2" charset="0"/>
              </a:rPr>
              <a:t>To use it:</a:t>
            </a:r>
            <a:r>
              <a:rPr lang="en-US"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 Your best bet is a berberine supplement because the compound is hard to get from foods. Some people sprinkle the contents of a berberine capsule into a smoothie.</a:t>
            </a:r>
          </a:p>
          <a:p>
            <a:endParaRPr lang="en-US" dirty="0"/>
          </a:p>
        </p:txBody>
      </p:sp>
      <p:pic>
        <p:nvPicPr>
          <p:cNvPr id="7170" name="Picture 2" descr="How Long Does It Take For Berberine To Work?">
            <a:extLst>
              <a:ext uri="{FF2B5EF4-FFF2-40B4-BE49-F238E27FC236}">
                <a16:creationId xmlns:a16="http://schemas.microsoft.com/office/drawing/2014/main" id="{D6EECE78-2D39-207F-4889-FF2F6CE7BC7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33779" y="2656805"/>
            <a:ext cx="4982719" cy="3309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21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98F54-CC2D-B4C4-3D51-FF8EA7C25D7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D2A75CE-16DA-D28B-8598-87F769E5DC55}"/>
              </a:ext>
            </a:extLst>
          </p:cNvPr>
          <p:cNvPicPr>
            <a:picLocks noGrp="1" noChangeAspect="1"/>
          </p:cNvPicPr>
          <p:nvPr>
            <p:ph idx="1"/>
          </p:nvPr>
        </p:nvPicPr>
        <p:blipFill>
          <a:blip r:embed="rId2"/>
          <a:stretch>
            <a:fillRect/>
          </a:stretch>
        </p:blipFill>
        <p:spPr>
          <a:xfrm>
            <a:off x="764616" y="1934878"/>
            <a:ext cx="10541815" cy="4342354"/>
          </a:xfrm>
          <a:prstGeom prst="rect">
            <a:avLst/>
          </a:prstGeom>
        </p:spPr>
      </p:pic>
    </p:spTree>
    <p:extLst>
      <p:ext uri="{BB962C8B-B14F-4D97-AF65-F5344CB8AC3E}">
        <p14:creationId xmlns:p14="http://schemas.microsoft.com/office/powerpoint/2010/main" val="2042528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E843F2B7-AF20-4067-C381-A36A2428C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8" y="0"/>
            <a:ext cx="120745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450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CB5EC0-4BC7-C97A-E3A5-8DB2A142EBE0}"/>
              </a:ext>
            </a:extLst>
          </p:cNvPr>
          <p:cNvSpPr>
            <a:spLocks noGrp="1"/>
          </p:cNvSpPr>
          <p:nvPr>
            <p:ph type="title"/>
          </p:nvPr>
        </p:nvSpPr>
        <p:spPr/>
        <p:txBody>
          <a:bodyPr/>
          <a:lstStyle/>
          <a:p>
            <a:r>
              <a:rPr lang="en-US" b="1" dirty="0"/>
              <a:t>Glycosides</a:t>
            </a:r>
          </a:p>
        </p:txBody>
      </p:sp>
      <p:pic>
        <p:nvPicPr>
          <p:cNvPr id="8194" name="Picture 2" descr="DIGITALIS | CARDIAC GLYCOSIDE | HERBAL ...">
            <a:extLst>
              <a:ext uri="{FF2B5EF4-FFF2-40B4-BE49-F238E27FC236}">
                <a16:creationId xmlns:a16="http://schemas.microsoft.com/office/drawing/2014/main" id="{A6997ECD-EE9F-ED9C-0B3E-AF38E3C7D38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61491" y="2806998"/>
            <a:ext cx="4661039" cy="350481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A4EE955A-AD0C-229A-4553-8DE1ECEB54B7}"/>
              </a:ext>
            </a:extLst>
          </p:cNvPr>
          <p:cNvSpPr>
            <a:spLocks noGrp="1"/>
          </p:cNvSpPr>
          <p:nvPr>
            <p:ph sz="half" idx="2"/>
          </p:nvPr>
        </p:nvSpPr>
        <p:spPr/>
        <p:txBody>
          <a:bodyPr/>
          <a:lstStyle/>
          <a:p>
            <a:r>
              <a:rPr lang="en-US" b="1" i="0" dirty="0">
                <a:solidFill>
                  <a:srgbClr val="333333"/>
                </a:solidFill>
                <a:effectLst/>
                <a:latin typeface="Gotham"/>
              </a:rPr>
              <a:t>Glycosides reduce cardiomyocyte apoptosis, promote angiogenesis, and alleviate oxidative stress</a:t>
            </a:r>
            <a:endParaRPr lang="en-US" dirty="0"/>
          </a:p>
        </p:txBody>
      </p:sp>
    </p:spTree>
    <p:extLst>
      <p:ext uri="{BB962C8B-B14F-4D97-AF65-F5344CB8AC3E}">
        <p14:creationId xmlns:p14="http://schemas.microsoft.com/office/powerpoint/2010/main" val="2251707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D1D5D-C9C5-3C79-FAE0-578ADE02F83A}"/>
              </a:ext>
            </a:extLst>
          </p:cNvPr>
          <p:cNvSpPr>
            <a:spLocks noGrp="1"/>
          </p:cNvSpPr>
          <p:nvPr>
            <p:ph type="title"/>
          </p:nvPr>
        </p:nvSpPr>
        <p:spPr/>
        <p:txBody>
          <a:bodyPr/>
          <a:lstStyle/>
          <a:p>
            <a:r>
              <a:rPr lang="en-US" b="1" dirty="0"/>
              <a:t>Flavonoids</a:t>
            </a:r>
          </a:p>
        </p:txBody>
      </p:sp>
      <p:sp>
        <p:nvSpPr>
          <p:cNvPr id="4" name="Content Placeholder 3">
            <a:extLst>
              <a:ext uri="{FF2B5EF4-FFF2-40B4-BE49-F238E27FC236}">
                <a16:creationId xmlns:a16="http://schemas.microsoft.com/office/drawing/2014/main" id="{EE41EB45-DD4C-3717-FF8E-8A0AA010E379}"/>
              </a:ext>
            </a:extLst>
          </p:cNvPr>
          <p:cNvSpPr>
            <a:spLocks noGrp="1"/>
          </p:cNvSpPr>
          <p:nvPr>
            <p:ph sz="half" idx="2"/>
          </p:nvPr>
        </p:nvSpPr>
        <p:spPr/>
        <p:txBody>
          <a:bodyPr/>
          <a:lstStyle/>
          <a:p>
            <a:r>
              <a:rPr lang="en-US" b="1" dirty="0">
                <a:solidFill>
                  <a:srgbClr val="333333"/>
                </a:solidFill>
                <a:latin typeface="Gotham"/>
              </a:rPr>
              <a:t>I</a:t>
            </a:r>
            <a:r>
              <a:rPr lang="en-US" b="1" i="0" dirty="0">
                <a:solidFill>
                  <a:srgbClr val="333333"/>
                </a:solidFill>
                <a:effectLst/>
                <a:latin typeface="Gotham"/>
              </a:rPr>
              <a:t>mprove endothelial function, modulate thrombomodulin activity, and regulate cardiac remodeling</a:t>
            </a:r>
            <a:endParaRPr lang="en-US" dirty="0"/>
          </a:p>
        </p:txBody>
      </p:sp>
      <p:pic>
        <p:nvPicPr>
          <p:cNvPr id="9218" name="Picture 2" descr="4 Charts | Colorful Foods vs. Cancer ...">
            <a:extLst>
              <a:ext uri="{FF2B5EF4-FFF2-40B4-BE49-F238E27FC236}">
                <a16:creationId xmlns:a16="http://schemas.microsoft.com/office/drawing/2014/main" id="{D974C845-FE22-EEF0-5A64-B4B91AA5D4D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26756" y="2047167"/>
            <a:ext cx="4534930" cy="453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501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02DC-2305-5B23-13E5-4D25529193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1B378A-8076-98CA-B870-89F202851546}"/>
              </a:ext>
            </a:extLst>
          </p:cNvPr>
          <p:cNvSpPr>
            <a:spLocks noGrp="1"/>
          </p:cNvSpPr>
          <p:nvPr>
            <p:ph idx="1"/>
          </p:nvPr>
        </p:nvSpPr>
        <p:spPr/>
        <p:txBody>
          <a:bodyPr/>
          <a:lstStyle/>
          <a:p>
            <a:endParaRPr lang="en-US"/>
          </a:p>
        </p:txBody>
      </p:sp>
      <p:pic>
        <p:nvPicPr>
          <p:cNvPr id="3074" name="Picture 2" descr="Congestive Heart Failure Explained - Central Georgia Heart Center">
            <a:extLst>
              <a:ext uri="{FF2B5EF4-FFF2-40B4-BE49-F238E27FC236}">
                <a16:creationId xmlns:a16="http://schemas.microsoft.com/office/drawing/2014/main" id="{23D41B4D-7DC8-0B7A-9647-AA3DED73A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881" y="156117"/>
            <a:ext cx="11648134" cy="65617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ngestive Heart Failure: Symptoms, Stages, Treatment, Diagnosis,  Prognosis, Medications — EZmed">
            <a:extLst>
              <a:ext uri="{FF2B5EF4-FFF2-40B4-BE49-F238E27FC236}">
                <a16:creationId xmlns:a16="http://schemas.microsoft.com/office/drawing/2014/main" id="{DF8CDE2A-9351-3154-2034-C69D331DE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ongestive Heart Failure: Symptoms, Stages, Treatment, Diagnosis,  Prognosis, Medications — EZmed">
            <a:extLst>
              <a:ext uri="{FF2B5EF4-FFF2-40B4-BE49-F238E27FC236}">
                <a16:creationId xmlns:a16="http://schemas.microsoft.com/office/drawing/2014/main" id="{5E0FE3E2-DD63-A096-FEA6-F5820FEA5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 y="0"/>
            <a:ext cx="12188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700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32BC-C1CF-DC33-1CA8-85D3410CC254}"/>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CBD8C1EF-D7C9-46CE-A50F-7DBDBE59714C}"/>
              </a:ext>
            </a:extLst>
          </p:cNvPr>
          <p:cNvSpPr>
            <a:spLocks noGrp="1"/>
          </p:cNvSpPr>
          <p:nvPr>
            <p:ph sz="half" idx="2"/>
          </p:nvPr>
        </p:nvSpPr>
        <p:spPr/>
        <p:txBody>
          <a:bodyPr/>
          <a:lstStyle/>
          <a:p>
            <a:r>
              <a:rPr lang="en-US" b="1" i="0" dirty="0">
                <a:solidFill>
                  <a:srgbClr val="333333"/>
                </a:solidFill>
                <a:effectLst/>
                <a:latin typeface="Gotham"/>
              </a:rPr>
              <a:t>Terpenes and coumarins prevent cardiac injury by suppressing ischemia, reducing inflammation, and mitigating oxidative stress</a:t>
            </a:r>
            <a:endParaRPr lang="en-US" dirty="0"/>
          </a:p>
        </p:txBody>
      </p:sp>
      <p:pic>
        <p:nvPicPr>
          <p:cNvPr id="10242" name="Picture 2" descr="Coumarin: Inflammation Fighter or Toxic ...">
            <a:extLst>
              <a:ext uri="{FF2B5EF4-FFF2-40B4-BE49-F238E27FC236}">
                <a16:creationId xmlns:a16="http://schemas.microsoft.com/office/drawing/2014/main" id="{AD3C8F82-071A-BFD9-D2C1-6484920FE79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25952" y="2841574"/>
            <a:ext cx="5770048" cy="2940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566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C1807-5465-9524-C302-2BA14BE31E2D}"/>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7402204A-BEF8-A5A4-115E-481283F414E3}"/>
              </a:ext>
            </a:extLst>
          </p:cNvPr>
          <p:cNvSpPr>
            <a:spLocks noGrp="1"/>
          </p:cNvSpPr>
          <p:nvPr>
            <p:ph sz="half" idx="2"/>
          </p:nvPr>
        </p:nvSpPr>
        <p:spPr/>
        <p:txBody>
          <a:bodyPr/>
          <a:lstStyle/>
          <a:p>
            <a:r>
              <a:rPr lang="en-US" b="1" i="0" dirty="0">
                <a:solidFill>
                  <a:srgbClr val="333333"/>
                </a:solidFill>
                <a:effectLst/>
                <a:latin typeface="Gotham"/>
              </a:rPr>
              <a:t>Phenols improve antioxidant activity and regulate lipid and carbohydrate metabolism.</a:t>
            </a:r>
            <a:endParaRPr lang="en-US" b="0" i="0" dirty="0">
              <a:solidFill>
                <a:srgbClr val="333333"/>
              </a:solidFill>
              <a:effectLst/>
              <a:latin typeface="Gotham"/>
            </a:endParaRPr>
          </a:p>
          <a:p>
            <a:endParaRPr lang="en-US" dirty="0"/>
          </a:p>
        </p:txBody>
      </p:sp>
      <p:pic>
        <p:nvPicPr>
          <p:cNvPr id="11266" name="Picture 2" descr="dietary sources of phenolic compounds ...">
            <a:extLst>
              <a:ext uri="{FF2B5EF4-FFF2-40B4-BE49-F238E27FC236}">
                <a16:creationId xmlns:a16="http://schemas.microsoft.com/office/drawing/2014/main" id="{492B66DD-C0B2-A7D7-DE7C-1ADAE061E35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83059" y="2854411"/>
            <a:ext cx="5787060" cy="3240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44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5ECDB-E0B6-B3F1-5CBA-3D0A4DE09610}"/>
              </a:ext>
            </a:extLst>
          </p:cNvPr>
          <p:cNvSpPr>
            <a:spLocks noGrp="1"/>
          </p:cNvSpPr>
          <p:nvPr>
            <p:ph type="title"/>
          </p:nvPr>
        </p:nvSpPr>
        <p:spPr/>
        <p:txBody>
          <a:bodyPr/>
          <a:lstStyle/>
          <a:p>
            <a:endParaRPr lang="en-US"/>
          </a:p>
        </p:txBody>
      </p:sp>
      <p:pic>
        <p:nvPicPr>
          <p:cNvPr id="1026" name="Picture 2" descr="Congestive Heart Failure Diet: Benefits and Foods to Try">
            <a:extLst>
              <a:ext uri="{FF2B5EF4-FFF2-40B4-BE49-F238E27FC236}">
                <a16:creationId xmlns:a16="http://schemas.microsoft.com/office/drawing/2014/main" id="{9F7FD0D0-19EF-C4EA-8992-3DACF50E07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2232" y="835669"/>
            <a:ext cx="8848145" cy="589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691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BD7B01-B3E2-DCA7-8296-38BF199F25C5}"/>
              </a:ext>
            </a:extLst>
          </p:cNvPr>
          <p:cNvSpPr>
            <a:spLocks noGrp="1"/>
          </p:cNvSpPr>
          <p:nvPr>
            <p:ph type="title"/>
          </p:nvPr>
        </p:nvSpPr>
        <p:spPr/>
        <p:txBody>
          <a:bodyPr/>
          <a:lstStyle/>
          <a:p>
            <a:endParaRPr lang="en-US"/>
          </a:p>
        </p:txBody>
      </p:sp>
      <p:sp>
        <p:nvSpPr>
          <p:cNvPr id="8" name="Text Placeholder 7">
            <a:extLst>
              <a:ext uri="{FF2B5EF4-FFF2-40B4-BE49-F238E27FC236}">
                <a16:creationId xmlns:a16="http://schemas.microsoft.com/office/drawing/2014/main" id="{7E85FC41-56B4-1E8F-14C8-E64B9CE1CC07}"/>
              </a:ext>
            </a:extLst>
          </p:cNvPr>
          <p:cNvSpPr>
            <a:spLocks noGrp="1"/>
          </p:cNvSpPr>
          <p:nvPr>
            <p:ph type="body" sz="half" idx="2"/>
          </p:nvPr>
        </p:nvSpPr>
        <p:spPr/>
        <p:txBody>
          <a:bodyPr/>
          <a:lstStyle/>
          <a:p>
            <a:r>
              <a:rPr lang="en-US" dirty="0"/>
              <a:t>Thank you</a:t>
            </a:r>
          </a:p>
        </p:txBody>
      </p:sp>
      <p:pic>
        <p:nvPicPr>
          <p:cNvPr id="14338" name="Picture 2" descr="Food for Thought – More Herbs, Less Salt Day » GatorCare">
            <a:extLst>
              <a:ext uri="{FF2B5EF4-FFF2-40B4-BE49-F238E27FC236}">
                <a16:creationId xmlns:a16="http://schemas.microsoft.com/office/drawing/2014/main" id="{C2861836-7B37-3741-AB8E-59CD55F884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285" y="1818166"/>
            <a:ext cx="8453223" cy="490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68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DB7D6-9836-5D26-FFBC-7B720A864816}"/>
              </a:ext>
            </a:extLst>
          </p:cNvPr>
          <p:cNvSpPr>
            <a:spLocks noGrp="1"/>
          </p:cNvSpPr>
          <p:nvPr>
            <p:ph type="title"/>
          </p:nvPr>
        </p:nvSpPr>
        <p:spPr/>
        <p:txBody>
          <a:bodyPr/>
          <a:lstStyle/>
          <a:p>
            <a:r>
              <a:rPr lang="en-US" b="1" dirty="0"/>
              <a:t>Causes</a:t>
            </a:r>
          </a:p>
        </p:txBody>
      </p:sp>
      <p:sp>
        <p:nvSpPr>
          <p:cNvPr id="3" name="Content Placeholder 2">
            <a:extLst>
              <a:ext uri="{FF2B5EF4-FFF2-40B4-BE49-F238E27FC236}">
                <a16:creationId xmlns:a16="http://schemas.microsoft.com/office/drawing/2014/main" id="{96A26664-B3FE-C9B0-73FD-5372075C047A}"/>
              </a:ext>
            </a:extLst>
          </p:cNvPr>
          <p:cNvSpPr>
            <a:spLocks noGrp="1"/>
          </p:cNvSpPr>
          <p:nvPr>
            <p:ph idx="1"/>
          </p:nvPr>
        </p:nvSpPr>
        <p:spPr>
          <a:xfrm>
            <a:off x="1154955" y="2603500"/>
            <a:ext cx="8761412" cy="4032078"/>
          </a:xfrm>
        </p:spPr>
        <p:txBody>
          <a:bodyPr>
            <a:normAutofit/>
          </a:bodyPr>
          <a:lstStyle/>
          <a:p>
            <a:r>
              <a:rPr lang="en-US" dirty="0">
                <a:latin typeface="Roboto" panose="02000000000000000000" pitchFamily="2" charset="0"/>
                <a:ea typeface="Roboto" panose="02000000000000000000" pitchFamily="2" charset="0"/>
                <a:cs typeface="Roboto" panose="02000000000000000000" pitchFamily="2" charset="0"/>
              </a:rPr>
              <a:t>Heart attack or blocked arteries</a:t>
            </a:r>
          </a:p>
          <a:p>
            <a:r>
              <a:rPr lang="en-US" dirty="0">
                <a:latin typeface="Roboto" panose="02000000000000000000" pitchFamily="2" charset="0"/>
                <a:ea typeface="Roboto" panose="02000000000000000000" pitchFamily="2" charset="0"/>
                <a:cs typeface="Roboto" panose="02000000000000000000" pitchFamily="2" charset="0"/>
              </a:rPr>
              <a:t>Valvular heart disease</a:t>
            </a:r>
          </a:p>
          <a:p>
            <a:r>
              <a:rPr lang="en-US" dirty="0">
                <a:latin typeface="Roboto" panose="02000000000000000000" pitchFamily="2" charset="0"/>
                <a:ea typeface="Roboto" panose="02000000000000000000" pitchFamily="2" charset="0"/>
                <a:cs typeface="Roboto" panose="02000000000000000000" pitchFamily="2" charset="0"/>
              </a:rPr>
              <a:t>Arrhythmias</a:t>
            </a:r>
          </a:p>
          <a:p>
            <a:r>
              <a:rPr lang="en-US" dirty="0">
                <a:latin typeface="Roboto" panose="02000000000000000000" pitchFamily="2" charset="0"/>
                <a:ea typeface="Roboto" panose="02000000000000000000" pitchFamily="2" charset="0"/>
                <a:cs typeface="Roboto" panose="02000000000000000000" pitchFamily="2" charset="0"/>
              </a:rPr>
              <a:t>Age/ obesity/ Diabetes</a:t>
            </a:r>
          </a:p>
          <a:p>
            <a:r>
              <a:rPr lang="en-US" dirty="0">
                <a:latin typeface="Roboto" panose="02000000000000000000" pitchFamily="2" charset="0"/>
                <a:ea typeface="Roboto" panose="02000000000000000000" pitchFamily="2" charset="0"/>
                <a:cs typeface="Roboto" panose="02000000000000000000" pitchFamily="2" charset="0"/>
              </a:rPr>
              <a:t>High blood pressure</a:t>
            </a:r>
          </a:p>
          <a:p>
            <a:r>
              <a:rPr lang="en-US" dirty="0">
                <a:latin typeface="Roboto" panose="02000000000000000000" pitchFamily="2" charset="0"/>
                <a:ea typeface="Roboto" panose="02000000000000000000" pitchFamily="2" charset="0"/>
                <a:cs typeface="Roboto" panose="02000000000000000000" pitchFamily="2" charset="0"/>
              </a:rPr>
              <a:t>Smoking/ Alcohol</a:t>
            </a:r>
          </a:p>
          <a:p>
            <a:r>
              <a:rPr lang="en-US" dirty="0">
                <a:latin typeface="Roboto" panose="02000000000000000000" pitchFamily="2" charset="0"/>
                <a:ea typeface="Roboto" panose="02000000000000000000" pitchFamily="2" charset="0"/>
                <a:cs typeface="Roboto" panose="02000000000000000000" pitchFamily="2" charset="0"/>
              </a:rPr>
              <a:t>Viral</a:t>
            </a:r>
          </a:p>
          <a:p>
            <a:r>
              <a:rPr lang="en-US" dirty="0">
                <a:latin typeface="Roboto" panose="02000000000000000000" pitchFamily="2" charset="0"/>
                <a:ea typeface="Roboto" panose="02000000000000000000" pitchFamily="2" charset="0"/>
                <a:cs typeface="Roboto" panose="02000000000000000000" pitchFamily="2" charset="0"/>
              </a:rPr>
              <a:t>Genetics/ Congenital heart disease</a:t>
            </a:r>
          </a:p>
          <a:p>
            <a:r>
              <a:rPr lang="en-US" dirty="0">
                <a:latin typeface="Roboto" panose="02000000000000000000" pitchFamily="2" charset="0"/>
                <a:ea typeface="Roboto" panose="02000000000000000000" pitchFamily="2" charset="0"/>
                <a:cs typeface="Roboto" panose="02000000000000000000" pitchFamily="2" charset="0"/>
              </a:rPr>
              <a:t>Amyloidosis</a:t>
            </a:r>
          </a:p>
        </p:txBody>
      </p:sp>
    </p:spTree>
    <p:extLst>
      <p:ext uri="{BB962C8B-B14F-4D97-AF65-F5344CB8AC3E}">
        <p14:creationId xmlns:p14="http://schemas.microsoft.com/office/powerpoint/2010/main" val="1034843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0A3E6-B1C6-30DC-EDCC-F594DE71C0F5}"/>
              </a:ext>
            </a:extLst>
          </p:cNvPr>
          <p:cNvSpPr>
            <a:spLocks noGrp="1"/>
          </p:cNvSpPr>
          <p:nvPr>
            <p:ph type="title"/>
          </p:nvPr>
        </p:nvSpPr>
        <p:spPr/>
        <p:txBody>
          <a:bodyPr/>
          <a:lstStyle/>
          <a:p>
            <a:r>
              <a:rPr lang="en-US" b="1" dirty="0"/>
              <a:t>Symptoms</a:t>
            </a:r>
          </a:p>
        </p:txBody>
      </p:sp>
      <p:sp>
        <p:nvSpPr>
          <p:cNvPr id="3" name="Content Placeholder 2">
            <a:extLst>
              <a:ext uri="{FF2B5EF4-FFF2-40B4-BE49-F238E27FC236}">
                <a16:creationId xmlns:a16="http://schemas.microsoft.com/office/drawing/2014/main" id="{ED8FD164-41DD-0DDC-4142-27C6B6CC5B3B}"/>
              </a:ext>
            </a:extLst>
          </p:cNvPr>
          <p:cNvSpPr>
            <a:spLocks noGrp="1"/>
          </p:cNvSpPr>
          <p:nvPr>
            <p:ph idx="1"/>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Shortness of breath</a:t>
            </a:r>
          </a:p>
          <a:p>
            <a:r>
              <a:rPr lang="en-US" dirty="0">
                <a:latin typeface="Roboto" panose="02000000000000000000" pitchFamily="2" charset="0"/>
                <a:ea typeface="Roboto" panose="02000000000000000000" pitchFamily="2" charset="0"/>
                <a:cs typeface="Roboto" panose="02000000000000000000" pitchFamily="2" charset="0"/>
              </a:rPr>
              <a:t>Fatigue</a:t>
            </a:r>
          </a:p>
          <a:p>
            <a:r>
              <a:rPr lang="en-US" dirty="0">
                <a:latin typeface="Roboto" panose="02000000000000000000" pitchFamily="2" charset="0"/>
                <a:ea typeface="Roboto" panose="02000000000000000000" pitchFamily="2" charset="0"/>
                <a:cs typeface="Roboto" panose="02000000000000000000" pitchFamily="2" charset="0"/>
              </a:rPr>
              <a:t>Weight gain</a:t>
            </a:r>
          </a:p>
          <a:p>
            <a:r>
              <a:rPr lang="en-US" dirty="0">
                <a:latin typeface="Roboto" panose="02000000000000000000" pitchFamily="2" charset="0"/>
                <a:ea typeface="Roboto" panose="02000000000000000000" pitchFamily="2" charset="0"/>
                <a:cs typeface="Roboto" panose="02000000000000000000" pitchFamily="2" charset="0"/>
              </a:rPr>
              <a:t>Leg edema</a:t>
            </a:r>
          </a:p>
        </p:txBody>
      </p:sp>
    </p:spTree>
    <p:extLst>
      <p:ext uri="{BB962C8B-B14F-4D97-AF65-F5344CB8AC3E}">
        <p14:creationId xmlns:p14="http://schemas.microsoft.com/office/powerpoint/2010/main" val="212887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E7A54-9A2A-5611-DF84-292EF75513D4}"/>
              </a:ext>
            </a:extLst>
          </p:cNvPr>
          <p:cNvSpPr>
            <a:spLocks noGrp="1"/>
          </p:cNvSpPr>
          <p:nvPr>
            <p:ph type="title"/>
          </p:nvPr>
        </p:nvSpPr>
        <p:spPr/>
        <p:txBody>
          <a:bodyPr/>
          <a:lstStyle/>
          <a:p>
            <a:r>
              <a:rPr lang="en-US" b="1" dirty="0"/>
              <a:t>Treatment</a:t>
            </a:r>
          </a:p>
        </p:txBody>
      </p:sp>
      <p:sp>
        <p:nvSpPr>
          <p:cNvPr id="3" name="Content Placeholder 2">
            <a:extLst>
              <a:ext uri="{FF2B5EF4-FFF2-40B4-BE49-F238E27FC236}">
                <a16:creationId xmlns:a16="http://schemas.microsoft.com/office/drawing/2014/main" id="{F8B06641-CEAC-D848-4752-F3ECE6BA017B}"/>
              </a:ext>
            </a:extLst>
          </p:cNvPr>
          <p:cNvSpPr>
            <a:spLocks noGrp="1"/>
          </p:cNvSpPr>
          <p:nvPr>
            <p:ph idx="1"/>
          </p:nvPr>
        </p:nvSpPr>
        <p:spPr/>
        <p:txBody>
          <a:bodyPr>
            <a:normAutofit/>
          </a:bodyPr>
          <a:lstStyle/>
          <a:p>
            <a:r>
              <a:rPr lang="en-US" dirty="0">
                <a:latin typeface="Roboto" panose="02000000000000000000" pitchFamily="2" charset="0"/>
                <a:ea typeface="Roboto" panose="02000000000000000000" pitchFamily="2" charset="0"/>
                <a:cs typeface="Roboto" panose="02000000000000000000" pitchFamily="2" charset="0"/>
              </a:rPr>
              <a:t>General measures: </a:t>
            </a:r>
          </a:p>
          <a:p>
            <a:pPr lvl="1"/>
            <a:r>
              <a:rPr lang="en-US" sz="1800" dirty="0">
                <a:latin typeface="Roboto" panose="02000000000000000000" pitchFamily="2" charset="0"/>
                <a:ea typeface="Roboto" panose="02000000000000000000" pitchFamily="2" charset="0"/>
                <a:cs typeface="Roboto" panose="02000000000000000000" pitchFamily="2" charset="0"/>
              </a:rPr>
              <a:t>Diet</a:t>
            </a:r>
          </a:p>
          <a:p>
            <a:pPr lvl="1"/>
            <a:r>
              <a:rPr lang="en-US" sz="1800" dirty="0">
                <a:latin typeface="Roboto" panose="02000000000000000000" pitchFamily="2" charset="0"/>
                <a:ea typeface="Roboto" panose="02000000000000000000" pitchFamily="2" charset="0"/>
                <a:cs typeface="Roboto" panose="02000000000000000000" pitchFamily="2" charset="0"/>
              </a:rPr>
              <a:t>Fluid restriction</a:t>
            </a:r>
          </a:p>
          <a:p>
            <a:pPr lvl="1"/>
            <a:r>
              <a:rPr lang="en-US" sz="1800" dirty="0">
                <a:latin typeface="Roboto" panose="02000000000000000000" pitchFamily="2" charset="0"/>
                <a:ea typeface="Roboto" panose="02000000000000000000" pitchFamily="2" charset="0"/>
                <a:cs typeface="Roboto" panose="02000000000000000000" pitchFamily="2" charset="0"/>
              </a:rPr>
              <a:t>Exercise</a:t>
            </a:r>
          </a:p>
          <a:p>
            <a:pPr lvl="1"/>
            <a:r>
              <a:rPr lang="en-US" sz="1800" dirty="0">
                <a:latin typeface="Roboto" panose="02000000000000000000" pitchFamily="2" charset="0"/>
                <a:ea typeface="Roboto" panose="02000000000000000000" pitchFamily="2" charset="0"/>
                <a:cs typeface="Roboto" panose="02000000000000000000" pitchFamily="2" charset="0"/>
              </a:rPr>
              <a:t>Address the cause</a:t>
            </a:r>
          </a:p>
          <a:p>
            <a:r>
              <a:rPr lang="en-US" dirty="0">
                <a:latin typeface="Roboto" panose="02000000000000000000" pitchFamily="2" charset="0"/>
                <a:ea typeface="Roboto" panose="02000000000000000000" pitchFamily="2" charset="0"/>
                <a:cs typeface="Roboto" panose="02000000000000000000" pitchFamily="2" charset="0"/>
              </a:rPr>
              <a:t>Medications</a:t>
            </a:r>
          </a:p>
          <a:p>
            <a:r>
              <a:rPr lang="en-US" dirty="0">
                <a:latin typeface="Roboto" panose="02000000000000000000" pitchFamily="2" charset="0"/>
                <a:ea typeface="Roboto" panose="02000000000000000000" pitchFamily="2" charset="0"/>
                <a:cs typeface="Roboto" panose="02000000000000000000" pitchFamily="2" charset="0"/>
              </a:rPr>
              <a:t>Interventions/ devices</a:t>
            </a:r>
          </a:p>
        </p:txBody>
      </p:sp>
    </p:spTree>
    <p:extLst>
      <p:ext uri="{BB962C8B-B14F-4D97-AF65-F5344CB8AC3E}">
        <p14:creationId xmlns:p14="http://schemas.microsoft.com/office/powerpoint/2010/main" val="2720288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C83B2-2DD3-E037-FCF4-7C1EB8E8518E}"/>
              </a:ext>
            </a:extLst>
          </p:cNvPr>
          <p:cNvSpPr>
            <a:spLocks noGrp="1"/>
          </p:cNvSpPr>
          <p:nvPr>
            <p:ph type="title"/>
          </p:nvPr>
        </p:nvSpPr>
        <p:spPr/>
        <p:txBody>
          <a:bodyPr/>
          <a:lstStyle/>
          <a:p>
            <a:r>
              <a:rPr lang="en-US" b="1" dirty="0"/>
              <a:t>Sodium and CHF</a:t>
            </a:r>
          </a:p>
        </p:txBody>
      </p:sp>
      <p:sp>
        <p:nvSpPr>
          <p:cNvPr id="3" name="Content Placeholder 2">
            <a:extLst>
              <a:ext uri="{FF2B5EF4-FFF2-40B4-BE49-F238E27FC236}">
                <a16:creationId xmlns:a16="http://schemas.microsoft.com/office/drawing/2014/main" id="{D002EE7F-0BB4-9B8A-4C14-89C46014FCB5}"/>
              </a:ext>
            </a:extLst>
          </p:cNvPr>
          <p:cNvSpPr>
            <a:spLocks noGrp="1"/>
          </p:cNvSpPr>
          <p:nvPr>
            <p:ph idx="1"/>
          </p:nvPr>
        </p:nvSpPr>
        <p:spPr>
          <a:xfrm>
            <a:off x="809267" y="2101694"/>
            <a:ext cx="8761412" cy="4076081"/>
          </a:xfrm>
        </p:spPr>
        <p:txBody>
          <a:bodyPr>
            <a:normAutofit/>
          </a:bodyPr>
          <a:lstStyle/>
          <a:p>
            <a:r>
              <a:rPr lang="en-US" dirty="0">
                <a:latin typeface="Arial" panose="020B0604020202020204" pitchFamily="34" charset="0"/>
                <a:cs typeface="Arial" panose="020B0604020202020204" pitchFamily="34" charset="0"/>
              </a:rPr>
              <a:t>CHF causes a back </a:t>
            </a:r>
            <a:r>
              <a:rPr lang="en-US" i="0" dirty="0">
                <a:solidFill>
                  <a:srgbClr val="000000"/>
                </a:solidFill>
                <a:effectLst/>
                <a:latin typeface="Arial" panose="020B0604020202020204" pitchFamily="34" charset="0"/>
                <a:cs typeface="Arial" panose="020B0604020202020204" pitchFamily="34" charset="0"/>
              </a:rPr>
              <a:t>up of blood that is not circulating through the body as it should which is called congestion. This backup can create a pooling of fluid in the legs and lungs, producing the symptoms of heart failure</a:t>
            </a:r>
          </a:p>
          <a:p>
            <a:r>
              <a:rPr lang="en-US" b="0" i="0" dirty="0">
                <a:solidFill>
                  <a:srgbClr val="000000"/>
                </a:solidFill>
                <a:effectLst/>
                <a:latin typeface="Roboto Condensed" panose="020F0502020204030204" pitchFamily="34" charset="0"/>
              </a:rPr>
              <a:t>Salt (sodium chloride) helps regulate our water balance, namely our thirst and urination. Some salt is necessary, but most of us are getting too much</a:t>
            </a:r>
          </a:p>
          <a:p>
            <a:r>
              <a:rPr lang="en-US" b="0" i="0" dirty="0">
                <a:solidFill>
                  <a:srgbClr val="000000"/>
                </a:solidFill>
                <a:effectLst/>
                <a:latin typeface="Roboto Condensed" panose="020F0502020204030204" pitchFamily="34" charset="0"/>
              </a:rPr>
              <a:t>The American Heart Association recommends limiting daily sodium intake to 1,500 mg for patients with heart disease.</a:t>
            </a:r>
          </a:p>
          <a:p>
            <a:r>
              <a:rPr lang="en-US" dirty="0">
                <a:solidFill>
                  <a:srgbClr val="000000"/>
                </a:solidFill>
                <a:latin typeface="Roboto Condensed" panose="020F0502020204030204" pitchFamily="34" charset="0"/>
              </a:rPr>
              <a:t>Av</a:t>
            </a:r>
            <a:r>
              <a:rPr lang="en-US" b="0" i="0" dirty="0">
                <a:solidFill>
                  <a:srgbClr val="000000"/>
                </a:solidFill>
                <a:effectLst/>
                <a:latin typeface="Roboto Condensed" panose="020F0502020204030204" pitchFamily="34" charset="0"/>
              </a:rPr>
              <a:t>erage American diet contains about 3,400 mg – more than double the recommendation</a:t>
            </a:r>
          </a:p>
          <a:p>
            <a:r>
              <a:rPr lang="en-US" b="0" i="0" dirty="0">
                <a:solidFill>
                  <a:srgbClr val="000000"/>
                </a:solidFill>
                <a:effectLst/>
                <a:latin typeface="Roboto Condensed" panose="020F0502020204030204" pitchFamily="34" charset="0"/>
              </a:rPr>
              <a:t>1 teaspoon of salt has 2,300 mg of sodium which is an acceptable daily amount for people without heart disease, but patients with heart disease should limit their daily intake to 2/3 of a teaspoon of salt which has 1,500 mg of sodium</a:t>
            </a:r>
          </a:p>
          <a:p>
            <a:r>
              <a:rPr lang="en-US" dirty="0">
                <a:solidFill>
                  <a:srgbClr val="000000"/>
                </a:solidFill>
                <a:latin typeface="Roboto Condensed" panose="020F0502020204030204" pitchFamily="34" charset="0"/>
                <a:cs typeface="Arial" panose="020B0604020202020204" pitchFamily="34" charset="0"/>
              </a:rPr>
              <a:t>Sodium level in blood is not indicative of sodium in the body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8117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D903-CCF7-ABD7-2895-310570458B9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9F56BD-B260-3963-2BDB-3CB56A7C7E8F}"/>
              </a:ext>
            </a:extLst>
          </p:cNvPr>
          <p:cNvSpPr>
            <a:spLocks noGrp="1"/>
          </p:cNvSpPr>
          <p:nvPr>
            <p:ph idx="1"/>
          </p:nvPr>
        </p:nvSpPr>
        <p:spPr/>
        <p:txBody>
          <a:bodyPr/>
          <a:lstStyle/>
          <a:p>
            <a:r>
              <a:rPr lang="en-US" b="0" i="0" dirty="0">
                <a:solidFill>
                  <a:srgbClr val="000000"/>
                </a:solidFill>
                <a:effectLst/>
                <a:latin typeface="Roboto Condensed" panose="020F0502020204030204" pitchFamily="34" charset="0"/>
              </a:rPr>
              <a:t>Certain medications for heart failure work in the kidneys where salt and water are regulated</a:t>
            </a:r>
          </a:p>
          <a:p>
            <a:r>
              <a:rPr lang="en-US" b="0" i="0" dirty="0">
                <a:solidFill>
                  <a:srgbClr val="000000"/>
                </a:solidFill>
                <a:effectLst/>
                <a:latin typeface="Roboto Condensed" panose="020F0502020204030204" pitchFamily="34" charset="0"/>
              </a:rPr>
              <a:t>Similarly, some salt substitutes contain potassium which is known to interact with certain medications for heart failure. Some potassium can be beneficial for high blood pressure, but potassium can also cause heart problems when used in excess. Do not use salt substitutes before discussing it with your provider.</a:t>
            </a:r>
          </a:p>
          <a:p>
            <a:r>
              <a:rPr lang="en-US" b="0" i="0" dirty="0">
                <a:solidFill>
                  <a:srgbClr val="000000"/>
                </a:solidFill>
                <a:effectLst/>
                <a:latin typeface="Roboto Condensed" panose="020F0502020204030204" pitchFamily="34" charset="0"/>
              </a:rPr>
              <a:t>While some sources of salt such as fast food and </a:t>
            </a:r>
            <a:r>
              <a:rPr lang="en-US" b="0" i="0" dirty="0" err="1">
                <a:solidFill>
                  <a:srgbClr val="000000"/>
                </a:solidFill>
                <a:effectLst/>
                <a:latin typeface="Roboto Condensed" panose="020F0502020204030204" pitchFamily="34" charset="0"/>
              </a:rPr>
              <a:t>french</a:t>
            </a:r>
            <a:r>
              <a:rPr lang="en-US" b="0" i="0" dirty="0">
                <a:solidFill>
                  <a:srgbClr val="000000"/>
                </a:solidFill>
                <a:effectLst/>
                <a:latin typeface="Roboto Condensed" panose="020F0502020204030204" pitchFamily="34" charset="0"/>
              </a:rPr>
              <a:t> fries are more obvious, most of this excess salt actually comes hidden in processed and packaged foods</a:t>
            </a:r>
          </a:p>
          <a:p>
            <a:r>
              <a:rPr lang="en-US" b="0" i="0" dirty="0">
                <a:solidFill>
                  <a:srgbClr val="000000"/>
                </a:solidFill>
                <a:effectLst/>
                <a:latin typeface="Roboto Condensed" panose="020F0502020204030204" pitchFamily="34" charset="0"/>
              </a:rPr>
              <a:t>Salt is hidden in sweets like cookies or foods that are marketed as healthy like salted nuts</a:t>
            </a:r>
            <a:endParaRPr lang="en-US" dirty="0"/>
          </a:p>
        </p:txBody>
      </p:sp>
    </p:spTree>
    <p:extLst>
      <p:ext uri="{BB962C8B-B14F-4D97-AF65-F5344CB8AC3E}">
        <p14:creationId xmlns:p14="http://schemas.microsoft.com/office/powerpoint/2010/main" val="791650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odium Rich Foods: Balance Your Salt Intake - Optimising Nutrition">
            <a:extLst>
              <a:ext uri="{FF2B5EF4-FFF2-40B4-BE49-F238E27FC236}">
                <a16:creationId xmlns:a16="http://schemas.microsoft.com/office/drawing/2014/main" id="{6875956A-B1DF-50C3-1AAC-10E9F0465908}"/>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75968" y="397476"/>
            <a:ext cx="5820032" cy="582003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igh Sodium Foods to Avoid">
            <a:extLst>
              <a:ext uri="{FF2B5EF4-FFF2-40B4-BE49-F238E27FC236}">
                <a16:creationId xmlns:a16="http://schemas.microsoft.com/office/drawing/2014/main" id="{FF680210-2B84-EC0A-14F2-E54D77C6C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647" y="-121508"/>
            <a:ext cx="51450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3108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729</TotalTime>
  <Words>1399</Words>
  <Application>Microsoft Macintosh PowerPoint</Application>
  <PresentationFormat>Widescreen</PresentationFormat>
  <Paragraphs>107</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Century Gothic</vt:lpstr>
      <vt:lpstr>Gotham</vt:lpstr>
      <vt:lpstr>Merriweather</vt:lpstr>
      <vt:lpstr>Roboto</vt:lpstr>
      <vt:lpstr>Roboto Condensed</vt:lpstr>
      <vt:lpstr>Wingdings 3</vt:lpstr>
      <vt:lpstr>Ion Boardroom</vt:lpstr>
      <vt:lpstr>Food and Heart Failure</vt:lpstr>
      <vt:lpstr>Heart Failure</vt:lpstr>
      <vt:lpstr>PowerPoint Presentation</vt:lpstr>
      <vt:lpstr>Causes</vt:lpstr>
      <vt:lpstr>Symptoms</vt:lpstr>
      <vt:lpstr>Treatment</vt:lpstr>
      <vt:lpstr>Sodium and CHF</vt:lpstr>
      <vt:lpstr>PowerPoint Presentation</vt:lpstr>
      <vt:lpstr>PowerPoint Presentation</vt:lpstr>
      <vt:lpstr>Sodium in Sodas</vt:lpstr>
      <vt:lpstr>PowerPoint Presentation</vt:lpstr>
      <vt:lpstr>PowerPoint Presentation</vt:lpstr>
      <vt:lpstr>Strategies to reduce Sodium</vt:lpstr>
      <vt:lpstr>Salt Substitutes</vt:lpstr>
      <vt:lpstr>Eating Out</vt:lpstr>
      <vt:lpstr>Shopping</vt:lpstr>
      <vt:lpstr>Decoding Nutrient Claims</vt:lpstr>
      <vt:lpstr>PowerPoint Presentation</vt:lpstr>
      <vt:lpstr>Herbs and Medicinal Plants</vt:lpstr>
      <vt:lpstr>Top Herbs for your heart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Glycosides</vt:lpstr>
      <vt:lpstr>Flavonoids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Radhika Bukkapatnam</dc:creator>
  <cp:lastModifiedBy>Radhika Bukkapatnam</cp:lastModifiedBy>
  <cp:revision>4</cp:revision>
  <dcterms:created xsi:type="dcterms:W3CDTF">2025-05-15T02:07:26Z</dcterms:created>
  <dcterms:modified xsi:type="dcterms:W3CDTF">2025-05-15T14:16:49Z</dcterms:modified>
</cp:coreProperties>
</file>