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heme/theme4.xml" ContentType="application/vnd.openxmlformats-officedocument.theme+xml"/>
  <Override PartName="/ppt/tags/tag35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3" r:id="rId5"/>
    <p:sldMasterId id="2147483697" r:id="rId6"/>
  </p:sldMasterIdLst>
  <p:notesMasterIdLst>
    <p:notesMasterId r:id="rId44"/>
  </p:notesMasterIdLst>
  <p:sldIdLst>
    <p:sldId id="391" r:id="rId7"/>
    <p:sldId id="470" r:id="rId8"/>
    <p:sldId id="261" r:id="rId9"/>
    <p:sldId id="265" r:id="rId10"/>
    <p:sldId id="266" r:id="rId11"/>
    <p:sldId id="267" r:id="rId12"/>
    <p:sldId id="314" r:id="rId13"/>
    <p:sldId id="315" r:id="rId14"/>
    <p:sldId id="318" r:id="rId15"/>
    <p:sldId id="299" r:id="rId16"/>
    <p:sldId id="300" r:id="rId17"/>
    <p:sldId id="301" r:id="rId18"/>
    <p:sldId id="283" r:id="rId19"/>
    <p:sldId id="284" r:id="rId20"/>
    <p:sldId id="270" r:id="rId21"/>
    <p:sldId id="472" r:id="rId22"/>
    <p:sldId id="473" r:id="rId23"/>
    <p:sldId id="285" r:id="rId24"/>
    <p:sldId id="317" r:id="rId25"/>
    <p:sldId id="474" r:id="rId26"/>
    <p:sldId id="320" r:id="rId27"/>
    <p:sldId id="324" r:id="rId28"/>
    <p:sldId id="477" r:id="rId29"/>
    <p:sldId id="476" r:id="rId30"/>
    <p:sldId id="292" r:id="rId31"/>
    <p:sldId id="305" r:id="rId32"/>
    <p:sldId id="306" r:id="rId33"/>
    <p:sldId id="308" r:id="rId34"/>
    <p:sldId id="309" r:id="rId35"/>
    <p:sldId id="311" r:id="rId36"/>
    <p:sldId id="303" r:id="rId37"/>
    <p:sldId id="307" r:id="rId38"/>
    <p:sldId id="290" r:id="rId39"/>
    <p:sldId id="322" r:id="rId40"/>
    <p:sldId id="296" r:id="rId41"/>
    <p:sldId id="323" r:id="rId42"/>
    <p:sldId id="471" r:id="rId43"/>
  </p:sldIdLst>
  <p:sldSz cx="12192000" cy="6858000"/>
  <p:notesSz cx="6858000" cy="9144000"/>
  <p:custDataLst>
    <p:tags r:id="rId4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inda W Gong" initials="MWG" lastIdx="3" clrIdx="0">
    <p:extLst>
      <p:ext uri="{19B8F6BF-5375-455C-9EA6-DF929625EA0E}">
        <p15:presenceInfo xmlns:p15="http://schemas.microsoft.com/office/powerpoint/2012/main" userId="S::mwgong@ucdavis.edu::c56150fd-5e3a-48a6-a50e-fa799101ce5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5659"/>
    <a:srgbClr val="275F9D"/>
    <a:srgbClr val="150221"/>
    <a:srgbClr val="78BE21"/>
    <a:srgbClr val="ED8B00"/>
    <a:srgbClr val="611759"/>
    <a:srgbClr val="B44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24" autoAdjust="0"/>
    <p:restoredTop sz="85891" autoAdjust="0"/>
  </p:normalViewPr>
  <p:slideViewPr>
    <p:cSldViewPr snapToGrid="0" snapToObjects="1">
      <p:cViewPr varScale="1">
        <p:scale>
          <a:sx n="63" d="100"/>
          <a:sy n="63" d="100"/>
        </p:scale>
        <p:origin x="604" y="5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96" d="100"/>
          <a:sy n="96" d="100"/>
        </p:scale>
        <p:origin x="355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commentAuthors" Target="commentAuthor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B574A-9F6D-0F4D-8F55-BDBC3522CC0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7DFD0-DCB4-3C4A-A746-6D1BAA809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026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in a photograph that best represents class. Use photos in HME Shared Drive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57DFD0-DCB4-3C4A-A746-6D1BAA8099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350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7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8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9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7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8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9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0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6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7.xml"/><Relationship Id="rId4" Type="http://schemas.openxmlformats.org/officeDocument/2006/relationships/image" Target="../media/image10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8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9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0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1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3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3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99C3BD-D076-124C-9DB3-1036379D35A4}"/>
              </a:ext>
            </a:extLst>
          </p:cNvPr>
          <p:cNvSpPr/>
          <p:nvPr userDrawn="1"/>
        </p:nvSpPr>
        <p:spPr>
          <a:xfrm>
            <a:off x="0" y="2754289"/>
            <a:ext cx="12192000" cy="41037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F30BAE7-855E-1D4F-BBF1-07B763AC69C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01459" y="3127748"/>
            <a:ext cx="2592033" cy="816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Health Management and Education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9851992-6C00-CD42-BDF3-2681FAD58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61362" y="474071"/>
            <a:ext cx="8154714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Class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4D0EED-109D-C04F-8385-AA0DCCE5D2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048" y="474071"/>
            <a:ext cx="2401246" cy="111412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3AAE5A-4923-2548-8F07-82C0836B6BFA}"/>
              </a:ext>
            </a:extLst>
          </p:cNvPr>
          <p:cNvCxnSpPr>
            <a:cxnSpLocks/>
          </p:cNvCxnSpPr>
          <p:nvPr userDrawn="1"/>
        </p:nvCxnSpPr>
        <p:spPr>
          <a:xfrm flipV="1">
            <a:off x="3394953" y="243192"/>
            <a:ext cx="0" cy="17796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B3ABC58-FC2B-8741-A5F4-F986683346AC}"/>
              </a:ext>
            </a:extLst>
          </p:cNvPr>
          <p:cNvSpPr/>
          <p:nvPr userDrawn="1"/>
        </p:nvSpPr>
        <p:spPr>
          <a:xfrm>
            <a:off x="1" y="2184249"/>
            <a:ext cx="12192000" cy="5700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0BEC3C-10D7-4B4C-94A0-F4314E2EA95D}"/>
              </a:ext>
            </a:extLst>
          </p:cNvPr>
          <p:cNvSpPr txBox="1"/>
          <p:nvPr userDrawn="1"/>
        </p:nvSpPr>
        <p:spPr>
          <a:xfrm>
            <a:off x="1" y="2222994"/>
            <a:ext cx="12191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/>
              <a:t>livinghealthy.ucdavis.edu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2603254-BD08-46D9-B8E6-BAEF39D567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94951" y="2754313"/>
            <a:ext cx="8797049" cy="41036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16505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99C3BD-D076-124C-9DB3-1036379D35A4}"/>
              </a:ext>
            </a:extLst>
          </p:cNvPr>
          <p:cNvSpPr/>
          <p:nvPr userDrawn="1"/>
        </p:nvSpPr>
        <p:spPr>
          <a:xfrm>
            <a:off x="0" y="2754289"/>
            <a:ext cx="12192000" cy="41037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F30BAE7-855E-1D4F-BBF1-07B763AC69C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01459" y="3127748"/>
            <a:ext cx="2592033" cy="816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Health Management and Education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9851992-6C00-CD42-BDF3-2681FAD58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61362" y="474071"/>
            <a:ext cx="8154714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Class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4D0EED-109D-C04F-8385-AA0DCCE5D2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048" y="474071"/>
            <a:ext cx="2401246" cy="111412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3AAE5A-4923-2548-8F07-82C0836B6BFA}"/>
              </a:ext>
            </a:extLst>
          </p:cNvPr>
          <p:cNvCxnSpPr>
            <a:cxnSpLocks/>
          </p:cNvCxnSpPr>
          <p:nvPr userDrawn="1"/>
        </p:nvCxnSpPr>
        <p:spPr>
          <a:xfrm flipV="1">
            <a:off x="3394953" y="243192"/>
            <a:ext cx="0" cy="17796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B3ABC58-FC2B-8741-A5F4-F986683346AC}"/>
              </a:ext>
            </a:extLst>
          </p:cNvPr>
          <p:cNvSpPr/>
          <p:nvPr userDrawn="1"/>
        </p:nvSpPr>
        <p:spPr>
          <a:xfrm>
            <a:off x="1" y="2184249"/>
            <a:ext cx="12192000" cy="5700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0BEC3C-10D7-4B4C-94A0-F4314E2EA95D}"/>
              </a:ext>
            </a:extLst>
          </p:cNvPr>
          <p:cNvSpPr txBox="1"/>
          <p:nvPr userDrawn="1"/>
        </p:nvSpPr>
        <p:spPr>
          <a:xfrm>
            <a:off x="1" y="2222994"/>
            <a:ext cx="12191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/>
              <a:t>livinghealthy.ucdavis.edu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57C743-824A-4C4C-BA83-526D9661E8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95663" y="2754313"/>
            <a:ext cx="4529837" cy="2298246"/>
          </a:xfrm>
          <a:prstGeom prst="rect">
            <a:avLst/>
          </a:prstGeom>
          <a:ln w="19050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D886DB0-34AE-4404-AE81-4914A48DA19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28176" y="2754313"/>
            <a:ext cx="4156075" cy="4103687"/>
          </a:xfrm>
          <a:prstGeom prst="rect">
            <a:avLst/>
          </a:prstGeom>
          <a:ln w="19050">
            <a:noFill/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5AD8BD3-0BDA-4B20-BD79-16A8193B70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95663" y="5184183"/>
            <a:ext cx="2206625" cy="1666068"/>
          </a:xfrm>
          <a:prstGeom prst="rect">
            <a:avLst/>
          </a:prstGeom>
          <a:ln w="19050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EDFC8C1C-8F01-491B-8968-4E39D4AE40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8875" y="5184183"/>
            <a:ext cx="2206625" cy="1666068"/>
          </a:xfrm>
          <a:prstGeom prst="rect">
            <a:avLst/>
          </a:prstGeom>
          <a:ln w="19050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755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F2CD7856-9274-419E-A5C0-9B8951B63D48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-4568" y="-6539"/>
            <a:ext cx="4077904" cy="3373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C663AEB-9E08-5746-8BDC-9D192E9D68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24365" y="4202352"/>
            <a:ext cx="9618765" cy="10900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D81637-F575-467E-90D4-905D9233EB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A38937B-E6FC-4836-A48A-B84FE1D61C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020" y="2024857"/>
            <a:ext cx="6506111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rgbClr val="1502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Divider Layout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07A04E-B8B7-47C8-A74D-BE37D5116FFE}"/>
              </a:ext>
            </a:extLst>
          </p:cNvPr>
          <p:cNvSpPr/>
          <p:nvPr userDrawn="1"/>
        </p:nvSpPr>
        <p:spPr>
          <a:xfrm>
            <a:off x="4073336" y="3367118"/>
            <a:ext cx="8118664" cy="5700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92F0EC-3113-4184-827C-2F77AF06E8CB}"/>
              </a:ext>
            </a:extLst>
          </p:cNvPr>
          <p:cNvSpPr/>
          <p:nvPr userDrawn="1"/>
        </p:nvSpPr>
        <p:spPr>
          <a:xfrm>
            <a:off x="-4567" y="3367118"/>
            <a:ext cx="4077903" cy="57004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284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C663AEB-9E08-5746-8BDC-9D192E9D68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24365" y="4202352"/>
            <a:ext cx="9618765" cy="10900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D81637-F575-467E-90D4-905D9233EB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A38937B-E6FC-4836-A48A-B84FE1D61C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4366" y="2024857"/>
            <a:ext cx="9618766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rgbClr val="1502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Divider Layout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07A04E-B8B7-47C8-A74D-BE37D5116FFE}"/>
              </a:ext>
            </a:extLst>
          </p:cNvPr>
          <p:cNvSpPr/>
          <p:nvPr userDrawn="1"/>
        </p:nvSpPr>
        <p:spPr>
          <a:xfrm>
            <a:off x="4073336" y="3367118"/>
            <a:ext cx="8118664" cy="5700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92F0EC-3113-4184-827C-2F77AF06E8CB}"/>
              </a:ext>
            </a:extLst>
          </p:cNvPr>
          <p:cNvSpPr/>
          <p:nvPr userDrawn="1"/>
        </p:nvSpPr>
        <p:spPr>
          <a:xfrm>
            <a:off x="-4567" y="3367118"/>
            <a:ext cx="4077903" cy="57004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14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2E42C05-9D2B-6542-B366-8DA24F1DEBA0}"/>
              </a:ext>
            </a:extLst>
          </p:cNvPr>
          <p:cNvSpPr/>
          <p:nvPr userDrawn="1"/>
        </p:nvSpPr>
        <p:spPr>
          <a:xfrm>
            <a:off x="-1524" y="0"/>
            <a:ext cx="12193524" cy="33736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Placeholder 5">
            <a:extLst>
              <a:ext uri="{FF2B5EF4-FFF2-40B4-BE49-F238E27FC236}">
                <a16:creationId xmlns:a16="http://schemas.microsoft.com/office/drawing/2014/main" id="{1A2A7948-0BD1-A843-81C2-B634156491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7534" y="-1"/>
            <a:ext cx="3254466" cy="3373657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2130878"/>
            <a:ext cx="6506111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Divider Layout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C663AEB-9E08-5746-8BDC-9D192E9D68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6230" y="3657600"/>
            <a:ext cx="9144000" cy="20925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6C7341C-9750-440C-8679-156A798D3E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</p:spTree>
    <p:extLst>
      <p:ext uri="{BB962C8B-B14F-4D97-AF65-F5344CB8AC3E}">
        <p14:creationId xmlns:p14="http://schemas.microsoft.com/office/powerpoint/2010/main" val="3469748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F22BE2-4AF8-49B3-B71A-6081D95500F4}"/>
              </a:ext>
            </a:extLst>
          </p:cNvPr>
          <p:cNvSpPr/>
          <p:nvPr userDrawn="1"/>
        </p:nvSpPr>
        <p:spPr>
          <a:xfrm>
            <a:off x="-1524" y="0"/>
            <a:ext cx="12193524" cy="33736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60D26EA-C293-1F4B-B239-2B9A6E8143D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114095" y="0"/>
            <a:ext cx="4077904" cy="3373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2130878"/>
            <a:ext cx="6506111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Divider Layout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C663AEB-9E08-5746-8BDC-9D192E9D68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6230" y="3657600"/>
            <a:ext cx="9144000" cy="20925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592654A-5981-49E8-B926-E115B0B8C0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</p:spTree>
    <p:extLst>
      <p:ext uri="{BB962C8B-B14F-4D97-AF65-F5344CB8AC3E}">
        <p14:creationId xmlns:p14="http://schemas.microsoft.com/office/powerpoint/2010/main" val="1052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add picture or in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F0771791-6B4A-454F-9372-296F62762D4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611206" y="1439681"/>
            <a:ext cx="3974124" cy="4375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E42C05-9D2B-6542-B366-8DA24F1DEBA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427982"/>
            <a:ext cx="9144000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6F7DB34-BFA4-EA47-9F18-3B2D3C2EFA01}"/>
              </a:ext>
            </a:extLst>
          </p:cNvPr>
          <p:cNvCxnSpPr/>
          <p:nvPr userDrawn="1"/>
        </p:nvCxnSpPr>
        <p:spPr>
          <a:xfrm flipV="1">
            <a:off x="1205464" y="243191"/>
            <a:ext cx="0" cy="2412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5EF1015-71D5-E142-80AE-622693A1EE8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6230" y="1428814"/>
            <a:ext cx="5699162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238A7D2-F32B-4B1D-ACA7-4305476626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</p:spTree>
    <p:extLst>
      <p:ext uri="{BB962C8B-B14F-4D97-AF65-F5344CB8AC3E}">
        <p14:creationId xmlns:p14="http://schemas.microsoft.com/office/powerpoint/2010/main" val="1541845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2E42C05-9D2B-6542-B366-8DA24F1DEBA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427982"/>
            <a:ext cx="9144000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266839-3768-1640-AAC7-EC1829D980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96230" y="1428814"/>
            <a:ext cx="9972224" cy="445947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85000"/>
              <a:buFont typeface="Wingdings" panose="05000000000000000000" pitchFamily="2" charset="2"/>
              <a:buChar char="§"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85000"/>
              <a:buFont typeface="Proxima Nova Light" panose="02000506030000020004" pitchFamily="2" charset="0"/>
              <a:buChar char="–"/>
              <a:tabLst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0" i="0">
                <a:solidFill>
                  <a:srgbClr val="150221"/>
                </a:solidFill>
                <a:latin typeface="Proxima Nova A Thin" panose="02000506030000020004" pitchFamily="2" charset="0"/>
              </a:defRPr>
            </a:lvl3pPr>
            <a:lvl4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4pPr>
            <a:lvl5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5pPr>
          </a:lstStyle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  <a:p>
            <a:pPr lvl="1"/>
            <a:r>
              <a:rPr lang="en-US" dirty="0"/>
              <a:t>Text is here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  <a:p>
            <a:pPr lvl="1"/>
            <a:r>
              <a:rPr lang="en-US" dirty="0"/>
              <a:t>Text is here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64CD549-4264-40BC-B71A-0C117E2F85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23144A-9831-4348-A925-0569EAFC711C}"/>
              </a:ext>
            </a:extLst>
          </p:cNvPr>
          <p:cNvCxnSpPr/>
          <p:nvPr userDrawn="1"/>
        </p:nvCxnSpPr>
        <p:spPr>
          <a:xfrm flipV="1">
            <a:off x="1205464" y="243191"/>
            <a:ext cx="0" cy="2412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529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add picture or in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B6310ABD-CBF5-8F4E-9E70-319A0E90437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611206" y="1439681"/>
            <a:ext cx="3974124" cy="4375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427982"/>
            <a:ext cx="9144000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Page Title Topic Continued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AF7E0925-4366-4240-A1BE-1952A244026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6230" y="1428813"/>
            <a:ext cx="5699162" cy="43213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  <a:p>
            <a:endParaRPr lang="en-US" dirty="0"/>
          </a:p>
          <a:p>
            <a:r>
              <a:rPr lang="en-US" dirty="0"/>
              <a:t>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B94564D-24F5-4C0F-9DBB-E93E043122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26DED7-0581-49FF-B6C8-B716FAA7E66A}"/>
              </a:ext>
            </a:extLst>
          </p:cNvPr>
          <p:cNvCxnSpPr/>
          <p:nvPr userDrawn="1"/>
        </p:nvCxnSpPr>
        <p:spPr>
          <a:xfrm flipV="1">
            <a:off x="1205464" y="243191"/>
            <a:ext cx="0" cy="2412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204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yp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427982"/>
            <a:ext cx="9144000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Page Title Topic Continued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CF60ACC-01D8-D74A-A59F-79FE2FA9617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96230" y="1428814"/>
            <a:ext cx="9972224" cy="445947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85000"/>
              <a:buFont typeface="Wingdings" panose="05000000000000000000" pitchFamily="2" charset="2"/>
              <a:buChar char="§"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85000"/>
              <a:buFont typeface="Proxima Nova Light" panose="02000506030000020004" pitchFamily="2" charset="0"/>
              <a:buChar char="–"/>
              <a:tabLst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0" i="0">
                <a:solidFill>
                  <a:srgbClr val="150221"/>
                </a:solidFill>
                <a:latin typeface="Proxima Nova A Thin" panose="02000506030000020004" pitchFamily="2" charset="0"/>
              </a:defRPr>
            </a:lvl3pPr>
            <a:lvl4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4pPr>
            <a:lvl5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5pPr>
          </a:lstStyle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  <a:p>
            <a:pPr lvl="1"/>
            <a:r>
              <a:rPr lang="en-US" dirty="0"/>
              <a:t>Text is here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  <a:p>
            <a:pPr lvl="1"/>
            <a:r>
              <a:rPr lang="en-US" dirty="0"/>
              <a:t>Text is here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6C3FFDD-8720-4032-A0D3-65DD3F2150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E996A9-107B-4475-93A6-56C1260D26BB}"/>
              </a:ext>
            </a:extLst>
          </p:cNvPr>
          <p:cNvCxnSpPr/>
          <p:nvPr userDrawn="1"/>
        </p:nvCxnSpPr>
        <p:spPr>
          <a:xfrm flipV="1">
            <a:off x="1205464" y="243191"/>
            <a:ext cx="0" cy="2412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882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5820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717" y="188385"/>
            <a:ext cx="10972800" cy="6561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767" y="1350434"/>
            <a:ext cx="10972800" cy="4950884"/>
          </a:xfrm>
          <a:prstGeom prst="rect">
            <a:avLst/>
          </a:prstGeom>
        </p:spPr>
        <p:txBody>
          <a:bodyPr/>
          <a:lstStyle>
            <a:lvl1pPr>
              <a:spcBef>
                <a:spcPts val="533"/>
              </a:spcBef>
              <a:defRPr b="1"/>
            </a:lvl1pPr>
            <a:lvl2pPr>
              <a:spcAft>
                <a:spcPts val="800"/>
              </a:spcAft>
              <a:defRPr/>
            </a:lvl2pPr>
            <a:lvl3pPr>
              <a:spcAft>
                <a:spcPts val="800"/>
              </a:spcAft>
              <a:defRPr/>
            </a:lvl3pPr>
            <a:lvl4pPr>
              <a:spcAft>
                <a:spcPts val="800"/>
              </a:spcAft>
              <a:defRPr/>
            </a:lvl4pPr>
            <a:lvl5pPr>
              <a:spcAft>
                <a:spcPts val="8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762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99C3BD-D076-124C-9DB3-1036379D35A4}"/>
              </a:ext>
            </a:extLst>
          </p:cNvPr>
          <p:cNvSpPr/>
          <p:nvPr userDrawn="1"/>
        </p:nvSpPr>
        <p:spPr>
          <a:xfrm>
            <a:off x="0" y="2754289"/>
            <a:ext cx="12192000" cy="41037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F30BAE7-855E-1D4F-BBF1-07B763AC69C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01459" y="3127748"/>
            <a:ext cx="2592033" cy="816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Health Management and Education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9851992-6C00-CD42-BDF3-2681FAD58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61362" y="474071"/>
            <a:ext cx="8154714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Class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4D0EED-109D-C04F-8385-AA0DCCE5D2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048" y="474071"/>
            <a:ext cx="2401246" cy="111412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3AAE5A-4923-2548-8F07-82C0836B6BFA}"/>
              </a:ext>
            </a:extLst>
          </p:cNvPr>
          <p:cNvCxnSpPr>
            <a:cxnSpLocks/>
          </p:cNvCxnSpPr>
          <p:nvPr userDrawn="1"/>
        </p:nvCxnSpPr>
        <p:spPr>
          <a:xfrm flipV="1">
            <a:off x="3394953" y="243192"/>
            <a:ext cx="0" cy="17796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B3ABC58-FC2B-8741-A5F4-F986683346AC}"/>
              </a:ext>
            </a:extLst>
          </p:cNvPr>
          <p:cNvSpPr/>
          <p:nvPr userDrawn="1"/>
        </p:nvSpPr>
        <p:spPr>
          <a:xfrm>
            <a:off x="1" y="2184249"/>
            <a:ext cx="12192000" cy="5700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0BEC3C-10D7-4B4C-94A0-F4314E2EA95D}"/>
              </a:ext>
            </a:extLst>
          </p:cNvPr>
          <p:cNvSpPr txBox="1"/>
          <p:nvPr userDrawn="1"/>
        </p:nvSpPr>
        <p:spPr>
          <a:xfrm>
            <a:off x="1" y="2222994"/>
            <a:ext cx="12191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/>
              <a:t>health.ucdavis.edu/health-education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2603254-BD08-46D9-B8E6-BAEF39D567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94951" y="2754313"/>
            <a:ext cx="8797049" cy="41036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923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99C3BD-D076-124C-9DB3-1036379D35A4}"/>
              </a:ext>
            </a:extLst>
          </p:cNvPr>
          <p:cNvSpPr/>
          <p:nvPr userDrawn="1"/>
        </p:nvSpPr>
        <p:spPr>
          <a:xfrm>
            <a:off x="0" y="2754289"/>
            <a:ext cx="12192000" cy="41037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F30BAE7-855E-1D4F-BBF1-07B763AC69C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01459" y="3127748"/>
            <a:ext cx="2592033" cy="816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Health Management and Education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9851992-6C00-CD42-BDF3-2681FAD58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61362" y="474071"/>
            <a:ext cx="8154714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Class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4D0EED-109D-C04F-8385-AA0DCCE5D2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048" y="474071"/>
            <a:ext cx="2401246" cy="111412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3AAE5A-4923-2548-8F07-82C0836B6BFA}"/>
              </a:ext>
            </a:extLst>
          </p:cNvPr>
          <p:cNvCxnSpPr>
            <a:cxnSpLocks/>
          </p:cNvCxnSpPr>
          <p:nvPr userDrawn="1"/>
        </p:nvCxnSpPr>
        <p:spPr>
          <a:xfrm flipV="1">
            <a:off x="3394953" y="243192"/>
            <a:ext cx="0" cy="17796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B3ABC58-FC2B-8741-A5F4-F986683346AC}"/>
              </a:ext>
            </a:extLst>
          </p:cNvPr>
          <p:cNvSpPr/>
          <p:nvPr userDrawn="1"/>
        </p:nvSpPr>
        <p:spPr>
          <a:xfrm>
            <a:off x="1" y="2184249"/>
            <a:ext cx="12192000" cy="5700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0BEC3C-10D7-4B4C-94A0-F4314E2EA95D}"/>
              </a:ext>
            </a:extLst>
          </p:cNvPr>
          <p:cNvSpPr txBox="1"/>
          <p:nvPr userDrawn="1"/>
        </p:nvSpPr>
        <p:spPr>
          <a:xfrm>
            <a:off x="1" y="2222994"/>
            <a:ext cx="12191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/>
              <a:t>health.ucdavis.edu/health-education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57C743-824A-4C4C-BA83-526D9661E8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95663" y="2754313"/>
            <a:ext cx="4529837" cy="2298246"/>
          </a:xfrm>
          <a:prstGeom prst="rect">
            <a:avLst/>
          </a:prstGeom>
          <a:ln w="19050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D886DB0-34AE-4404-AE81-4914A48DA19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28176" y="2754313"/>
            <a:ext cx="4156075" cy="4103687"/>
          </a:xfrm>
          <a:prstGeom prst="rect">
            <a:avLst/>
          </a:prstGeom>
          <a:ln w="19050">
            <a:noFill/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5AD8BD3-0BDA-4B20-BD79-16A8193B70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95663" y="5184183"/>
            <a:ext cx="2206625" cy="1666068"/>
          </a:xfrm>
          <a:prstGeom prst="rect">
            <a:avLst/>
          </a:prstGeom>
          <a:ln w="19050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EDFC8C1C-8F01-491B-8968-4E39D4AE40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8875" y="5184183"/>
            <a:ext cx="2206625" cy="1666068"/>
          </a:xfrm>
          <a:prstGeom prst="rect">
            <a:avLst/>
          </a:prstGeom>
          <a:ln w="19050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876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F2CD7856-9274-419E-A5C0-9B8951B63D48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-4568" y="-6539"/>
            <a:ext cx="4077904" cy="3373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C663AEB-9E08-5746-8BDC-9D192E9D68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24365" y="4202352"/>
            <a:ext cx="9618765" cy="10900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D81637-F575-467E-90D4-905D9233EB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A38937B-E6FC-4836-A48A-B84FE1D61C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020" y="2024857"/>
            <a:ext cx="6506111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rgbClr val="1502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Divider Layout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07A04E-B8B7-47C8-A74D-BE37D5116FFE}"/>
              </a:ext>
            </a:extLst>
          </p:cNvPr>
          <p:cNvSpPr/>
          <p:nvPr userDrawn="1"/>
        </p:nvSpPr>
        <p:spPr>
          <a:xfrm>
            <a:off x="4073336" y="3367118"/>
            <a:ext cx="8118664" cy="5700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92F0EC-3113-4184-827C-2F77AF06E8CB}"/>
              </a:ext>
            </a:extLst>
          </p:cNvPr>
          <p:cNvSpPr/>
          <p:nvPr userDrawn="1"/>
        </p:nvSpPr>
        <p:spPr>
          <a:xfrm>
            <a:off x="-4567" y="3367118"/>
            <a:ext cx="4077903" cy="57004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821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C663AEB-9E08-5746-8BDC-9D192E9D68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24365" y="4202352"/>
            <a:ext cx="9618765" cy="10900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D81637-F575-467E-90D4-905D9233EB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A38937B-E6FC-4836-A48A-B84FE1D61C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4366" y="2024857"/>
            <a:ext cx="9618766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rgbClr val="1502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Divider Layout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07A04E-B8B7-47C8-A74D-BE37D5116FFE}"/>
              </a:ext>
            </a:extLst>
          </p:cNvPr>
          <p:cNvSpPr/>
          <p:nvPr userDrawn="1"/>
        </p:nvSpPr>
        <p:spPr>
          <a:xfrm>
            <a:off x="4073336" y="3367118"/>
            <a:ext cx="8118664" cy="5700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92F0EC-3113-4184-827C-2F77AF06E8CB}"/>
              </a:ext>
            </a:extLst>
          </p:cNvPr>
          <p:cNvSpPr/>
          <p:nvPr userDrawn="1"/>
        </p:nvSpPr>
        <p:spPr>
          <a:xfrm>
            <a:off x="-4567" y="3367118"/>
            <a:ext cx="4077903" cy="57004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454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2E42C05-9D2B-6542-B366-8DA24F1DEBA0}"/>
              </a:ext>
            </a:extLst>
          </p:cNvPr>
          <p:cNvSpPr/>
          <p:nvPr userDrawn="1"/>
        </p:nvSpPr>
        <p:spPr>
          <a:xfrm>
            <a:off x="-1524" y="0"/>
            <a:ext cx="12193524" cy="33736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Placeholder 5">
            <a:extLst>
              <a:ext uri="{FF2B5EF4-FFF2-40B4-BE49-F238E27FC236}">
                <a16:creationId xmlns:a16="http://schemas.microsoft.com/office/drawing/2014/main" id="{1A2A7948-0BD1-A843-81C2-B634156491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7534" y="-1"/>
            <a:ext cx="3254466" cy="3373657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2130878"/>
            <a:ext cx="6506111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Divider Layout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C663AEB-9E08-5746-8BDC-9D192E9D68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6230" y="3657600"/>
            <a:ext cx="9144000" cy="20925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6C7341C-9750-440C-8679-156A798D3E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</p:spTree>
    <p:extLst>
      <p:ext uri="{BB962C8B-B14F-4D97-AF65-F5344CB8AC3E}">
        <p14:creationId xmlns:p14="http://schemas.microsoft.com/office/powerpoint/2010/main" val="1745618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- 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F22BE2-4AF8-49B3-B71A-6081D95500F4}"/>
              </a:ext>
            </a:extLst>
          </p:cNvPr>
          <p:cNvSpPr/>
          <p:nvPr userDrawn="1"/>
        </p:nvSpPr>
        <p:spPr>
          <a:xfrm>
            <a:off x="-1524" y="0"/>
            <a:ext cx="12193524" cy="33736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60D26EA-C293-1F4B-B239-2B9A6E8143D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114095" y="0"/>
            <a:ext cx="4077904" cy="3373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2130878"/>
            <a:ext cx="6506111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Divider Layout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C663AEB-9E08-5746-8BDC-9D192E9D68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6230" y="3657600"/>
            <a:ext cx="9144000" cy="20925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592654A-5981-49E8-B926-E115B0B8C0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</p:spTree>
    <p:extLst>
      <p:ext uri="{BB962C8B-B14F-4D97-AF65-F5344CB8AC3E}">
        <p14:creationId xmlns:p14="http://schemas.microsoft.com/office/powerpoint/2010/main" val="147847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add picture or in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F0771791-6B4A-454F-9372-296F62762D4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611206" y="1439681"/>
            <a:ext cx="3974124" cy="4375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E42C05-9D2B-6542-B366-8DA24F1DEBA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427982"/>
            <a:ext cx="9144000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6F7DB34-BFA4-EA47-9F18-3B2D3C2EFA01}"/>
              </a:ext>
            </a:extLst>
          </p:cNvPr>
          <p:cNvCxnSpPr/>
          <p:nvPr userDrawn="1"/>
        </p:nvCxnSpPr>
        <p:spPr>
          <a:xfrm flipV="1">
            <a:off x="1205464" y="243191"/>
            <a:ext cx="0" cy="2412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5EF1015-71D5-E142-80AE-622693A1EE8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6230" y="1428814"/>
            <a:ext cx="5699162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Wingdings" panose="05000000000000000000" pitchFamily="2" charset="2"/>
              <a:buChar char="§"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-"/>
              <a:defRPr sz="18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238A7D2-F32B-4B1D-ACA7-4305476626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</p:spTree>
    <p:extLst>
      <p:ext uri="{BB962C8B-B14F-4D97-AF65-F5344CB8AC3E}">
        <p14:creationId xmlns:p14="http://schemas.microsoft.com/office/powerpoint/2010/main" val="2103862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2E42C05-9D2B-6542-B366-8DA24F1DEBA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427982"/>
            <a:ext cx="9144000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266839-3768-1640-AAC7-EC1829D980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96230" y="1428814"/>
            <a:ext cx="9972224" cy="445947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85000"/>
              <a:buFont typeface="Wingdings" panose="05000000000000000000" pitchFamily="2" charset="2"/>
              <a:buChar char="§"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85000"/>
              <a:buFont typeface="Proxima Nova Light" panose="02000506030000020004" pitchFamily="2" charset="0"/>
              <a:buChar char="–"/>
              <a:tabLst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0" i="0">
                <a:solidFill>
                  <a:srgbClr val="150221"/>
                </a:solidFill>
                <a:latin typeface="Proxima Nova A Thin" panose="02000506030000020004" pitchFamily="2" charset="0"/>
              </a:defRPr>
            </a:lvl3pPr>
            <a:lvl4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4pPr>
            <a:lvl5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5pPr>
          </a:lstStyle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  <a:p>
            <a:pPr lvl="1"/>
            <a:r>
              <a:rPr lang="en-US" dirty="0"/>
              <a:t>Text is here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  <a:p>
            <a:pPr lvl="1"/>
            <a:r>
              <a:rPr lang="en-US" dirty="0"/>
              <a:t>Text is here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64CD549-4264-40BC-B71A-0C117E2F85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23144A-9831-4348-A925-0569EAFC711C}"/>
              </a:ext>
            </a:extLst>
          </p:cNvPr>
          <p:cNvCxnSpPr/>
          <p:nvPr userDrawn="1"/>
        </p:nvCxnSpPr>
        <p:spPr>
          <a:xfrm flipV="1">
            <a:off x="1205464" y="243191"/>
            <a:ext cx="0" cy="2412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2808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add picture or in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B6310ABD-CBF5-8F4E-9E70-319A0E90437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611206" y="1439681"/>
            <a:ext cx="3974124" cy="4375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427982"/>
            <a:ext cx="9144000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Page Title Topic Continued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AF7E0925-4366-4240-A1BE-1952A244026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6230" y="1428813"/>
            <a:ext cx="5699162" cy="432135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lnSpc>
                <a:spcPct val="100000"/>
              </a:lnSpc>
              <a:buFont typeface="Wingdings" panose="05000000000000000000" pitchFamily="2" charset="2"/>
              <a:buChar char="§"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-"/>
              <a:defRPr sz="18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  <a:p>
            <a:pPr lvl="1"/>
            <a:endParaRPr lang="en-US" dirty="0"/>
          </a:p>
          <a:p>
            <a:endParaRPr lang="en-US" dirty="0"/>
          </a:p>
          <a:p>
            <a:r>
              <a:rPr lang="en-US" dirty="0"/>
              <a:t>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pPr lvl="1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B94564D-24F5-4C0F-9DBB-E93E043122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26DED7-0581-49FF-B6C8-B716FAA7E66A}"/>
              </a:ext>
            </a:extLst>
          </p:cNvPr>
          <p:cNvCxnSpPr/>
          <p:nvPr userDrawn="1"/>
        </p:nvCxnSpPr>
        <p:spPr>
          <a:xfrm flipV="1">
            <a:off x="1205464" y="243191"/>
            <a:ext cx="0" cy="2412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161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yp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427982"/>
            <a:ext cx="9144000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Page Title Topic Continued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CF60ACC-01D8-D74A-A59F-79FE2FA9617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96230" y="1428814"/>
            <a:ext cx="9972224" cy="445947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85000"/>
              <a:buFont typeface="Wingdings" panose="05000000000000000000" pitchFamily="2" charset="2"/>
              <a:buChar char="§"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85000"/>
              <a:buFont typeface="Proxima Nova Light" panose="02000506030000020004" pitchFamily="2" charset="0"/>
              <a:buChar char="–"/>
              <a:tabLst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0" i="0">
                <a:solidFill>
                  <a:srgbClr val="150221"/>
                </a:solidFill>
                <a:latin typeface="Proxima Nova A Thin" panose="02000506030000020004" pitchFamily="2" charset="0"/>
              </a:defRPr>
            </a:lvl3pPr>
            <a:lvl4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4pPr>
            <a:lvl5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5pPr>
          </a:lstStyle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  <a:p>
            <a:pPr lvl="1"/>
            <a:r>
              <a:rPr lang="en-US" dirty="0"/>
              <a:t>Text is here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  <a:p>
            <a:pPr lvl="1"/>
            <a:r>
              <a:rPr lang="en-US" dirty="0"/>
              <a:t>Text is here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6C3FFDD-8720-4032-A0D3-65DD3F2150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E996A9-107B-4475-93A6-56C1260D26BB}"/>
              </a:ext>
            </a:extLst>
          </p:cNvPr>
          <p:cNvCxnSpPr/>
          <p:nvPr userDrawn="1"/>
        </p:nvCxnSpPr>
        <p:spPr>
          <a:xfrm flipV="1">
            <a:off x="1205464" y="243191"/>
            <a:ext cx="0" cy="2412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3531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9767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7C8DA40-0EC5-4B9D-816C-62D1FA67B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8C30D-6920-46CE-A56F-DCF21BA2C4CB}" type="datetimeFigureOut">
              <a:rPr lang="en-US"/>
              <a:pPr>
                <a:defRPr/>
              </a:pPr>
              <a:t>10/15/2026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B60D652-71CD-4A28-B638-345A4E2B1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1C01A5D-7685-4328-8129-1754FF30B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36A9C-7571-4542-9A9F-499320D496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96423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3 - 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F22BE2-4AF8-49B3-B71A-6081D95500F4}"/>
              </a:ext>
            </a:extLst>
          </p:cNvPr>
          <p:cNvSpPr/>
          <p:nvPr userDrawn="1"/>
        </p:nvSpPr>
        <p:spPr>
          <a:xfrm>
            <a:off x="316706" y="1511166"/>
            <a:ext cx="11558588" cy="36479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60D26EA-C293-1F4B-B239-2B9A6E8143D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6000" y="1021493"/>
            <a:ext cx="5172560" cy="441548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1723" y="2592196"/>
            <a:ext cx="4417543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Divider Layout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592654A-5981-49E8-B926-E115B0B8C0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</p:spTree>
    <p:extLst>
      <p:ext uri="{BB962C8B-B14F-4D97-AF65-F5344CB8AC3E}">
        <p14:creationId xmlns:p14="http://schemas.microsoft.com/office/powerpoint/2010/main" val="11676807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99C3BD-D076-124C-9DB3-1036379D3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2754289"/>
            <a:ext cx="12192000" cy="41037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9851992-6C00-CD42-BDF3-2681FAD58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61362" y="474071"/>
            <a:ext cx="8154714" cy="94964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8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Class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4D0EED-109D-C04F-8385-AA0DCCE5D2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71335" y="583457"/>
            <a:ext cx="2057400" cy="73087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3AAE5A-4923-2548-8F07-82C0836B6BFA}"/>
              </a:ext>
            </a:extLst>
          </p:cNvPr>
          <p:cNvCxnSpPr>
            <a:cxnSpLocks/>
          </p:cNvCxnSpPr>
          <p:nvPr userDrawn="1"/>
        </p:nvCxnSpPr>
        <p:spPr>
          <a:xfrm flipV="1">
            <a:off x="3394953" y="243192"/>
            <a:ext cx="0" cy="17796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B3ABC58-FC2B-8741-A5F4-F986683346AC}"/>
              </a:ext>
            </a:extLst>
          </p:cNvPr>
          <p:cNvSpPr/>
          <p:nvPr userDrawn="1"/>
        </p:nvSpPr>
        <p:spPr>
          <a:xfrm>
            <a:off x="1" y="2184249"/>
            <a:ext cx="12192000" cy="5700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0BEC3C-10D7-4B4C-94A0-F4314E2EA95D}"/>
              </a:ext>
            </a:extLst>
          </p:cNvPr>
          <p:cNvSpPr txBox="1"/>
          <p:nvPr userDrawn="1"/>
        </p:nvSpPr>
        <p:spPr>
          <a:xfrm>
            <a:off x="1" y="2222994"/>
            <a:ext cx="12191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A3F6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A3F6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2603254-BD08-46D9-B8E6-BAEF39D567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94951" y="2754313"/>
            <a:ext cx="8797049" cy="41036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BB8F32C-C77B-8BD4-AE05-4D892FF86D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0048" y="3026358"/>
            <a:ext cx="2585079" cy="10773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department name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F6C7B32-5FE9-59A4-00A6-CB30F93B2DB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9575" y="4384837"/>
            <a:ext cx="2586038" cy="20824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additional contact info or instructions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E272179-D1EA-3FF5-A778-86B4D062CCAC}"/>
              </a:ext>
            </a:extLst>
          </p:cNvPr>
          <p:cNvCxnSpPr>
            <a:cxnSpLocks/>
          </p:cNvCxnSpPr>
          <p:nvPr userDrawn="1"/>
        </p:nvCxnSpPr>
        <p:spPr>
          <a:xfrm>
            <a:off x="404457" y="4189444"/>
            <a:ext cx="25911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180598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99C3BD-D076-124C-9DB3-1036379D35A4}"/>
              </a:ext>
            </a:extLst>
          </p:cNvPr>
          <p:cNvSpPr/>
          <p:nvPr userDrawn="1"/>
        </p:nvSpPr>
        <p:spPr>
          <a:xfrm>
            <a:off x="0" y="2754289"/>
            <a:ext cx="12192000" cy="41037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9851992-6C00-CD42-BDF3-2681FAD58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61362" y="474071"/>
            <a:ext cx="8154714" cy="94964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8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Class 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3AAE5A-4923-2548-8F07-82C0836B6BFA}"/>
              </a:ext>
            </a:extLst>
          </p:cNvPr>
          <p:cNvCxnSpPr>
            <a:cxnSpLocks/>
          </p:cNvCxnSpPr>
          <p:nvPr userDrawn="1"/>
        </p:nvCxnSpPr>
        <p:spPr>
          <a:xfrm flipV="1">
            <a:off x="3394953" y="243192"/>
            <a:ext cx="0" cy="17796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B3ABC58-FC2B-8741-A5F4-F986683346AC}"/>
              </a:ext>
            </a:extLst>
          </p:cNvPr>
          <p:cNvSpPr/>
          <p:nvPr userDrawn="1"/>
        </p:nvSpPr>
        <p:spPr>
          <a:xfrm>
            <a:off x="1" y="2184249"/>
            <a:ext cx="12192000" cy="5700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57C743-824A-4C4C-BA83-526D9661E8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95663" y="2754313"/>
            <a:ext cx="4529837" cy="2298246"/>
          </a:xfrm>
          <a:prstGeom prst="rect">
            <a:avLst/>
          </a:prstGeom>
          <a:ln w="19050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D886DB0-34AE-4404-AE81-4914A48DA19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28176" y="2754313"/>
            <a:ext cx="4156075" cy="4103687"/>
          </a:xfrm>
          <a:prstGeom prst="rect">
            <a:avLst/>
          </a:prstGeom>
          <a:ln w="19050">
            <a:noFill/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5AD8BD3-0BDA-4B20-BD79-16A8193B70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95663" y="5184183"/>
            <a:ext cx="2206625" cy="1666068"/>
          </a:xfrm>
          <a:prstGeom prst="rect">
            <a:avLst/>
          </a:prstGeom>
          <a:ln w="19050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EDFC8C1C-8F01-491B-8968-4E39D4AE40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8875" y="5184183"/>
            <a:ext cx="2206625" cy="1666068"/>
          </a:xfrm>
          <a:prstGeom prst="rect">
            <a:avLst/>
          </a:prstGeom>
          <a:ln w="19050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B3EF230-1CF1-1FC9-DEA8-B2EAC2CBDB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0048" y="3026358"/>
            <a:ext cx="2585079" cy="10773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department name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1338377-EAFD-DF15-41D1-9F3D45F6DF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9575" y="4384837"/>
            <a:ext cx="2586038" cy="20824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additional contact info or instructions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6D3043-7ABA-57E7-3FD2-6055D04B52AF}"/>
              </a:ext>
            </a:extLst>
          </p:cNvPr>
          <p:cNvCxnSpPr>
            <a:cxnSpLocks/>
          </p:cNvCxnSpPr>
          <p:nvPr userDrawn="1"/>
        </p:nvCxnSpPr>
        <p:spPr>
          <a:xfrm>
            <a:off x="404457" y="4189444"/>
            <a:ext cx="25911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18EB462F-6F1D-A1B2-B9C8-356AA5C8F6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71335" y="583457"/>
            <a:ext cx="2057400" cy="7308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21520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F2CD7856-9274-419E-A5C0-9B8951B63D48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-4568" y="-6539"/>
            <a:ext cx="4077904" cy="3373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C663AEB-9E08-5746-8BDC-9D192E9D68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24365" y="4202352"/>
            <a:ext cx="9618765" cy="10900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A38937B-E6FC-4836-A48A-B84FE1D61C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020" y="2024857"/>
            <a:ext cx="6506111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Divider Layout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07A04E-B8B7-47C8-A74D-BE37D5116FFE}"/>
              </a:ext>
            </a:extLst>
          </p:cNvPr>
          <p:cNvSpPr/>
          <p:nvPr userDrawn="1"/>
        </p:nvSpPr>
        <p:spPr>
          <a:xfrm>
            <a:off x="4073336" y="3367118"/>
            <a:ext cx="8118664" cy="5700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92F0EC-3113-4184-827C-2F77AF06E8CB}"/>
              </a:ext>
            </a:extLst>
          </p:cNvPr>
          <p:cNvSpPr/>
          <p:nvPr userDrawn="1"/>
        </p:nvSpPr>
        <p:spPr>
          <a:xfrm>
            <a:off x="-4567" y="3367118"/>
            <a:ext cx="4077903" cy="57004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33928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C663AEB-9E08-5746-8BDC-9D192E9D68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24365" y="4202352"/>
            <a:ext cx="9618765" cy="10900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A38937B-E6FC-4836-A48A-B84FE1D61C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4366" y="2024857"/>
            <a:ext cx="9618766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Divider Layout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07A04E-B8B7-47C8-A74D-BE37D5116FFE}"/>
              </a:ext>
            </a:extLst>
          </p:cNvPr>
          <p:cNvSpPr/>
          <p:nvPr userDrawn="1"/>
        </p:nvSpPr>
        <p:spPr>
          <a:xfrm>
            <a:off x="4073336" y="3367118"/>
            <a:ext cx="8118664" cy="5700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92F0EC-3113-4184-827C-2F77AF06E8CB}"/>
              </a:ext>
            </a:extLst>
          </p:cNvPr>
          <p:cNvSpPr/>
          <p:nvPr userDrawn="1"/>
        </p:nvSpPr>
        <p:spPr>
          <a:xfrm>
            <a:off x="-4567" y="3367118"/>
            <a:ext cx="4077903" cy="57004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99269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F22BE2-4AF8-49B3-B71A-6081D95500F4}"/>
              </a:ext>
            </a:extLst>
          </p:cNvPr>
          <p:cNvSpPr/>
          <p:nvPr userDrawn="1"/>
        </p:nvSpPr>
        <p:spPr>
          <a:xfrm>
            <a:off x="-1524" y="0"/>
            <a:ext cx="12193524" cy="33736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60D26EA-C293-1F4B-B239-2B9A6E8143D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114095" y="0"/>
            <a:ext cx="4077904" cy="3373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2130878"/>
            <a:ext cx="6506111" cy="94964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#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C663AEB-9E08-5746-8BDC-9D192E9D682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6230" y="4114800"/>
            <a:ext cx="9144000" cy="1219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2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Topic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65277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F22BE2-4AF8-49B3-B71A-6081D95500F4}"/>
              </a:ext>
            </a:extLst>
          </p:cNvPr>
          <p:cNvSpPr/>
          <p:nvPr userDrawn="1"/>
        </p:nvSpPr>
        <p:spPr>
          <a:xfrm>
            <a:off x="316706" y="1511166"/>
            <a:ext cx="11558588" cy="36479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60D26EA-C293-1F4B-B239-2B9A6E8143D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6000" y="1021493"/>
            <a:ext cx="5172560" cy="441548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1723" y="2592196"/>
            <a:ext cx="4417543" cy="949643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Divider Layout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1159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F0771791-6B4A-454F-9372-296F62762D4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035030" y="1439681"/>
            <a:ext cx="4828358" cy="4375222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E42C05-9D2B-6542-B366-8DA24F1DEBA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427982"/>
            <a:ext cx="10189100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6F7DB34-BFA4-EA47-9F18-3B2D3C2EFA01}"/>
              </a:ext>
            </a:extLst>
          </p:cNvPr>
          <p:cNvCxnSpPr/>
          <p:nvPr userDrawn="1"/>
        </p:nvCxnSpPr>
        <p:spPr>
          <a:xfrm flipV="1">
            <a:off x="1205464" y="243191"/>
            <a:ext cx="0" cy="2412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5EF1015-71D5-E142-80AE-622693A1EE8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6230" y="1428813"/>
            <a:ext cx="5156970" cy="4386089"/>
          </a:xfrm>
          <a:prstGeom prst="rect">
            <a:avLst/>
          </a:prstGeom>
        </p:spPr>
        <p:txBody>
          <a:bodyPr>
            <a:normAutofit/>
          </a:bodyPr>
          <a:lstStyle>
            <a:lvl1pPr marL="574675" indent="-34290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 sz="20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-"/>
              <a:defRPr sz="1800">
                <a:solidFill>
                  <a:schemeClr val="bg2">
                    <a:lumMod val="25000"/>
                  </a:schemeClr>
                </a:solidFill>
              </a:defRPr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Description of program might go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238A7D2-F32B-4B1D-ACA7-4305476626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2637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2E42C05-9D2B-6542-B366-8DA24F1DEBA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427982"/>
            <a:ext cx="9972224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266839-3768-1640-AAC7-EC1829D980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96230" y="1428814"/>
            <a:ext cx="9972224" cy="4459479"/>
          </a:xfrm>
          <a:prstGeom prst="rect">
            <a:avLst/>
          </a:prstGeom>
        </p:spPr>
        <p:txBody>
          <a:bodyPr>
            <a:normAutofit/>
          </a:bodyPr>
          <a:lstStyle>
            <a:lvl1pPr marL="574675" indent="-34290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SzPct val="85000"/>
              <a:buFont typeface="Wingdings" panose="05000000000000000000" pitchFamily="2" charset="2"/>
              <a:buChar char="§"/>
              <a:defRPr sz="20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31775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85000"/>
              <a:buFont typeface="Proxima Nova Light" panose="02000506030000020004" pitchFamily="2" charset="0"/>
              <a:buNone/>
              <a:tabLst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0" i="0">
                <a:solidFill>
                  <a:srgbClr val="150221"/>
                </a:solidFill>
                <a:latin typeface="Proxima Nova A Thin" panose="02000506030000020004" pitchFamily="2" charset="0"/>
              </a:defRPr>
            </a:lvl3pPr>
            <a:lvl4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4pPr>
            <a:lvl5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5pPr>
          </a:lstStyle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64CD549-4264-40BC-B71A-0C117E2F85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23144A-9831-4348-A925-0569EAFC711C}"/>
              </a:ext>
            </a:extLst>
          </p:cNvPr>
          <p:cNvCxnSpPr/>
          <p:nvPr userDrawn="1"/>
        </p:nvCxnSpPr>
        <p:spPr>
          <a:xfrm flipV="1">
            <a:off x="1205464" y="243191"/>
            <a:ext cx="0" cy="2412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448972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8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ayout 2_all white bkgd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2E42C05-9D2B-6542-B366-8DA24F1DEBA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427982"/>
            <a:ext cx="9972224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266839-3768-1640-AAC7-EC1829D980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96230" y="1428814"/>
            <a:ext cx="9972224" cy="4459479"/>
          </a:xfrm>
          <a:prstGeom prst="rect">
            <a:avLst/>
          </a:prstGeom>
        </p:spPr>
        <p:txBody>
          <a:bodyPr>
            <a:normAutofit/>
          </a:bodyPr>
          <a:lstStyle>
            <a:lvl1pPr marL="574675" indent="-34290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SzPct val="85000"/>
              <a:buFont typeface="Wingdings" panose="05000000000000000000" pitchFamily="2" charset="2"/>
              <a:buChar char="§"/>
              <a:defRPr sz="20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31775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85000"/>
              <a:buFont typeface="Proxima Nova Light" panose="02000506030000020004" pitchFamily="2" charset="0"/>
              <a:buNone/>
              <a:tabLst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0" i="0">
                <a:solidFill>
                  <a:srgbClr val="150221"/>
                </a:solidFill>
                <a:latin typeface="Proxima Nova A Thin" panose="02000506030000020004" pitchFamily="2" charset="0"/>
              </a:defRPr>
            </a:lvl3pPr>
            <a:lvl4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4pPr>
            <a:lvl5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5pPr>
          </a:lstStyle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64CD549-4264-40BC-B71A-0C117E2F85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23144A-9831-4348-A925-0569EAFC711C}"/>
              </a:ext>
            </a:extLst>
          </p:cNvPr>
          <p:cNvCxnSpPr/>
          <p:nvPr userDrawn="1"/>
        </p:nvCxnSpPr>
        <p:spPr>
          <a:xfrm flipV="1">
            <a:off x="1205464" y="243191"/>
            <a:ext cx="0" cy="2412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333925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8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ayout 2_no left vertical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A6A14D79-950E-603E-3854-86F794A5AE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4A27F2-47BC-2C1D-878B-5A7A830AF753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8FA28DB-617B-CD8E-9D53-9F7855EBF5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28700" y="427982"/>
            <a:ext cx="10153139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CDD9E2F-07F6-9915-3F8E-145F039376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8700" y="1428814"/>
            <a:ext cx="10153139" cy="4459479"/>
          </a:xfrm>
          <a:prstGeom prst="rect">
            <a:avLst/>
          </a:prstGeom>
        </p:spPr>
        <p:txBody>
          <a:bodyPr>
            <a:normAutofit/>
          </a:bodyPr>
          <a:lstStyle>
            <a:lvl1pPr marL="574675" indent="-34290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SzPct val="85000"/>
              <a:buFont typeface="Wingdings" panose="05000000000000000000" pitchFamily="2" charset="2"/>
              <a:buChar char="§"/>
              <a:defRPr sz="20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31775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85000"/>
              <a:buFont typeface="Proxima Nova Light" panose="02000506030000020004" pitchFamily="2" charset="0"/>
              <a:buNone/>
              <a:tabLst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0" i="0">
                <a:solidFill>
                  <a:srgbClr val="150221"/>
                </a:solidFill>
                <a:latin typeface="Proxima Nova A Thin" panose="02000506030000020004" pitchFamily="2" charset="0"/>
              </a:defRPr>
            </a:lvl3pPr>
            <a:lvl4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4pPr>
            <a:lvl5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5pPr>
          </a:lstStyle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  <a:p>
            <a:pPr lvl="0"/>
            <a:r>
              <a:rPr lang="en-US" dirty="0"/>
              <a:t>Introduction to  a series of bullets points to make important points about the program or to a series of bullets points to make important points about the program or whatever you feel is important to say here.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6776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4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ayout 3a_major point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A6A14D79-950E-603E-3854-86F794A5AE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CC00450-820E-91CD-F588-73168FFC21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108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CB9C434-6E95-B1FC-BFE0-28754A4AA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2240" y="1789965"/>
            <a:ext cx="4660360" cy="285896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4200">
                <a:gradFill>
                  <a:gsLst>
                    <a:gs pos="10000">
                      <a:schemeClr val="tx1"/>
                    </a:gs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0" scaled="1"/>
                </a:gra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Insert major point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5B67D3-9EBD-751B-3BD2-E1F67CB2A526}"/>
              </a:ext>
            </a:extLst>
          </p:cNvPr>
          <p:cNvSpPr/>
          <p:nvPr userDrawn="1"/>
        </p:nvSpPr>
        <p:spPr>
          <a:xfrm>
            <a:off x="685800" y="1371600"/>
            <a:ext cx="72000" cy="3695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2963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4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ayout 3b_major point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CC00450-820E-91CD-F588-73168FFC21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54804" y="0"/>
            <a:ext cx="703719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626967-8958-A7BA-9C00-0EBFFDAB8047}"/>
              </a:ext>
            </a:extLst>
          </p:cNvPr>
          <p:cNvSpPr/>
          <p:nvPr userDrawn="1"/>
        </p:nvSpPr>
        <p:spPr>
          <a:xfrm>
            <a:off x="-1524" y="0"/>
            <a:ext cx="515632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A6A14D79-950E-603E-3854-86F794A5AE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2E6CAB1-42A2-C883-E9E3-A05D8B294F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990" y="1836650"/>
            <a:ext cx="3627946" cy="31847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10000"/>
              </a:lnSpc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major point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8123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4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ayout 3b_major point_right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CC00450-820E-91CD-F588-73168FFC21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03719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626967-8958-A7BA-9C00-0EBFFDAB80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035672" y="0"/>
            <a:ext cx="515632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A6A14D79-950E-603E-3854-86F794A5AE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2E6CAB1-42A2-C883-E9E3-A05D8B294F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24800" y="1836650"/>
            <a:ext cx="3627946" cy="31847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10000"/>
              </a:lnSpc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major point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105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48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ayout 4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2E42C05-9D2B-6542-B366-8DA24F1DEBA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427982"/>
            <a:ext cx="9972224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64CD549-4264-40BC-B71A-0C117E2F85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23144A-9831-4348-A925-0569EAFC711C}"/>
              </a:ext>
            </a:extLst>
          </p:cNvPr>
          <p:cNvCxnSpPr/>
          <p:nvPr userDrawn="1"/>
        </p:nvCxnSpPr>
        <p:spPr>
          <a:xfrm flipV="1">
            <a:off x="1205464" y="243191"/>
            <a:ext cx="0" cy="2412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66F3AA1-135F-677D-334A-E660F0EE8E4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96230" y="1426810"/>
            <a:ext cx="4699771" cy="5269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0" i="0" kern="1200" spc="50" baseline="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Slide Subtitle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296C9E-14AA-028C-2B35-87AF23FD0738}"/>
              </a:ext>
            </a:extLst>
          </p:cNvPr>
          <p:cNvCxnSpPr/>
          <p:nvPr userDrawn="1"/>
        </p:nvCxnSpPr>
        <p:spPr>
          <a:xfrm>
            <a:off x="1472430" y="1860436"/>
            <a:ext cx="2286000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F56125B-DAFF-D644-B456-4C37A4376AB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67559" y="1426810"/>
            <a:ext cx="5067300" cy="5269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0" i="0" kern="1200" spc="50" baseline="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Slide Subtitle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8C87739-91EA-13FD-A29C-73AEC6A4468D}"/>
              </a:ext>
            </a:extLst>
          </p:cNvPr>
          <p:cNvCxnSpPr/>
          <p:nvPr userDrawn="1"/>
        </p:nvCxnSpPr>
        <p:spPr>
          <a:xfrm>
            <a:off x="6543759" y="1862061"/>
            <a:ext cx="2286000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8776DDB-3CE5-7F76-51DC-33554FDE4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6229" y="2096012"/>
            <a:ext cx="4699771" cy="3690081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Clr>
                <a:schemeClr val="bg2">
                  <a:lumMod val="25000"/>
                </a:schemeClr>
              </a:buClr>
              <a:buSzPct val="110000"/>
              <a:buFont typeface="Wingdings" panose="05000000000000000000" pitchFamily="2" charset="2"/>
              <a:buChar char="§"/>
              <a:defRPr lang="en-US" sz="1600" i="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936A9CC-ADAC-EFA7-3220-067B6C9E29E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477000" y="2096012"/>
            <a:ext cx="5067300" cy="3690081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Clr>
                <a:schemeClr val="bg2">
                  <a:lumMod val="25000"/>
                </a:schemeClr>
              </a:buClr>
              <a:buSzPct val="110000"/>
              <a:buFont typeface="Wingdings" panose="05000000000000000000" pitchFamily="2" charset="2"/>
              <a:buChar char="§"/>
              <a:defRPr lang="en-US" sz="1600" i="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356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8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ayout 5_content and multi-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2E42C05-9D2B-6542-B366-8DA24F1DEBA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427982"/>
            <a:ext cx="9972224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64CD549-4264-40BC-B71A-0C117E2F85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23144A-9831-4348-A925-0569EAFC711C}"/>
              </a:ext>
            </a:extLst>
          </p:cNvPr>
          <p:cNvCxnSpPr/>
          <p:nvPr userDrawn="1"/>
        </p:nvCxnSpPr>
        <p:spPr>
          <a:xfrm flipV="1">
            <a:off x="1205464" y="243191"/>
            <a:ext cx="0" cy="2412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453ECA0-7940-A3A2-F76A-1D3416B3E26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96230" y="1428815"/>
            <a:ext cx="9972224" cy="1847785"/>
          </a:xfrm>
          <a:prstGeom prst="rect">
            <a:avLst/>
          </a:prstGeom>
        </p:spPr>
        <p:txBody>
          <a:bodyPr>
            <a:normAutofit/>
          </a:bodyPr>
          <a:lstStyle>
            <a:lvl1pPr marL="569913" indent="-34290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SzPct val="85000"/>
              <a:buFont typeface="Wingdings" panose="05000000000000000000" pitchFamily="2" charset="2"/>
              <a:buChar char="§"/>
              <a:defRPr sz="20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85000"/>
              <a:buFont typeface="Proxima Nova Light" panose="02000506030000020004" pitchFamily="2" charset="0"/>
              <a:buNone/>
              <a:tabLst/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0" i="0">
                <a:solidFill>
                  <a:srgbClr val="150221"/>
                </a:solidFill>
                <a:latin typeface="Proxima Nova A Thin" panose="02000506030000020004" pitchFamily="2" charset="0"/>
              </a:defRPr>
            </a:lvl3pPr>
            <a:lvl4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4pPr>
            <a:lvl5pPr>
              <a:defRPr b="0" i="0">
                <a:solidFill>
                  <a:srgbClr val="150221"/>
                </a:solidFill>
                <a:latin typeface="Gibson Light" panose="02000000000000000000" pitchFamily="2" charset="77"/>
              </a:defRPr>
            </a:lvl5pPr>
          </a:lstStyle>
          <a:p>
            <a:pPr lvl="0"/>
            <a:r>
              <a:rPr lang="en-US" dirty="0"/>
              <a:t>Introduction to a series of bullets points to make important points about the program </a:t>
            </a:r>
          </a:p>
          <a:p>
            <a:pPr lvl="0"/>
            <a:r>
              <a:rPr lang="en-US" dirty="0"/>
              <a:t>Introduction to a series of bullets points to make important points about the program</a:t>
            </a:r>
            <a:br>
              <a:rPr lang="en-US" dirty="0"/>
            </a:br>
            <a:endParaRPr lang="en-US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08E5B9B8-88E7-125B-44C3-E87030A31E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2369" y="3429001"/>
            <a:ext cx="3657600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EA8A13A-4CE1-9438-2FE5-8A7AEC540F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72369" y="3429001"/>
            <a:ext cx="3657600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C969350B-8E49-F1B9-56DB-A8687E1064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2369" y="3429000"/>
            <a:ext cx="3657600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2111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8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ayout 6_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2E42C05-9D2B-6542-B366-8DA24F1DEBA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28700" y="427982"/>
            <a:ext cx="10339754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64CD549-4264-40BC-B71A-0C117E2F85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312F68F2-88D3-15AC-2349-21EBD635E2D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28700" y="2459307"/>
            <a:ext cx="3256674" cy="4994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600" b="1" i="0" kern="1200" dirty="0" smtClean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1 TITLE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E3D03460-9B30-A710-AE1E-51523BB78CF5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567562" y="2459307"/>
            <a:ext cx="3256674" cy="4994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600" b="1" i="0" kern="1200" dirty="0" smtClean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2 TITLE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596CA094-BC56-EB4E-6DC6-2703AEAFBF7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106424" y="2459307"/>
            <a:ext cx="3256674" cy="4994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600" b="1" i="0" kern="1200" dirty="0" smtClean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3 TITLE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D2F34EC5-044A-B2AB-BEFC-A0DD913E3B1F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028700" y="4719636"/>
            <a:ext cx="3256674" cy="4994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600" b="1" i="0" kern="1200" dirty="0" smtClean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4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5AFE6B05-81A2-9F07-56AD-CC698638D893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567562" y="4719636"/>
            <a:ext cx="3256674" cy="4994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600" b="1" i="0" kern="1200" dirty="0" smtClean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5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3EE0F6B1-40CA-7541-B2C5-27B050637F7C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106424" y="4719636"/>
            <a:ext cx="3256674" cy="4994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600" b="1" i="0" kern="1200" dirty="0" smtClean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6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21D88AC3-0588-0CFA-0611-AE066E184000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028700" y="2787073"/>
            <a:ext cx="3256674" cy="8514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500" i="0" kern="1200" dirty="0" smtClean="0">
                <a:solidFill>
                  <a:schemeClr val="bg2">
                    <a:lumMod val="25000"/>
                  </a:schemeClr>
                </a:solidFill>
                <a:latin typeface="Arial Nova Cond" panose="020B0506020202020204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4E95120F-7E94-D89E-97C0-C98AB48D113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567562" y="2787073"/>
            <a:ext cx="3256674" cy="8514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500" i="0" kern="1200" dirty="0" smtClean="0">
                <a:solidFill>
                  <a:schemeClr val="bg2">
                    <a:lumMod val="25000"/>
                  </a:schemeClr>
                </a:solidFill>
                <a:latin typeface="Arial Nova Cond" panose="020B0506020202020204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22CDD247-33E5-9DFE-68D6-ABB1BDEAEC46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106424" y="2787073"/>
            <a:ext cx="3256674" cy="8514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500" i="0" kern="1200" dirty="0" smtClean="0">
                <a:solidFill>
                  <a:schemeClr val="bg2">
                    <a:lumMod val="25000"/>
                  </a:schemeClr>
                </a:solidFill>
                <a:latin typeface="Arial Nova Cond" panose="020B0506020202020204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BBF1B678-B7F1-FC38-469F-61FBC9E2B4BD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028700" y="5025006"/>
            <a:ext cx="3256674" cy="8503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500" i="0" kern="1200" dirty="0" smtClean="0">
                <a:solidFill>
                  <a:schemeClr val="bg2">
                    <a:lumMod val="25000"/>
                  </a:schemeClr>
                </a:solidFill>
                <a:latin typeface="Arial Nova Cond" panose="020B0506020202020204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015287E7-C0E8-0445-C95F-183F0943DFC1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567562" y="5025006"/>
            <a:ext cx="3256674" cy="8503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500" i="0" kern="1200" dirty="0" smtClean="0">
                <a:solidFill>
                  <a:schemeClr val="bg2">
                    <a:lumMod val="25000"/>
                  </a:schemeClr>
                </a:solidFill>
                <a:latin typeface="Arial Nova Cond" panose="020B0506020202020204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86DD98D7-11CA-5120-9830-27112FB5F884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106424" y="5025006"/>
            <a:ext cx="3256674" cy="8503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500" i="0" kern="1200" dirty="0" smtClean="0">
                <a:solidFill>
                  <a:schemeClr val="bg2">
                    <a:lumMod val="25000"/>
                  </a:schemeClr>
                </a:solidFill>
                <a:latin typeface="Arial Nova Cond" panose="020B0506020202020204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4" name="Picture Placeholder 46">
            <a:extLst>
              <a:ext uri="{FF2B5EF4-FFF2-40B4-BE49-F238E27FC236}">
                <a16:creationId xmlns:a16="http://schemas.microsoft.com/office/drawing/2014/main" id="{F34C9CF4-E131-0CAC-6F49-7D3474384FD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141133" y="1485900"/>
            <a:ext cx="867600" cy="868680"/>
          </a:xfrm>
          <a:prstGeom prst="ellipse">
            <a:avLst/>
          </a:prstGeom>
          <a:ln w="19050">
            <a:solidFill>
              <a:schemeClr val="tx1"/>
            </a:solidFill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5" name="Picture Placeholder 46">
            <a:extLst>
              <a:ext uri="{FF2B5EF4-FFF2-40B4-BE49-F238E27FC236}">
                <a16:creationId xmlns:a16="http://schemas.microsoft.com/office/drawing/2014/main" id="{1B153FE5-D48F-2BD2-F2D1-83ACD9CFFEF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676443" y="1485900"/>
            <a:ext cx="867600" cy="868680"/>
          </a:xfrm>
          <a:prstGeom prst="ellipse">
            <a:avLst/>
          </a:prstGeom>
          <a:ln w="19050">
            <a:solidFill>
              <a:schemeClr val="tx1"/>
            </a:solidFill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Picture Placeholder 46">
            <a:extLst>
              <a:ext uri="{FF2B5EF4-FFF2-40B4-BE49-F238E27FC236}">
                <a16:creationId xmlns:a16="http://schemas.microsoft.com/office/drawing/2014/main" id="{EDB7C85F-8B9E-1C4D-8E96-18DCE7F60C7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211753" y="1485900"/>
            <a:ext cx="867600" cy="868680"/>
          </a:xfrm>
          <a:prstGeom prst="ellipse">
            <a:avLst/>
          </a:prstGeom>
          <a:ln w="19050">
            <a:solidFill>
              <a:schemeClr val="tx1"/>
            </a:solidFill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65AC864-82CF-BF8B-C06C-0B1995EC2E2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141133" y="3744740"/>
            <a:ext cx="867600" cy="868680"/>
          </a:xfrm>
          <a:prstGeom prst="ellipse">
            <a:avLst/>
          </a:prstGeom>
          <a:ln w="19050">
            <a:solidFill>
              <a:schemeClr val="tx1"/>
            </a:solidFill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5EEDAAE0-BED1-95D7-85C4-78069EE337CE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676443" y="3744740"/>
            <a:ext cx="867600" cy="868680"/>
          </a:xfrm>
          <a:prstGeom prst="ellipse">
            <a:avLst/>
          </a:prstGeom>
          <a:ln w="19050">
            <a:solidFill>
              <a:schemeClr val="tx1"/>
            </a:solidFill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AE7E5930-50CC-C4A5-3BCA-192BA59FF23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211753" y="3744740"/>
            <a:ext cx="867600" cy="868680"/>
          </a:xfrm>
          <a:prstGeom prst="ellipse">
            <a:avLst/>
          </a:prstGeom>
          <a:ln w="19050">
            <a:solidFill>
              <a:schemeClr val="tx1"/>
            </a:solidFill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6235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88">
          <p15:clr>
            <a:srgbClr val="FBAE40"/>
          </p15:clr>
        </p15:guide>
        <p15:guide id="2" pos="64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l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A6A14D79-950E-603E-3854-86F794A5AE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626967-8958-A7BA-9C00-0EBFFDAB8047}"/>
              </a:ext>
            </a:extLst>
          </p:cNvPr>
          <p:cNvSpPr>
            <a:spLocks/>
          </p:cNvSpPr>
          <p:nvPr userDrawn="1"/>
        </p:nvSpPr>
        <p:spPr>
          <a:xfrm>
            <a:off x="-1524" y="0"/>
            <a:ext cx="515632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2E6CAB1-42A2-C883-E9E3-A05D8B294F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990" y="1380744"/>
            <a:ext cx="3627946" cy="40965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10000"/>
              </a:lnSpc>
              <a:defRPr sz="24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poll question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0F5D6F-25A3-8D20-E706-E68329F9D1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154804" y="0"/>
            <a:ext cx="703719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D6DE064-927B-3CC5-A5DF-0F7D3270055C}"/>
              </a:ext>
            </a:extLst>
          </p:cNvPr>
          <p:cNvGrpSpPr/>
          <p:nvPr userDrawn="1"/>
        </p:nvGrpSpPr>
        <p:grpSpPr>
          <a:xfrm>
            <a:off x="6306681" y="1545531"/>
            <a:ext cx="274320" cy="274320"/>
            <a:chOff x="6314911" y="1362651"/>
            <a:chExt cx="274320" cy="27432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1DACAA7-88E8-9B79-EB32-2D15A1C32720}"/>
                </a:ext>
              </a:extLst>
            </p:cNvPr>
            <p:cNvSpPr/>
            <p:nvPr userDrawn="1"/>
          </p:nvSpPr>
          <p:spPr>
            <a:xfrm>
              <a:off x="6314911" y="1362651"/>
              <a:ext cx="274320" cy="27432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47AFA95-A2DF-19EF-E1E3-708B9E778699}"/>
                </a:ext>
              </a:extLst>
            </p:cNvPr>
            <p:cNvSpPr/>
            <p:nvPr userDrawn="1"/>
          </p:nvSpPr>
          <p:spPr>
            <a:xfrm>
              <a:off x="6383491" y="14312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36D5F2A-A7C5-B6E6-9356-EC4C22EACEFD}"/>
              </a:ext>
            </a:extLst>
          </p:cNvPr>
          <p:cNvGrpSpPr/>
          <p:nvPr userDrawn="1"/>
        </p:nvGrpSpPr>
        <p:grpSpPr>
          <a:xfrm>
            <a:off x="6306681" y="2403446"/>
            <a:ext cx="274320" cy="274320"/>
            <a:chOff x="6314911" y="1362651"/>
            <a:chExt cx="274320" cy="27432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D52A29-4547-3450-0636-6559643BD915}"/>
                </a:ext>
              </a:extLst>
            </p:cNvPr>
            <p:cNvSpPr/>
            <p:nvPr userDrawn="1"/>
          </p:nvSpPr>
          <p:spPr>
            <a:xfrm>
              <a:off x="6314911" y="1362651"/>
              <a:ext cx="274320" cy="27432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BFC3D9-D217-57D0-DDCA-A89FB86A3AB1}"/>
                </a:ext>
              </a:extLst>
            </p:cNvPr>
            <p:cNvSpPr/>
            <p:nvPr userDrawn="1"/>
          </p:nvSpPr>
          <p:spPr>
            <a:xfrm>
              <a:off x="6383491" y="14312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18E1A14-A1FD-DA3D-7B3C-3F4B9453D2F8}"/>
              </a:ext>
            </a:extLst>
          </p:cNvPr>
          <p:cNvGrpSpPr/>
          <p:nvPr userDrawn="1"/>
        </p:nvGrpSpPr>
        <p:grpSpPr>
          <a:xfrm>
            <a:off x="6306681" y="3261361"/>
            <a:ext cx="274320" cy="274320"/>
            <a:chOff x="6314911" y="1362651"/>
            <a:chExt cx="274320" cy="27432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9D93CFD-0F90-3104-5D9D-D991E0772A21}"/>
                </a:ext>
              </a:extLst>
            </p:cNvPr>
            <p:cNvSpPr/>
            <p:nvPr userDrawn="1"/>
          </p:nvSpPr>
          <p:spPr>
            <a:xfrm>
              <a:off x="6314911" y="1362651"/>
              <a:ext cx="274320" cy="27432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D6B25AB-A276-86F4-DF54-CE2D1D50840E}"/>
                </a:ext>
              </a:extLst>
            </p:cNvPr>
            <p:cNvSpPr/>
            <p:nvPr userDrawn="1"/>
          </p:nvSpPr>
          <p:spPr>
            <a:xfrm>
              <a:off x="6383491" y="14312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9FBA011-5432-C3B8-9FC4-C69A475C2DE9}"/>
              </a:ext>
            </a:extLst>
          </p:cNvPr>
          <p:cNvGrpSpPr/>
          <p:nvPr userDrawn="1"/>
        </p:nvGrpSpPr>
        <p:grpSpPr>
          <a:xfrm>
            <a:off x="6306681" y="4119276"/>
            <a:ext cx="274320" cy="274320"/>
            <a:chOff x="6314911" y="1362651"/>
            <a:chExt cx="274320" cy="27432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180B695-8595-081D-D21D-A55E9716E7F2}"/>
                </a:ext>
              </a:extLst>
            </p:cNvPr>
            <p:cNvSpPr/>
            <p:nvPr userDrawn="1"/>
          </p:nvSpPr>
          <p:spPr>
            <a:xfrm>
              <a:off x="6314911" y="1362651"/>
              <a:ext cx="274320" cy="27432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64BF937-EC34-62F0-2845-B7F18C59588F}"/>
                </a:ext>
              </a:extLst>
            </p:cNvPr>
            <p:cNvSpPr/>
            <p:nvPr userDrawn="1"/>
          </p:nvSpPr>
          <p:spPr>
            <a:xfrm>
              <a:off x="6383491" y="14312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138981B-A9A1-607B-FD89-685C66EBD28A}"/>
              </a:ext>
            </a:extLst>
          </p:cNvPr>
          <p:cNvGrpSpPr/>
          <p:nvPr userDrawn="1"/>
        </p:nvGrpSpPr>
        <p:grpSpPr>
          <a:xfrm>
            <a:off x="6306681" y="4977190"/>
            <a:ext cx="274320" cy="274320"/>
            <a:chOff x="6314911" y="1362651"/>
            <a:chExt cx="274320" cy="27432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53D7101-C657-0BA1-CAFE-0B4A040B2B98}"/>
                </a:ext>
              </a:extLst>
            </p:cNvPr>
            <p:cNvSpPr/>
            <p:nvPr userDrawn="1"/>
          </p:nvSpPr>
          <p:spPr>
            <a:xfrm>
              <a:off x="6314911" y="1362651"/>
              <a:ext cx="274320" cy="27432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09B110E-1D19-4F56-F9C3-844D12901AAF}"/>
                </a:ext>
              </a:extLst>
            </p:cNvPr>
            <p:cNvSpPr/>
            <p:nvPr userDrawn="1"/>
          </p:nvSpPr>
          <p:spPr>
            <a:xfrm>
              <a:off x="6383491" y="14312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D0A08B07-1392-6056-13A6-D0ECE58FC2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8300" y="1445359"/>
            <a:ext cx="4572000" cy="4746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80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Insert answer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B1CE9EDF-88EC-E720-0300-DC964CDAE9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18300" y="2303274"/>
            <a:ext cx="4572000" cy="4746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80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Insert answer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D2B10D09-5744-C4E8-A093-2C4B90D260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8300" y="3161189"/>
            <a:ext cx="4572000" cy="4746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80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Insert answer</a:t>
            </a:r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E6A66AB2-2566-BE12-3268-36B9A2D6A0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18300" y="4019104"/>
            <a:ext cx="4572000" cy="4746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80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Insert answer</a:t>
            </a:r>
          </a:p>
        </p:txBody>
      </p:sp>
      <p:sp>
        <p:nvSpPr>
          <p:cNvPr id="32" name="Text Placeholder 27">
            <a:extLst>
              <a:ext uri="{FF2B5EF4-FFF2-40B4-BE49-F238E27FC236}">
                <a16:creationId xmlns:a16="http://schemas.microsoft.com/office/drawing/2014/main" id="{6EDB654D-46F8-8DEA-5D26-F7488B9BC8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5733" y="4877018"/>
            <a:ext cx="4572000" cy="4746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80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Insert answer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2321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48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 layout 1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A5E8BB9-C81B-5F4C-A36A-90828566B5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85A494-A114-A2A8-3A44-416973C8C82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11B0006-A89E-2F1E-B70C-CDF648F95E64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1028700" y="427982"/>
            <a:ext cx="10339754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F6162F2-351C-8145-0896-8903642E8FB6}"/>
              </a:ext>
            </a:extLst>
          </p:cNvPr>
          <p:cNvGrpSpPr>
            <a:grpSpLocks/>
          </p:cNvGrpSpPr>
          <p:nvPr/>
        </p:nvGrpSpPr>
        <p:grpSpPr>
          <a:xfrm>
            <a:off x="1526363" y="1152648"/>
            <a:ext cx="9137748" cy="5029199"/>
            <a:chOff x="1526363" y="1152647"/>
            <a:chExt cx="9137748" cy="50291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D6FDA064-5BD4-CF36-416D-41B8A6D409A3}"/>
                </a:ext>
              </a:extLst>
            </p:cNvPr>
            <p:cNvSpPr>
              <a:spLocks/>
            </p:cNvSpPr>
            <p:nvPr/>
          </p:nvSpPr>
          <p:spPr>
            <a:xfrm>
              <a:off x="2209037" y="1152647"/>
              <a:ext cx="7772400" cy="5029199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7155C5E-B75B-EF0E-C3DB-2EDDFB99D533}"/>
                </a:ext>
              </a:extLst>
            </p:cNvPr>
            <p:cNvSpPr>
              <a:spLocks/>
            </p:cNvSpPr>
            <p:nvPr/>
          </p:nvSpPr>
          <p:spPr>
            <a:xfrm>
              <a:off x="1526363" y="2661406"/>
              <a:ext cx="2030610" cy="2011680"/>
            </a:xfrm>
            <a:custGeom>
              <a:avLst/>
              <a:gdLst>
                <a:gd name="connsiteX0" fmla="*/ 0 w 2030610"/>
                <a:gd name="connsiteY0" fmla="*/ 335287 h 2011680"/>
                <a:gd name="connsiteX1" fmla="*/ 335287 w 2030610"/>
                <a:gd name="connsiteY1" fmla="*/ 0 h 2011680"/>
                <a:gd name="connsiteX2" fmla="*/ 1695323 w 2030610"/>
                <a:gd name="connsiteY2" fmla="*/ 0 h 2011680"/>
                <a:gd name="connsiteX3" fmla="*/ 2030610 w 2030610"/>
                <a:gd name="connsiteY3" fmla="*/ 335287 h 2011680"/>
                <a:gd name="connsiteX4" fmla="*/ 2030610 w 2030610"/>
                <a:gd name="connsiteY4" fmla="*/ 1676393 h 2011680"/>
                <a:gd name="connsiteX5" fmla="*/ 1695323 w 2030610"/>
                <a:gd name="connsiteY5" fmla="*/ 2011680 h 2011680"/>
                <a:gd name="connsiteX6" fmla="*/ 335287 w 2030610"/>
                <a:gd name="connsiteY6" fmla="*/ 2011680 h 2011680"/>
                <a:gd name="connsiteX7" fmla="*/ 0 w 2030610"/>
                <a:gd name="connsiteY7" fmla="*/ 1676393 h 2011680"/>
                <a:gd name="connsiteX8" fmla="*/ 0 w 2030610"/>
                <a:gd name="connsiteY8" fmla="*/ 335287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0610" h="2011680">
                  <a:moveTo>
                    <a:pt x="0" y="335287"/>
                  </a:moveTo>
                  <a:cubicBezTo>
                    <a:pt x="0" y="150113"/>
                    <a:pt x="150113" y="0"/>
                    <a:pt x="335287" y="0"/>
                  </a:cubicBezTo>
                  <a:lnTo>
                    <a:pt x="1695323" y="0"/>
                  </a:lnTo>
                  <a:cubicBezTo>
                    <a:pt x="1880497" y="0"/>
                    <a:pt x="2030610" y="150113"/>
                    <a:pt x="2030610" y="335287"/>
                  </a:cubicBezTo>
                  <a:lnTo>
                    <a:pt x="2030610" y="1676393"/>
                  </a:lnTo>
                  <a:cubicBezTo>
                    <a:pt x="2030610" y="1861567"/>
                    <a:pt x="1880497" y="2011680"/>
                    <a:pt x="1695323" y="2011680"/>
                  </a:cubicBezTo>
                  <a:lnTo>
                    <a:pt x="335287" y="2011680"/>
                  </a:lnTo>
                  <a:cubicBezTo>
                    <a:pt x="150113" y="2011680"/>
                    <a:pt x="0" y="1861567"/>
                    <a:pt x="0" y="1676393"/>
                  </a:cubicBezTo>
                  <a:lnTo>
                    <a:pt x="0" y="335287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5852" tIns="345852" rIns="345852" bIns="345852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35E3182-78AB-5554-16A8-94C24C2B7D19}"/>
                </a:ext>
              </a:extLst>
            </p:cNvPr>
            <p:cNvSpPr>
              <a:spLocks/>
            </p:cNvSpPr>
            <p:nvPr/>
          </p:nvSpPr>
          <p:spPr>
            <a:xfrm>
              <a:off x="3895409" y="2661406"/>
              <a:ext cx="2030610" cy="2011680"/>
            </a:xfrm>
            <a:custGeom>
              <a:avLst/>
              <a:gdLst>
                <a:gd name="connsiteX0" fmla="*/ 0 w 2030610"/>
                <a:gd name="connsiteY0" fmla="*/ 335287 h 2011680"/>
                <a:gd name="connsiteX1" fmla="*/ 335287 w 2030610"/>
                <a:gd name="connsiteY1" fmla="*/ 0 h 2011680"/>
                <a:gd name="connsiteX2" fmla="*/ 1695323 w 2030610"/>
                <a:gd name="connsiteY2" fmla="*/ 0 h 2011680"/>
                <a:gd name="connsiteX3" fmla="*/ 2030610 w 2030610"/>
                <a:gd name="connsiteY3" fmla="*/ 335287 h 2011680"/>
                <a:gd name="connsiteX4" fmla="*/ 2030610 w 2030610"/>
                <a:gd name="connsiteY4" fmla="*/ 1676393 h 2011680"/>
                <a:gd name="connsiteX5" fmla="*/ 1695323 w 2030610"/>
                <a:gd name="connsiteY5" fmla="*/ 2011680 h 2011680"/>
                <a:gd name="connsiteX6" fmla="*/ 335287 w 2030610"/>
                <a:gd name="connsiteY6" fmla="*/ 2011680 h 2011680"/>
                <a:gd name="connsiteX7" fmla="*/ 0 w 2030610"/>
                <a:gd name="connsiteY7" fmla="*/ 1676393 h 2011680"/>
                <a:gd name="connsiteX8" fmla="*/ 0 w 2030610"/>
                <a:gd name="connsiteY8" fmla="*/ 335287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0610" h="2011680">
                  <a:moveTo>
                    <a:pt x="0" y="335287"/>
                  </a:moveTo>
                  <a:cubicBezTo>
                    <a:pt x="0" y="150113"/>
                    <a:pt x="150113" y="0"/>
                    <a:pt x="335287" y="0"/>
                  </a:cubicBezTo>
                  <a:lnTo>
                    <a:pt x="1695323" y="0"/>
                  </a:lnTo>
                  <a:cubicBezTo>
                    <a:pt x="1880497" y="0"/>
                    <a:pt x="2030610" y="150113"/>
                    <a:pt x="2030610" y="335287"/>
                  </a:cubicBezTo>
                  <a:lnTo>
                    <a:pt x="2030610" y="1676393"/>
                  </a:lnTo>
                  <a:cubicBezTo>
                    <a:pt x="2030610" y="1861567"/>
                    <a:pt x="1880497" y="2011680"/>
                    <a:pt x="1695323" y="2011680"/>
                  </a:cubicBezTo>
                  <a:lnTo>
                    <a:pt x="335287" y="2011680"/>
                  </a:lnTo>
                  <a:cubicBezTo>
                    <a:pt x="150113" y="2011680"/>
                    <a:pt x="0" y="1861567"/>
                    <a:pt x="0" y="1676393"/>
                  </a:cubicBezTo>
                  <a:lnTo>
                    <a:pt x="0" y="335287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275946"/>
                <a:satOff val="-17840"/>
                <a:lumOff val="-1699"/>
                <a:alphaOff val="0"/>
              </a:schemeClr>
            </a:fillRef>
            <a:effectRef idx="0">
              <a:schemeClr val="accent2">
                <a:hueOff val="2275946"/>
                <a:satOff val="-17840"/>
                <a:lumOff val="-169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5852" tIns="345852" rIns="345852" bIns="345852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1569063-636E-6FCC-8CA7-0B7253B6EB1B}"/>
                </a:ext>
              </a:extLst>
            </p:cNvPr>
            <p:cNvSpPr>
              <a:spLocks/>
            </p:cNvSpPr>
            <p:nvPr/>
          </p:nvSpPr>
          <p:spPr>
            <a:xfrm>
              <a:off x="6264455" y="2661406"/>
              <a:ext cx="2030610" cy="2011680"/>
            </a:xfrm>
            <a:custGeom>
              <a:avLst/>
              <a:gdLst>
                <a:gd name="connsiteX0" fmla="*/ 0 w 2030610"/>
                <a:gd name="connsiteY0" fmla="*/ 335287 h 2011680"/>
                <a:gd name="connsiteX1" fmla="*/ 335287 w 2030610"/>
                <a:gd name="connsiteY1" fmla="*/ 0 h 2011680"/>
                <a:gd name="connsiteX2" fmla="*/ 1695323 w 2030610"/>
                <a:gd name="connsiteY2" fmla="*/ 0 h 2011680"/>
                <a:gd name="connsiteX3" fmla="*/ 2030610 w 2030610"/>
                <a:gd name="connsiteY3" fmla="*/ 335287 h 2011680"/>
                <a:gd name="connsiteX4" fmla="*/ 2030610 w 2030610"/>
                <a:gd name="connsiteY4" fmla="*/ 1676393 h 2011680"/>
                <a:gd name="connsiteX5" fmla="*/ 1695323 w 2030610"/>
                <a:gd name="connsiteY5" fmla="*/ 2011680 h 2011680"/>
                <a:gd name="connsiteX6" fmla="*/ 335287 w 2030610"/>
                <a:gd name="connsiteY6" fmla="*/ 2011680 h 2011680"/>
                <a:gd name="connsiteX7" fmla="*/ 0 w 2030610"/>
                <a:gd name="connsiteY7" fmla="*/ 1676393 h 2011680"/>
                <a:gd name="connsiteX8" fmla="*/ 0 w 2030610"/>
                <a:gd name="connsiteY8" fmla="*/ 335287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0610" h="2011680">
                  <a:moveTo>
                    <a:pt x="0" y="335287"/>
                  </a:moveTo>
                  <a:cubicBezTo>
                    <a:pt x="0" y="150113"/>
                    <a:pt x="150113" y="0"/>
                    <a:pt x="335287" y="0"/>
                  </a:cubicBezTo>
                  <a:lnTo>
                    <a:pt x="1695323" y="0"/>
                  </a:lnTo>
                  <a:cubicBezTo>
                    <a:pt x="1880497" y="0"/>
                    <a:pt x="2030610" y="150113"/>
                    <a:pt x="2030610" y="335287"/>
                  </a:cubicBezTo>
                  <a:lnTo>
                    <a:pt x="2030610" y="1676393"/>
                  </a:lnTo>
                  <a:cubicBezTo>
                    <a:pt x="2030610" y="1861567"/>
                    <a:pt x="1880497" y="2011680"/>
                    <a:pt x="1695323" y="2011680"/>
                  </a:cubicBezTo>
                  <a:lnTo>
                    <a:pt x="335287" y="2011680"/>
                  </a:lnTo>
                  <a:cubicBezTo>
                    <a:pt x="150113" y="2011680"/>
                    <a:pt x="0" y="1861567"/>
                    <a:pt x="0" y="1676393"/>
                  </a:cubicBezTo>
                  <a:lnTo>
                    <a:pt x="0" y="335287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551892"/>
                <a:satOff val="-35679"/>
                <a:lumOff val="-3399"/>
                <a:alphaOff val="0"/>
              </a:schemeClr>
            </a:fillRef>
            <a:effectRef idx="0">
              <a:schemeClr val="accent2">
                <a:hueOff val="4551892"/>
                <a:satOff val="-35679"/>
                <a:lumOff val="-339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5852" tIns="345852" rIns="345852" bIns="345852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14F45FA-A86F-6914-4714-056AE5B86218}"/>
                </a:ext>
              </a:extLst>
            </p:cNvPr>
            <p:cNvSpPr>
              <a:spLocks/>
            </p:cNvSpPr>
            <p:nvPr/>
          </p:nvSpPr>
          <p:spPr>
            <a:xfrm>
              <a:off x="8633501" y="2661406"/>
              <a:ext cx="2030610" cy="2011680"/>
            </a:xfrm>
            <a:custGeom>
              <a:avLst/>
              <a:gdLst>
                <a:gd name="connsiteX0" fmla="*/ 0 w 2030610"/>
                <a:gd name="connsiteY0" fmla="*/ 335287 h 2011680"/>
                <a:gd name="connsiteX1" fmla="*/ 335287 w 2030610"/>
                <a:gd name="connsiteY1" fmla="*/ 0 h 2011680"/>
                <a:gd name="connsiteX2" fmla="*/ 1695323 w 2030610"/>
                <a:gd name="connsiteY2" fmla="*/ 0 h 2011680"/>
                <a:gd name="connsiteX3" fmla="*/ 2030610 w 2030610"/>
                <a:gd name="connsiteY3" fmla="*/ 335287 h 2011680"/>
                <a:gd name="connsiteX4" fmla="*/ 2030610 w 2030610"/>
                <a:gd name="connsiteY4" fmla="*/ 1676393 h 2011680"/>
                <a:gd name="connsiteX5" fmla="*/ 1695323 w 2030610"/>
                <a:gd name="connsiteY5" fmla="*/ 2011680 h 2011680"/>
                <a:gd name="connsiteX6" fmla="*/ 335287 w 2030610"/>
                <a:gd name="connsiteY6" fmla="*/ 2011680 h 2011680"/>
                <a:gd name="connsiteX7" fmla="*/ 0 w 2030610"/>
                <a:gd name="connsiteY7" fmla="*/ 1676393 h 2011680"/>
                <a:gd name="connsiteX8" fmla="*/ 0 w 2030610"/>
                <a:gd name="connsiteY8" fmla="*/ 335287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0610" h="2011680">
                  <a:moveTo>
                    <a:pt x="0" y="335287"/>
                  </a:moveTo>
                  <a:cubicBezTo>
                    <a:pt x="0" y="150113"/>
                    <a:pt x="150113" y="0"/>
                    <a:pt x="335287" y="0"/>
                  </a:cubicBezTo>
                  <a:lnTo>
                    <a:pt x="1695323" y="0"/>
                  </a:lnTo>
                  <a:cubicBezTo>
                    <a:pt x="1880497" y="0"/>
                    <a:pt x="2030610" y="150113"/>
                    <a:pt x="2030610" y="335287"/>
                  </a:cubicBezTo>
                  <a:lnTo>
                    <a:pt x="2030610" y="1676393"/>
                  </a:lnTo>
                  <a:cubicBezTo>
                    <a:pt x="2030610" y="1861567"/>
                    <a:pt x="1880497" y="2011680"/>
                    <a:pt x="1695323" y="2011680"/>
                  </a:cubicBezTo>
                  <a:lnTo>
                    <a:pt x="335287" y="2011680"/>
                  </a:lnTo>
                  <a:cubicBezTo>
                    <a:pt x="150113" y="2011680"/>
                    <a:pt x="0" y="1861567"/>
                    <a:pt x="0" y="1676393"/>
                  </a:cubicBezTo>
                  <a:lnTo>
                    <a:pt x="0" y="335287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6827837"/>
                <a:satOff val="-53519"/>
                <a:lumOff val="-5098"/>
                <a:alphaOff val="0"/>
              </a:schemeClr>
            </a:fillRef>
            <a:effectRef idx="0">
              <a:schemeClr val="accent2">
                <a:hueOff val="6827837"/>
                <a:satOff val="-53519"/>
                <a:lumOff val="-509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5852" tIns="345852" rIns="345852" bIns="345852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 dirty="0"/>
            </a:p>
          </p:txBody>
        </p:sp>
      </p:grp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9D3DFAD4-4297-1462-9B8B-D40CE7C071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65368" y="2943347"/>
            <a:ext cx="1752600" cy="14478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F4F532A1-5A1D-A636-765A-03C7424AB1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4414" y="2943347"/>
            <a:ext cx="1752600" cy="14478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0336FF7F-B5C3-D992-D035-780C459BAD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3460" y="2943347"/>
            <a:ext cx="1752600" cy="14478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0F38780B-75F3-160D-525D-D282BA1C61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72506" y="2943347"/>
            <a:ext cx="1752600" cy="14478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6060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 layout 2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8BAAA95-B8BD-9AE9-407D-816B80A37BC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42607" y="1152648"/>
            <a:ext cx="10972800" cy="5029199"/>
            <a:chOff x="1525916" y="914400"/>
            <a:chExt cx="9138642" cy="502919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896D39D1-31E7-75F1-8832-A5618FCDAB0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209037" y="914400"/>
              <a:ext cx="7772400" cy="5029199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25F7424-8909-D00B-B67F-5F92B30B8B2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25916" y="2423159"/>
              <a:ext cx="1612701" cy="2011680"/>
            </a:xfrm>
            <a:custGeom>
              <a:avLst/>
              <a:gdLst>
                <a:gd name="connsiteX0" fmla="*/ 0 w 1612701"/>
                <a:gd name="connsiteY0" fmla="*/ 268789 h 2011680"/>
                <a:gd name="connsiteX1" fmla="*/ 268789 w 1612701"/>
                <a:gd name="connsiteY1" fmla="*/ 0 h 2011680"/>
                <a:gd name="connsiteX2" fmla="*/ 1343912 w 1612701"/>
                <a:gd name="connsiteY2" fmla="*/ 0 h 2011680"/>
                <a:gd name="connsiteX3" fmla="*/ 1612701 w 1612701"/>
                <a:gd name="connsiteY3" fmla="*/ 268789 h 2011680"/>
                <a:gd name="connsiteX4" fmla="*/ 1612701 w 1612701"/>
                <a:gd name="connsiteY4" fmla="*/ 1742891 h 2011680"/>
                <a:gd name="connsiteX5" fmla="*/ 1343912 w 1612701"/>
                <a:gd name="connsiteY5" fmla="*/ 2011680 h 2011680"/>
                <a:gd name="connsiteX6" fmla="*/ 268789 w 1612701"/>
                <a:gd name="connsiteY6" fmla="*/ 2011680 h 2011680"/>
                <a:gd name="connsiteX7" fmla="*/ 0 w 1612701"/>
                <a:gd name="connsiteY7" fmla="*/ 1742891 h 2011680"/>
                <a:gd name="connsiteX8" fmla="*/ 0 w 1612701"/>
                <a:gd name="connsiteY8" fmla="*/ 268789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701" h="2011680">
                  <a:moveTo>
                    <a:pt x="0" y="268789"/>
                  </a:moveTo>
                  <a:cubicBezTo>
                    <a:pt x="0" y="120341"/>
                    <a:pt x="120341" y="0"/>
                    <a:pt x="268789" y="0"/>
                  </a:cubicBezTo>
                  <a:lnTo>
                    <a:pt x="1343912" y="0"/>
                  </a:lnTo>
                  <a:cubicBezTo>
                    <a:pt x="1492360" y="0"/>
                    <a:pt x="1612701" y="120341"/>
                    <a:pt x="1612701" y="268789"/>
                  </a:cubicBezTo>
                  <a:lnTo>
                    <a:pt x="1612701" y="1742891"/>
                  </a:lnTo>
                  <a:cubicBezTo>
                    <a:pt x="1612701" y="1891339"/>
                    <a:pt x="1492360" y="2011680"/>
                    <a:pt x="1343912" y="2011680"/>
                  </a:cubicBezTo>
                  <a:lnTo>
                    <a:pt x="268789" y="2011680"/>
                  </a:lnTo>
                  <a:cubicBezTo>
                    <a:pt x="120341" y="2011680"/>
                    <a:pt x="0" y="1891339"/>
                    <a:pt x="0" y="1742891"/>
                  </a:cubicBezTo>
                  <a:lnTo>
                    <a:pt x="0" y="268789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3506" tIns="223506" rIns="223506" bIns="223506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C40001C-8190-AA00-9801-72EE8310E9C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407402" y="2423159"/>
              <a:ext cx="1612701" cy="2011680"/>
            </a:xfrm>
            <a:custGeom>
              <a:avLst/>
              <a:gdLst>
                <a:gd name="connsiteX0" fmla="*/ 0 w 1612701"/>
                <a:gd name="connsiteY0" fmla="*/ 268789 h 2011680"/>
                <a:gd name="connsiteX1" fmla="*/ 268789 w 1612701"/>
                <a:gd name="connsiteY1" fmla="*/ 0 h 2011680"/>
                <a:gd name="connsiteX2" fmla="*/ 1343912 w 1612701"/>
                <a:gd name="connsiteY2" fmla="*/ 0 h 2011680"/>
                <a:gd name="connsiteX3" fmla="*/ 1612701 w 1612701"/>
                <a:gd name="connsiteY3" fmla="*/ 268789 h 2011680"/>
                <a:gd name="connsiteX4" fmla="*/ 1612701 w 1612701"/>
                <a:gd name="connsiteY4" fmla="*/ 1742891 h 2011680"/>
                <a:gd name="connsiteX5" fmla="*/ 1343912 w 1612701"/>
                <a:gd name="connsiteY5" fmla="*/ 2011680 h 2011680"/>
                <a:gd name="connsiteX6" fmla="*/ 268789 w 1612701"/>
                <a:gd name="connsiteY6" fmla="*/ 2011680 h 2011680"/>
                <a:gd name="connsiteX7" fmla="*/ 0 w 1612701"/>
                <a:gd name="connsiteY7" fmla="*/ 1742891 h 2011680"/>
                <a:gd name="connsiteX8" fmla="*/ 0 w 1612701"/>
                <a:gd name="connsiteY8" fmla="*/ 268789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701" h="2011680">
                  <a:moveTo>
                    <a:pt x="0" y="268789"/>
                  </a:moveTo>
                  <a:cubicBezTo>
                    <a:pt x="0" y="120341"/>
                    <a:pt x="120341" y="0"/>
                    <a:pt x="268789" y="0"/>
                  </a:cubicBezTo>
                  <a:lnTo>
                    <a:pt x="1343912" y="0"/>
                  </a:lnTo>
                  <a:cubicBezTo>
                    <a:pt x="1492360" y="0"/>
                    <a:pt x="1612701" y="120341"/>
                    <a:pt x="1612701" y="268789"/>
                  </a:cubicBezTo>
                  <a:lnTo>
                    <a:pt x="1612701" y="1742891"/>
                  </a:lnTo>
                  <a:cubicBezTo>
                    <a:pt x="1612701" y="1891339"/>
                    <a:pt x="1492360" y="2011680"/>
                    <a:pt x="1343912" y="2011680"/>
                  </a:cubicBezTo>
                  <a:lnTo>
                    <a:pt x="268789" y="2011680"/>
                  </a:lnTo>
                  <a:cubicBezTo>
                    <a:pt x="120341" y="2011680"/>
                    <a:pt x="0" y="1891339"/>
                    <a:pt x="0" y="1742891"/>
                  </a:cubicBezTo>
                  <a:lnTo>
                    <a:pt x="0" y="268789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1706959"/>
                <a:satOff val="-13380"/>
                <a:lumOff val="-1274"/>
                <a:alphaOff val="0"/>
              </a:schemeClr>
            </a:fillRef>
            <a:effectRef idx="0">
              <a:schemeClr val="accent2">
                <a:hueOff val="1706959"/>
                <a:satOff val="-13380"/>
                <a:lumOff val="-127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3506" tIns="223506" rIns="223506" bIns="223506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E77321-B7C8-6E05-A509-14136F4EC51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88887" y="2423159"/>
              <a:ext cx="1612701" cy="2011680"/>
            </a:xfrm>
            <a:custGeom>
              <a:avLst/>
              <a:gdLst>
                <a:gd name="connsiteX0" fmla="*/ 0 w 1612701"/>
                <a:gd name="connsiteY0" fmla="*/ 268789 h 2011680"/>
                <a:gd name="connsiteX1" fmla="*/ 268789 w 1612701"/>
                <a:gd name="connsiteY1" fmla="*/ 0 h 2011680"/>
                <a:gd name="connsiteX2" fmla="*/ 1343912 w 1612701"/>
                <a:gd name="connsiteY2" fmla="*/ 0 h 2011680"/>
                <a:gd name="connsiteX3" fmla="*/ 1612701 w 1612701"/>
                <a:gd name="connsiteY3" fmla="*/ 268789 h 2011680"/>
                <a:gd name="connsiteX4" fmla="*/ 1612701 w 1612701"/>
                <a:gd name="connsiteY4" fmla="*/ 1742891 h 2011680"/>
                <a:gd name="connsiteX5" fmla="*/ 1343912 w 1612701"/>
                <a:gd name="connsiteY5" fmla="*/ 2011680 h 2011680"/>
                <a:gd name="connsiteX6" fmla="*/ 268789 w 1612701"/>
                <a:gd name="connsiteY6" fmla="*/ 2011680 h 2011680"/>
                <a:gd name="connsiteX7" fmla="*/ 0 w 1612701"/>
                <a:gd name="connsiteY7" fmla="*/ 1742891 h 2011680"/>
                <a:gd name="connsiteX8" fmla="*/ 0 w 1612701"/>
                <a:gd name="connsiteY8" fmla="*/ 268789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701" h="2011680">
                  <a:moveTo>
                    <a:pt x="0" y="268789"/>
                  </a:moveTo>
                  <a:cubicBezTo>
                    <a:pt x="0" y="120341"/>
                    <a:pt x="120341" y="0"/>
                    <a:pt x="268789" y="0"/>
                  </a:cubicBezTo>
                  <a:lnTo>
                    <a:pt x="1343912" y="0"/>
                  </a:lnTo>
                  <a:cubicBezTo>
                    <a:pt x="1492360" y="0"/>
                    <a:pt x="1612701" y="120341"/>
                    <a:pt x="1612701" y="268789"/>
                  </a:cubicBezTo>
                  <a:lnTo>
                    <a:pt x="1612701" y="1742891"/>
                  </a:lnTo>
                  <a:cubicBezTo>
                    <a:pt x="1612701" y="1891339"/>
                    <a:pt x="1492360" y="2011680"/>
                    <a:pt x="1343912" y="2011680"/>
                  </a:cubicBezTo>
                  <a:lnTo>
                    <a:pt x="268789" y="2011680"/>
                  </a:lnTo>
                  <a:cubicBezTo>
                    <a:pt x="120341" y="2011680"/>
                    <a:pt x="0" y="1891339"/>
                    <a:pt x="0" y="1742891"/>
                  </a:cubicBezTo>
                  <a:lnTo>
                    <a:pt x="0" y="268789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3413919"/>
                <a:satOff val="-26759"/>
                <a:lumOff val="-2549"/>
                <a:alphaOff val="0"/>
              </a:schemeClr>
            </a:fillRef>
            <a:effectRef idx="0">
              <a:schemeClr val="accent2">
                <a:hueOff val="3413919"/>
                <a:satOff val="-26759"/>
                <a:lumOff val="-254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3506" tIns="223506" rIns="223506" bIns="223506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1A05F1F-5C5D-C55C-46F5-2C6C7E3237B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170372" y="2423159"/>
              <a:ext cx="1612701" cy="2011680"/>
            </a:xfrm>
            <a:custGeom>
              <a:avLst/>
              <a:gdLst>
                <a:gd name="connsiteX0" fmla="*/ 0 w 1612701"/>
                <a:gd name="connsiteY0" fmla="*/ 268789 h 2011680"/>
                <a:gd name="connsiteX1" fmla="*/ 268789 w 1612701"/>
                <a:gd name="connsiteY1" fmla="*/ 0 h 2011680"/>
                <a:gd name="connsiteX2" fmla="*/ 1343912 w 1612701"/>
                <a:gd name="connsiteY2" fmla="*/ 0 h 2011680"/>
                <a:gd name="connsiteX3" fmla="*/ 1612701 w 1612701"/>
                <a:gd name="connsiteY3" fmla="*/ 268789 h 2011680"/>
                <a:gd name="connsiteX4" fmla="*/ 1612701 w 1612701"/>
                <a:gd name="connsiteY4" fmla="*/ 1742891 h 2011680"/>
                <a:gd name="connsiteX5" fmla="*/ 1343912 w 1612701"/>
                <a:gd name="connsiteY5" fmla="*/ 2011680 h 2011680"/>
                <a:gd name="connsiteX6" fmla="*/ 268789 w 1612701"/>
                <a:gd name="connsiteY6" fmla="*/ 2011680 h 2011680"/>
                <a:gd name="connsiteX7" fmla="*/ 0 w 1612701"/>
                <a:gd name="connsiteY7" fmla="*/ 1742891 h 2011680"/>
                <a:gd name="connsiteX8" fmla="*/ 0 w 1612701"/>
                <a:gd name="connsiteY8" fmla="*/ 268789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701" h="2011680">
                  <a:moveTo>
                    <a:pt x="0" y="268789"/>
                  </a:moveTo>
                  <a:cubicBezTo>
                    <a:pt x="0" y="120341"/>
                    <a:pt x="120341" y="0"/>
                    <a:pt x="268789" y="0"/>
                  </a:cubicBezTo>
                  <a:lnTo>
                    <a:pt x="1343912" y="0"/>
                  </a:lnTo>
                  <a:cubicBezTo>
                    <a:pt x="1492360" y="0"/>
                    <a:pt x="1612701" y="120341"/>
                    <a:pt x="1612701" y="268789"/>
                  </a:cubicBezTo>
                  <a:lnTo>
                    <a:pt x="1612701" y="1742891"/>
                  </a:lnTo>
                  <a:cubicBezTo>
                    <a:pt x="1612701" y="1891339"/>
                    <a:pt x="1492360" y="2011680"/>
                    <a:pt x="1343912" y="2011680"/>
                  </a:cubicBezTo>
                  <a:lnTo>
                    <a:pt x="268789" y="2011680"/>
                  </a:lnTo>
                  <a:cubicBezTo>
                    <a:pt x="120341" y="2011680"/>
                    <a:pt x="0" y="1891339"/>
                    <a:pt x="0" y="1742891"/>
                  </a:cubicBezTo>
                  <a:lnTo>
                    <a:pt x="0" y="268789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5120878"/>
                <a:satOff val="-40139"/>
                <a:lumOff val="-3823"/>
                <a:alphaOff val="0"/>
              </a:schemeClr>
            </a:fillRef>
            <a:effectRef idx="0">
              <a:schemeClr val="accent2">
                <a:hueOff val="5120878"/>
                <a:satOff val="-40139"/>
                <a:lumOff val="-382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6376" tIns="326376" rIns="326376" bIns="326376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8A972C3-197F-17B1-9EFA-DEE245DB217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51857" y="2423159"/>
              <a:ext cx="1612701" cy="2011680"/>
            </a:xfrm>
            <a:custGeom>
              <a:avLst/>
              <a:gdLst>
                <a:gd name="connsiteX0" fmla="*/ 0 w 1612701"/>
                <a:gd name="connsiteY0" fmla="*/ 268789 h 2011680"/>
                <a:gd name="connsiteX1" fmla="*/ 268789 w 1612701"/>
                <a:gd name="connsiteY1" fmla="*/ 0 h 2011680"/>
                <a:gd name="connsiteX2" fmla="*/ 1343912 w 1612701"/>
                <a:gd name="connsiteY2" fmla="*/ 0 h 2011680"/>
                <a:gd name="connsiteX3" fmla="*/ 1612701 w 1612701"/>
                <a:gd name="connsiteY3" fmla="*/ 268789 h 2011680"/>
                <a:gd name="connsiteX4" fmla="*/ 1612701 w 1612701"/>
                <a:gd name="connsiteY4" fmla="*/ 1742891 h 2011680"/>
                <a:gd name="connsiteX5" fmla="*/ 1343912 w 1612701"/>
                <a:gd name="connsiteY5" fmla="*/ 2011680 h 2011680"/>
                <a:gd name="connsiteX6" fmla="*/ 268789 w 1612701"/>
                <a:gd name="connsiteY6" fmla="*/ 2011680 h 2011680"/>
                <a:gd name="connsiteX7" fmla="*/ 0 w 1612701"/>
                <a:gd name="connsiteY7" fmla="*/ 1742891 h 2011680"/>
                <a:gd name="connsiteX8" fmla="*/ 0 w 1612701"/>
                <a:gd name="connsiteY8" fmla="*/ 268789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701" h="2011680">
                  <a:moveTo>
                    <a:pt x="0" y="268789"/>
                  </a:moveTo>
                  <a:cubicBezTo>
                    <a:pt x="0" y="120341"/>
                    <a:pt x="120341" y="0"/>
                    <a:pt x="268789" y="0"/>
                  </a:cubicBezTo>
                  <a:lnTo>
                    <a:pt x="1343912" y="0"/>
                  </a:lnTo>
                  <a:cubicBezTo>
                    <a:pt x="1492360" y="0"/>
                    <a:pt x="1612701" y="120341"/>
                    <a:pt x="1612701" y="268789"/>
                  </a:cubicBezTo>
                  <a:lnTo>
                    <a:pt x="1612701" y="1742891"/>
                  </a:lnTo>
                  <a:cubicBezTo>
                    <a:pt x="1612701" y="1891339"/>
                    <a:pt x="1492360" y="2011680"/>
                    <a:pt x="1343912" y="2011680"/>
                  </a:cubicBezTo>
                  <a:lnTo>
                    <a:pt x="268789" y="2011680"/>
                  </a:lnTo>
                  <a:cubicBezTo>
                    <a:pt x="120341" y="2011680"/>
                    <a:pt x="0" y="1891339"/>
                    <a:pt x="0" y="1742891"/>
                  </a:cubicBezTo>
                  <a:lnTo>
                    <a:pt x="0" y="268789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6827837"/>
                <a:satOff val="-53519"/>
                <a:lumOff val="-5098"/>
                <a:alphaOff val="0"/>
              </a:schemeClr>
            </a:fillRef>
            <a:effectRef idx="0">
              <a:schemeClr val="accent2">
                <a:hueOff val="6827837"/>
                <a:satOff val="-53519"/>
                <a:lumOff val="-509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6376" tIns="326376" rIns="326376" bIns="326376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200" kern="1200" dirty="0"/>
            </a:p>
          </p:txBody>
        </p:sp>
      </p:grp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A5E8BB9-C81B-5F4C-A36A-90828566B5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85A494-A114-A2A8-3A44-416973C8C82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11B0006-A89E-2F1E-B70C-CDF648F95E64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1028700" y="427982"/>
            <a:ext cx="10339754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9D3DFAD4-4297-1462-9B8B-D40CE7C071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4495" y="2943347"/>
            <a:ext cx="1752600" cy="14478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F4F532A1-5A1D-A636-765A-03C7424AB1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2042" y="2943347"/>
            <a:ext cx="1752600" cy="14478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0336FF7F-B5C3-D992-D035-780C459BAD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49589" y="2943347"/>
            <a:ext cx="1752600" cy="14478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0F38780B-75F3-160D-525D-D282BA1C61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07136" y="2943347"/>
            <a:ext cx="1752600" cy="14478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1" name="Text Placeholder 27">
            <a:extLst>
              <a:ext uri="{FF2B5EF4-FFF2-40B4-BE49-F238E27FC236}">
                <a16:creationId xmlns:a16="http://schemas.microsoft.com/office/drawing/2014/main" id="{AE0DB954-B480-68FA-1944-8D4E345E35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64683" y="2943347"/>
            <a:ext cx="1752600" cy="14478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653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 layout 3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A5E8BB9-C81B-5F4C-A36A-90828566B5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85A494-A114-A2A8-3A44-416973C8C82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11B0006-A89E-2F1E-B70C-CDF648F95E64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1028700" y="427982"/>
            <a:ext cx="10339754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8E099C6-4D7C-18AC-8A0C-DD6131B8494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228836" y="1228878"/>
            <a:ext cx="5732803" cy="4954577"/>
            <a:chOff x="3228836" y="1228878"/>
            <a:chExt cx="5732803" cy="4954577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C9606CB-CA2C-EDA5-D646-3F3A17DB7B3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68745" y="1228878"/>
              <a:ext cx="1652984" cy="1074439"/>
            </a:xfrm>
            <a:custGeom>
              <a:avLst/>
              <a:gdLst>
                <a:gd name="connsiteX0" fmla="*/ 0 w 1652984"/>
                <a:gd name="connsiteY0" fmla="*/ 179077 h 1074439"/>
                <a:gd name="connsiteX1" fmla="*/ 179077 w 1652984"/>
                <a:gd name="connsiteY1" fmla="*/ 0 h 1074439"/>
                <a:gd name="connsiteX2" fmla="*/ 1473907 w 1652984"/>
                <a:gd name="connsiteY2" fmla="*/ 0 h 1074439"/>
                <a:gd name="connsiteX3" fmla="*/ 1652984 w 1652984"/>
                <a:gd name="connsiteY3" fmla="*/ 179077 h 1074439"/>
                <a:gd name="connsiteX4" fmla="*/ 1652984 w 1652984"/>
                <a:gd name="connsiteY4" fmla="*/ 895362 h 1074439"/>
                <a:gd name="connsiteX5" fmla="*/ 1473907 w 1652984"/>
                <a:gd name="connsiteY5" fmla="*/ 1074439 h 1074439"/>
                <a:gd name="connsiteX6" fmla="*/ 179077 w 1652984"/>
                <a:gd name="connsiteY6" fmla="*/ 1074439 h 1074439"/>
                <a:gd name="connsiteX7" fmla="*/ 0 w 1652984"/>
                <a:gd name="connsiteY7" fmla="*/ 895362 h 1074439"/>
                <a:gd name="connsiteX8" fmla="*/ 0 w 1652984"/>
                <a:gd name="connsiteY8" fmla="*/ 179077 h 1074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2984" h="1074439">
                  <a:moveTo>
                    <a:pt x="0" y="179077"/>
                  </a:moveTo>
                  <a:cubicBezTo>
                    <a:pt x="0" y="80176"/>
                    <a:pt x="80176" y="0"/>
                    <a:pt x="179077" y="0"/>
                  </a:cubicBezTo>
                  <a:lnTo>
                    <a:pt x="1473907" y="0"/>
                  </a:lnTo>
                  <a:cubicBezTo>
                    <a:pt x="1572808" y="0"/>
                    <a:pt x="1652984" y="80176"/>
                    <a:pt x="1652984" y="179077"/>
                  </a:cubicBezTo>
                  <a:lnTo>
                    <a:pt x="1652984" y="895362"/>
                  </a:lnTo>
                  <a:cubicBezTo>
                    <a:pt x="1652984" y="994263"/>
                    <a:pt x="1572808" y="1074439"/>
                    <a:pt x="1473907" y="1074439"/>
                  </a:cubicBezTo>
                  <a:lnTo>
                    <a:pt x="179077" y="1074439"/>
                  </a:lnTo>
                  <a:cubicBezTo>
                    <a:pt x="80176" y="1074439"/>
                    <a:pt x="0" y="994263"/>
                    <a:pt x="0" y="895362"/>
                  </a:cubicBezTo>
                  <a:lnTo>
                    <a:pt x="0" y="179077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4850" tIns="204850" rIns="204850" bIns="20485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000" kern="1200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91A749A-2377-AF4A-DAEC-824B77784F8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950350" y="1766098"/>
              <a:ext cx="4289774" cy="42897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982713" y="170402"/>
                  </a:moveTo>
                  <a:arcTo wR="2144887" hR="2144887" stAng="17579567" swAng="1959523"/>
                </a:path>
              </a:pathLst>
            </a:cu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9247E5E-06FB-7218-9807-6F89AC5758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308655" y="2710959"/>
              <a:ext cx="1652984" cy="1074439"/>
            </a:xfrm>
            <a:custGeom>
              <a:avLst/>
              <a:gdLst>
                <a:gd name="connsiteX0" fmla="*/ 0 w 1652984"/>
                <a:gd name="connsiteY0" fmla="*/ 179077 h 1074439"/>
                <a:gd name="connsiteX1" fmla="*/ 179077 w 1652984"/>
                <a:gd name="connsiteY1" fmla="*/ 0 h 1074439"/>
                <a:gd name="connsiteX2" fmla="*/ 1473907 w 1652984"/>
                <a:gd name="connsiteY2" fmla="*/ 0 h 1074439"/>
                <a:gd name="connsiteX3" fmla="*/ 1652984 w 1652984"/>
                <a:gd name="connsiteY3" fmla="*/ 179077 h 1074439"/>
                <a:gd name="connsiteX4" fmla="*/ 1652984 w 1652984"/>
                <a:gd name="connsiteY4" fmla="*/ 895362 h 1074439"/>
                <a:gd name="connsiteX5" fmla="*/ 1473907 w 1652984"/>
                <a:gd name="connsiteY5" fmla="*/ 1074439 h 1074439"/>
                <a:gd name="connsiteX6" fmla="*/ 179077 w 1652984"/>
                <a:gd name="connsiteY6" fmla="*/ 1074439 h 1074439"/>
                <a:gd name="connsiteX7" fmla="*/ 0 w 1652984"/>
                <a:gd name="connsiteY7" fmla="*/ 895362 h 1074439"/>
                <a:gd name="connsiteX8" fmla="*/ 0 w 1652984"/>
                <a:gd name="connsiteY8" fmla="*/ 179077 h 1074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2984" h="1074439">
                  <a:moveTo>
                    <a:pt x="0" y="179077"/>
                  </a:moveTo>
                  <a:cubicBezTo>
                    <a:pt x="0" y="80176"/>
                    <a:pt x="80176" y="0"/>
                    <a:pt x="179077" y="0"/>
                  </a:cubicBezTo>
                  <a:lnTo>
                    <a:pt x="1473907" y="0"/>
                  </a:lnTo>
                  <a:cubicBezTo>
                    <a:pt x="1572808" y="0"/>
                    <a:pt x="1652984" y="80176"/>
                    <a:pt x="1652984" y="179077"/>
                  </a:cubicBezTo>
                  <a:lnTo>
                    <a:pt x="1652984" y="895362"/>
                  </a:lnTo>
                  <a:cubicBezTo>
                    <a:pt x="1652984" y="994263"/>
                    <a:pt x="1572808" y="1074439"/>
                    <a:pt x="1473907" y="1074439"/>
                  </a:cubicBezTo>
                  <a:lnTo>
                    <a:pt x="179077" y="1074439"/>
                  </a:lnTo>
                  <a:cubicBezTo>
                    <a:pt x="80176" y="1074439"/>
                    <a:pt x="0" y="994263"/>
                    <a:pt x="0" y="895362"/>
                  </a:cubicBezTo>
                  <a:lnTo>
                    <a:pt x="0" y="179077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1706959"/>
                <a:satOff val="-13380"/>
                <a:lumOff val="-1274"/>
                <a:alphaOff val="0"/>
              </a:schemeClr>
            </a:fillRef>
            <a:effectRef idx="0">
              <a:schemeClr val="accent2">
                <a:hueOff val="1706959"/>
                <a:satOff val="-13380"/>
                <a:lumOff val="-127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710" tIns="227710" rIns="227710" bIns="227710" numCol="1" spcCol="1270" anchor="ctr" anchorCtr="0">
              <a:noAutofit/>
            </a:bodyPr>
            <a:lstStyle/>
            <a:p>
              <a:pPr marL="0" lvl="0" indent="0" algn="ctr" defTabSz="2044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600" kern="120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559808-8D92-3437-60C0-840B318852B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950350" y="1766098"/>
              <a:ext cx="4289774" cy="42897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286854" y="2033002"/>
                  </a:moveTo>
                  <a:arcTo wR="2144887" hR="2144887" stAng="21420593" swAng="2194755"/>
                </a:path>
              </a:pathLst>
            </a:cu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2">
                <a:hueOff val="1706959"/>
                <a:satOff val="-13380"/>
                <a:lumOff val="-1274"/>
                <a:alphaOff val="0"/>
              </a:schemeClr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77AD42D-664D-8A73-FFA4-0935295740F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529479" y="5109016"/>
              <a:ext cx="1652984" cy="1074439"/>
            </a:xfrm>
            <a:custGeom>
              <a:avLst/>
              <a:gdLst>
                <a:gd name="connsiteX0" fmla="*/ 0 w 1652984"/>
                <a:gd name="connsiteY0" fmla="*/ 179077 h 1074439"/>
                <a:gd name="connsiteX1" fmla="*/ 179077 w 1652984"/>
                <a:gd name="connsiteY1" fmla="*/ 0 h 1074439"/>
                <a:gd name="connsiteX2" fmla="*/ 1473907 w 1652984"/>
                <a:gd name="connsiteY2" fmla="*/ 0 h 1074439"/>
                <a:gd name="connsiteX3" fmla="*/ 1652984 w 1652984"/>
                <a:gd name="connsiteY3" fmla="*/ 179077 h 1074439"/>
                <a:gd name="connsiteX4" fmla="*/ 1652984 w 1652984"/>
                <a:gd name="connsiteY4" fmla="*/ 895362 h 1074439"/>
                <a:gd name="connsiteX5" fmla="*/ 1473907 w 1652984"/>
                <a:gd name="connsiteY5" fmla="*/ 1074439 h 1074439"/>
                <a:gd name="connsiteX6" fmla="*/ 179077 w 1652984"/>
                <a:gd name="connsiteY6" fmla="*/ 1074439 h 1074439"/>
                <a:gd name="connsiteX7" fmla="*/ 0 w 1652984"/>
                <a:gd name="connsiteY7" fmla="*/ 895362 h 1074439"/>
                <a:gd name="connsiteX8" fmla="*/ 0 w 1652984"/>
                <a:gd name="connsiteY8" fmla="*/ 179077 h 1074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2984" h="1074439">
                  <a:moveTo>
                    <a:pt x="0" y="179077"/>
                  </a:moveTo>
                  <a:cubicBezTo>
                    <a:pt x="0" y="80176"/>
                    <a:pt x="80176" y="0"/>
                    <a:pt x="179077" y="0"/>
                  </a:cubicBezTo>
                  <a:lnTo>
                    <a:pt x="1473907" y="0"/>
                  </a:lnTo>
                  <a:cubicBezTo>
                    <a:pt x="1572808" y="0"/>
                    <a:pt x="1652984" y="80176"/>
                    <a:pt x="1652984" y="179077"/>
                  </a:cubicBezTo>
                  <a:lnTo>
                    <a:pt x="1652984" y="895362"/>
                  </a:lnTo>
                  <a:cubicBezTo>
                    <a:pt x="1652984" y="994263"/>
                    <a:pt x="1572808" y="1074439"/>
                    <a:pt x="1473907" y="1074439"/>
                  </a:cubicBezTo>
                  <a:lnTo>
                    <a:pt x="179077" y="1074439"/>
                  </a:lnTo>
                  <a:cubicBezTo>
                    <a:pt x="80176" y="1074439"/>
                    <a:pt x="0" y="994263"/>
                    <a:pt x="0" y="895362"/>
                  </a:cubicBezTo>
                  <a:lnTo>
                    <a:pt x="0" y="179077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3413919"/>
                <a:satOff val="-26759"/>
                <a:lumOff val="-2549"/>
                <a:alphaOff val="0"/>
              </a:schemeClr>
            </a:fillRef>
            <a:effectRef idx="0">
              <a:schemeClr val="accent2">
                <a:hueOff val="3413919"/>
                <a:satOff val="-26759"/>
                <a:lumOff val="-254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710" tIns="227710" rIns="227710" bIns="227710" numCol="1" spcCol="1270" anchor="ctr" anchorCtr="0">
              <a:noAutofit/>
            </a:bodyPr>
            <a:lstStyle/>
            <a:p>
              <a:pPr marL="0" lvl="0" indent="0" algn="ctr" defTabSz="2044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600" kern="120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18C46A9-29CA-8E92-B93F-B482FBE1D49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950350" y="1766098"/>
              <a:ext cx="4289774" cy="42897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570619" y="4247099"/>
                  </a:moveTo>
                  <a:arcTo wR="2144887" hR="2144887" stAng="4713090" swAng="1373820"/>
                </a:path>
              </a:pathLst>
            </a:cu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2">
                <a:hueOff val="3413919"/>
                <a:satOff val="-26759"/>
                <a:lumOff val="-2549"/>
                <a:alphaOff val="0"/>
              </a:schemeClr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7DCB227-B57C-C250-C63B-1EC9E88571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08012" y="5109016"/>
              <a:ext cx="1652984" cy="1074439"/>
            </a:xfrm>
            <a:custGeom>
              <a:avLst/>
              <a:gdLst>
                <a:gd name="connsiteX0" fmla="*/ 0 w 1652984"/>
                <a:gd name="connsiteY0" fmla="*/ 179077 h 1074439"/>
                <a:gd name="connsiteX1" fmla="*/ 179077 w 1652984"/>
                <a:gd name="connsiteY1" fmla="*/ 0 h 1074439"/>
                <a:gd name="connsiteX2" fmla="*/ 1473907 w 1652984"/>
                <a:gd name="connsiteY2" fmla="*/ 0 h 1074439"/>
                <a:gd name="connsiteX3" fmla="*/ 1652984 w 1652984"/>
                <a:gd name="connsiteY3" fmla="*/ 179077 h 1074439"/>
                <a:gd name="connsiteX4" fmla="*/ 1652984 w 1652984"/>
                <a:gd name="connsiteY4" fmla="*/ 895362 h 1074439"/>
                <a:gd name="connsiteX5" fmla="*/ 1473907 w 1652984"/>
                <a:gd name="connsiteY5" fmla="*/ 1074439 h 1074439"/>
                <a:gd name="connsiteX6" fmla="*/ 179077 w 1652984"/>
                <a:gd name="connsiteY6" fmla="*/ 1074439 h 1074439"/>
                <a:gd name="connsiteX7" fmla="*/ 0 w 1652984"/>
                <a:gd name="connsiteY7" fmla="*/ 895362 h 1074439"/>
                <a:gd name="connsiteX8" fmla="*/ 0 w 1652984"/>
                <a:gd name="connsiteY8" fmla="*/ 179077 h 1074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2984" h="1074439">
                  <a:moveTo>
                    <a:pt x="0" y="179077"/>
                  </a:moveTo>
                  <a:cubicBezTo>
                    <a:pt x="0" y="80176"/>
                    <a:pt x="80176" y="0"/>
                    <a:pt x="179077" y="0"/>
                  </a:cubicBezTo>
                  <a:lnTo>
                    <a:pt x="1473907" y="0"/>
                  </a:lnTo>
                  <a:cubicBezTo>
                    <a:pt x="1572808" y="0"/>
                    <a:pt x="1652984" y="80176"/>
                    <a:pt x="1652984" y="179077"/>
                  </a:cubicBezTo>
                  <a:lnTo>
                    <a:pt x="1652984" y="895362"/>
                  </a:lnTo>
                  <a:cubicBezTo>
                    <a:pt x="1652984" y="994263"/>
                    <a:pt x="1572808" y="1074439"/>
                    <a:pt x="1473907" y="1074439"/>
                  </a:cubicBezTo>
                  <a:lnTo>
                    <a:pt x="179077" y="1074439"/>
                  </a:lnTo>
                  <a:cubicBezTo>
                    <a:pt x="80176" y="1074439"/>
                    <a:pt x="0" y="994263"/>
                    <a:pt x="0" y="895362"/>
                  </a:cubicBezTo>
                  <a:lnTo>
                    <a:pt x="0" y="179077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5120878"/>
                <a:satOff val="-40139"/>
                <a:lumOff val="-3823"/>
                <a:alphaOff val="0"/>
              </a:schemeClr>
            </a:fillRef>
            <a:effectRef idx="0">
              <a:schemeClr val="accent2">
                <a:hueOff val="5120878"/>
                <a:satOff val="-40139"/>
                <a:lumOff val="-382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710" tIns="227710" rIns="227710" bIns="227710" numCol="1" spcCol="1270" anchor="ctr" anchorCtr="0">
              <a:noAutofit/>
            </a:bodyPr>
            <a:lstStyle/>
            <a:p>
              <a:pPr marL="0" lvl="0" indent="0" algn="ctr" defTabSz="2044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600" kern="1200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BF82026-C3C2-809B-249A-A741BE808F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950350" y="1766098"/>
              <a:ext cx="4289774" cy="42897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58139" y="3331511"/>
                  </a:moveTo>
                  <a:arcTo wR="2144887" hR="2144887" stAng="8784652" swAng="2194755"/>
                </a:path>
              </a:pathLst>
            </a:cu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2">
                <a:hueOff val="5120878"/>
                <a:satOff val="-40139"/>
                <a:lumOff val="-3823"/>
                <a:alphaOff val="0"/>
              </a:schemeClr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E5A1825-81A0-73E2-C123-50FD009969D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28836" y="2710959"/>
              <a:ext cx="1652984" cy="1074439"/>
            </a:xfrm>
            <a:custGeom>
              <a:avLst/>
              <a:gdLst>
                <a:gd name="connsiteX0" fmla="*/ 0 w 1652984"/>
                <a:gd name="connsiteY0" fmla="*/ 179077 h 1074439"/>
                <a:gd name="connsiteX1" fmla="*/ 179077 w 1652984"/>
                <a:gd name="connsiteY1" fmla="*/ 0 h 1074439"/>
                <a:gd name="connsiteX2" fmla="*/ 1473907 w 1652984"/>
                <a:gd name="connsiteY2" fmla="*/ 0 h 1074439"/>
                <a:gd name="connsiteX3" fmla="*/ 1652984 w 1652984"/>
                <a:gd name="connsiteY3" fmla="*/ 179077 h 1074439"/>
                <a:gd name="connsiteX4" fmla="*/ 1652984 w 1652984"/>
                <a:gd name="connsiteY4" fmla="*/ 895362 h 1074439"/>
                <a:gd name="connsiteX5" fmla="*/ 1473907 w 1652984"/>
                <a:gd name="connsiteY5" fmla="*/ 1074439 h 1074439"/>
                <a:gd name="connsiteX6" fmla="*/ 179077 w 1652984"/>
                <a:gd name="connsiteY6" fmla="*/ 1074439 h 1074439"/>
                <a:gd name="connsiteX7" fmla="*/ 0 w 1652984"/>
                <a:gd name="connsiteY7" fmla="*/ 895362 h 1074439"/>
                <a:gd name="connsiteX8" fmla="*/ 0 w 1652984"/>
                <a:gd name="connsiteY8" fmla="*/ 179077 h 1074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2984" h="1074439">
                  <a:moveTo>
                    <a:pt x="0" y="179077"/>
                  </a:moveTo>
                  <a:cubicBezTo>
                    <a:pt x="0" y="80176"/>
                    <a:pt x="80176" y="0"/>
                    <a:pt x="179077" y="0"/>
                  </a:cubicBezTo>
                  <a:lnTo>
                    <a:pt x="1473907" y="0"/>
                  </a:lnTo>
                  <a:cubicBezTo>
                    <a:pt x="1572808" y="0"/>
                    <a:pt x="1652984" y="80176"/>
                    <a:pt x="1652984" y="179077"/>
                  </a:cubicBezTo>
                  <a:lnTo>
                    <a:pt x="1652984" y="895362"/>
                  </a:lnTo>
                  <a:cubicBezTo>
                    <a:pt x="1652984" y="994263"/>
                    <a:pt x="1572808" y="1074439"/>
                    <a:pt x="1473907" y="1074439"/>
                  </a:cubicBezTo>
                  <a:lnTo>
                    <a:pt x="179077" y="1074439"/>
                  </a:lnTo>
                  <a:cubicBezTo>
                    <a:pt x="80176" y="1074439"/>
                    <a:pt x="0" y="994263"/>
                    <a:pt x="0" y="895362"/>
                  </a:cubicBezTo>
                  <a:lnTo>
                    <a:pt x="0" y="179077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6827837"/>
                <a:satOff val="-53519"/>
                <a:lumOff val="-5098"/>
                <a:alphaOff val="0"/>
              </a:schemeClr>
            </a:fillRef>
            <a:effectRef idx="0">
              <a:schemeClr val="accent2">
                <a:hueOff val="6827837"/>
                <a:satOff val="-53519"/>
                <a:lumOff val="-509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710" tIns="227710" rIns="227710" bIns="227710" numCol="1" spcCol="1270" anchor="ctr" anchorCtr="0">
              <a:noAutofit/>
            </a:bodyPr>
            <a:lstStyle/>
            <a:p>
              <a:pPr marL="0" lvl="0" indent="0" algn="ctr" defTabSz="2044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600" kern="120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3BF174A-E7B2-AFAC-CCB2-1F284E9EF6D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950350" y="1766098"/>
              <a:ext cx="4289774" cy="42897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74023" y="934688"/>
                  </a:moveTo>
                  <a:arcTo wR="2144887" hR="2144887" stAng="12860909" swAng="1959523"/>
                </a:path>
              </a:pathLst>
            </a:cu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2">
                <a:hueOff val="6827837"/>
                <a:satOff val="-53519"/>
                <a:lumOff val="-5098"/>
                <a:alphaOff val="0"/>
              </a:schemeClr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8" name="Text Placeholder 27">
            <a:extLst>
              <a:ext uri="{FF2B5EF4-FFF2-40B4-BE49-F238E27FC236}">
                <a16:creationId xmlns:a16="http://schemas.microsoft.com/office/drawing/2014/main" id="{C7444BD0-F9D0-4208-0F52-D65EB5FCA7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8709" y="1308497"/>
            <a:ext cx="1513055" cy="9152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673217B6-E281-85B1-43E8-0D2B836F7F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78619" y="2790577"/>
            <a:ext cx="1513055" cy="9152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0" name="Text Placeholder 27">
            <a:extLst>
              <a:ext uri="{FF2B5EF4-FFF2-40B4-BE49-F238E27FC236}">
                <a16:creationId xmlns:a16="http://schemas.microsoft.com/office/drawing/2014/main" id="{82A1BD83-1EA6-7E6A-4F0F-F8CF8A6499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8764" y="5188634"/>
            <a:ext cx="1513055" cy="9152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8A4CBC4C-EE7F-413A-DF9B-A9449FB667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2433" y="5188634"/>
            <a:ext cx="1513055" cy="9152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2" name="Text Placeholder 27">
            <a:extLst>
              <a:ext uri="{FF2B5EF4-FFF2-40B4-BE49-F238E27FC236}">
                <a16:creationId xmlns:a16="http://schemas.microsoft.com/office/drawing/2014/main" id="{1AF03565-3DB8-8B42-1DA5-73098F0C7F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8800" y="2790577"/>
            <a:ext cx="1513055" cy="9152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4224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 layout 4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A5E8BB9-C81B-5F4C-A36A-90828566B5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85A494-A114-A2A8-3A44-416973C8C82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11B0006-A89E-2F1E-B70C-CDF648F95E64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1028700" y="427982"/>
            <a:ext cx="10339754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4F93A2C-D0C1-4A57-3779-5CD3659232D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-5054420" y="0"/>
            <a:ext cx="14960420" cy="7315200"/>
            <a:chOff x="-3705907" y="354304"/>
            <a:chExt cx="13845513" cy="6770044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7" name="Block Arc 6">
              <a:extLst>
                <a:ext uri="{FF2B5EF4-FFF2-40B4-BE49-F238E27FC236}">
                  <a16:creationId xmlns:a16="http://schemas.microsoft.com/office/drawing/2014/main" id="{E7182778-E008-7573-43CD-600246D30C3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3705907" y="354304"/>
              <a:ext cx="6770044" cy="6770044"/>
            </a:xfrm>
            <a:prstGeom prst="blockArc">
              <a:avLst>
                <a:gd name="adj1" fmla="val 18900000"/>
                <a:gd name="adj2" fmla="val 2700000"/>
                <a:gd name="adj3" fmla="val 319"/>
              </a:avLst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5FC2C62-952D-F0CC-0389-30025EBF894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454166" y="1538950"/>
              <a:ext cx="7685440" cy="628851"/>
            </a:xfrm>
            <a:custGeom>
              <a:avLst/>
              <a:gdLst>
                <a:gd name="connsiteX0" fmla="*/ 0 w 7685440"/>
                <a:gd name="connsiteY0" fmla="*/ 0 h 628851"/>
                <a:gd name="connsiteX1" fmla="*/ 7685440 w 7685440"/>
                <a:gd name="connsiteY1" fmla="*/ 0 h 628851"/>
                <a:gd name="connsiteX2" fmla="*/ 7685440 w 7685440"/>
                <a:gd name="connsiteY2" fmla="*/ 628851 h 628851"/>
                <a:gd name="connsiteX3" fmla="*/ 0 w 7685440"/>
                <a:gd name="connsiteY3" fmla="*/ 628851 h 628851"/>
                <a:gd name="connsiteX4" fmla="*/ 0 w 7685440"/>
                <a:gd name="connsiteY4" fmla="*/ 0 h 628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85440" h="628851">
                  <a:moveTo>
                    <a:pt x="0" y="0"/>
                  </a:moveTo>
                  <a:lnTo>
                    <a:pt x="7685440" y="0"/>
                  </a:lnTo>
                  <a:lnTo>
                    <a:pt x="7685440" y="628851"/>
                  </a:lnTo>
                  <a:lnTo>
                    <a:pt x="0" y="62885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9151" tIns="86360" rIns="86360" bIns="86360" numCol="1" spcCol="1270" anchor="ctr" anchorCtr="0">
              <a:noAutofit/>
            </a:bodyPr>
            <a:lstStyle/>
            <a:p>
              <a:pPr marL="0" lvl="0" indent="0" algn="l" defTabSz="1511300">
                <a:lnSpc>
                  <a:spcPct val="11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endParaRPr lang="en-US" sz="3400" kern="12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75DB1E5-23A5-B31F-AD9E-3CD4229BAD9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61134" y="1460344"/>
              <a:ext cx="786063" cy="786063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2ECC23-6FC2-9930-C721-0BD61F0C417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04782" y="2481925"/>
              <a:ext cx="7234824" cy="628851"/>
            </a:xfrm>
            <a:custGeom>
              <a:avLst/>
              <a:gdLst>
                <a:gd name="connsiteX0" fmla="*/ 0 w 7234824"/>
                <a:gd name="connsiteY0" fmla="*/ 0 h 628851"/>
                <a:gd name="connsiteX1" fmla="*/ 7234824 w 7234824"/>
                <a:gd name="connsiteY1" fmla="*/ 0 h 628851"/>
                <a:gd name="connsiteX2" fmla="*/ 7234824 w 7234824"/>
                <a:gd name="connsiteY2" fmla="*/ 628851 h 628851"/>
                <a:gd name="connsiteX3" fmla="*/ 0 w 7234824"/>
                <a:gd name="connsiteY3" fmla="*/ 628851 h 628851"/>
                <a:gd name="connsiteX4" fmla="*/ 0 w 7234824"/>
                <a:gd name="connsiteY4" fmla="*/ 0 h 628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4824" h="628851">
                  <a:moveTo>
                    <a:pt x="0" y="0"/>
                  </a:moveTo>
                  <a:lnTo>
                    <a:pt x="7234824" y="0"/>
                  </a:lnTo>
                  <a:lnTo>
                    <a:pt x="7234824" y="628851"/>
                  </a:lnTo>
                  <a:lnTo>
                    <a:pt x="0" y="62885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1706959"/>
                <a:satOff val="-13380"/>
                <a:lumOff val="-1274"/>
                <a:alphaOff val="0"/>
              </a:schemeClr>
            </a:fillRef>
            <a:effectRef idx="0">
              <a:schemeClr val="accent2">
                <a:hueOff val="1706959"/>
                <a:satOff val="-13380"/>
                <a:lumOff val="-127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9151" tIns="86360" rIns="86360" bIns="86360" numCol="1" spcCol="1270" anchor="ctr" anchorCtr="0">
              <a:noAutofit/>
            </a:bodyPr>
            <a:lstStyle/>
            <a:p>
              <a:pPr marL="0" lvl="0" indent="0" algn="l" defTabSz="1511300">
                <a:lnSpc>
                  <a:spcPct val="11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endParaRPr lang="en-US" sz="3400" kern="12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24B2CD0-8065-4420-0540-5FEFB15F4F9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11750" y="2403319"/>
              <a:ext cx="786063" cy="786063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hueOff val="1706959"/>
                <a:satOff val="-13380"/>
                <a:lumOff val="-1274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4E91B73-FC85-50B1-3D41-1FC4A9405A3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43085" y="3424900"/>
              <a:ext cx="7096521" cy="628851"/>
            </a:xfrm>
            <a:custGeom>
              <a:avLst/>
              <a:gdLst>
                <a:gd name="connsiteX0" fmla="*/ 0 w 7096521"/>
                <a:gd name="connsiteY0" fmla="*/ 0 h 628851"/>
                <a:gd name="connsiteX1" fmla="*/ 7096521 w 7096521"/>
                <a:gd name="connsiteY1" fmla="*/ 0 h 628851"/>
                <a:gd name="connsiteX2" fmla="*/ 7096521 w 7096521"/>
                <a:gd name="connsiteY2" fmla="*/ 628851 h 628851"/>
                <a:gd name="connsiteX3" fmla="*/ 0 w 7096521"/>
                <a:gd name="connsiteY3" fmla="*/ 628851 h 628851"/>
                <a:gd name="connsiteX4" fmla="*/ 0 w 7096521"/>
                <a:gd name="connsiteY4" fmla="*/ 0 h 628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96521" h="628851">
                  <a:moveTo>
                    <a:pt x="0" y="0"/>
                  </a:moveTo>
                  <a:lnTo>
                    <a:pt x="7096521" y="0"/>
                  </a:lnTo>
                  <a:lnTo>
                    <a:pt x="7096521" y="628851"/>
                  </a:lnTo>
                  <a:lnTo>
                    <a:pt x="0" y="62885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3413919"/>
                <a:satOff val="-26759"/>
                <a:lumOff val="-2549"/>
                <a:alphaOff val="0"/>
              </a:schemeClr>
            </a:fillRef>
            <a:effectRef idx="0">
              <a:schemeClr val="accent2">
                <a:hueOff val="3413919"/>
                <a:satOff val="-26759"/>
                <a:lumOff val="-254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9151" tIns="86360" rIns="86360" bIns="86360" numCol="1" spcCol="1270" anchor="ctr" anchorCtr="0">
              <a:noAutofit/>
            </a:bodyPr>
            <a:lstStyle/>
            <a:p>
              <a:pPr marL="0" lvl="0" indent="0" algn="l" defTabSz="1511300">
                <a:lnSpc>
                  <a:spcPct val="11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endParaRPr lang="en-US" sz="3400" kern="12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07B0EEE-5ACF-69FF-23E5-7E0D20FCFDE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50053" y="3346294"/>
              <a:ext cx="786063" cy="786063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hueOff val="3413919"/>
                <a:satOff val="-26759"/>
                <a:lumOff val="-2549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D09993B-E958-1A36-C6FD-26DBA5E8732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04782" y="4367875"/>
              <a:ext cx="7234824" cy="628851"/>
            </a:xfrm>
            <a:custGeom>
              <a:avLst/>
              <a:gdLst>
                <a:gd name="connsiteX0" fmla="*/ 0 w 7234824"/>
                <a:gd name="connsiteY0" fmla="*/ 0 h 628851"/>
                <a:gd name="connsiteX1" fmla="*/ 7234824 w 7234824"/>
                <a:gd name="connsiteY1" fmla="*/ 0 h 628851"/>
                <a:gd name="connsiteX2" fmla="*/ 7234824 w 7234824"/>
                <a:gd name="connsiteY2" fmla="*/ 628851 h 628851"/>
                <a:gd name="connsiteX3" fmla="*/ 0 w 7234824"/>
                <a:gd name="connsiteY3" fmla="*/ 628851 h 628851"/>
                <a:gd name="connsiteX4" fmla="*/ 0 w 7234824"/>
                <a:gd name="connsiteY4" fmla="*/ 0 h 628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4824" h="628851">
                  <a:moveTo>
                    <a:pt x="0" y="0"/>
                  </a:moveTo>
                  <a:lnTo>
                    <a:pt x="7234824" y="0"/>
                  </a:lnTo>
                  <a:lnTo>
                    <a:pt x="7234824" y="628851"/>
                  </a:lnTo>
                  <a:lnTo>
                    <a:pt x="0" y="62885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5120878"/>
                <a:satOff val="-40139"/>
                <a:lumOff val="-3823"/>
                <a:alphaOff val="0"/>
              </a:schemeClr>
            </a:fillRef>
            <a:effectRef idx="0">
              <a:schemeClr val="accent2">
                <a:hueOff val="5120878"/>
                <a:satOff val="-40139"/>
                <a:lumOff val="-382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9151" tIns="86360" rIns="86360" bIns="86360" numCol="1" spcCol="1270" anchor="ctr" anchorCtr="0">
              <a:noAutofit/>
            </a:bodyPr>
            <a:lstStyle/>
            <a:p>
              <a:pPr marL="0" lvl="0" indent="0" algn="l" defTabSz="1511300">
                <a:lnSpc>
                  <a:spcPct val="11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endParaRPr lang="en-US" sz="3400" kern="1200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B8D37C0-0EC2-1039-639E-0062784DCB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11750" y="4289269"/>
              <a:ext cx="786063" cy="786063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hueOff val="5120878"/>
                <a:satOff val="-40139"/>
                <a:lumOff val="-3823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82EB1B5-4796-A69B-7A55-D73DC7B2354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454166" y="5310850"/>
              <a:ext cx="7685440" cy="628851"/>
            </a:xfrm>
            <a:custGeom>
              <a:avLst/>
              <a:gdLst>
                <a:gd name="connsiteX0" fmla="*/ 0 w 7685440"/>
                <a:gd name="connsiteY0" fmla="*/ 0 h 628851"/>
                <a:gd name="connsiteX1" fmla="*/ 7685440 w 7685440"/>
                <a:gd name="connsiteY1" fmla="*/ 0 h 628851"/>
                <a:gd name="connsiteX2" fmla="*/ 7685440 w 7685440"/>
                <a:gd name="connsiteY2" fmla="*/ 628851 h 628851"/>
                <a:gd name="connsiteX3" fmla="*/ 0 w 7685440"/>
                <a:gd name="connsiteY3" fmla="*/ 628851 h 628851"/>
                <a:gd name="connsiteX4" fmla="*/ 0 w 7685440"/>
                <a:gd name="connsiteY4" fmla="*/ 0 h 628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85440" h="628851">
                  <a:moveTo>
                    <a:pt x="0" y="0"/>
                  </a:moveTo>
                  <a:lnTo>
                    <a:pt x="7685440" y="0"/>
                  </a:lnTo>
                  <a:lnTo>
                    <a:pt x="7685440" y="628851"/>
                  </a:lnTo>
                  <a:lnTo>
                    <a:pt x="0" y="62885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6827837"/>
                <a:satOff val="-53519"/>
                <a:lumOff val="-5098"/>
                <a:alphaOff val="0"/>
              </a:schemeClr>
            </a:fillRef>
            <a:effectRef idx="0">
              <a:schemeClr val="accent2">
                <a:hueOff val="6827837"/>
                <a:satOff val="-53519"/>
                <a:lumOff val="-509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9151" tIns="86360" rIns="86360" bIns="86360" numCol="1" spcCol="1270" anchor="ctr" anchorCtr="0">
              <a:noAutofit/>
            </a:bodyPr>
            <a:lstStyle/>
            <a:p>
              <a:pPr marL="0" lvl="0" indent="0" algn="l" defTabSz="1511300">
                <a:lnSpc>
                  <a:spcPct val="11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endParaRPr lang="en-US" sz="3400" kern="120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08B8C87-0248-DB30-0AF2-B8FDC3DEFBE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61134" y="5232244"/>
              <a:ext cx="786063" cy="786063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hueOff val="6827837"/>
                <a:satOff val="-53519"/>
                <a:lumOff val="-5098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0" name="Text Placeholder 27">
            <a:extLst>
              <a:ext uri="{FF2B5EF4-FFF2-40B4-BE49-F238E27FC236}">
                <a16:creationId xmlns:a16="http://schemas.microsoft.com/office/drawing/2014/main" id="{C9E135C0-69A1-AE3C-2B14-AC0644998473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>
          <a:xfrm>
            <a:off x="2238032" y="1362201"/>
            <a:ext cx="7286968" cy="515786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spcAft>
                <a:spcPts val="600"/>
              </a:spcAft>
              <a:buFontTx/>
              <a:buNone/>
              <a:defRPr sz="15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292CCDC4-7552-F056-C81D-92639115BBE6}"/>
              </a:ext>
            </a:extLst>
          </p:cNvPr>
          <p:cNvSpPr>
            <a:spLocks noGrp="1" noChangeAspect="1"/>
          </p:cNvSpPr>
          <p:nvPr>
            <p:ph type="body" sz="quarter" idx="12" hasCustomPrompt="1"/>
          </p:nvPr>
        </p:nvSpPr>
        <p:spPr>
          <a:xfrm>
            <a:off x="2723400" y="2374467"/>
            <a:ext cx="6801600" cy="515786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spcAft>
                <a:spcPts val="600"/>
              </a:spcAft>
              <a:buFontTx/>
              <a:buNone/>
              <a:defRPr sz="15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2" name="Text Placeholder 27">
            <a:extLst>
              <a:ext uri="{FF2B5EF4-FFF2-40B4-BE49-F238E27FC236}">
                <a16:creationId xmlns:a16="http://schemas.microsoft.com/office/drawing/2014/main" id="{9CEF063E-E9CD-EEAE-1684-E6E3F1B895C4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2723400" y="3400255"/>
            <a:ext cx="6801600" cy="515786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spcAft>
                <a:spcPts val="600"/>
              </a:spcAft>
              <a:buFontTx/>
              <a:buNone/>
              <a:defRPr sz="15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3" name="Text Placeholder 27">
            <a:extLst>
              <a:ext uri="{FF2B5EF4-FFF2-40B4-BE49-F238E27FC236}">
                <a16:creationId xmlns:a16="http://schemas.microsoft.com/office/drawing/2014/main" id="{C822D500-23D5-64AF-F803-F62E0A35A6E0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2723400" y="4419163"/>
            <a:ext cx="6801600" cy="515786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spcAft>
                <a:spcPts val="600"/>
              </a:spcAft>
              <a:buFontTx/>
              <a:buNone/>
              <a:defRPr sz="15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4" name="Text Placeholder 27">
            <a:extLst>
              <a:ext uri="{FF2B5EF4-FFF2-40B4-BE49-F238E27FC236}">
                <a16:creationId xmlns:a16="http://schemas.microsoft.com/office/drawing/2014/main" id="{993C0E76-F877-9D94-C295-EB142D78687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2238031" y="5437522"/>
            <a:ext cx="7286969" cy="515786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10000"/>
              </a:lnSpc>
              <a:spcAft>
                <a:spcPts val="600"/>
              </a:spcAft>
              <a:buFontTx/>
              <a:buNone/>
              <a:defRPr sz="15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5" name="Picture Placeholder 46">
            <a:extLst>
              <a:ext uri="{FF2B5EF4-FFF2-40B4-BE49-F238E27FC236}">
                <a16:creationId xmlns:a16="http://schemas.microsoft.com/office/drawing/2014/main" id="{FA675E45-C1FC-930F-150F-67F6DDDF427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199983" y="1230815"/>
            <a:ext cx="777240" cy="777240"/>
          </a:xfrm>
          <a:prstGeom prst="ellipse">
            <a:avLst/>
          </a:prstGeom>
          <a:ln w="19050">
            <a:noFill/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46">
            <a:extLst>
              <a:ext uri="{FF2B5EF4-FFF2-40B4-BE49-F238E27FC236}">
                <a16:creationId xmlns:a16="http://schemas.microsoft.com/office/drawing/2014/main" id="{03B6F8E4-EF52-132C-0F90-9CE2DECF42D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693666" y="2239208"/>
            <a:ext cx="777240" cy="777240"/>
          </a:xfrm>
          <a:prstGeom prst="ellipse">
            <a:avLst/>
          </a:prstGeom>
          <a:ln w="19050">
            <a:noFill/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46">
            <a:extLst>
              <a:ext uri="{FF2B5EF4-FFF2-40B4-BE49-F238E27FC236}">
                <a16:creationId xmlns:a16="http://schemas.microsoft.com/office/drawing/2014/main" id="{FD43A0D5-C73D-DD61-7087-F26803D5DB69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849411" y="3267776"/>
            <a:ext cx="777240" cy="777240"/>
          </a:xfrm>
          <a:prstGeom prst="ellipse">
            <a:avLst/>
          </a:prstGeom>
          <a:ln w="19050">
            <a:noFill/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46">
            <a:extLst>
              <a:ext uri="{FF2B5EF4-FFF2-40B4-BE49-F238E27FC236}">
                <a16:creationId xmlns:a16="http://schemas.microsoft.com/office/drawing/2014/main" id="{E47BEC67-4747-CF6F-B513-9957F8BAB6E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704097" y="4291212"/>
            <a:ext cx="777240" cy="777240"/>
          </a:xfrm>
          <a:prstGeom prst="ellipse">
            <a:avLst/>
          </a:prstGeom>
          <a:ln w="19050">
            <a:noFill/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46">
            <a:extLst>
              <a:ext uri="{FF2B5EF4-FFF2-40B4-BE49-F238E27FC236}">
                <a16:creationId xmlns:a16="http://schemas.microsoft.com/office/drawing/2014/main" id="{4839E28E-6171-0B05-53BF-DBA78806DCAD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211517" y="5310120"/>
            <a:ext cx="777240" cy="777240"/>
          </a:xfrm>
          <a:prstGeom prst="ellipse">
            <a:avLst/>
          </a:prstGeom>
          <a:ln w="19050">
            <a:noFill/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2277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 layout 5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A5E8BB9-C81B-5F4C-A36A-90828566B5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85A494-A114-A2A8-3A44-416973C8C82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11B0006-A89E-2F1E-B70C-CDF648F95E64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1028700" y="427982"/>
            <a:ext cx="10339754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Topic Title About This Length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9F19BA-2309-4BB6-FE6E-CF43979AFF8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580638" y="1218934"/>
            <a:ext cx="5029199" cy="5029200"/>
            <a:chOff x="3580638" y="1218934"/>
            <a:chExt cx="5029199" cy="50292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8B52B4D-093C-82B0-9B43-1223C5E03A3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580638" y="1218934"/>
              <a:ext cx="5029199" cy="5029199"/>
            </a:xfrm>
            <a:custGeom>
              <a:avLst/>
              <a:gdLst>
                <a:gd name="connsiteX0" fmla="*/ 0 w 5029199"/>
                <a:gd name="connsiteY0" fmla="*/ 2514600 h 5029199"/>
                <a:gd name="connsiteX1" fmla="*/ 2514600 w 5029199"/>
                <a:gd name="connsiteY1" fmla="*/ 0 h 5029199"/>
                <a:gd name="connsiteX2" fmla="*/ 5029200 w 5029199"/>
                <a:gd name="connsiteY2" fmla="*/ 2514600 h 5029199"/>
                <a:gd name="connsiteX3" fmla="*/ 2514600 w 5029199"/>
                <a:gd name="connsiteY3" fmla="*/ 5029200 h 5029199"/>
                <a:gd name="connsiteX4" fmla="*/ 0 w 5029199"/>
                <a:gd name="connsiteY4" fmla="*/ 2514600 h 502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9199" h="5029199">
                  <a:moveTo>
                    <a:pt x="0" y="2514600"/>
                  </a:moveTo>
                  <a:cubicBezTo>
                    <a:pt x="0" y="1125825"/>
                    <a:pt x="1125825" y="0"/>
                    <a:pt x="2514600" y="0"/>
                  </a:cubicBezTo>
                  <a:cubicBezTo>
                    <a:pt x="3903375" y="0"/>
                    <a:pt x="5029200" y="1125825"/>
                    <a:pt x="5029200" y="2514600"/>
                  </a:cubicBezTo>
                  <a:cubicBezTo>
                    <a:pt x="5029200" y="3903375"/>
                    <a:pt x="3903375" y="5029200"/>
                    <a:pt x="2514600" y="5029200"/>
                  </a:cubicBezTo>
                  <a:cubicBezTo>
                    <a:pt x="1125825" y="5029200"/>
                    <a:pt x="0" y="3903375"/>
                    <a:pt x="0" y="2514600"/>
                  </a:cubicBez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03541" tIns="443483" rIns="2003542" bIns="4215384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700" kern="120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C21D7D5-69B4-D499-589A-CB7B7B6E9F3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83558" y="2224774"/>
              <a:ext cx="4023360" cy="4023360"/>
            </a:xfrm>
            <a:custGeom>
              <a:avLst/>
              <a:gdLst>
                <a:gd name="connsiteX0" fmla="*/ 0 w 4023360"/>
                <a:gd name="connsiteY0" fmla="*/ 2011680 h 4023360"/>
                <a:gd name="connsiteX1" fmla="*/ 2011680 w 4023360"/>
                <a:gd name="connsiteY1" fmla="*/ 0 h 4023360"/>
                <a:gd name="connsiteX2" fmla="*/ 4023360 w 4023360"/>
                <a:gd name="connsiteY2" fmla="*/ 2011680 h 4023360"/>
                <a:gd name="connsiteX3" fmla="*/ 2011680 w 4023360"/>
                <a:gd name="connsiteY3" fmla="*/ 4023360 h 4023360"/>
                <a:gd name="connsiteX4" fmla="*/ 0 w 4023360"/>
                <a:gd name="connsiteY4" fmla="*/ 2011680 h 402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23360" h="4023360">
                  <a:moveTo>
                    <a:pt x="0" y="2011680"/>
                  </a:moveTo>
                  <a:cubicBezTo>
                    <a:pt x="0" y="900660"/>
                    <a:pt x="900660" y="0"/>
                    <a:pt x="2011680" y="0"/>
                  </a:cubicBezTo>
                  <a:cubicBezTo>
                    <a:pt x="3122700" y="0"/>
                    <a:pt x="4023360" y="900660"/>
                    <a:pt x="4023360" y="2011680"/>
                  </a:cubicBezTo>
                  <a:cubicBezTo>
                    <a:pt x="4023360" y="3122700"/>
                    <a:pt x="3122700" y="4023360"/>
                    <a:pt x="2011680" y="4023360"/>
                  </a:cubicBezTo>
                  <a:cubicBezTo>
                    <a:pt x="900660" y="4023360"/>
                    <a:pt x="0" y="3122700"/>
                    <a:pt x="0" y="2011680"/>
                  </a:cubicBez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275946"/>
                <a:satOff val="-17840"/>
                <a:lumOff val="-1699"/>
                <a:alphaOff val="0"/>
              </a:schemeClr>
            </a:fillRef>
            <a:effectRef idx="0">
              <a:schemeClr val="accent2">
                <a:hueOff val="2275946"/>
                <a:satOff val="-17840"/>
                <a:lumOff val="-169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93509" tIns="426313" rIns="1493511" bIns="3242667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600" kern="12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7B63560-D38A-1223-0DB9-EB33A560265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586478" y="3230613"/>
              <a:ext cx="3017520" cy="3017520"/>
            </a:xfrm>
            <a:custGeom>
              <a:avLst/>
              <a:gdLst>
                <a:gd name="connsiteX0" fmla="*/ 0 w 3017520"/>
                <a:gd name="connsiteY0" fmla="*/ 1508760 h 3017520"/>
                <a:gd name="connsiteX1" fmla="*/ 1508760 w 3017520"/>
                <a:gd name="connsiteY1" fmla="*/ 0 h 3017520"/>
                <a:gd name="connsiteX2" fmla="*/ 3017520 w 3017520"/>
                <a:gd name="connsiteY2" fmla="*/ 1508760 h 3017520"/>
                <a:gd name="connsiteX3" fmla="*/ 1508760 w 3017520"/>
                <a:gd name="connsiteY3" fmla="*/ 3017520 h 3017520"/>
                <a:gd name="connsiteX4" fmla="*/ 0 w 3017520"/>
                <a:gd name="connsiteY4" fmla="*/ 1508760 h 3017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7520" h="3017520">
                  <a:moveTo>
                    <a:pt x="0" y="1508760"/>
                  </a:moveTo>
                  <a:cubicBezTo>
                    <a:pt x="0" y="675495"/>
                    <a:pt x="675495" y="0"/>
                    <a:pt x="1508760" y="0"/>
                  </a:cubicBezTo>
                  <a:cubicBezTo>
                    <a:pt x="2342025" y="0"/>
                    <a:pt x="3017520" y="675495"/>
                    <a:pt x="3017520" y="1508760"/>
                  </a:cubicBezTo>
                  <a:cubicBezTo>
                    <a:pt x="3017520" y="2342025"/>
                    <a:pt x="2342025" y="3017520"/>
                    <a:pt x="1508760" y="3017520"/>
                  </a:cubicBezTo>
                  <a:cubicBezTo>
                    <a:pt x="675495" y="3017520"/>
                    <a:pt x="0" y="2342025"/>
                    <a:pt x="0" y="1508760"/>
                  </a:cubicBez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551892"/>
                <a:satOff val="-35679"/>
                <a:lumOff val="-3399"/>
                <a:alphaOff val="0"/>
              </a:schemeClr>
            </a:fillRef>
            <a:effectRef idx="0">
              <a:schemeClr val="accent2">
                <a:hueOff val="4551892"/>
                <a:satOff val="-35679"/>
                <a:lumOff val="-339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76365" tIns="397002" rIns="976367" bIns="2282952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kern="120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9FDBB5E-1028-B5F7-FEDE-DB092A94E09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89398" y="4236453"/>
              <a:ext cx="2011680" cy="2011680"/>
            </a:xfrm>
            <a:custGeom>
              <a:avLst/>
              <a:gdLst>
                <a:gd name="connsiteX0" fmla="*/ 0 w 2011680"/>
                <a:gd name="connsiteY0" fmla="*/ 1005840 h 2011680"/>
                <a:gd name="connsiteX1" fmla="*/ 1005840 w 2011680"/>
                <a:gd name="connsiteY1" fmla="*/ 0 h 2011680"/>
                <a:gd name="connsiteX2" fmla="*/ 2011680 w 2011680"/>
                <a:gd name="connsiteY2" fmla="*/ 1005840 h 2011680"/>
                <a:gd name="connsiteX3" fmla="*/ 1005840 w 2011680"/>
                <a:gd name="connsiteY3" fmla="*/ 2011680 h 2011680"/>
                <a:gd name="connsiteX4" fmla="*/ 0 w 2011680"/>
                <a:gd name="connsiteY4" fmla="*/ 100584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1680" h="2011680">
                  <a:moveTo>
                    <a:pt x="0" y="1005840"/>
                  </a:moveTo>
                  <a:cubicBezTo>
                    <a:pt x="0" y="450330"/>
                    <a:pt x="450330" y="0"/>
                    <a:pt x="1005840" y="0"/>
                  </a:cubicBezTo>
                  <a:cubicBezTo>
                    <a:pt x="1561350" y="0"/>
                    <a:pt x="2011680" y="450330"/>
                    <a:pt x="2011680" y="1005840"/>
                  </a:cubicBezTo>
                  <a:cubicBezTo>
                    <a:pt x="2011680" y="1561350"/>
                    <a:pt x="1561350" y="2011680"/>
                    <a:pt x="1005840" y="2011680"/>
                  </a:cubicBezTo>
                  <a:cubicBezTo>
                    <a:pt x="450330" y="2011680"/>
                    <a:pt x="0" y="1561350"/>
                    <a:pt x="0" y="1005840"/>
                  </a:cubicBez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6827837"/>
                <a:satOff val="-53519"/>
                <a:lumOff val="-5098"/>
                <a:alphaOff val="0"/>
              </a:schemeClr>
            </a:fillRef>
            <a:effectRef idx="0">
              <a:schemeClr val="accent2">
                <a:hueOff val="6827837"/>
                <a:satOff val="-53519"/>
                <a:lumOff val="-509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5075" tIns="723393" rIns="515077" bIns="723391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100" kern="1200"/>
            </a:p>
          </p:txBody>
        </p:sp>
      </p:grpSp>
      <p:sp>
        <p:nvSpPr>
          <p:cNvPr id="10" name="Text Placeholder 27">
            <a:extLst>
              <a:ext uri="{FF2B5EF4-FFF2-40B4-BE49-F238E27FC236}">
                <a16:creationId xmlns:a16="http://schemas.microsoft.com/office/drawing/2014/main" id="{52D0A6F9-4EDA-73C5-0DD3-FE2CE94AFA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80837" y="1385278"/>
            <a:ext cx="1828800" cy="488594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 sz="15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2" name="Text Placeholder 27">
            <a:extLst>
              <a:ext uri="{FF2B5EF4-FFF2-40B4-BE49-F238E27FC236}">
                <a16:creationId xmlns:a16="http://schemas.microsoft.com/office/drawing/2014/main" id="{F724CD31-DF59-3102-F999-B479E5B595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80837" y="2375878"/>
            <a:ext cx="1828800" cy="488594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 sz="15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5" name="Text Placeholder 27">
            <a:extLst>
              <a:ext uri="{FF2B5EF4-FFF2-40B4-BE49-F238E27FC236}">
                <a16:creationId xmlns:a16="http://schemas.microsoft.com/office/drawing/2014/main" id="{45BEED56-36EE-2A3E-0C74-EC739556A5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0837" y="3397872"/>
            <a:ext cx="1828800" cy="488594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 sz="15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6" name="Text Placeholder 27">
            <a:extLst>
              <a:ext uri="{FF2B5EF4-FFF2-40B4-BE49-F238E27FC236}">
                <a16:creationId xmlns:a16="http://schemas.microsoft.com/office/drawing/2014/main" id="{FB65A7DD-7F31-1CD4-550C-16016E9226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80837" y="4632045"/>
            <a:ext cx="1828800" cy="488594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 sz="1500">
                <a:solidFill>
                  <a:schemeClr val="bg1"/>
                </a:solidFill>
                <a:latin typeface="Articulate Narrow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7" name="Picture Placeholder 46">
            <a:extLst>
              <a:ext uri="{FF2B5EF4-FFF2-40B4-BE49-F238E27FC236}">
                <a16:creationId xmlns:a16="http://schemas.microsoft.com/office/drawing/2014/main" id="{CE8E4794-3C4E-DD6B-CD9A-D016693843C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5821258" y="1752408"/>
            <a:ext cx="547958" cy="548640"/>
          </a:xfrm>
          <a:prstGeom prst="ellipse">
            <a:avLst/>
          </a:prstGeom>
          <a:ln w="19050">
            <a:noFill/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46">
            <a:extLst>
              <a:ext uri="{FF2B5EF4-FFF2-40B4-BE49-F238E27FC236}">
                <a16:creationId xmlns:a16="http://schemas.microsoft.com/office/drawing/2014/main" id="{03BE6A90-3D48-FD07-8CD8-DCCEA25BF8F1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821258" y="2733084"/>
            <a:ext cx="547958" cy="548640"/>
          </a:xfrm>
          <a:prstGeom prst="ellipse">
            <a:avLst/>
          </a:prstGeom>
          <a:ln w="19050">
            <a:noFill/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46">
            <a:extLst>
              <a:ext uri="{FF2B5EF4-FFF2-40B4-BE49-F238E27FC236}">
                <a16:creationId xmlns:a16="http://schemas.microsoft.com/office/drawing/2014/main" id="{29E5A431-0151-3C99-D3BB-259AB16D4BEE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5821258" y="3742613"/>
            <a:ext cx="547958" cy="548640"/>
          </a:xfrm>
          <a:prstGeom prst="ellipse">
            <a:avLst/>
          </a:prstGeom>
          <a:ln w="19050">
            <a:noFill/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46">
            <a:extLst>
              <a:ext uri="{FF2B5EF4-FFF2-40B4-BE49-F238E27FC236}">
                <a16:creationId xmlns:a16="http://schemas.microsoft.com/office/drawing/2014/main" id="{D3968318-C69E-294E-1E9F-BA1E0ADCBD16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729931" y="5135880"/>
            <a:ext cx="730611" cy="731520"/>
          </a:xfrm>
          <a:prstGeom prst="ellipse">
            <a:avLst/>
          </a:prstGeom>
          <a:ln w="19050">
            <a:noFill/>
          </a:ln>
          <a:effectLst/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0639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pla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2E42C05-9D2B-6542-B366-8DA24F1DEBA0}"/>
              </a:ext>
            </a:extLst>
          </p:cNvPr>
          <p:cNvSpPr/>
          <p:nvPr userDrawn="1"/>
        </p:nvSpPr>
        <p:spPr>
          <a:xfrm>
            <a:off x="-1524" y="1"/>
            <a:ext cx="12193524" cy="10902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6774B9-7EC6-864E-9952-54CD236A7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427982"/>
            <a:ext cx="9972224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SMART plan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64CD549-4264-40BC-B71A-0C117E2F85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23144A-9831-4348-A925-0569EAFC711C}"/>
              </a:ext>
            </a:extLst>
          </p:cNvPr>
          <p:cNvCxnSpPr/>
          <p:nvPr userDrawn="1"/>
        </p:nvCxnSpPr>
        <p:spPr>
          <a:xfrm flipV="1">
            <a:off x="1205464" y="243191"/>
            <a:ext cx="0" cy="24124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5780EA90-86F2-EA04-479C-E7D39713466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11448555"/>
              </p:ext>
            </p:extLst>
          </p:nvPr>
        </p:nvGraphicFramePr>
        <p:xfrm>
          <a:off x="1396229" y="1447800"/>
          <a:ext cx="9972223" cy="452120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194571">
                  <a:extLst>
                    <a:ext uri="{9D8B030D-6E8A-4147-A177-3AD203B41FA5}">
                      <a16:colId xmlns:a16="http://schemas.microsoft.com/office/drawing/2014/main" val="372813776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120692429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32981668"/>
                    </a:ext>
                  </a:extLst>
                </a:gridCol>
                <a:gridCol w="4967652">
                  <a:extLst>
                    <a:ext uri="{9D8B030D-6E8A-4147-A177-3AD203B41FA5}">
                      <a16:colId xmlns:a16="http://schemas.microsoft.com/office/drawing/2014/main" val="257337592"/>
                    </a:ext>
                  </a:extLst>
                </a:gridCol>
              </a:tblGrid>
              <a:tr h="904240">
                <a:tc>
                  <a:txBody>
                    <a:bodyPr/>
                    <a:lstStyle/>
                    <a:p>
                      <a:pPr marL="0" algn="ctr"/>
                      <a:r>
                        <a:rPr lang="en-US" sz="4800" u="none" dirty="0">
                          <a:solidFill>
                            <a:schemeClr val="accent2"/>
                          </a:solidFill>
                          <a:latin typeface="Arial Black" panose="020B0A04020102020204" pitchFamily="34" charset="0"/>
                        </a:rPr>
                        <a:t>S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r>
                        <a:rPr lang="en-US" sz="22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Nova Light" panose="020B0304020202020204" pitchFamily="34" charset="0"/>
                        </a:rPr>
                        <a:t>Specific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endParaRPr lang="en-US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r>
                        <a:rPr lang="en-US" sz="17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The change I want to make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2916939"/>
                  </a:ext>
                </a:extLst>
              </a:tr>
              <a:tr h="904240">
                <a:tc>
                  <a:txBody>
                    <a:bodyPr/>
                    <a:lstStyle/>
                    <a:p>
                      <a:pPr marL="0" algn="ctr"/>
                      <a:r>
                        <a:rPr lang="en-US" sz="4800" u="none" dirty="0">
                          <a:solidFill>
                            <a:schemeClr val="accent2"/>
                          </a:solidFill>
                          <a:latin typeface="Arial Black" panose="020B0A04020102020204" pitchFamily="34" charset="0"/>
                        </a:rPr>
                        <a:t>M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r>
                        <a:rPr lang="en-US" sz="2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Nova Light" panose="020B0304020202020204" pitchFamily="34" charset="0"/>
                        </a:rPr>
                        <a:t>Measurable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endParaRPr lang="en-US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r>
                        <a:rPr lang="en-US" sz="17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The days and time I will do it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210704"/>
                  </a:ext>
                </a:extLst>
              </a:tr>
              <a:tr h="904240">
                <a:tc>
                  <a:txBody>
                    <a:bodyPr/>
                    <a:lstStyle/>
                    <a:p>
                      <a:pPr marL="0" algn="ctr"/>
                      <a:r>
                        <a:rPr lang="en-US" sz="4800" u="none" dirty="0">
                          <a:solidFill>
                            <a:schemeClr val="accent2"/>
                          </a:solidFill>
                          <a:latin typeface="Arial Black" panose="020B0A04020102020204" pitchFamily="34" charset="0"/>
                        </a:rPr>
                        <a:t>A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r>
                        <a:rPr lang="en-US" sz="2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Nova Light" panose="020B0304020202020204" pitchFamily="34" charset="0"/>
                        </a:rPr>
                        <a:t>Ask for support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endParaRPr lang="en-US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r>
                        <a:rPr lang="en-US" sz="17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The way I will get support for the help I need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6431582"/>
                  </a:ext>
                </a:extLst>
              </a:tr>
              <a:tr h="904240">
                <a:tc>
                  <a:txBody>
                    <a:bodyPr/>
                    <a:lstStyle/>
                    <a:p>
                      <a:pPr marL="0" algn="ctr"/>
                      <a:r>
                        <a:rPr lang="en-US" sz="4800" u="none" dirty="0">
                          <a:solidFill>
                            <a:schemeClr val="accent2"/>
                          </a:solidFill>
                          <a:latin typeface="Arial Black" panose="020B0A04020102020204" pitchFamily="34" charset="0"/>
                        </a:rPr>
                        <a:t>R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r>
                        <a:rPr lang="en-US" sz="2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Nova Light" panose="020B0304020202020204" pitchFamily="34" charset="0"/>
                        </a:rPr>
                        <a:t>Realistic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endParaRPr lang="en-US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r>
                        <a:rPr lang="en-US" sz="17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Is my plan realistic?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6340646"/>
                  </a:ext>
                </a:extLst>
              </a:tr>
              <a:tr h="904240">
                <a:tc>
                  <a:txBody>
                    <a:bodyPr/>
                    <a:lstStyle/>
                    <a:p>
                      <a:pPr marL="0" algn="ctr"/>
                      <a:r>
                        <a:rPr lang="en-US" sz="4800" u="none" dirty="0">
                          <a:solidFill>
                            <a:schemeClr val="accent2"/>
                          </a:solidFill>
                          <a:latin typeface="Arial Black" panose="020B0A04020102020204" pitchFamily="34" charset="0"/>
                        </a:rPr>
                        <a:t>T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r>
                        <a:rPr lang="en-US" sz="2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 Nova Light" panose="020B0304020202020204" pitchFamily="34" charset="0"/>
                        </a:rPr>
                        <a:t>Trackable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endParaRPr lang="en-US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/>
                      <a:r>
                        <a:rPr lang="en-US" sz="17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The way I will track behavior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2993826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C11D03B-8BEA-9F5C-F699-787FB547DF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519928" y="1660424"/>
            <a:ext cx="548639" cy="554315"/>
          </a:xfrm>
          <a:prstGeom prst="rect">
            <a:avLst/>
          </a:prstGeom>
          <a:effectLst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0B424C-9755-34F5-3BD9-DF366D7985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519928" y="2471918"/>
            <a:ext cx="548640" cy="658367"/>
          </a:xfrm>
          <a:prstGeom prst="rect">
            <a:avLst/>
          </a:prstGeom>
          <a:effectLst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25E04D-4985-D785-82E3-7375AECF169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474208" y="3404807"/>
            <a:ext cx="640079" cy="643099"/>
          </a:xfrm>
          <a:prstGeom prst="rect">
            <a:avLst/>
          </a:prstGeom>
          <a:effectLst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AD80AA3-B2BD-EBE3-D2BB-A8F39FBA7D2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5515080" y="4304569"/>
            <a:ext cx="594360" cy="612933"/>
          </a:xfrm>
          <a:prstGeom prst="rect">
            <a:avLst/>
          </a:prstGeom>
          <a:effectLst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D76928E-E7D7-9D13-5A9A-AD1949AD285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5569112" y="5200881"/>
            <a:ext cx="457199" cy="758594"/>
          </a:xfrm>
          <a:prstGeom prst="rect">
            <a:avLst/>
          </a:prstGeom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0525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8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layout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56009A-7762-063D-A6A8-1CBD835B28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41540" y="6236988"/>
            <a:ext cx="11688792" cy="155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CE7E0832-CB99-92C9-A38C-35256422D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C313B6A-A3BC-E98E-C702-7D8F2660055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1000" y="1110344"/>
            <a:ext cx="11430000" cy="512664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4A20813-58FA-FD7B-D63A-1357554A1F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000" y="427982"/>
            <a:ext cx="11430000" cy="45124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Page Title Topic Continued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78074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1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A5E8BB9-C81B-5F4C-A36A-90828566B5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115DD2-4E6E-943A-E351-DC285B5659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524" y="0"/>
            <a:ext cx="12193524" cy="33736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631461D-B56F-92E5-0DEB-FFA63D2A12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96230" y="2130878"/>
            <a:ext cx="6528570" cy="94964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Next class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4588C24-7F0A-D923-03AA-37A1B9D81FA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6230" y="4114800"/>
            <a:ext cx="6528570" cy="609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Class title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7471F24-407B-4DAA-BBB9-D818A2677F98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396230" y="4855943"/>
            <a:ext cx="6528570" cy="4780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Date: 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4D47FE1-D269-EC6F-BE4E-AF26404AAD2F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1396230" y="5334000"/>
            <a:ext cx="6528570" cy="4780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Time: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45E356D-0536-A9D6-A311-BEF2FE866865}"/>
              </a:ext>
            </a:extLst>
          </p:cNvPr>
          <p:cNvCxnSpPr>
            <a:cxnSpLocks/>
          </p:cNvCxnSpPr>
          <p:nvPr userDrawn="1"/>
        </p:nvCxnSpPr>
        <p:spPr>
          <a:xfrm>
            <a:off x="1396230" y="4724400"/>
            <a:ext cx="182880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ADBAA7E-F12E-A6E1-7E3D-DECB3919B9F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748588" y="1681418"/>
            <a:ext cx="4114800" cy="2948185"/>
            <a:chOff x="6796231" y="1713451"/>
            <a:chExt cx="4662895" cy="334088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B1DDE3A-6FD1-1922-AB85-8EE10403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96231" y="1713451"/>
              <a:ext cx="4662895" cy="334088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14FF43-AC36-588A-A1E8-7A6EF729C390}"/>
                </a:ext>
              </a:extLst>
            </p:cNvPr>
            <p:cNvSpPr txBox="1"/>
            <p:nvPr/>
          </p:nvSpPr>
          <p:spPr>
            <a:xfrm rot="537528">
              <a:off x="8017491" y="2390947"/>
              <a:ext cx="2405851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latin typeface="MV Boli" panose="02000500030200090000" pitchFamily="2" charset="0"/>
                  <a:cs typeface="MV Boli" panose="02000500030200090000" pitchFamily="2" charset="0"/>
                </a:rPr>
                <a:t>Mark Your</a:t>
              </a:r>
            </a:p>
            <a:p>
              <a:pPr algn="ctr"/>
              <a:r>
                <a:rPr lang="en-US" sz="3600" dirty="0">
                  <a:latin typeface="MV Boli" panose="02000500030200090000" pitchFamily="2" charset="0"/>
                  <a:cs typeface="MV Boli" panose="02000500030200090000" pitchFamily="2" charset="0"/>
                </a:rPr>
                <a:t>Calendar!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7E0EDE9-D5B6-6505-4E7C-30935EB48E89}"/>
              </a:ext>
            </a:extLst>
          </p:cNvPr>
          <p:cNvGrpSpPr/>
          <p:nvPr userDrawn="1"/>
        </p:nvGrpSpPr>
        <p:grpSpPr>
          <a:xfrm>
            <a:off x="8305800" y="4899907"/>
            <a:ext cx="3729649" cy="912150"/>
            <a:chOff x="8305800" y="4899907"/>
            <a:chExt cx="3729649" cy="9121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D56DD07-3ADB-6CCB-7D6F-F5DD51820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biLevel thresh="75000"/>
            </a:blip>
            <a:srcRect t="123" b="123"/>
            <a:stretch/>
          </p:blipFill>
          <p:spPr>
            <a:xfrm>
              <a:off x="8305800" y="4899907"/>
              <a:ext cx="914400" cy="9121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00D5101-034F-3405-05D2-4158E8510FBA}"/>
                </a:ext>
              </a:extLst>
            </p:cNvPr>
            <p:cNvSpPr/>
            <p:nvPr userDrawn="1"/>
          </p:nvSpPr>
          <p:spPr>
            <a:xfrm>
              <a:off x="9372600" y="5010740"/>
              <a:ext cx="266284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sz="1800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Follow us on Facebook @UCDavisHME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00736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2_all white bkgd">
    <p:bg>
      <p:bgPr>
        <a:solidFill>
          <a:schemeClr val="bg2">
            <a:lumMod val="1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F9C603-BD8E-F971-AD58-99518AE722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7816" b="78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8E5B28-42EE-8705-9C37-FEF58002D7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5" y="-1"/>
            <a:ext cx="12192000" cy="6858000"/>
          </a:xfrm>
          <a:prstGeom prst="rect">
            <a:avLst/>
          </a:prstGeom>
          <a:gradFill flip="none" rotWithShape="1">
            <a:gsLst>
              <a:gs pos="89000">
                <a:srgbClr val="FFFFFF"/>
              </a:gs>
              <a:gs pos="4000">
                <a:schemeClr val="bg1">
                  <a:alpha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A50077-1369-E636-3BCF-4D3E288C12C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62001" y="381000"/>
            <a:ext cx="5486397" cy="59120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B388CCE-608D-B7BB-AB37-536F47349520}"/>
              </a:ext>
            </a:extLst>
          </p:cNvPr>
          <p:cNvGrpSpPr/>
          <p:nvPr userDrawn="1"/>
        </p:nvGrpSpPr>
        <p:grpSpPr>
          <a:xfrm>
            <a:off x="6705600" y="5158281"/>
            <a:ext cx="4295690" cy="912150"/>
            <a:chOff x="6705600" y="5158281"/>
            <a:chExt cx="4295690" cy="91215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967AF47-636C-3C72-41FC-90483F36A7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biLevel thresh="75000"/>
            </a:blip>
            <a:srcRect t="123" b="123"/>
            <a:stretch/>
          </p:blipFill>
          <p:spPr>
            <a:xfrm>
              <a:off x="10086890" y="5158281"/>
              <a:ext cx="914400" cy="9121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0B1D81-DEAF-5577-BFDA-C0F421B12455}"/>
                </a:ext>
              </a:extLst>
            </p:cNvPr>
            <p:cNvSpPr/>
            <p:nvPr userDrawn="1"/>
          </p:nvSpPr>
          <p:spPr>
            <a:xfrm>
              <a:off x="6705600" y="5259288"/>
              <a:ext cx="317345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Follow us on Facebook @UCDavisHME</a:t>
              </a: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0130BCE9-5DFA-450A-F7F9-7C5AEC43BA7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651834" y="2466169"/>
            <a:ext cx="5510966" cy="161815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THANK </a:t>
            </a:r>
            <a:br>
              <a:rPr lang="en-US" dirty="0"/>
            </a:br>
            <a:r>
              <a:rPr lang="en-US" dirty="0"/>
              <a:t>YOU!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E8E46D-EFDF-0A8D-B1B1-07207E15D8B7}"/>
              </a:ext>
            </a:extLst>
          </p:cNvPr>
          <p:cNvSpPr/>
          <p:nvPr userDrawn="1"/>
        </p:nvSpPr>
        <p:spPr>
          <a:xfrm>
            <a:off x="1244895" y="2438400"/>
            <a:ext cx="147970" cy="1645920"/>
          </a:xfrm>
          <a:prstGeom prst="rect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958AA28-E69C-78C1-95A4-B99792B37B73}"/>
              </a:ext>
            </a:extLst>
          </p:cNvPr>
          <p:cNvGrpSpPr/>
          <p:nvPr userDrawn="1"/>
        </p:nvGrpSpPr>
        <p:grpSpPr>
          <a:xfrm>
            <a:off x="815744" y="5105400"/>
            <a:ext cx="4670656" cy="1015663"/>
            <a:chOff x="815744" y="5238571"/>
            <a:chExt cx="4670656" cy="101566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ECAB3E8-EE97-936C-BE34-150486444AD6}"/>
                </a:ext>
              </a:extLst>
            </p:cNvPr>
            <p:cNvSpPr txBox="1"/>
            <p:nvPr userDrawn="1"/>
          </p:nvSpPr>
          <p:spPr>
            <a:xfrm>
              <a:off x="815744" y="5238571"/>
              <a:ext cx="42402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Scan the QR code to visit our website for complete class </a:t>
              </a:r>
            </a:p>
            <a:p>
              <a:r>
                <a:rPr lang="en-US" sz="2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listings and health resources</a:t>
              </a:r>
            </a:p>
          </p:txBody>
        </p:sp>
        <p:pic>
          <p:nvPicPr>
            <p:cNvPr id="4" name="Picture 3" descr="A qr code on a white background&#10;&#10;Description automatically generated">
              <a:extLst>
                <a:ext uri="{FF2B5EF4-FFF2-40B4-BE49-F238E27FC236}">
                  <a16:creationId xmlns:a16="http://schemas.microsoft.com/office/drawing/2014/main" id="{1C5EC696-B722-C83D-8B82-56B0D8D7C9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4572000" y="5289202"/>
              <a:ext cx="914400" cy="9144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979981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 2_all white bkgd"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F9C603-BD8E-F971-AD58-99518AE722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4B7EF8-32E5-4578-8DC1-43D614DD5B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89000">
                <a:srgbClr val="FFFFFF"/>
              </a:gs>
              <a:gs pos="4000">
                <a:schemeClr val="bg1">
                  <a:alpha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017C74-9A22-0405-F5F1-BEB63B2B21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62001" y="381000"/>
            <a:ext cx="5486397" cy="591206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81735840-58F5-1AD3-E2D0-665AECE2BC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51834" y="2466169"/>
            <a:ext cx="5510966" cy="161815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THANK </a:t>
            </a:r>
            <a:br>
              <a:rPr lang="en-US" dirty="0"/>
            </a:br>
            <a:r>
              <a:rPr lang="en-US" dirty="0"/>
              <a:t>YOU!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A24EBF-369A-FEE1-F0E7-9E87DCEA81C8}"/>
              </a:ext>
            </a:extLst>
          </p:cNvPr>
          <p:cNvSpPr/>
          <p:nvPr userDrawn="1"/>
        </p:nvSpPr>
        <p:spPr>
          <a:xfrm>
            <a:off x="1244895" y="2438400"/>
            <a:ext cx="147970" cy="1645920"/>
          </a:xfrm>
          <a:prstGeom prst="rect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BC6ABAB-4481-3C04-2499-3B4B70C2BAFA}"/>
              </a:ext>
            </a:extLst>
          </p:cNvPr>
          <p:cNvGrpSpPr/>
          <p:nvPr userDrawn="1"/>
        </p:nvGrpSpPr>
        <p:grpSpPr>
          <a:xfrm>
            <a:off x="815744" y="5105400"/>
            <a:ext cx="4670656" cy="1015663"/>
            <a:chOff x="815744" y="5238571"/>
            <a:chExt cx="4670656" cy="101566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6D268E-A239-A9F0-601C-C6785AFEE456}"/>
                </a:ext>
              </a:extLst>
            </p:cNvPr>
            <p:cNvSpPr txBox="1"/>
            <p:nvPr userDrawn="1"/>
          </p:nvSpPr>
          <p:spPr>
            <a:xfrm>
              <a:off x="815744" y="5238571"/>
              <a:ext cx="42402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Scan the QR code to visit our website for complete class </a:t>
              </a:r>
            </a:p>
            <a:p>
              <a:r>
                <a:rPr lang="en-US" sz="2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listings and health resources</a:t>
              </a:r>
            </a:p>
          </p:txBody>
        </p:sp>
        <p:pic>
          <p:nvPicPr>
            <p:cNvPr id="23" name="Picture 22" descr="A qr code on a white background&#10;&#10;Description automatically generated">
              <a:extLst>
                <a:ext uri="{FF2B5EF4-FFF2-40B4-BE49-F238E27FC236}">
                  <a16:creationId xmlns:a16="http://schemas.microsoft.com/office/drawing/2014/main" id="{099C3601-2728-A11B-FAC4-9D9E3575F1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4572000" y="5289202"/>
              <a:ext cx="914400" cy="9144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83B003A-4D15-FE1C-0688-A4CCBAB1F0ED}"/>
              </a:ext>
            </a:extLst>
          </p:cNvPr>
          <p:cNvGrpSpPr/>
          <p:nvPr userDrawn="1"/>
        </p:nvGrpSpPr>
        <p:grpSpPr>
          <a:xfrm>
            <a:off x="6705600" y="5158281"/>
            <a:ext cx="4295690" cy="912150"/>
            <a:chOff x="7010400" y="5158281"/>
            <a:chExt cx="4295690" cy="91215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775D073-EAEB-F0BF-49F2-51E740DFB8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biLevel thresh="75000"/>
            </a:blip>
            <a:srcRect t="123" b="123"/>
            <a:stretch/>
          </p:blipFill>
          <p:spPr>
            <a:xfrm>
              <a:off x="10391690" y="5158281"/>
              <a:ext cx="914400" cy="9121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7C55621-0238-7951-9D39-C9501BFC60E6}"/>
                </a:ext>
              </a:extLst>
            </p:cNvPr>
            <p:cNvSpPr/>
            <p:nvPr userDrawn="1"/>
          </p:nvSpPr>
          <p:spPr>
            <a:xfrm>
              <a:off x="7010400" y="5259288"/>
              <a:ext cx="317345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Follow us on Facebook @UCDavisHME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62838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 2_all white bkgd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F9C603-BD8E-F971-AD58-99518AE722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7812" b="7812"/>
          <a:stretch/>
        </p:blipFill>
        <p:spPr>
          <a:xfrm flipH="1">
            <a:off x="0" y="3772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26D41A-4F88-3E33-9748-FF27C3E3B6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792" y="-3223"/>
            <a:ext cx="12192000" cy="6858000"/>
          </a:xfrm>
          <a:prstGeom prst="rect">
            <a:avLst/>
          </a:prstGeom>
          <a:gradFill flip="none" rotWithShape="1">
            <a:gsLst>
              <a:gs pos="89000">
                <a:srgbClr val="FFFFFF"/>
              </a:gs>
              <a:gs pos="4000">
                <a:schemeClr val="bg1">
                  <a:alpha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6220E8-40D9-5C4C-B877-A71F5F442A7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62001" y="381000"/>
            <a:ext cx="5486397" cy="591206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41098880-30D5-F52E-BFB4-D34C76E940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51834" y="2466169"/>
            <a:ext cx="5510966" cy="161815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THANK </a:t>
            </a:r>
            <a:br>
              <a:rPr lang="en-US" dirty="0"/>
            </a:br>
            <a:r>
              <a:rPr lang="en-US" dirty="0"/>
              <a:t>YOU!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127DCA-A81F-7553-A4A9-F3A7544C29E4}"/>
              </a:ext>
            </a:extLst>
          </p:cNvPr>
          <p:cNvSpPr/>
          <p:nvPr userDrawn="1"/>
        </p:nvSpPr>
        <p:spPr>
          <a:xfrm>
            <a:off x="1244895" y="2438400"/>
            <a:ext cx="147970" cy="1645920"/>
          </a:xfrm>
          <a:prstGeom prst="rect">
            <a:avLst/>
          </a:prstGeom>
          <a:solidFill>
            <a:schemeClr val="tx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2BDCC18-6B67-BE90-ED14-AB837F396565}"/>
              </a:ext>
            </a:extLst>
          </p:cNvPr>
          <p:cNvGrpSpPr/>
          <p:nvPr userDrawn="1"/>
        </p:nvGrpSpPr>
        <p:grpSpPr>
          <a:xfrm>
            <a:off x="815744" y="5105400"/>
            <a:ext cx="4670656" cy="1015663"/>
            <a:chOff x="815744" y="5238571"/>
            <a:chExt cx="4670656" cy="101566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15865AE-261F-AA29-B3F4-ED7B913CE2D1}"/>
                </a:ext>
              </a:extLst>
            </p:cNvPr>
            <p:cNvSpPr txBox="1"/>
            <p:nvPr userDrawn="1"/>
          </p:nvSpPr>
          <p:spPr>
            <a:xfrm>
              <a:off x="815744" y="5238571"/>
              <a:ext cx="42402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Scan the QR code to visit our website for complete class </a:t>
              </a:r>
            </a:p>
            <a:p>
              <a:r>
                <a:rPr lang="en-US" sz="2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listings and health resources</a:t>
              </a:r>
            </a:p>
          </p:txBody>
        </p:sp>
        <p:pic>
          <p:nvPicPr>
            <p:cNvPr id="21" name="Picture 20" descr="A qr code on a white background&#10;&#10;Description automatically generated">
              <a:extLst>
                <a:ext uri="{FF2B5EF4-FFF2-40B4-BE49-F238E27FC236}">
                  <a16:creationId xmlns:a16="http://schemas.microsoft.com/office/drawing/2014/main" id="{836ECFB4-E838-85FC-8146-9CA03CC49A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4572000" y="5289202"/>
              <a:ext cx="914400" cy="9144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3DFCB10-EC52-A446-E676-3C0FE5084AF5}"/>
              </a:ext>
            </a:extLst>
          </p:cNvPr>
          <p:cNvGrpSpPr/>
          <p:nvPr userDrawn="1"/>
        </p:nvGrpSpPr>
        <p:grpSpPr>
          <a:xfrm>
            <a:off x="6705600" y="5158281"/>
            <a:ext cx="4295690" cy="912150"/>
            <a:chOff x="7010400" y="5158281"/>
            <a:chExt cx="4295690" cy="91215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193C2F3-370F-C9A8-BC54-DB6631FBAF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biLevel thresh="75000"/>
            </a:blip>
            <a:srcRect t="123" b="123"/>
            <a:stretch/>
          </p:blipFill>
          <p:spPr>
            <a:xfrm>
              <a:off x="10391690" y="5158281"/>
              <a:ext cx="914400" cy="9121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E81CDF7-2168-9B3A-079F-CE1A5946AD39}"/>
                </a:ext>
              </a:extLst>
            </p:cNvPr>
            <p:cNvSpPr/>
            <p:nvPr userDrawn="1"/>
          </p:nvSpPr>
          <p:spPr>
            <a:xfrm>
              <a:off x="7010400" y="5259288"/>
              <a:ext cx="317345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Follow us on Facebook @UCDavisHME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80078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_all white bkgd">
    <p:bg>
      <p:bgPr>
        <a:solidFill>
          <a:schemeClr val="bg2">
            <a:lumMod val="1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F9C603-BD8E-F971-AD58-99518AE722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7816" b="78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8E5B28-42EE-8705-9C37-FEF58002D7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1317" y="679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A50077-1369-E636-3BCF-4D3E288C12C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2000" y="381000"/>
            <a:ext cx="5486400" cy="59120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AE29A66-3E99-F3B2-C60A-678FED166650}"/>
              </a:ext>
            </a:extLst>
          </p:cNvPr>
          <p:cNvGrpSpPr/>
          <p:nvPr userDrawn="1"/>
        </p:nvGrpSpPr>
        <p:grpSpPr>
          <a:xfrm>
            <a:off x="6705600" y="5158281"/>
            <a:ext cx="4295690" cy="912150"/>
            <a:chOff x="7010400" y="5158281"/>
            <a:chExt cx="4295690" cy="9121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009FACE-4F9D-6F02-4379-91E781F347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biLevel thresh="75000"/>
            </a:blip>
            <a:srcRect t="123" b="123"/>
            <a:stretch/>
          </p:blipFill>
          <p:spPr>
            <a:xfrm>
              <a:off x="10391690" y="5158281"/>
              <a:ext cx="914400" cy="9121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F64BAFA-6154-F870-4DB6-1C086F21FDCE}"/>
                </a:ext>
              </a:extLst>
            </p:cNvPr>
            <p:cNvSpPr/>
            <p:nvPr userDrawn="1"/>
          </p:nvSpPr>
          <p:spPr>
            <a:xfrm>
              <a:off x="7010400" y="5259288"/>
              <a:ext cx="317345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Follow us on Facebook @UCDavisHME</a:t>
              </a: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0B86FED-7F7D-1731-C5DE-726C8101DB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51834" y="2466169"/>
            <a:ext cx="5510966" cy="161815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THANK </a:t>
            </a:r>
            <a:br>
              <a:rPr lang="en-US" dirty="0"/>
            </a:br>
            <a:r>
              <a:rPr lang="en-US" dirty="0"/>
              <a:t>YOU!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3DDB6B-9DD5-DFDF-ABE5-A0DF9A3FF4D0}"/>
              </a:ext>
            </a:extLst>
          </p:cNvPr>
          <p:cNvSpPr/>
          <p:nvPr userDrawn="1"/>
        </p:nvSpPr>
        <p:spPr>
          <a:xfrm>
            <a:off x="1244895" y="2438400"/>
            <a:ext cx="147970" cy="1645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14F715-0EA6-CEB9-BF26-A963022B9DDA}"/>
              </a:ext>
            </a:extLst>
          </p:cNvPr>
          <p:cNvGrpSpPr/>
          <p:nvPr userDrawn="1"/>
        </p:nvGrpSpPr>
        <p:grpSpPr>
          <a:xfrm>
            <a:off x="815744" y="5105400"/>
            <a:ext cx="4670656" cy="1015663"/>
            <a:chOff x="815744" y="5238571"/>
            <a:chExt cx="4670656" cy="101566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7E9C207-4E94-AFA0-9289-F7532D064835}"/>
                </a:ext>
              </a:extLst>
            </p:cNvPr>
            <p:cNvSpPr txBox="1"/>
            <p:nvPr userDrawn="1"/>
          </p:nvSpPr>
          <p:spPr>
            <a:xfrm>
              <a:off x="815744" y="5238571"/>
              <a:ext cx="42402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Scan the QR code to visit our website for complete class </a:t>
              </a:r>
            </a:p>
            <a:p>
              <a:r>
                <a:rPr lang="en-US"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listings and health resources</a:t>
              </a:r>
            </a:p>
          </p:txBody>
        </p:sp>
        <p:pic>
          <p:nvPicPr>
            <p:cNvPr id="14" name="Picture 13" descr="A qr code on a white background&#10;&#10;Description automatically generated">
              <a:extLst>
                <a:ext uri="{FF2B5EF4-FFF2-40B4-BE49-F238E27FC236}">
                  <a16:creationId xmlns:a16="http://schemas.microsoft.com/office/drawing/2014/main" id="{4B1C0174-AC18-4B26-474D-885E0EB2F7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4572000" y="5289202"/>
              <a:ext cx="914400" cy="9144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13050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2_all white bkgd"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F9C603-BD8E-F971-AD58-99518AE722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8E5B28-42EE-8705-9C37-FEF58002D7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1317" y="679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017C74-9A22-0405-F5F1-BEB63B2B21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2000" y="381000"/>
            <a:ext cx="5486400" cy="59120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95F20D8-3678-EFDC-9CAC-B96E596B69DA}"/>
              </a:ext>
            </a:extLst>
          </p:cNvPr>
          <p:cNvGrpSpPr/>
          <p:nvPr userDrawn="1"/>
        </p:nvGrpSpPr>
        <p:grpSpPr>
          <a:xfrm>
            <a:off x="6705600" y="5158281"/>
            <a:ext cx="4295690" cy="912150"/>
            <a:chOff x="7010400" y="5158281"/>
            <a:chExt cx="4295690" cy="91215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573B746-E607-26FD-AE70-A75294BE61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biLevel thresh="75000"/>
            </a:blip>
            <a:srcRect t="123" b="123"/>
            <a:stretch/>
          </p:blipFill>
          <p:spPr>
            <a:xfrm>
              <a:off x="10391690" y="5158281"/>
              <a:ext cx="914400" cy="9121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E77451C-4CCD-10B1-125A-0002C9E8BEC3}"/>
                </a:ext>
              </a:extLst>
            </p:cNvPr>
            <p:cNvSpPr/>
            <p:nvPr userDrawn="1"/>
          </p:nvSpPr>
          <p:spPr>
            <a:xfrm>
              <a:off x="7010400" y="5259288"/>
              <a:ext cx="317345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Follow us on Facebook @UCDavisHME</a:t>
              </a:r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72F78EDF-987B-B574-3FF0-5EE58133F8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51834" y="2466169"/>
            <a:ext cx="5510966" cy="161815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THANK </a:t>
            </a:r>
            <a:br>
              <a:rPr lang="en-US" dirty="0"/>
            </a:br>
            <a:r>
              <a:rPr lang="en-US" dirty="0"/>
              <a:t>YOU!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682C634-8DAF-3F1D-7B4D-A0134424C6D7}"/>
              </a:ext>
            </a:extLst>
          </p:cNvPr>
          <p:cNvSpPr/>
          <p:nvPr userDrawn="1"/>
        </p:nvSpPr>
        <p:spPr>
          <a:xfrm>
            <a:off x="1244895" y="2438400"/>
            <a:ext cx="147970" cy="1645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3AC866F-51BD-8F23-F50D-95E465550139}"/>
              </a:ext>
            </a:extLst>
          </p:cNvPr>
          <p:cNvGrpSpPr/>
          <p:nvPr userDrawn="1"/>
        </p:nvGrpSpPr>
        <p:grpSpPr>
          <a:xfrm>
            <a:off x="815744" y="5105400"/>
            <a:ext cx="4670656" cy="1015663"/>
            <a:chOff x="815744" y="5238571"/>
            <a:chExt cx="4670656" cy="101566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0DA27B-04EB-616F-EE3F-2B8CDB160951}"/>
                </a:ext>
              </a:extLst>
            </p:cNvPr>
            <p:cNvSpPr txBox="1"/>
            <p:nvPr userDrawn="1"/>
          </p:nvSpPr>
          <p:spPr>
            <a:xfrm>
              <a:off x="815744" y="5238571"/>
              <a:ext cx="42402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Scan the QR code to visit our website for complete class </a:t>
              </a:r>
            </a:p>
            <a:p>
              <a:r>
                <a:rPr lang="en-US"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listings and health resources</a:t>
              </a:r>
            </a:p>
          </p:txBody>
        </p:sp>
        <p:pic>
          <p:nvPicPr>
            <p:cNvPr id="20" name="Picture 19" descr="A qr code on a white background&#10;&#10;Description automatically generated">
              <a:extLst>
                <a:ext uri="{FF2B5EF4-FFF2-40B4-BE49-F238E27FC236}">
                  <a16:creationId xmlns:a16="http://schemas.microsoft.com/office/drawing/2014/main" id="{28DA45CE-038C-1F67-1E57-75791C532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4572000" y="5289202"/>
              <a:ext cx="914400" cy="9144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503872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2_all white bkgd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F9C603-BD8E-F971-AD58-99518AE722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7812" b="7812"/>
          <a:stretch/>
        </p:blipFill>
        <p:spPr>
          <a:xfrm flipH="1">
            <a:off x="0" y="3772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8E5B28-42EE-8705-9C37-FEF58002D7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1317" y="679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6220E8-40D9-5C4C-B877-A71F5F442A7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2000" y="381000"/>
            <a:ext cx="5486400" cy="59120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A0FF2DE-01DF-D878-47FF-86BF5B87AAC2}"/>
              </a:ext>
            </a:extLst>
          </p:cNvPr>
          <p:cNvGrpSpPr/>
          <p:nvPr userDrawn="1"/>
        </p:nvGrpSpPr>
        <p:grpSpPr>
          <a:xfrm>
            <a:off x="6705600" y="5158281"/>
            <a:ext cx="4295690" cy="912150"/>
            <a:chOff x="7010400" y="5158281"/>
            <a:chExt cx="4295690" cy="91215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73F7592-EFF9-BFAB-7B24-C2C72EE6FA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biLevel thresh="75000"/>
            </a:blip>
            <a:srcRect t="123" b="123"/>
            <a:stretch/>
          </p:blipFill>
          <p:spPr>
            <a:xfrm>
              <a:off x="10391690" y="5158281"/>
              <a:ext cx="914400" cy="9121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04A66F-8D08-0B24-45EC-4CF9B7D27688}"/>
                </a:ext>
              </a:extLst>
            </p:cNvPr>
            <p:cNvSpPr/>
            <p:nvPr userDrawn="1"/>
          </p:nvSpPr>
          <p:spPr>
            <a:xfrm>
              <a:off x="7010400" y="5259288"/>
              <a:ext cx="317345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Follow us on Facebook @UCDavisHME</a:t>
              </a:r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2BB54A80-9130-9AD1-E3DE-3BE5980CD0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51834" y="2466169"/>
            <a:ext cx="5510966" cy="161815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THANK </a:t>
            </a:r>
            <a:br>
              <a:rPr lang="en-US" dirty="0"/>
            </a:br>
            <a:r>
              <a:rPr lang="en-US" dirty="0"/>
              <a:t>YOU!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4C5414-C8C5-978A-BA01-EE50F30447FB}"/>
              </a:ext>
            </a:extLst>
          </p:cNvPr>
          <p:cNvSpPr/>
          <p:nvPr userDrawn="1"/>
        </p:nvSpPr>
        <p:spPr>
          <a:xfrm>
            <a:off x="1244895" y="2438400"/>
            <a:ext cx="147970" cy="1645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C8516E9-D8D6-9161-2159-6B17D8F103C1}"/>
              </a:ext>
            </a:extLst>
          </p:cNvPr>
          <p:cNvGrpSpPr/>
          <p:nvPr userDrawn="1"/>
        </p:nvGrpSpPr>
        <p:grpSpPr>
          <a:xfrm>
            <a:off x="815744" y="5105400"/>
            <a:ext cx="4670656" cy="1015663"/>
            <a:chOff x="815744" y="5238571"/>
            <a:chExt cx="4670656" cy="101566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7677E70-CA71-D492-8123-4718EA03D7D0}"/>
                </a:ext>
              </a:extLst>
            </p:cNvPr>
            <p:cNvSpPr txBox="1"/>
            <p:nvPr userDrawn="1"/>
          </p:nvSpPr>
          <p:spPr>
            <a:xfrm>
              <a:off x="815744" y="5238571"/>
              <a:ext cx="42402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Scan the QR code to visit our website for complete class </a:t>
              </a:r>
            </a:p>
            <a:p>
              <a:r>
                <a:rPr lang="en-US"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listings and health resources</a:t>
              </a:r>
            </a:p>
          </p:txBody>
        </p:sp>
        <p:pic>
          <p:nvPicPr>
            <p:cNvPr id="20" name="Picture 19" descr="A qr code on a white background&#10;&#10;Description automatically generated">
              <a:extLst>
                <a:ext uri="{FF2B5EF4-FFF2-40B4-BE49-F238E27FC236}">
                  <a16:creationId xmlns:a16="http://schemas.microsoft.com/office/drawing/2014/main" id="{3F0327DB-3B2D-DBE1-55A5-9E8898FD97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4572000" y="5289202"/>
              <a:ext cx="914400" cy="9144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21364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2"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A5E8BB9-C81B-5F4C-A36A-90828566B5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Book Page #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2953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slideLayout" Target="../slideLayouts/slideLayout51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34" Type="http://schemas.openxmlformats.org/officeDocument/2006/relationships/tags" Target="../tags/tag2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33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29" Type="http://schemas.openxmlformats.org/officeDocument/2006/relationships/slideLayout" Target="../slideLayouts/slideLayout54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32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28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31" Type="http://schemas.openxmlformats.org/officeDocument/2006/relationships/slideLayout" Target="../slideLayouts/slideLayout56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slideLayout" Target="../slideLayouts/slideLayout52.xml"/><Relationship Id="rId30" Type="http://schemas.openxmlformats.org/officeDocument/2006/relationships/slideLayout" Target="../slideLayouts/slideLayout55.xml"/><Relationship Id="rId35" Type="http://schemas.openxmlformats.org/officeDocument/2006/relationships/image" Target="../media/image3.png"/><Relationship Id="rId8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chemeClr val="bg1"/>
            </a:gs>
            <a:gs pos="100000">
              <a:schemeClr val="bg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0FAAFB-31ED-7348-8C91-067AEE5A8DC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983" y="6300995"/>
            <a:ext cx="1205866" cy="55949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62BB9D1-F621-D141-9813-E082BA958C6C}"/>
              </a:ext>
            </a:extLst>
          </p:cNvPr>
          <p:cNvSpPr txBox="1">
            <a:spLocks/>
          </p:cNvSpPr>
          <p:nvPr userDrawn="1"/>
        </p:nvSpPr>
        <p:spPr>
          <a:xfrm>
            <a:off x="3368749" y="6423470"/>
            <a:ext cx="5452977" cy="299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accent6"/>
                </a:solidFill>
                <a:latin typeface="Proxima Nova Light" panose="02000506030000020004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Management and Education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3D71AC4-7692-F44D-B38E-BF4438F63321}"/>
              </a:ext>
            </a:extLst>
          </p:cNvPr>
          <p:cNvCxnSpPr>
            <a:cxnSpLocks/>
          </p:cNvCxnSpPr>
          <p:nvPr userDrawn="1"/>
        </p:nvCxnSpPr>
        <p:spPr>
          <a:xfrm flipH="1">
            <a:off x="314425" y="6287959"/>
            <a:ext cx="11563150" cy="1185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117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9" r:id="rId2"/>
    <p:sldLayoutId id="2147483649" r:id="rId3"/>
    <p:sldLayoutId id="2147483680" r:id="rId4"/>
    <p:sldLayoutId id="2147483677" r:id="rId5"/>
    <p:sldLayoutId id="2147483678" r:id="rId6"/>
    <p:sldLayoutId id="2147483671" r:id="rId7"/>
    <p:sldLayoutId id="2147483674" r:id="rId8"/>
    <p:sldLayoutId id="2147483672" r:id="rId9"/>
    <p:sldLayoutId id="2147483673" r:id="rId10"/>
    <p:sldLayoutId id="2147483681" r:id="rId11"/>
    <p:sldLayoutId id="214748368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chemeClr val="bg1"/>
            </a:gs>
            <a:gs pos="100000">
              <a:schemeClr val="bg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0FAAFB-31ED-7348-8C91-067AEE5A8DC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983" y="6300995"/>
            <a:ext cx="1205866" cy="55949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62BB9D1-F621-D141-9813-E082BA958C6C}"/>
              </a:ext>
            </a:extLst>
          </p:cNvPr>
          <p:cNvSpPr txBox="1">
            <a:spLocks/>
          </p:cNvSpPr>
          <p:nvPr userDrawn="1"/>
        </p:nvSpPr>
        <p:spPr>
          <a:xfrm>
            <a:off x="3368749" y="6423470"/>
            <a:ext cx="5452977" cy="299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accent6"/>
                </a:solidFill>
                <a:latin typeface="Proxima Nova Light" panose="02000506030000020004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Management and Education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3D71AC4-7692-F44D-B38E-BF4438F63321}"/>
              </a:ext>
            </a:extLst>
          </p:cNvPr>
          <p:cNvCxnSpPr>
            <a:cxnSpLocks/>
          </p:cNvCxnSpPr>
          <p:nvPr userDrawn="1"/>
        </p:nvCxnSpPr>
        <p:spPr>
          <a:xfrm flipH="1">
            <a:off x="314425" y="6287959"/>
            <a:ext cx="11563150" cy="1185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55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72000">
              <a:schemeClr val="bg1"/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0FAAFB-31ED-7348-8C91-067AEE5A8DCE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rcRect/>
          <a:stretch/>
        </p:blipFill>
        <p:spPr>
          <a:xfrm>
            <a:off x="314425" y="6418325"/>
            <a:ext cx="914400" cy="32483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62BB9D1-F621-D141-9813-E082BA958C6C}"/>
              </a:ext>
            </a:extLst>
          </p:cNvPr>
          <p:cNvSpPr txBox="1">
            <a:spLocks/>
          </p:cNvSpPr>
          <p:nvPr userDrawn="1"/>
        </p:nvSpPr>
        <p:spPr>
          <a:xfrm>
            <a:off x="2903574" y="6431233"/>
            <a:ext cx="6384851" cy="2990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chemeClr val="accent6"/>
                </a:solidFill>
                <a:latin typeface="Proxima Nova Light" panose="02000506030000020004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Management and Education  |  916.946.1449  |  https://health.ucdavis.edu/health-education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3D71AC4-7692-F44D-B38E-BF4438F63321}"/>
              </a:ext>
            </a:extLst>
          </p:cNvPr>
          <p:cNvCxnSpPr>
            <a:cxnSpLocks/>
          </p:cNvCxnSpPr>
          <p:nvPr userDrawn="1"/>
        </p:nvCxnSpPr>
        <p:spPr>
          <a:xfrm flipH="1">
            <a:off x="314425" y="6287959"/>
            <a:ext cx="11563150" cy="1185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4"/>
    </p:custDataLst>
    <p:extLst>
      <p:ext uri="{BB962C8B-B14F-4D97-AF65-F5344CB8AC3E}">
        <p14:creationId xmlns:p14="http://schemas.microsoft.com/office/powerpoint/2010/main" val="101877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  <p:sldLayoutId id="2147483720" r:id="rId23"/>
    <p:sldLayoutId id="2147483721" r:id="rId24"/>
    <p:sldLayoutId id="2147483722" r:id="rId25"/>
    <p:sldLayoutId id="2147483723" r:id="rId26"/>
    <p:sldLayoutId id="2147483724" r:id="rId27"/>
    <p:sldLayoutId id="2147483725" r:id="rId28"/>
    <p:sldLayoutId id="2147483726" r:id="rId29"/>
    <p:sldLayoutId id="2147483727" r:id="rId30"/>
    <p:sldLayoutId id="2147483728" r:id="rId31"/>
    <p:sldLayoutId id="2147483729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35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prepareforyourcare.org/uploads/CA-PREPARE-Advance-Directive-English.pdf" TargetMode="External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hajournals.org/doi/10.1161/CIRCOUTCOMES.125.012657" TargetMode="Externa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health.ucdavis.edu/end-of-life-option-act/" TargetMode="Externa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olst.org/" TargetMode="External"/><Relationship Id="rId2" Type="http://schemas.openxmlformats.org/officeDocument/2006/relationships/hyperlink" Target="http://www.coalitionccc.org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9">
            <a:extLst>
              <a:ext uri="{FF2B5EF4-FFF2-40B4-BE49-F238E27FC236}">
                <a16:creationId xmlns:a16="http://schemas.microsoft.com/office/drawing/2014/main" id="{AC165850-68EA-40A6-FE0B-F0467F6C37F9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4"/>
          <a:srcRect l="26629" r="17466"/>
          <a:stretch>
            <a:fillRect/>
          </a:stretch>
        </p:blipFill>
        <p:spPr>
          <a:xfrm>
            <a:off x="-4568" y="-6539"/>
            <a:ext cx="4077904" cy="3373657"/>
          </a:xfrm>
          <a:prstGeom prst="rect">
            <a:avLst/>
          </a:prstGeom>
          <a:noFill/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6B5947-F0D0-41B0-913A-E3105642D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4365" y="4202352"/>
            <a:ext cx="9618765" cy="1090084"/>
          </a:xfrm>
        </p:spPr>
        <p:txBody>
          <a:bodyPr>
            <a:normAutofit/>
          </a:bodyPr>
          <a:lstStyle/>
          <a:p>
            <a:r>
              <a:rPr lang="en-US" dirty="0"/>
              <a:t>Cari Shulkin MSN, BC-CV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51DD50-0E48-6BEB-54E1-06F996AAB395}"/>
              </a:ext>
            </a:extLst>
          </p:cNvPr>
          <p:cNvSpPr txBox="1"/>
          <p:nvPr/>
        </p:nvSpPr>
        <p:spPr>
          <a:xfrm>
            <a:off x="10368366" y="6392863"/>
            <a:ext cx="1495022" cy="325437"/>
          </a:xfrm>
          <a:prstGeom prst="rect">
            <a:avLst/>
          </a:prstGeom>
        </p:spPr>
        <p:txBody>
          <a:bodyPr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2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136470F8-1D9A-942F-618B-14BDE41AD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7020" y="2024857"/>
            <a:ext cx="6506111" cy="949643"/>
          </a:xfrm>
        </p:spPr>
        <p:txBody>
          <a:bodyPr anchor="b">
            <a:normAutofit/>
          </a:bodyPr>
          <a:lstStyle/>
          <a:p>
            <a:r>
              <a:rPr lang="en-US" altLang="en-US" b="0" i="0" kern="120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Healthcare Decisions and Living Wills</a:t>
            </a:r>
            <a:endParaRPr lang="en-US" b="0" i="0" kern="120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7218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C9964F-8651-1947-B2A4-92FFB9FA31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096EE-AF96-46F2-BB19-FECB87721863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CA-PREPARE-Advance-Directive-English.pdf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49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04EB5-6994-44FB-AF05-47492437B9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Class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949FB-25F8-488C-9CAB-21A7D7071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0" indent="-227013" defTabSz="457200" eaLnBrk="0" fontAlgn="base" hangingPunct="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00447C"/>
              </a:buClr>
              <a:buSzTx/>
            </a:pPr>
            <a:r>
              <a:rPr lang="en-US" dirty="0">
                <a:solidFill>
                  <a:srgbClr val="565659"/>
                </a:solidFill>
                <a:latin typeface="+mn-lt"/>
                <a:ea typeface="ヒラギノ角ゴ Pro W3" charset="-128"/>
              </a:rPr>
              <a:t>End of Life Wishes: Why? When? How?</a:t>
            </a:r>
          </a:p>
          <a:p>
            <a:pPr marL="227013" lvl="0" indent="-227013" defTabSz="457200" eaLnBrk="0" fontAlgn="base" hangingPunct="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00447C"/>
              </a:buClr>
              <a:buSzTx/>
            </a:pPr>
            <a:r>
              <a:rPr lang="en-US" dirty="0">
                <a:solidFill>
                  <a:srgbClr val="565659"/>
                </a:solidFill>
                <a:latin typeface="+mn-lt"/>
                <a:ea typeface="ヒラギノ角ゴ Pro W3" charset="-128"/>
              </a:rPr>
              <a:t>Chronic illness and your future</a:t>
            </a:r>
          </a:p>
          <a:p>
            <a:pPr marL="227013" lvl="0" indent="-227013" defTabSz="457200" eaLnBrk="0" fontAlgn="base" hangingPunct="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00447C"/>
              </a:buClr>
              <a:buSzTx/>
            </a:pPr>
            <a:r>
              <a:rPr lang="en-US" dirty="0">
                <a:solidFill>
                  <a:srgbClr val="565659"/>
                </a:solidFill>
                <a:latin typeface="+mn-lt"/>
                <a:ea typeface="ヒラギノ角ゴ Pro W3" charset="-128"/>
              </a:rPr>
              <a:t>What are your end of life wishes?</a:t>
            </a:r>
          </a:p>
          <a:p>
            <a:pPr marL="227013" lvl="0" indent="-227013" defTabSz="457200" eaLnBrk="0" fontAlgn="base" hangingPunct="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00447C"/>
              </a:buClr>
              <a:buSzTx/>
            </a:pPr>
            <a:r>
              <a:rPr lang="en-US" dirty="0">
                <a:solidFill>
                  <a:srgbClr val="565659"/>
                </a:solidFill>
                <a:latin typeface="+mn-lt"/>
                <a:ea typeface="ヒラギノ角ゴ Pro W3" charset="-128"/>
              </a:rPr>
              <a:t>What is CPR?</a:t>
            </a:r>
          </a:p>
          <a:p>
            <a:pPr marL="227013" lvl="0" indent="-227013" defTabSz="457200" eaLnBrk="0" fontAlgn="base" hangingPunct="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rgbClr val="00447C"/>
              </a:buClr>
              <a:buSzTx/>
            </a:pPr>
            <a:r>
              <a:rPr lang="en-US" dirty="0">
                <a:solidFill>
                  <a:srgbClr val="565659"/>
                </a:solidFill>
                <a:latin typeface="+mn-lt"/>
                <a:ea typeface="ヒラギノ角ゴ Pro W3" charset="-128"/>
              </a:rPr>
              <a:t>Questions about the forms for end of life planning</a:t>
            </a:r>
          </a:p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750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6230" y="427982"/>
            <a:ext cx="9144000" cy="451249"/>
          </a:xfrm>
        </p:spPr>
        <p:txBody>
          <a:bodyPr anchor="b">
            <a:normAutofit/>
          </a:bodyPr>
          <a:lstStyle/>
          <a:p>
            <a:r>
              <a:rPr lang="en-US" sz="2600"/>
              <a:t>The Journey</a:t>
            </a:r>
          </a:p>
        </p:txBody>
      </p:sp>
      <p:pic>
        <p:nvPicPr>
          <p:cNvPr id="6" name="Picture 6" descr="A close up of a rock mountain&#10;&#10;Description automatically generated">
            <a:extLst>
              <a:ext uri="{FF2B5EF4-FFF2-40B4-BE49-F238E27FC236}">
                <a16:creationId xmlns:a16="http://schemas.microsoft.com/office/drawing/2014/main" id="{836BFB45-33DC-4310-9E1B-260342FF9F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8702" y="1656271"/>
            <a:ext cx="8984389" cy="40199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265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BB941BD-1F42-4E27-8105-E3BC45639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6230" y="13285"/>
            <a:ext cx="9652770" cy="1000255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The Journey</a:t>
            </a:r>
          </a:p>
        </p:txBody>
      </p:sp>
      <p:pic>
        <p:nvPicPr>
          <p:cNvPr id="9" name="Picture 2" descr="http://www.hrrv.org/wp-content/uploads/2015/04/Are-you-traveling_road-map_06301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6155" y="1644084"/>
            <a:ext cx="6799689" cy="395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96155" y="5717458"/>
            <a:ext cx="55135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565659"/>
                </a:solidFill>
              </a:rPr>
              <a:t>Source: http://www.hrrv.org/advance-care-planning</a:t>
            </a:r>
            <a:r>
              <a:rPr lang="en-US" dirty="0"/>
              <a:t>/</a:t>
            </a:r>
          </a:p>
        </p:txBody>
      </p:sp>
      <p:sp>
        <p:nvSpPr>
          <p:cNvPr id="3" name="Rectangle 2"/>
          <p:cNvSpPr/>
          <p:nvPr/>
        </p:nvSpPr>
        <p:spPr>
          <a:xfrm>
            <a:off x="2696155" y="1231036"/>
            <a:ext cx="66960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565659"/>
                </a:solidFill>
              </a:rPr>
              <a:t>3 out of 4 people die in a hospital or assisted living facility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48792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6230" y="427982"/>
            <a:ext cx="9144000" cy="451249"/>
          </a:xfrm>
        </p:spPr>
        <p:txBody>
          <a:bodyPr anchor="b">
            <a:normAutofit/>
          </a:bodyPr>
          <a:lstStyle/>
          <a:p>
            <a:r>
              <a:rPr lang="en-US" sz="2600"/>
              <a:t>The Journey</a:t>
            </a:r>
          </a:p>
        </p:txBody>
      </p:sp>
      <p:pic>
        <p:nvPicPr>
          <p:cNvPr id="7" name="Picture 11" descr="A person driving a car&#10;&#10;Description automatically generated">
            <a:extLst>
              <a:ext uri="{FF2B5EF4-FFF2-40B4-BE49-F238E27FC236}">
                <a16:creationId xmlns:a16="http://schemas.microsoft.com/office/drawing/2014/main" id="{68E0E864-E28C-47DE-8512-08F1FC3936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5287" y="1259457"/>
            <a:ext cx="9658442" cy="4326956"/>
          </a:xfrm>
          <a:noFill/>
        </p:spPr>
      </p:pic>
    </p:spTree>
    <p:extLst>
      <p:ext uri="{BB962C8B-B14F-4D97-AF65-F5344CB8AC3E}">
        <p14:creationId xmlns:p14="http://schemas.microsoft.com/office/powerpoint/2010/main" val="2374821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207DD3-2555-4BD1-9DAD-ECB9AA5F1E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How will a Chronic Illness Affect You?</a:t>
            </a:r>
            <a:endParaRPr lang="en-US" b="0">
              <a:ea typeface="Verdana"/>
            </a:endParaRPr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2252" indent="-302252"/>
            <a:endParaRPr lang="en-US" dirty="0">
              <a:ea typeface="ヒラギノ角ゴ Pro W3"/>
            </a:endParaRPr>
          </a:p>
          <a:p>
            <a:pPr marL="302252" indent="-302252"/>
            <a:r>
              <a:rPr lang="en-US" dirty="0">
                <a:ea typeface="ヒラギノ角ゴ Pro W3"/>
              </a:rPr>
              <a:t>Heart Disease</a:t>
            </a:r>
            <a:endParaRPr lang="en-US" dirty="0"/>
          </a:p>
          <a:p>
            <a:pPr marL="302252" indent="-302252"/>
            <a:r>
              <a:rPr lang="en-US" dirty="0"/>
              <a:t>Cancer</a:t>
            </a:r>
          </a:p>
          <a:p>
            <a:pPr marL="302252" indent="-302252"/>
            <a:r>
              <a:rPr lang="en-US" dirty="0"/>
              <a:t>Chronic respiratory disease</a:t>
            </a:r>
          </a:p>
          <a:p>
            <a:pPr marL="302252" indent="-302252"/>
            <a:r>
              <a:rPr lang="en-US" dirty="0"/>
              <a:t>Cerebrovascular disease</a:t>
            </a:r>
          </a:p>
          <a:p>
            <a:pPr marL="302252" indent="-302252"/>
            <a:r>
              <a:rPr lang="en-US" dirty="0"/>
              <a:t>Alzheimer’s disease</a:t>
            </a:r>
          </a:p>
          <a:p>
            <a:pPr marL="302252" indent="-302252"/>
            <a:r>
              <a:rPr lang="en-US" dirty="0"/>
              <a:t>Diabetes</a:t>
            </a:r>
          </a:p>
          <a:p>
            <a:pPr marL="302252" indent="-302252"/>
            <a:r>
              <a:rPr lang="en-US" dirty="0"/>
              <a:t>Kidney Failure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48B1D0-A343-4319-8DFF-2C05E42E4D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3E6A76-4F4D-4844-9109-7E938DC05372}"/>
              </a:ext>
            </a:extLst>
          </p:cNvPr>
          <p:cNvSpPr txBox="1"/>
          <p:nvPr/>
        </p:nvSpPr>
        <p:spPr>
          <a:xfrm>
            <a:off x="6821245" y="4766042"/>
            <a:ext cx="4800599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i="1">
                <a:solidFill>
                  <a:srgbClr val="00447C"/>
                </a:solidFill>
                <a:latin typeface="Verdana"/>
                <a:ea typeface="ヒラギノ角ゴ Pro W3"/>
              </a:rPr>
              <a:t>1 Year?</a:t>
            </a:r>
            <a:endParaRPr lang="en-US" sz="2400">
              <a:solidFill>
                <a:srgbClr val="003278"/>
              </a:solidFill>
              <a:cs typeface="Arial" pitchFamily="34" charset="0"/>
            </a:endParaRPr>
          </a:p>
          <a:p>
            <a:pPr algn="ctr"/>
            <a:r>
              <a:rPr lang="en-US" sz="2400" i="1">
                <a:solidFill>
                  <a:srgbClr val="00447C"/>
                </a:solidFill>
                <a:latin typeface="Verdana"/>
                <a:ea typeface="ヒラギノ角ゴ Pro W3"/>
                <a:cs typeface="Verdana"/>
              </a:rPr>
              <a:t>5 Years?</a:t>
            </a:r>
            <a:endParaRPr lang="en-US" sz="2400" i="1">
              <a:solidFill>
                <a:srgbClr val="00447C"/>
              </a:solidFill>
              <a:latin typeface="Verdana"/>
              <a:cs typeface="Verdana"/>
            </a:endParaRPr>
          </a:p>
          <a:p>
            <a:pPr algn="ctr"/>
            <a:r>
              <a:rPr lang="en-US" sz="2400" i="1">
                <a:solidFill>
                  <a:srgbClr val="00447C"/>
                </a:solidFill>
                <a:latin typeface="Verdana"/>
                <a:ea typeface="ヒラギノ角ゴ Pro W3"/>
                <a:cs typeface="Verdana"/>
              </a:rPr>
              <a:t>10 Years?</a:t>
            </a:r>
            <a:endParaRPr lang="en-US" sz="2400" i="1">
              <a:solidFill>
                <a:srgbClr val="00447C"/>
              </a:solidFill>
              <a:latin typeface="Verdana"/>
              <a:cs typeface="Verdana"/>
            </a:endParaRPr>
          </a:p>
        </p:txBody>
      </p:sp>
      <p:pic>
        <p:nvPicPr>
          <p:cNvPr id="9" name="Picture 9" descr="A close up of a sunset&#10;&#10;Description automatically generated">
            <a:extLst>
              <a:ext uri="{FF2B5EF4-FFF2-40B4-BE49-F238E27FC236}">
                <a16:creationId xmlns:a16="http://schemas.microsoft.com/office/drawing/2014/main" id="{9C706480-DC1B-4F7E-9528-18FBB37899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7892" y="1467339"/>
            <a:ext cx="4810368" cy="3210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042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82C3569-7F9C-48D2-A779-BB7B158A45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Advanced Care Planning is </a:t>
            </a:r>
            <a:r>
              <a:rPr lang="en-US" u="sng">
                <a:ea typeface="Verdana"/>
              </a:rPr>
              <a:t>NOT</a:t>
            </a:r>
            <a:endParaRPr lang="en-US" b="0">
              <a:ea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2252" indent="-302252"/>
            <a:r>
              <a:rPr lang="en-US" dirty="0"/>
              <a:t>Physician-assisted suicide</a:t>
            </a:r>
          </a:p>
          <a:p>
            <a:pPr marL="302252" indent="-302252"/>
            <a:r>
              <a:rPr lang="en-US" dirty="0"/>
              <a:t>A ”death panel”</a:t>
            </a:r>
          </a:p>
          <a:p>
            <a:pPr marL="302252" indent="-302252"/>
            <a:r>
              <a:rPr lang="en-US" dirty="0"/>
              <a:t>Written in stone</a:t>
            </a:r>
          </a:p>
          <a:p>
            <a:pPr marL="302252" indent="-302252"/>
            <a:r>
              <a:rPr lang="en-US" dirty="0"/>
              <a:t>Age specific</a:t>
            </a:r>
          </a:p>
          <a:p>
            <a:pPr marL="302252" indent="-302252">
              <a:lnSpc>
                <a:spcPct val="150000"/>
              </a:lnSpc>
            </a:pP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019341-833C-4B02-AA25-E7EF305E82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Graphic 7" descr="No sign">
            <a:extLst>
              <a:ext uri="{FF2B5EF4-FFF2-40B4-BE49-F238E27FC236}">
                <a16:creationId xmlns:a16="http://schemas.microsoft.com/office/drawing/2014/main" id="{B8CB3D7B-744C-4EC9-85A4-7E5C173EF8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15017" y="1334478"/>
            <a:ext cx="4198815" cy="41988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ECDCD9-8D06-9FE3-9C12-525CED86D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056" y="3147327"/>
            <a:ext cx="2835302" cy="283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00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A picture containing table, indoor, sitting, desk&#10;&#10;Description automatically generated">
            <a:extLst>
              <a:ext uri="{FF2B5EF4-FFF2-40B4-BE49-F238E27FC236}">
                <a16:creationId xmlns:a16="http://schemas.microsoft.com/office/drawing/2014/main" id="{71FB81FD-5DEB-4455-A5D8-4AAFB8B8A2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1207" y="2305896"/>
            <a:ext cx="3974124" cy="2642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20723B6-FBF6-433C-B95F-FF143DD3C9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6231" y="427985"/>
            <a:ext cx="9144000" cy="451249"/>
          </a:xfrm>
        </p:spPr>
        <p:txBody>
          <a:bodyPr anchor="b">
            <a:normAutofit/>
          </a:bodyPr>
          <a:lstStyle/>
          <a:p>
            <a:r>
              <a:rPr lang="en-US" sz="2400"/>
              <a:t>Advance Care Planning </a:t>
            </a:r>
            <a:r>
              <a:rPr lang="en-US" sz="2400" u="sng"/>
              <a:t>IS</a:t>
            </a:r>
            <a:endParaRPr lang="en-US" sz="240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1396229" y="1428815"/>
            <a:ext cx="5699163" cy="3811588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dirty="0"/>
              <a:t>Identifying choices for or against medical treatment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dirty="0"/>
              <a:t>Planning for your future care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dirty="0"/>
              <a:t>Choosing someone to speak for you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dirty="0"/>
              <a:t>Writing down your wishes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dirty="0"/>
              <a:t>Letting others know of your decisions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4B54A1A-1504-4F77-B277-E04239AAE3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368367" y="6392864"/>
            <a:ext cx="1495023" cy="3254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1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6230" y="374490"/>
            <a:ext cx="9144000" cy="451249"/>
          </a:xfrm>
        </p:spPr>
        <p:txBody>
          <a:bodyPr/>
          <a:lstStyle/>
          <a:p>
            <a:r>
              <a:rPr lang="en-US" dirty="0"/>
              <a:t>Tools for Advance Care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n-lt"/>
              </a:rPr>
              <a:t>Durable Power of Attorney</a:t>
            </a:r>
          </a:p>
          <a:p>
            <a:pPr lvl="1"/>
            <a:r>
              <a:rPr lang="en-US" dirty="0">
                <a:latin typeface="+mn-lt"/>
              </a:rPr>
              <a:t>Allows you to name someone</a:t>
            </a:r>
          </a:p>
        </p:txBody>
      </p:sp>
    </p:spTree>
    <p:extLst>
      <p:ext uri="{BB962C8B-B14F-4D97-AF65-F5344CB8AC3E}">
        <p14:creationId xmlns:p14="http://schemas.microsoft.com/office/powerpoint/2010/main" val="1478022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6230" y="374490"/>
            <a:ext cx="9144000" cy="451249"/>
          </a:xfrm>
        </p:spPr>
        <p:txBody>
          <a:bodyPr/>
          <a:lstStyle/>
          <a:p>
            <a:r>
              <a:rPr lang="en-US" dirty="0"/>
              <a:t>Tools for Advance Care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n-lt"/>
              </a:rPr>
              <a:t>Durable Power of Attorney</a:t>
            </a:r>
          </a:p>
          <a:p>
            <a:pPr lvl="1"/>
            <a:r>
              <a:rPr lang="en-US" dirty="0">
                <a:latin typeface="+mn-lt"/>
              </a:rPr>
              <a:t>Allows you to name someone</a:t>
            </a:r>
          </a:p>
          <a:p>
            <a:r>
              <a:rPr lang="en-US" sz="2400" dirty="0">
                <a:latin typeface="+mn-lt"/>
              </a:rPr>
              <a:t>Living Will or Advance Directive</a:t>
            </a:r>
          </a:p>
          <a:p>
            <a:pPr lvl="1"/>
            <a:r>
              <a:rPr lang="en-US" dirty="0">
                <a:latin typeface="+mn-lt"/>
              </a:rPr>
              <a:t>Allows you to document your wishes</a:t>
            </a:r>
          </a:p>
        </p:txBody>
      </p:sp>
    </p:spTree>
    <p:extLst>
      <p:ext uri="{BB962C8B-B14F-4D97-AF65-F5344CB8AC3E}">
        <p14:creationId xmlns:p14="http://schemas.microsoft.com/office/powerpoint/2010/main" val="3813772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6230" y="374490"/>
            <a:ext cx="9144000" cy="451249"/>
          </a:xfrm>
        </p:spPr>
        <p:txBody>
          <a:bodyPr/>
          <a:lstStyle/>
          <a:p>
            <a:r>
              <a:rPr lang="en-US" dirty="0"/>
              <a:t>Tools for Advance Care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n-lt"/>
              </a:rPr>
              <a:t>Durable Power of Attorney</a:t>
            </a:r>
          </a:p>
          <a:p>
            <a:pPr lvl="1"/>
            <a:r>
              <a:rPr lang="en-US" dirty="0">
                <a:latin typeface="+mn-lt"/>
              </a:rPr>
              <a:t>Allows you to name someone</a:t>
            </a:r>
          </a:p>
          <a:p>
            <a:r>
              <a:rPr lang="en-US" sz="2400" dirty="0">
                <a:latin typeface="+mn-lt"/>
              </a:rPr>
              <a:t>Living Will or Advance Directive</a:t>
            </a:r>
          </a:p>
          <a:p>
            <a:pPr lvl="1"/>
            <a:r>
              <a:rPr lang="en-US" dirty="0">
                <a:latin typeface="+mn-lt"/>
              </a:rPr>
              <a:t>Allows you to document your wishes</a:t>
            </a:r>
          </a:p>
          <a:p>
            <a:r>
              <a:rPr lang="en-US" sz="2400" dirty="0">
                <a:latin typeface="+mn-lt"/>
              </a:rPr>
              <a:t>POLST (Physician Order for Life Sustaining Treatment)</a:t>
            </a:r>
          </a:p>
          <a:p>
            <a:pPr lvl="1"/>
            <a:r>
              <a:rPr lang="en-US" dirty="0">
                <a:latin typeface="+mn-lt"/>
              </a:rPr>
              <a:t>Allows you to have a discussion with your PCP and he/she can document your treatment preferences</a:t>
            </a:r>
          </a:p>
        </p:txBody>
      </p:sp>
    </p:spTree>
    <p:extLst>
      <p:ext uri="{BB962C8B-B14F-4D97-AF65-F5344CB8AC3E}">
        <p14:creationId xmlns:p14="http://schemas.microsoft.com/office/powerpoint/2010/main" val="3429981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6230" y="427982"/>
            <a:ext cx="9144000" cy="451249"/>
          </a:xfrm>
        </p:spPr>
        <p:txBody>
          <a:bodyPr anchor="b">
            <a:noAutofit/>
          </a:bodyPr>
          <a:lstStyle/>
          <a:p>
            <a:r>
              <a:rPr lang="en-US" dirty="0"/>
              <a:t>What are Your Wishes?</a:t>
            </a:r>
          </a:p>
        </p:txBody>
      </p:sp>
      <p:pic>
        <p:nvPicPr>
          <p:cNvPr id="5" name="Picture 9" descr="A person holding a phone&#10;&#10;Description automatically generated">
            <a:extLst>
              <a:ext uri="{FF2B5EF4-FFF2-40B4-BE49-F238E27FC236}">
                <a16:creationId xmlns:a16="http://schemas.microsoft.com/office/drawing/2014/main" id="{3D63F6B2-9C7C-4FD8-8481-96842CC88F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4617" y="1546590"/>
            <a:ext cx="6478175" cy="4060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6157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CPR in the Media</a:t>
            </a:r>
          </a:p>
        </p:txBody>
      </p:sp>
      <p:pic>
        <p:nvPicPr>
          <p:cNvPr id="6" name="Picture 2" descr="http://kwana.com/wp-content/uploads/2013/12/6thbirthday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9856" y="1977231"/>
            <a:ext cx="4905375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0757" y="1518444"/>
            <a:ext cx="7270485" cy="4711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349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Cardio Pulmonary Resuscitation (CPR)</a:t>
            </a: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7184" y="1470674"/>
            <a:ext cx="4358816" cy="33542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A12FD9-4820-F028-B87F-1866FAA745E2}"/>
              </a:ext>
            </a:extLst>
          </p:cNvPr>
          <p:cNvSpPr txBox="1"/>
          <p:nvPr/>
        </p:nvSpPr>
        <p:spPr>
          <a:xfrm>
            <a:off x="6595354" y="1857983"/>
            <a:ext cx="52237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Cardiopulmonary Resuscitation – is an emergency lifesaving procedure performed when the heart stops beating comprised of chest compressions.</a:t>
            </a:r>
          </a:p>
          <a:p>
            <a:endParaRPr lang="en-US" dirty="0"/>
          </a:p>
          <a:p>
            <a:r>
              <a:rPr lang="en-US" dirty="0"/>
              <a:t>It keeps the blood flow active – even partially – extends the opportunity for a successful resuscitation once trained medical staff arrive on site.</a:t>
            </a:r>
          </a:p>
        </p:txBody>
      </p:sp>
    </p:spTree>
    <p:extLst>
      <p:ext uri="{BB962C8B-B14F-4D97-AF65-F5344CB8AC3E}">
        <p14:creationId xmlns:p14="http://schemas.microsoft.com/office/powerpoint/2010/main" val="53947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0076-2953-8E64-1A1C-D6FEAA8781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Chasm between reality and fiction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C3CCE-8BA9-3543-A3B1-4D462CBB9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an </a:t>
            </a:r>
            <a:r>
              <a:rPr lang="en-US" u="sng" dirty="0">
                <a:hlinkClick r:id="rId2"/>
              </a:rPr>
              <a:t>analysis</a:t>
            </a:r>
            <a:r>
              <a:rPr lang="en-US" dirty="0"/>
              <a:t> of 54 scripted television episodes that depicted laypeople responding to cardiac arrests outside of a hospital, most of those responders were shown doing cardiopulmonary resuscitation (CPR) incorrectly.</a:t>
            </a:r>
          </a:p>
          <a:p>
            <a:endParaRPr lang="en-US" dirty="0"/>
          </a:p>
          <a:p>
            <a:r>
              <a:rPr lang="en-US" dirty="0"/>
              <a:t>Nearly half of the episodes featured laypeople giving breaths to a cardiac arrest victim, and 43% showed them checking for a pulse. Neither of those actions are recommended for untrained bystanders performing the currently accepted method of bystander CPR, known as hands-only CPR. Instead, the focus should be on providing hard, fast chest compressions within the first few minutes of a cardiac arrest. </a:t>
            </a:r>
          </a:p>
          <a:p>
            <a:endParaRPr lang="en-US" dirty="0"/>
          </a:p>
          <a:p>
            <a:r>
              <a:rPr lang="en-US" dirty="0"/>
              <a:t>Most of the TV cardiac arrests occurred in remote areas or public spaces. In reality, more than 80% of cardiac arrests that happen outside of a hospital occur at home.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1050" dirty="0"/>
              <a:t>					https://www.health.harvard.edu/preventive-care/cpr-on-tv-may-be-misleading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E607A-2A93-E7EC-7B5D-A3E10A201E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121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7CF89-6A4B-21EE-1946-D12D7D09EA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98785-39B1-EF2C-C0B9-04CD265B6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CPR is depicted in approximately 78% of medical emergencies shown on popular TV shows. What’s even more alarming is the outcome: survival rates on screen hover around 70%, with patients frequently regaining consciousness moments after chest compressions begin.</a:t>
            </a:r>
          </a:p>
          <a:p>
            <a:r>
              <a:rPr lang="en-US" dirty="0"/>
              <a:t>The average </a:t>
            </a:r>
            <a:r>
              <a:rPr lang="en-US" b="1" dirty="0"/>
              <a:t>bystander CPR survival rate for out-of-hospital cardiac arrest in the United States is approximately 10.6%</a:t>
            </a:r>
            <a:r>
              <a:rPr lang="en-US" dirty="0"/>
              <a:t>. Even in-hospital cardiac arrest survival is only about </a:t>
            </a:r>
            <a:r>
              <a:rPr lang="en-US" b="1" dirty="0"/>
              <a:t>25.5%.</a:t>
            </a:r>
          </a:p>
          <a:p>
            <a:r>
              <a:rPr lang="en-US" dirty="0"/>
              <a:t>This chasm between fiction and reality isn’t merely a benign exaggeration — it shapes public perception and behavior in dangerous ways.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1100" dirty="0"/>
              <a:t>                                  https://www.breakouttools.com/physical-health/cpr-in-reality-vs-fiction-how-hollywood-distorts-life-saving-truths-and-misleads-the-public/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5E79D-80F0-E5DD-C369-F3F051F179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5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6230" y="427982"/>
            <a:ext cx="9144000" cy="451249"/>
          </a:xfrm>
        </p:spPr>
        <p:txBody>
          <a:bodyPr anchor="b">
            <a:noAutofit/>
          </a:bodyPr>
          <a:lstStyle/>
          <a:p>
            <a:r>
              <a:rPr lang="en-US" dirty="0"/>
              <a:t>CPR Statistics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155348" y="1428814"/>
            <a:ext cx="8453987" cy="4459479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A8771F-D03B-60E4-6006-0EBF14EDD96B}"/>
              </a:ext>
            </a:extLst>
          </p:cNvPr>
          <p:cNvSpPr txBox="1"/>
          <p:nvPr/>
        </p:nvSpPr>
        <p:spPr>
          <a:xfrm>
            <a:off x="428016" y="4990289"/>
            <a:ext cx="7013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hospital settings, the survival rate for patients who receive CPR is approximately 15-25%. This means that roughly 1 in 4 to 1 in 5 patients may survive after receiving CPR during a cardiac arrest event….but survival does not necessarily mean discharged home.</a:t>
            </a:r>
          </a:p>
        </p:txBody>
      </p:sp>
    </p:spTree>
    <p:extLst>
      <p:ext uri="{BB962C8B-B14F-4D97-AF65-F5344CB8AC3E}">
        <p14:creationId xmlns:p14="http://schemas.microsoft.com/office/powerpoint/2010/main" val="250288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CDCAEE-C7EE-43DB-AFF6-187F95D522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Important Note</a:t>
            </a:r>
            <a:endParaRPr lang="en-US" b="0">
              <a:ea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2252" indent="-302252"/>
            <a:r>
              <a:rPr lang="en-US" dirty="0">
                <a:ea typeface="ヒラギノ角ゴ Pro W3"/>
              </a:rPr>
              <a:t>Without healthcare wishes written down and no one to legally speak for you, you will receive the most aggressive care available that gives you the best chance of surviving.</a:t>
            </a:r>
            <a:endParaRPr lang="en-US" dirty="0"/>
          </a:p>
          <a:p>
            <a:pPr marL="302252" indent="-302252"/>
            <a:r>
              <a:rPr lang="en-US" dirty="0">
                <a:ea typeface="ヒラギノ角ゴ Pro W3"/>
              </a:rPr>
              <a:t>Quality of life is not a consideration.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A82406-6671-40E3-B530-AA2917EBBE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www.healinghealth.com/wp/wp-content/uploads/2014/05/ICU-patient-intubated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4246" y="2989647"/>
            <a:ext cx="4347969" cy="2898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24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E31-DC38-CE97-7233-03793FB42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8C022-4B8F-6902-FD5E-21CFCC0E6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questions do you have for me thus far?</a:t>
            </a:r>
          </a:p>
          <a:p>
            <a:pPr lvl="2"/>
            <a:r>
              <a:rPr lang="en-US" dirty="0"/>
              <a:t>…I know it’s a lot!!!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r>
              <a:rPr lang="en-US" dirty="0"/>
              <a:t>So lets talk about “End of Life Option act” </a:t>
            </a:r>
          </a:p>
          <a:p>
            <a:pPr lvl="2"/>
            <a:r>
              <a:rPr lang="en-US" dirty="0"/>
              <a:t>The End of Life Option Act allows an adult diagnosed with a terminal disease, who meets certain qualifications, to request the aid-in-dying drugs from their attending physician. This act allows terminally ill patients with a life expectancy of six months or less to end their lives peacefully at a time of their choosing.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443038-84BC-29BF-32AD-455659FA70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01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E6E4D0C-187A-4DEB-90D4-2ECA56867C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End of Life Option Act or Medical Aid in Dying (MAID)</a:t>
            </a:r>
            <a:endParaRPr lang="en-US" b="0" dirty="0">
              <a:ea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6230" y="1428814"/>
            <a:ext cx="6214977" cy="4459479"/>
          </a:xfrm>
        </p:spPr>
        <p:txBody>
          <a:bodyPr/>
          <a:lstStyle/>
          <a:p>
            <a:pPr marL="302252" indent="-302252"/>
            <a:r>
              <a:rPr lang="en-US" dirty="0">
                <a:ea typeface="ヒラギノ角ゴ Pro W3"/>
              </a:rPr>
              <a:t>General Guidelines</a:t>
            </a:r>
          </a:p>
          <a:p>
            <a:pPr marL="302252" indent="-302252"/>
            <a:endParaRPr lang="en-US" dirty="0"/>
          </a:p>
          <a:p>
            <a:pPr marL="0" indent="0">
              <a:buNone/>
            </a:pPr>
            <a:r>
              <a:rPr lang="en-US" sz="1400" dirty="0">
                <a:solidFill>
                  <a:srgbClr val="565659"/>
                </a:solidFill>
              </a:rPr>
              <a:t>California residency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565659"/>
                </a:solidFill>
              </a:rPr>
              <a:t>18 years of age or older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565659"/>
                </a:solidFill>
              </a:rPr>
              <a:t>Diagnoses with a terminal disease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565659"/>
                </a:solidFill>
              </a:rPr>
              <a:t>Less than 6 months life expectancy</a:t>
            </a:r>
          </a:p>
          <a:p>
            <a:pPr marL="0" lvl="0" indent="0">
              <a:buNone/>
            </a:pPr>
            <a:r>
              <a:rPr lang="en-US" sz="1400" dirty="0">
                <a:solidFill>
                  <a:srgbClr val="565659"/>
                </a:solidFill>
              </a:rPr>
              <a:t>Patient must make three requests for the aid-in-dying drug to their attending physician. Two requests must be made orally (at least 48 hours apart) and one must be in writing on a special form that is witnessed.</a:t>
            </a:r>
          </a:p>
          <a:p>
            <a:pPr marL="0" lvl="0" indent="0">
              <a:buNone/>
            </a:pPr>
            <a:r>
              <a:rPr lang="en-US" sz="1400" dirty="0">
                <a:solidFill>
                  <a:srgbClr val="565659"/>
                </a:solidFill>
              </a:rPr>
              <a:t>Attending physician must be willing to prescribe an aid-in-dying drug and must make sure the patient legally qualifies.</a:t>
            </a:r>
          </a:p>
          <a:p>
            <a:pPr marL="0" lvl="0" indent="0">
              <a:buNone/>
            </a:pPr>
            <a:r>
              <a:rPr lang="en-US" sz="1400" dirty="0">
                <a:solidFill>
                  <a:srgbClr val="565659"/>
                </a:solidFill>
              </a:rPr>
              <a:t>Attending physician must explain all end-of-life options to patient, encourage patient-family discussion and review what it means to ingest an aid-in-dying drug.</a:t>
            </a:r>
          </a:p>
          <a:p>
            <a:pPr marL="298883" lvl="1" indent="0">
              <a:buNone/>
            </a:pPr>
            <a:endParaRPr lang="en-US" sz="2133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397830C-3BB7-FA4D-B1A3-F90B150B6B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6" descr="A close up of a hand&#10;&#10;Description automatically generated">
            <a:extLst>
              <a:ext uri="{FF2B5EF4-FFF2-40B4-BE49-F238E27FC236}">
                <a16:creationId xmlns:a16="http://schemas.microsoft.com/office/drawing/2014/main" id="{FF7F771B-2F29-3341-AD46-8E4A92CBC2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7611207" y="1439682"/>
            <a:ext cx="3974124" cy="43752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067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E6E4D0C-187A-4DEB-90D4-2ECA56867C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End of Life Option Act</a:t>
            </a:r>
            <a:endParaRPr lang="en-US" b="0" dirty="0">
              <a:ea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1132" y="1058012"/>
            <a:ext cx="9391745" cy="5147083"/>
          </a:xfrm>
        </p:spPr>
        <p:txBody>
          <a:bodyPr>
            <a:normAutofit/>
          </a:bodyPr>
          <a:lstStyle/>
          <a:p>
            <a:pPr marL="302252" indent="-302252"/>
            <a:r>
              <a:rPr lang="en-US" dirty="0">
                <a:ea typeface="ヒラギノ角ゴ Pro W3"/>
              </a:rPr>
              <a:t>General Guidelines </a:t>
            </a:r>
            <a:r>
              <a:rPr lang="en-US" dirty="0">
                <a:ea typeface="Verdana"/>
              </a:rPr>
              <a:t>- continued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65659"/>
                </a:solidFill>
              </a:rPr>
              <a:t>Patient must discuss the decision with their physician without anyone else present (except an interpreter, if needed) to make sure the decision is voluntary.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65659"/>
                </a:solidFill>
              </a:rPr>
              <a:t>The patient must see a consulting physician who confirms the terminal diagnosis and that the patient is qualified to receive an aid-in-dying drug according to the law.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65659"/>
                </a:solidFill>
              </a:rPr>
              <a:t>If the patient has a mental disorder, they must be evaluated by a mental health specialist to make sure their judgment is not impaired.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65659"/>
                </a:solidFill>
              </a:rPr>
              <a:t>Before writing the aid-in-dying drug prescription, the physician must discuss with the patient how to administer the drug, give the patient a chance to withdraw their request and encourage the patient to enroll in hospice. The patient then signs a consent form for the prescription to be sent to the pharmacy.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65659"/>
                </a:solidFill>
              </a:rPr>
              <a:t>When ready to use the aid-in-dying drug, the patient or a designated person retrieves the drug from the pharmacy, receives additional education on drug usage and stores it appropriately until used.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65659"/>
                </a:solidFill>
              </a:rPr>
              <a:t>The patient ingests the drug according to the instructions. The drug must be ingested while in a private place with another person present.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65659"/>
                </a:solidFill>
              </a:rPr>
              <a:t>Any unused drug is disposed of appropriately.</a:t>
            </a:r>
          </a:p>
          <a:p>
            <a:pPr marL="302252" indent="-302252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0712F-EAC0-43A5-B0BB-D3D174C03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Graphic 6" descr="Checklist">
            <a:extLst>
              <a:ext uri="{FF2B5EF4-FFF2-40B4-BE49-F238E27FC236}">
                <a16:creationId xmlns:a16="http://schemas.microsoft.com/office/drawing/2014/main" id="{2E959202-0C0F-46AA-AC8A-B7995B0931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12818" y="-112824"/>
            <a:ext cx="2558561" cy="255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33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C89E4-0D30-522C-119F-375247F201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E6223-9D09-3182-C822-10B011511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881743"/>
            <a:ext cx="11495314" cy="50945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/>
              <a:t>Annual Usage and Deaths</a:t>
            </a:r>
          </a:p>
          <a:p>
            <a:pPr lvl="0"/>
            <a:r>
              <a:rPr lang="en-US" sz="1600" b="1" dirty="0"/>
              <a:t>2025 Data:</a:t>
            </a:r>
            <a:r>
              <a:rPr lang="en-US" sz="1600" dirty="0"/>
              <a:t> Recorded 1,235 doctor-assisted deaths, making it a record year (up from 1,032 deaths in 2024 and 884 deaths in 2023).</a:t>
            </a:r>
          </a:p>
          <a:p>
            <a:pPr lvl="0"/>
            <a:r>
              <a:rPr lang="en-US" sz="1600" b="1" dirty="0"/>
              <a:t>2024 Data:</a:t>
            </a:r>
            <a:r>
              <a:rPr lang="en-US" sz="1600" dirty="0"/>
              <a:t> 1,591 prescriptions written by 346 physicians; 1,032 deaths from ingestion (36.4 per 10,000 deaths).</a:t>
            </a:r>
          </a:p>
          <a:p>
            <a:pPr lvl="0"/>
            <a:r>
              <a:rPr lang="en-US" sz="1600" b="1" dirty="0"/>
              <a:t>Cumulative Totals (2016–2024):</a:t>
            </a:r>
            <a:r>
              <a:rPr lang="en-US" sz="1600" dirty="0"/>
              <a:t> 8,242 total prescriptions written with 5,423 recorded deaths from ingestion. </a:t>
            </a:r>
          </a:p>
          <a:p>
            <a:pPr marL="0" indent="0">
              <a:buNone/>
            </a:pPr>
            <a:r>
              <a:rPr lang="en-US" sz="1600" b="1" dirty="0"/>
              <a:t>Demographics and Care</a:t>
            </a:r>
          </a:p>
          <a:p>
            <a:pPr lvl="0"/>
            <a:r>
              <a:rPr lang="en-US" sz="1600" b="1" dirty="0"/>
              <a:t>Median Age:</a:t>
            </a:r>
            <a:r>
              <a:rPr lang="en-US" sz="1600" dirty="0"/>
              <a:t> Typically around 78 years old.</a:t>
            </a:r>
          </a:p>
          <a:p>
            <a:pPr lvl="0"/>
            <a:r>
              <a:rPr lang="en-US" sz="1600" b="1" dirty="0"/>
              <a:t>Race/Ethnicity:</a:t>
            </a:r>
            <a:r>
              <a:rPr lang="en-US" sz="1600" dirty="0"/>
              <a:t> The majority of users are white (approx. 85%–87%), though participation from Hispanic and other diverse communities has been increasing following bilingual public education efforts.</a:t>
            </a:r>
          </a:p>
          <a:p>
            <a:pPr lvl="0"/>
            <a:r>
              <a:rPr lang="en-US" sz="1600" b="1" dirty="0"/>
              <a:t>Hospice and Palliative Care:</a:t>
            </a:r>
            <a:r>
              <a:rPr lang="en-US" sz="1600" dirty="0"/>
              <a:t> Over 94%–95% of patients were enrolled in hospice or palliative care at the time of ingestion.</a:t>
            </a:r>
          </a:p>
          <a:p>
            <a:pPr lvl="0"/>
            <a:r>
              <a:rPr lang="en-US" sz="1600" b="1" dirty="0"/>
              <a:t>Insurance Coverage:</a:t>
            </a:r>
            <a:r>
              <a:rPr lang="en-US" sz="1600" dirty="0"/>
              <a:t> More than 97% of individuals utilizing the act had health insurance.</a:t>
            </a:r>
          </a:p>
          <a:p>
            <a:pPr lvl="0"/>
            <a:r>
              <a:rPr lang="en-US" sz="1600" b="1" dirty="0"/>
              <a:t>Location:</a:t>
            </a:r>
            <a:r>
              <a:rPr lang="en-US" sz="1600" dirty="0"/>
              <a:t> The vast majority (over 85%) of ingestions took place in a private home. </a:t>
            </a:r>
          </a:p>
          <a:p>
            <a:pPr marL="0" indent="0">
              <a:buNone/>
            </a:pPr>
            <a:r>
              <a:rPr lang="en-US" sz="1600" b="1" dirty="0"/>
              <a:t>Primary Terminal Illnesses</a:t>
            </a:r>
          </a:p>
          <a:p>
            <a:pPr lvl="0"/>
            <a:r>
              <a:rPr lang="en-US" sz="1600" b="1" dirty="0"/>
              <a:t>Malignant Neoplasms (Cancer):</a:t>
            </a:r>
            <a:r>
              <a:rPr lang="en-US" sz="1600" dirty="0"/>
              <a:t> ~60% to 64% of cases</a:t>
            </a:r>
          </a:p>
          <a:p>
            <a:pPr lvl="0"/>
            <a:r>
              <a:rPr lang="en-US" sz="1600" b="1" dirty="0"/>
              <a:t>Cardiovascular Disease:</a:t>
            </a:r>
            <a:r>
              <a:rPr lang="en-US" sz="1600" dirty="0"/>
              <a:t> ~13.8% of cases</a:t>
            </a:r>
          </a:p>
          <a:p>
            <a:pPr lvl="0"/>
            <a:r>
              <a:rPr lang="en-US" sz="1600" b="1" dirty="0"/>
              <a:t>Neurological Conditions (e.g., ALS, Parkinson’s):</a:t>
            </a:r>
            <a:r>
              <a:rPr lang="en-US" sz="1600" dirty="0"/>
              <a:t> ~10.3% of cases </a:t>
            </a:r>
          </a:p>
          <a:p>
            <a:endParaRPr lang="en-US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58959-1F34-7FA6-556A-9A351F8861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308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95D56-D87B-6C0E-C42D-A6509D9F86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Resources for UC Davis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AE83-8346-A80A-AE5F-1F520F927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https://health.ucdavis.edu/end-of-life-option-act/</a:t>
            </a:r>
            <a:endParaRPr lang="en-US" dirty="0"/>
          </a:p>
          <a:p>
            <a:endParaRPr lang="en-US" dirty="0"/>
          </a:p>
          <a:p>
            <a:r>
              <a:rPr lang="en-US" dirty="0"/>
              <a:t>What questions do you have for me?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9E734-B295-F74D-6367-D3608A569A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61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6230" y="412484"/>
            <a:ext cx="9144000" cy="451249"/>
          </a:xfrm>
        </p:spPr>
        <p:txBody>
          <a:bodyPr/>
          <a:lstStyle/>
          <a:p>
            <a:r>
              <a:rPr lang="en-US" dirty="0"/>
              <a:t>Advance Care Planning – Let’s Begin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Durable Power of Attorney</a:t>
            </a:r>
          </a:p>
          <a:p>
            <a:pPr lvl="1"/>
            <a:r>
              <a:rPr lang="en-US" dirty="0"/>
              <a:t>Allows you to name someone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8734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6230" y="412484"/>
            <a:ext cx="9144000" cy="451249"/>
          </a:xfrm>
        </p:spPr>
        <p:txBody>
          <a:bodyPr/>
          <a:lstStyle/>
          <a:p>
            <a:r>
              <a:rPr lang="en-US" dirty="0"/>
              <a:t>Advance Care Planning – Let’s Begin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Durable Power of Attorney</a:t>
            </a:r>
          </a:p>
          <a:p>
            <a:pPr lvl="1"/>
            <a:r>
              <a:rPr lang="en-US" dirty="0"/>
              <a:t>Allows you to name someone</a:t>
            </a:r>
          </a:p>
          <a:p>
            <a:r>
              <a:rPr lang="en-US" sz="2400" dirty="0"/>
              <a:t>Living Will or Advance Directive</a:t>
            </a:r>
          </a:p>
          <a:p>
            <a:pPr lvl="1"/>
            <a:r>
              <a:rPr lang="en-US" dirty="0"/>
              <a:t>Allows you to document your wishes</a:t>
            </a:r>
          </a:p>
        </p:txBody>
      </p:sp>
    </p:spTree>
    <p:extLst>
      <p:ext uri="{BB962C8B-B14F-4D97-AF65-F5344CB8AC3E}">
        <p14:creationId xmlns:p14="http://schemas.microsoft.com/office/powerpoint/2010/main" val="34245903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6230" y="412484"/>
            <a:ext cx="9144000" cy="451249"/>
          </a:xfrm>
        </p:spPr>
        <p:txBody>
          <a:bodyPr/>
          <a:lstStyle/>
          <a:p>
            <a:r>
              <a:rPr lang="en-US" dirty="0"/>
              <a:t>Advance Care Planning – Let’s Begin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Durable Power of Attorney</a:t>
            </a:r>
          </a:p>
          <a:p>
            <a:pPr lvl="1"/>
            <a:r>
              <a:rPr lang="en-US" dirty="0"/>
              <a:t>Allows you to name someone</a:t>
            </a:r>
          </a:p>
          <a:p>
            <a:r>
              <a:rPr lang="en-US" sz="2400" dirty="0"/>
              <a:t>Living Will or Advance Directive</a:t>
            </a:r>
          </a:p>
          <a:p>
            <a:pPr lvl="1"/>
            <a:r>
              <a:rPr lang="en-US" dirty="0"/>
              <a:t>Allows you to document your wishes</a:t>
            </a:r>
          </a:p>
          <a:p>
            <a:r>
              <a:rPr lang="en-US" sz="2400" dirty="0"/>
              <a:t>POLST (Physician Order for Life Sustaining Treatment)</a:t>
            </a:r>
          </a:p>
          <a:p>
            <a:pPr lvl="1"/>
            <a:r>
              <a:rPr lang="en-US" dirty="0"/>
              <a:t>Orders your doctor follow about healthcare wishes at end of life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3302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These Forms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Advance Directive</a:t>
            </a:r>
          </a:p>
          <a:p>
            <a:pPr lvl="1"/>
            <a:r>
              <a:rPr lang="en-US" dirty="0"/>
              <a:t>Make informed decisions about your healthcare wishes</a:t>
            </a:r>
          </a:p>
          <a:p>
            <a:pPr lvl="1"/>
            <a:r>
              <a:rPr lang="en-US" dirty="0"/>
              <a:t>Talk with those who will be involved with your care</a:t>
            </a:r>
          </a:p>
          <a:p>
            <a:pPr lvl="1"/>
            <a:r>
              <a:rPr lang="en-US" dirty="0"/>
              <a:t>Write down your wishes</a:t>
            </a:r>
          </a:p>
          <a:p>
            <a:pPr lvl="1"/>
            <a:r>
              <a:rPr lang="en-US" dirty="0"/>
              <a:t>Update your plan as needed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make changes at any time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cannot speak for yourself, your decision maker can do so for you</a:t>
            </a:r>
          </a:p>
          <a:p>
            <a:pPr lvl="2"/>
            <a:endParaRPr lang="en-US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b="1" dirty="0"/>
              <a:t>POLST</a:t>
            </a:r>
          </a:p>
          <a:p>
            <a:pPr lvl="1"/>
            <a:r>
              <a:rPr lang="en-US" dirty="0"/>
              <a:t>A physician order for treatment near end of life</a:t>
            </a:r>
          </a:p>
          <a:p>
            <a:pPr marL="227012" lvl="1" indent="0">
              <a:buNone/>
            </a:pP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51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Difference: Advanced Directive and POLST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Advance Directive</a:t>
            </a:r>
          </a:p>
          <a:p>
            <a:pPr lvl="1"/>
            <a:r>
              <a:rPr lang="en-US" dirty="0"/>
              <a:t>Identify a health care agent to be the decision-maker</a:t>
            </a:r>
          </a:p>
          <a:p>
            <a:pPr lvl="1"/>
            <a:r>
              <a:rPr lang="en-US" dirty="0"/>
              <a:t>Provide guidelines and values underlying a patient’s wishes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POLST</a:t>
            </a:r>
          </a:p>
          <a:p>
            <a:pPr lvl="1"/>
            <a:r>
              <a:rPr lang="en-US" dirty="0"/>
              <a:t>Physician order</a:t>
            </a:r>
          </a:p>
          <a:p>
            <a:pPr lvl="1"/>
            <a:r>
              <a:rPr lang="en-US" dirty="0"/>
              <a:t>Based on shared decision with the patient or decision maker</a:t>
            </a:r>
          </a:p>
          <a:p>
            <a:pPr lvl="1"/>
            <a:r>
              <a:rPr lang="en-US" dirty="0"/>
              <a:t>Used with transfers from hospital to skilled nursing facility or hospice</a:t>
            </a:r>
          </a:p>
          <a:p>
            <a:pPr lvl="1"/>
            <a:r>
              <a:rPr lang="en-US" dirty="0"/>
              <a:t>For patients with limited life left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Advance Directives and POLST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2724B9-23E4-7B4D-AAE0-11CAC529A3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95E50118-E6DD-7445-81BF-4CBC4B6C64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4284677"/>
              </p:ext>
            </p:extLst>
          </p:nvPr>
        </p:nvGraphicFramePr>
        <p:xfrm>
          <a:off x="2020664" y="1407522"/>
          <a:ext cx="8745851" cy="40429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9263">
                  <a:extLst>
                    <a:ext uri="{9D8B030D-6E8A-4147-A177-3AD203B41FA5}">
                      <a16:colId xmlns:a16="http://schemas.microsoft.com/office/drawing/2014/main" val="424207677"/>
                    </a:ext>
                  </a:extLst>
                </a:gridCol>
                <a:gridCol w="3489524">
                  <a:extLst>
                    <a:ext uri="{9D8B030D-6E8A-4147-A177-3AD203B41FA5}">
                      <a16:colId xmlns:a16="http://schemas.microsoft.com/office/drawing/2014/main" val="2413705535"/>
                    </a:ext>
                  </a:extLst>
                </a:gridCol>
                <a:gridCol w="3547064">
                  <a:extLst>
                    <a:ext uri="{9D8B030D-6E8A-4147-A177-3AD203B41FA5}">
                      <a16:colId xmlns:a16="http://schemas.microsoft.com/office/drawing/2014/main" val="2419069867"/>
                    </a:ext>
                  </a:extLst>
                </a:gridCol>
              </a:tblGrid>
              <a:tr h="6022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598" marR="465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Advance Directive 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598" marR="4659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POLST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598" marR="46598" marT="0" marB="0" anchor="ctr"/>
                </a:tc>
                <a:extLst>
                  <a:ext uri="{0D108BD9-81ED-4DB2-BD59-A6C34878D82A}">
                    <a16:rowId xmlns:a16="http://schemas.microsoft.com/office/drawing/2014/main" val="923058867"/>
                  </a:ext>
                </a:extLst>
              </a:tr>
              <a:tr h="8909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Population 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98" marR="46598" marT="0" marB="0" anchor="ctr"/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20B0604020202020204" pitchFamily="34" charset="0"/>
                        <a:buChar char="§"/>
                      </a:pPr>
                      <a:r>
                        <a:rPr lang="en-US" sz="1400" dirty="0">
                          <a:effectLst/>
                        </a:rPr>
                        <a:t>Everyone</a:t>
                      </a:r>
                      <a:r>
                        <a:rPr lang="en-US" sz="1400" baseline="0" dirty="0">
                          <a:effectLst/>
                        </a:rPr>
                        <a:t> should have one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98" marR="46598" marT="0" marB="0" anchor="ctr"/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20B0604020202020204" pitchFamily="34" charset="0"/>
                        <a:buChar char="§"/>
                      </a:pPr>
                      <a:r>
                        <a:rPr lang="en-US" sz="1400">
                          <a:effectLst/>
                        </a:rPr>
                        <a:t>Serious illness with limited life left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98" marR="46598" marT="0" marB="0" anchor="ctr"/>
                </a:tc>
                <a:extLst>
                  <a:ext uri="{0D108BD9-81ED-4DB2-BD59-A6C34878D82A}">
                    <a16:rowId xmlns:a16="http://schemas.microsoft.com/office/drawing/2014/main" val="3085815850"/>
                  </a:ext>
                </a:extLst>
              </a:tr>
              <a:tr h="1264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Outcomes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98" marR="46598" marT="0" marB="0" anchor="ctr"/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20B0604020202020204" pitchFamily="34" charset="0"/>
                        <a:buChar char="§"/>
                      </a:pPr>
                      <a:r>
                        <a:rPr lang="en-US" sz="1400" dirty="0">
                          <a:effectLst/>
                        </a:rPr>
                        <a:t>Shared decision making</a:t>
                      </a:r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20B0604020202020204" pitchFamily="34" charset="0"/>
                        <a:buChar char="§"/>
                      </a:pPr>
                      <a:r>
                        <a:rPr lang="en-US" sz="1400" dirty="0">
                          <a:effectLst/>
                        </a:rPr>
                        <a:t>Choosing a</a:t>
                      </a:r>
                      <a:r>
                        <a:rPr lang="en-US" sz="1400" baseline="0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health care agent and expressing wishes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98" marR="46598" marT="0" marB="0" anchor="ctr"/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20B0604020202020204" pitchFamily="34" charset="0"/>
                        <a:buChar char="§"/>
                      </a:pPr>
                      <a:r>
                        <a:rPr lang="en-US" sz="1400" dirty="0">
                          <a:effectLst/>
                        </a:rPr>
                        <a:t>Medical orders for treatment </a:t>
                      </a:r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20B0604020202020204" pitchFamily="34" charset="0"/>
                        <a:buChar char="§"/>
                      </a:pPr>
                      <a:r>
                        <a:rPr lang="en-US" sz="1400" dirty="0">
                          <a:effectLst/>
                        </a:rPr>
                        <a:t>Based on shared decision making for end of life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98" marR="46598" marT="0" marB="0" anchor="ctr"/>
                </a:tc>
                <a:extLst>
                  <a:ext uri="{0D108BD9-81ED-4DB2-BD59-A6C34878D82A}">
                    <a16:rowId xmlns:a16="http://schemas.microsoft.com/office/drawing/2014/main" val="4195704155"/>
                  </a:ext>
                </a:extLst>
              </a:tr>
              <a:tr h="12852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Who is responsible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for completing 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98" marR="46598" marT="0" marB="0" anchor="ctr"/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20B0604020202020204" pitchFamily="34" charset="0"/>
                        <a:buChar char="§"/>
                      </a:pPr>
                      <a:r>
                        <a:rPr lang="en-US" sz="1400" dirty="0">
                          <a:effectLst/>
                        </a:rPr>
                        <a:t>Patient </a:t>
                      </a:r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20B0604020202020204" pitchFamily="34" charset="0"/>
                        <a:buChar char="§"/>
                      </a:pPr>
                      <a:r>
                        <a:rPr lang="en-US" sz="1400" dirty="0">
                          <a:effectLst/>
                        </a:rPr>
                        <a:t>May be revised as needed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98" marR="46598" marT="0" marB="0" anchor="ctr"/>
                </a:tc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20B0604020202020204" pitchFamily="34" charset="0"/>
                        <a:buChar char="§"/>
                      </a:pPr>
                      <a:r>
                        <a:rPr lang="en-US" sz="1400" dirty="0">
                          <a:effectLst/>
                        </a:rPr>
                        <a:t>Provider with patient or health</a:t>
                      </a:r>
                      <a:r>
                        <a:rPr lang="en-US" sz="1400" baseline="0" dirty="0">
                          <a:effectLst/>
                        </a:rPr>
                        <a:t> care agent</a:t>
                      </a:r>
                      <a:endParaRPr lang="en-US" sz="1400" dirty="0"/>
                    </a:p>
                    <a:p>
                      <a:pPr marL="285750" marR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20B0604020202020204" pitchFamily="34" charset="0"/>
                        <a:buChar char="§"/>
                      </a:pPr>
                      <a:r>
                        <a:rPr lang="en-US" sz="1400" baseline="0" dirty="0">
                          <a:effectLst/>
                        </a:rPr>
                        <a:t>Becomes an order for the physician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98" marR="46598" marT="0" marB="0" anchor="ctr"/>
                </a:tc>
                <a:extLst>
                  <a:ext uri="{0D108BD9-81ED-4DB2-BD59-A6C34878D82A}">
                    <a16:rowId xmlns:a16="http://schemas.microsoft.com/office/drawing/2014/main" val="2481675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9353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7756" y="427982"/>
            <a:ext cx="9144000" cy="451249"/>
          </a:xfrm>
        </p:spPr>
        <p:txBody>
          <a:bodyPr anchor="b">
            <a:normAutofit/>
          </a:bodyPr>
          <a:lstStyle/>
          <a:p>
            <a:r>
              <a:rPr lang="en-US" sz="2600" dirty="0"/>
              <a:t>Key Takeaways for the POLST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6230" y="1428814"/>
            <a:ext cx="7614447" cy="4459479"/>
          </a:xfrm>
        </p:spPr>
        <p:txBody>
          <a:bodyPr>
            <a:normAutofit/>
          </a:bodyPr>
          <a:lstStyle/>
          <a:p>
            <a:r>
              <a:rPr lang="en-US" dirty="0"/>
              <a:t>Provider can recommend a POLST if</a:t>
            </a:r>
          </a:p>
          <a:p>
            <a:pPr lvl="1"/>
            <a:r>
              <a:rPr lang="en-US" dirty="0"/>
              <a:t>There is a serious change in condition</a:t>
            </a:r>
          </a:p>
          <a:p>
            <a:pPr lvl="1"/>
            <a:r>
              <a:rPr lang="en-US" dirty="0"/>
              <a:t>Person has a limited life expectancy</a:t>
            </a:r>
          </a:p>
          <a:p>
            <a:r>
              <a:rPr lang="en-US" dirty="0"/>
              <a:t>Provider responsibility</a:t>
            </a:r>
          </a:p>
          <a:p>
            <a:pPr lvl="1"/>
            <a:r>
              <a:rPr lang="en-US" dirty="0"/>
              <a:t>Review POLST orders if patient is transferred to a different level of care</a:t>
            </a:r>
          </a:p>
          <a:p>
            <a:pPr marL="1257300" lvl="2" indent="-342900">
              <a:buSzPct val="85000"/>
              <a:buFont typeface="Wingdings" pitchFamily="2" charset="2"/>
              <a:buChar char="§"/>
            </a:pPr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example, from hospital to nursing home or hospice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6" descr="A picture containing person, person, indoor, older&#10;&#10;Description automatically generated">
            <a:extLst>
              <a:ext uri="{FF2B5EF4-FFF2-40B4-BE49-F238E27FC236}">
                <a16:creationId xmlns:a16="http://schemas.microsoft.com/office/drawing/2014/main" id="{A2E47BF4-231A-4B7F-8645-8372EB6FAD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" b="-5"/>
          <a:stretch/>
        </p:blipFill>
        <p:spPr>
          <a:xfrm>
            <a:off x="9010676" y="2967360"/>
            <a:ext cx="2824765" cy="3109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365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317FE7B-AB82-4F2D-AF15-594A5BE996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6230" y="412484"/>
            <a:ext cx="9144000" cy="451249"/>
          </a:xfrm>
        </p:spPr>
        <p:txBody>
          <a:bodyPr/>
          <a:lstStyle/>
          <a:p>
            <a:r>
              <a:rPr lang="en-US" dirty="0"/>
              <a:t>When Should I Talk to My Provider?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5D487CE-8F40-0742-A7F6-1CA3BDBCF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6230" y="1428814"/>
            <a:ext cx="5217725" cy="4459479"/>
          </a:xfrm>
        </p:spPr>
        <p:txBody>
          <a:bodyPr/>
          <a:lstStyle/>
          <a:p>
            <a:r>
              <a:rPr lang="en-US" dirty="0"/>
              <a:t>Your provider is available to help you navigate health care decisions with you.</a:t>
            </a:r>
          </a:p>
          <a:p>
            <a:r>
              <a:rPr lang="en-US" dirty="0"/>
              <a:t>Insurance may bill for a visit specifically made for advance care planning but this topic can often be discussed during a regular follow-up visit that is covered. </a:t>
            </a:r>
          </a:p>
          <a:p>
            <a:r>
              <a:rPr lang="en-US" dirty="0"/>
              <a:t>Check with your insurance or provider before making an appointment specifically for advance care planning.</a:t>
            </a:r>
          </a:p>
          <a:p>
            <a:r>
              <a:rPr lang="en-US" dirty="0"/>
              <a:t>FYI UCD has a program for adv directive assistance. It takes a referral from your primary.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 descr="A person sitting at a table&#10;&#10;Description automatically generated">
            <a:extLst>
              <a:ext uri="{FF2B5EF4-FFF2-40B4-BE49-F238E27FC236}">
                <a16:creationId xmlns:a16="http://schemas.microsoft.com/office/drawing/2014/main" id="{7365274B-E405-CF43-8961-3507092F6D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61" r="10172"/>
          <a:stretch/>
        </p:blipFill>
        <p:spPr>
          <a:xfrm>
            <a:off x="6552995" y="1428814"/>
            <a:ext cx="5313885" cy="3255244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695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6230" y="427982"/>
            <a:ext cx="9144000" cy="451249"/>
          </a:xfrm>
        </p:spPr>
        <p:txBody>
          <a:bodyPr anchor="b">
            <a:noAutofit/>
          </a:bodyPr>
          <a:lstStyle/>
          <a:p>
            <a:r>
              <a:rPr lang="en-US" dirty="0"/>
              <a:t>Review 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6230" y="1428814"/>
            <a:ext cx="9972224" cy="4459479"/>
          </a:xfrm>
        </p:spPr>
        <p:txBody>
          <a:bodyPr>
            <a:normAutofit/>
          </a:bodyPr>
          <a:lstStyle/>
          <a:p>
            <a:r>
              <a:rPr lang="en-US" sz="2400" dirty="0"/>
              <a:t>Open discussion:</a:t>
            </a:r>
          </a:p>
          <a:p>
            <a:pPr lvl="1"/>
            <a:r>
              <a:rPr lang="en-US" dirty="0"/>
              <a:t>Advance Directive and POLST forms</a:t>
            </a:r>
          </a:p>
          <a:p>
            <a:pPr lvl="1"/>
            <a:r>
              <a:rPr lang="en-US" dirty="0"/>
              <a:t>What questions do you have about any part of the forms?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D55812D-CC94-4FD3-9A63-50DB4CD54A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369520" y="2695278"/>
            <a:ext cx="2560841" cy="3283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B17418CC-EBE6-3145-A329-CCED864967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7450" y="2679214"/>
            <a:ext cx="2552700" cy="3304329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24757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8F350B-0C8C-42E5-A58B-969CBA5814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At the Very End</a:t>
            </a:r>
            <a:endParaRPr lang="en-US" b="0">
              <a:ea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always some level of care available</a:t>
            </a:r>
          </a:p>
          <a:p>
            <a:endParaRPr lang="en-US" dirty="0"/>
          </a:p>
          <a:p>
            <a:r>
              <a:rPr lang="en-US" dirty="0"/>
              <a:t>You will always receive</a:t>
            </a:r>
          </a:p>
          <a:p>
            <a:pPr lvl="1"/>
            <a:r>
              <a:rPr lang="en-US" dirty="0"/>
              <a:t>Control of pain</a:t>
            </a:r>
          </a:p>
          <a:p>
            <a:pPr lvl="1"/>
            <a:r>
              <a:rPr lang="en-US" dirty="0"/>
              <a:t>Emotional care</a:t>
            </a:r>
          </a:p>
          <a:p>
            <a:pPr lvl="1"/>
            <a:r>
              <a:rPr lang="en-US" dirty="0"/>
              <a:t>Spiritual care</a:t>
            </a:r>
          </a:p>
          <a:p>
            <a:pPr lvl="1"/>
            <a:r>
              <a:rPr lang="en-US" dirty="0"/>
              <a:t>Physical care</a:t>
            </a:r>
          </a:p>
          <a:p>
            <a:pPr lvl="1"/>
            <a:endParaRPr lang="en-US" dirty="0"/>
          </a:p>
          <a:p>
            <a:r>
              <a:rPr lang="en-US" dirty="0"/>
              <a:t>Ensure quality of life over quantity of care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94BA1F-BF5E-40BF-A7A7-E573A63C43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6" descr="A person sitting in a room&#10;&#10;Description automatically generated">
            <a:extLst>
              <a:ext uri="{FF2B5EF4-FFF2-40B4-BE49-F238E27FC236}">
                <a16:creationId xmlns:a16="http://schemas.microsoft.com/office/drawing/2014/main" id="{586EA039-2259-4E35-AE76-99C65CD93B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661"/>
          <a:stretch/>
        </p:blipFill>
        <p:spPr>
          <a:xfrm>
            <a:off x="6959375" y="1942177"/>
            <a:ext cx="4904013" cy="3270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580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DCB91B-6F25-4145-B2FE-4F6B7FE72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6695" indent="-226695" defTabSz="685800">
              <a:spcBef>
                <a:spcPts val="750"/>
              </a:spcBef>
            </a:pPr>
            <a:r>
              <a:rPr lang="en-US" sz="2500" dirty="0">
                <a:ea typeface="ヒラギノ角ゴ Pro W3"/>
              </a:rPr>
              <a:t>Advance care planning makes your wishes known</a:t>
            </a:r>
          </a:p>
          <a:p>
            <a:pPr marL="226695" indent="-226695" defTabSz="685800">
              <a:spcBef>
                <a:spcPts val="750"/>
              </a:spcBef>
            </a:pPr>
            <a:r>
              <a:rPr lang="en-US" sz="2500" dirty="0">
                <a:ea typeface="ヒラギノ角ゴ Pro W3"/>
              </a:rPr>
              <a:t>Consider the reality of medical treatment such as CPR</a:t>
            </a:r>
          </a:p>
          <a:p>
            <a:pPr marL="226695" indent="-226695" defTabSz="685800">
              <a:spcBef>
                <a:spcPts val="750"/>
              </a:spcBef>
            </a:pPr>
            <a:r>
              <a:rPr lang="en-US" sz="2500" dirty="0">
                <a:ea typeface="ヒラギノ角ゴ Pro W3"/>
              </a:rPr>
              <a:t>Communicate healthcare wishes throughout your life</a:t>
            </a:r>
          </a:p>
          <a:p>
            <a:pPr marL="226695" indent="-226695" defTabSz="685800">
              <a:spcBef>
                <a:spcPts val="750"/>
              </a:spcBef>
            </a:pPr>
            <a:r>
              <a:rPr lang="en-US" sz="2500" dirty="0">
                <a:ea typeface="ヒラギノ角ゴ Pro W3"/>
              </a:rPr>
              <a:t>Early goal setting and communication increases chances that your wishes will be understood and respected</a:t>
            </a:r>
          </a:p>
          <a:p>
            <a:pPr marL="0" indent="0" algn="ctr" defTabSz="685800">
              <a:spcBef>
                <a:spcPts val="750"/>
              </a:spcBef>
              <a:buNone/>
            </a:pPr>
            <a:endParaRPr lang="en-US" sz="2500" dirty="0">
              <a:ea typeface="ヒラギノ角ゴ Pro W3"/>
            </a:endParaRP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3816115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6A4B315-FCBF-442D-B00E-FFD858BFD5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Looking Ahead</a:t>
            </a:r>
            <a:endParaRPr lang="en-US" b="0">
              <a:ea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6229" y="1428814"/>
            <a:ext cx="10795771" cy="4459479"/>
          </a:xfrm>
        </p:spPr>
        <p:txBody>
          <a:bodyPr/>
          <a:lstStyle/>
          <a:p>
            <a:r>
              <a:rPr lang="en-US" dirty="0"/>
              <a:t>Continue to learn and explore</a:t>
            </a:r>
          </a:p>
          <a:p>
            <a:pPr lvl="1"/>
            <a:r>
              <a:rPr lang="en-US" dirty="0">
                <a:hlinkClick r:id="rId2"/>
              </a:rPr>
              <a:t>www.coalitionCCC.org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www.capolst.org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pPr marL="302675" lvl="1" indent="0">
              <a:buNone/>
            </a:pP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434619-D191-401F-A4AC-67FF3EE2B2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6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5C687CFD-8B52-490B-9BBA-46B702A4F7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9966" y="2964151"/>
            <a:ext cx="4624753" cy="3083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3580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FB07-31C3-0968-1E4C-3CA0458BE0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1A609-962E-B5F0-90C5-E9F1582E6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questions do you have for me?</a:t>
            </a:r>
          </a:p>
          <a:p>
            <a:endParaRPr lang="en-US" dirty="0"/>
          </a:p>
          <a:p>
            <a:r>
              <a:rPr lang="en-US" dirty="0"/>
              <a:t>I’ll be available to answer questions when you fill out your form too!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50257-7851-168D-3024-4397020366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925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7"/>
  <p:tag name="ARTICULATE_PROJECT_OPEN" val="0"/>
  <p:tag name="ARTICULATE_DESIGN_ID_2_OFFICE THEME" val="luI6Uwy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UC Davis Health">
      <a:dk1>
        <a:srgbClr val="1A3F68"/>
      </a:dk1>
      <a:lt1>
        <a:srgbClr val="FFFFFF"/>
      </a:lt1>
      <a:dk2>
        <a:srgbClr val="4C6988"/>
      </a:dk2>
      <a:lt2>
        <a:srgbClr val="F4E4B4"/>
      </a:lt2>
      <a:accent1>
        <a:srgbClr val="DEAA00"/>
      </a:accent1>
      <a:accent2>
        <a:srgbClr val="008FA8"/>
      </a:accent2>
      <a:accent3>
        <a:srgbClr val="682665"/>
      </a:accent3>
      <a:accent4>
        <a:srgbClr val="AB1D2C"/>
      </a:accent4>
      <a:accent5>
        <a:srgbClr val="F18A20"/>
      </a:accent5>
      <a:accent6>
        <a:srgbClr val="565659"/>
      </a:accent6>
      <a:hlink>
        <a:srgbClr val="221F21"/>
      </a:hlink>
      <a:folHlink>
        <a:srgbClr val="80828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46000">
              <a:schemeClr val="tx2">
                <a:lumMod val="75000"/>
              </a:schemeClr>
            </a:gs>
            <a:gs pos="0">
              <a:schemeClr val="tx1">
                <a:lumMod val="50000"/>
              </a:schemeClr>
            </a:gs>
            <a:gs pos="100000">
              <a:schemeClr val="tx2"/>
            </a:gs>
          </a:gsLst>
          <a:lin ang="2700000" scaled="1"/>
          <a:tileRect/>
        </a:gra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ME_Web Powerpoint Template.potx" id="{0CDBCDE8-2464-465E-BF20-D8EBFFDD44EE}" vid="{9A9A57FD-6A1E-4361-9898-41DA42B12204}"/>
    </a:ext>
  </a:extLst>
</a:theme>
</file>

<file path=ppt/theme/theme2.xml><?xml version="1.0" encoding="utf-8"?>
<a:theme xmlns:a="http://schemas.openxmlformats.org/drawingml/2006/main" name="1_Office Theme">
  <a:themeElements>
    <a:clrScheme name="UC Davis Health">
      <a:dk1>
        <a:srgbClr val="1A3F68"/>
      </a:dk1>
      <a:lt1>
        <a:srgbClr val="FFFFFF"/>
      </a:lt1>
      <a:dk2>
        <a:srgbClr val="4C6988"/>
      </a:dk2>
      <a:lt2>
        <a:srgbClr val="F4E4B4"/>
      </a:lt2>
      <a:accent1>
        <a:srgbClr val="DEAA00"/>
      </a:accent1>
      <a:accent2>
        <a:srgbClr val="008FA8"/>
      </a:accent2>
      <a:accent3>
        <a:srgbClr val="682665"/>
      </a:accent3>
      <a:accent4>
        <a:srgbClr val="AB1D2C"/>
      </a:accent4>
      <a:accent5>
        <a:srgbClr val="F18A20"/>
      </a:accent5>
      <a:accent6>
        <a:srgbClr val="565659"/>
      </a:accent6>
      <a:hlink>
        <a:srgbClr val="221F21"/>
      </a:hlink>
      <a:folHlink>
        <a:srgbClr val="80828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46000">
              <a:schemeClr val="tx2">
                <a:lumMod val="75000"/>
              </a:schemeClr>
            </a:gs>
            <a:gs pos="0">
              <a:schemeClr val="tx1">
                <a:lumMod val="50000"/>
              </a:schemeClr>
            </a:gs>
            <a:gs pos="100000">
              <a:schemeClr val="tx2"/>
            </a:gs>
          </a:gsLst>
          <a:lin ang="2700000" scaled="1"/>
          <a:tileRect/>
        </a:gra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HME Draft Updated link 2023.potx" id="{2E4E5CAF-B2E6-4EBD-AC3E-6C04C17BB0C0}" vid="{77029F70-F834-4CBF-B6B0-1724D7B1ACF1}"/>
    </a:ext>
  </a:extLst>
</a:theme>
</file>

<file path=ppt/theme/theme3.xml><?xml version="1.0" encoding="utf-8"?>
<a:theme xmlns:a="http://schemas.openxmlformats.org/drawingml/2006/main" name="2_Office Theme">
  <a:themeElements>
    <a:clrScheme name="UCD Health">
      <a:dk1>
        <a:srgbClr val="022851"/>
      </a:dk1>
      <a:lt1>
        <a:srgbClr val="FFFFFF"/>
      </a:lt1>
      <a:dk2>
        <a:srgbClr val="4F7094"/>
      </a:dk2>
      <a:lt2>
        <a:srgbClr val="E5E5E5"/>
      </a:lt2>
      <a:accent1>
        <a:srgbClr val="FFBF00"/>
      </a:accent1>
      <a:accent2>
        <a:srgbClr val="008EAA"/>
      </a:accent2>
      <a:accent3>
        <a:srgbClr val="3DAE2B"/>
      </a:accent3>
      <a:accent4>
        <a:srgbClr val="76236C"/>
      </a:accent4>
      <a:accent5>
        <a:srgbClr val="C10230"/>
      </a:accent5>
      <a:accent6>
        <a:srgbClr val="F18A00"/>
      </a:accent6>
      <a:hlink>
        <a:srgbClr val="004B87"/>
      </a:hlink>
      <a:folHlink>
        <a:srgbClr val="B3B3B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46000">
              <a:schemeClr val="tx2">
                <a:lumMod val="75000"/>
              </a:schemeClr>
            </a:gs>
            <a:gs pos="0">
              <a:schemeClr val="tx1">
                <a:lumMod val="50000"/>
              </a:schemeClr>
            </a:gs>
            <a:gs pos="100000">
              <a:schemeClr val="tx2"/>
            </a:gs>
          </a:gsLst>
          <a:lin ang="2700000" scaled="1"/>
          <a:tileRect/>
        </a:gra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iz_Activity 2.pptx" id="{3D0DBC17-2C6B-4F64-AE00-7A6A8332763E}" vid="{1135E312-2C27-4262-BE25-BD3C1D1B66B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E6A09411650B41A63E0D5DD243027A" ma:contentTypeVersion="5" ma:contentTypeDescription="Create a new document." ma:contentTypeScope="" ma:versionID="b9bfedcf6b75011c12c62c6f29b93fbe">
  <xsd:schema xmlns:xsd="http://www.w3.org/2001/XMLSchema" xmlns:xs="http://www.w3.org/2001/XMLSchema" xmlns:p="http://schemas.microsoft.com/office/2006/metadata/properties" xmlns:ns3="cbe39d92-2ec8-4f15-9b72-bd2e8f3994ae" xmlns:ns4="bf2766e3-b926-4710-aafe-6442cfaa58df" targetNamespace="http://schemas.microsoft.com/office/2006/metadata/properties" ma:root="true" ma:fieldsID="a1d42e1d820cedc081e1b41859c4b403" ns3:_="" ns4:_="">
    <xsd:import namespace="cbe39d92-2ec8-4f15-9b72-bd2e8f3994ae"/>
    <xsd:import namespace="bf2766e3-b926-4710-aafe-6442cfaa58d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39d92-2ec8-4f15-9b72-bd2e8f399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2766e3-b926-4710-aafe-6442cfaa58d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D9C379A-66A6-4183-854C-4ABA774C4F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e39d92-2ec8-4f15-9b72-bd2e8f3994ae"/>
    <ds:schemaRef ds:uri="bf2766e3-b926-4710-aafe-6442cfaa58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AC422E-DE1C-4F83-BB5F-9873829538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BF5BE5-B4D2-448D-B3C7-49515BF20830}">
  <ds:schemaRefs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bf2766e3-b926-4710-aafe-6442cfaa58df"/>
    <ds:schemaRef ds:uri="cbe39d92-2ec8-4f15-9b72-bd2e8f3994a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2782</TotalTime>
  <Words>1879</Words>
  <Application>Microsoft Office PowerPoint</Application>
  <PresentationFormat>Widescreen</PresentationFormat>
  <Paragraphs>222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53" baseType="lpstr">
      <vt:lpstr>Arial</vt:lpstr>
      <vt:lpstr>Arial Black</vt:lpstr>
      <vt:lpstr>Arial Nova Cond</vt:lpstr>
      <vt:lpstr>Arial Nova Light</vt:lpstr>
      <vt:lpstr>Articulate Narrow</vt:lpstr>
      <vt:lpstr>Calibri</vt:lpstr>
      <vt:lpstr>Gibson Light</vt:lpstr>
      <vt:lpstr>MV Boli</vt:lpstr>
      <vt:lpstr>Proxima Nova A Thin</vt:lpstr>
      <vt:lpstr>Proxima Nova Light</vt:lpstr>
      <vt:lpstr>Verdana</vt:lpstr>
      <vt:lpstr>Wingdings</vt:lpstr>
      <vt:lpstr>ヒラギノ角ゴ Pro W3</vt:lpstr>
      <vt:lpstr>Office Theme</vt:lpstr>
      <vt:lpstr>1_Office Theme</vt:lpstr>
      <vt:lpstr>2_Office Theme</vt:lpstr>
      <vt:lpstr>Healthcare Decisions and Living Wills</vt:lpstr>
      <vt:lpstr>PowerPoint Presentation</vt:lpstr>
      <vt:lpstr>Class Topics</vt:lpstr>
      <vt:lpstr>The Journey</vt:lpstr>
      <vt:lpstr> The Journey</vt:lpstr>
      <vt:lpstr>The Journey</vt:lpstr>
      <vt:lpstr>How will a Chronic Illness Affect You?</vt:lpstr>
      <vt:lpstr>Advanced Care Planning is NOT</vt:lpstr>
      <vt:lpstr>Advance Care Planning IS</vt:lpstr>
      <vt:lpstr>Tools for Advance Care Planning</vt:lpstr>
      <vt:lpstr>Tools for Advance Care Planning</vt:lpstr>
      <vt:lpstr>Tools for Advance Care Planning</vt:lpstr>
      <vt:lpstr>What are Your Wishes?</vt:lpstr>
      <vt:lpstr>CPR in the Media</vt:lpstr>
      <vt:lpstr>Cardio Pulmonary Resuscitation (CPR)</vt:lpstr>
      <vt:lpstr>Chasm between reality and fiction</vt:lpstr>
      <vt:lpstr>PowerPoint Presentation</vt:lpstr>
      <vt:lpstr>CPR Statistics</vt:lpstr>
      <vt:lpstr>Important Note</vt:lpstr>
      <vt:lpstr>PowerPoint Presentation</vt:lpstr>
      <vt:lpstr>End of Life Option Act or Medical Aid in Dying (MAID)</vt:lpstr>
      <vt:lpstr>End of Life Option Act</vt:lpstr>
      <vt:lpstr>Statistics</vt:lpstr>
      <vt:lpstr>Resources for UC Davis </vt:lpstr>
      <vt:lpstr>Advance Care Planning – Let’s Begin</vt:lpstr>
      <vt:lpstr>Advance Care Planning – Let’s Begin</vt:lpstr>
      <vt:lpstr>Advance Care Planning – Let’s Begin</vt:lpstr>
      <vt:lpstr>What These Forms Do</vt:lpstr>
      <vt:lpstr>The Difference: Advanced Directive and POLST</vt:lpstr>
      <vt:lpstr> Advance Directives and POLST </vt:lpstr>
      <vt:lpstr>Key Takeaways for the POLST</vt:lpstr>
      <vt:lpstr>When Should I Talk to My Provider?</vt:lpstr>
      <vt:lpstr>Review forms</vt:lpstr>
      <vt:lpstr>At the Very End</vt:lpstr>
      <vt:lpstr>Summary</vt:lpstr>
      <vt:lpstr>Looking Ahead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Healthcare Decisions and Living Wills</dc:title>
  <dc:creator>Marie L Barone</dc:creator>
  <cp:lastModifiedBy>Paumer, Linda</cp:lastModifiedBy>
  <cp:revision>67</cp:revision>
  <dcterms:created xsi:type="dcterms:W3CDTF">2020-04-09T23:31:10Z</dcterms:created>
  <dcterms:modified xsi:type="dcterms:W3CDTF">2026-10-15T17:58:44Z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2662FA57-A982-490A-A4FB-1BA2C93124E0</vt:lpwstr>
  </property>
  <property fmtid="{D5CDD505-2E9C-101B-9397-08002B2CF9AE}" pid="3" name="ArticulatePath">
    <vt:lpwstr>Healthcare Decisions and Living Wills.ONLINE.12.2021</vt:lpwstr>
  </property>
</Properties>
</file>