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9" r:id="rId1"/>
  </p:sldMasterIdLst>
  <p:sldIdLst>
    <p:sldId id="256" r:id="rId2"/>
    <p:sldId id="257" r:id="rId3"/>
    <p:sldId id="258" r:id="rId4"/>
    <p:sldId id="260" r:id="rId5"/>
    <p:sldId id="261" r:id="rId6"/>
    <p:sldId id="262" r:id="rId7"/>
    <p:sldId id="263" r:id="rId8"/>
    <p:sldId id="265" r:id="rId9"/>
    <p:sldId id="266" r:id="rId10"/>
    <p:sldId id="267" r:id="rId11"/>
    <p:sldId id="264" r:id="rId12"/>
    <p:sldId id="270" r:id="rId13"/>
    <p:sldId id="271" r:id="rId14"/>
    <p:sldId id="274" r:id="rId15"/>
    <p:sldId id="272" r:id="rId16"/>
    <p:sldId id="273" r:id="rId17"/>
    <p:sldId id="282" r:id="rId18"/>
    <p:sldId id="268" r:id="rId19"/>
    <p:sldId id="275" r:id="rId20"/>
    <p:sldId id="277" r:id="rId21"/>
    <p:sldId id="278" r:id="rId22"/>
    <p:sldId id="279" r:id="rId23"/>
    <p:sldId id="281" r:id="rId24"/>
    <p:sldId id="25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3"/>
    <p:restoredTop sz="94658"/>
  </p:normalViewPr>
  <p:slideViewPr>
    <p:cSldViewPr snapToGrid="0">
      <p:cViewPr varScale="1">
        <p:scale>
          <a:sx n="67" d="100"/>
          <a:sy n="67" d="100"/>
        </p:scale>
        <p:origin x="1027"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4FFDAA81-B1D5-244F-B709-992786904CA3}" type="datetimeFigureOut">
              <a:rPr lang="en-US" smtClean="0"/>
              <a:t>8/13/2026</a:t>
            </a:fld>
            <a:endParaRPr lang="en-US"/>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23B0DFF3-1B91-9D4F-8072-8524D4975B74}" type="slidenum">
              <a:rPr lang="en-US" smtClean="0"/>
              <a:t>‹#›</a:t>
            </a:fld>
            <a:endParaRPr lang="en-US"/>
          </a:p>
        </p:txBody>
      </p:sp>
    </p:spTree>
    <p:extLst>
      <p:ext uri="{BB962C8B-B14F-4D97-AF65-F5344CB8AC3E}">
        <p14:creationId xmlns:p14="http://schemas.microsoft.com/office/powerpoint/2010/main" val="1530846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FDAA81-B1D5-244F-B709-992786904CA3}"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2950846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FFDAA81-B1D5-244F-B709-992786904CA3}"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1534303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FFDAA81-B1D5-244F-B709-992786904CA3}"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2802525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FDAA81-B1D5-244F-B709-992786904CA3}"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2068442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FFDAA81-B1D5-244F-B709-992786904CA3}"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71339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FFDAA81-B1D5-244F-B709-992786904CA3}"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2038811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FDAA81-B1D5-244F-B709-992786904CA3}"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981708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FDAA81-B1D5-244F-B709-992786904CA3}"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592443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FDAA81-B1D5-244F-B709-992786904CA3}"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770106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FDAA81-B1D5-244F-B709-992786904CA3}"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1403358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FDAA81-B1D5-244F-B709-992786904CA3}"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191504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FDAA81-B1D5-244F-B709-992786904CA3}"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2432000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FDAA81-B1D5-244F-B709-992786904CA3}" type="datetimeFigureOut">
              <a:rPr lang="en-US" smtClean="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2286121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DAA81-B1D5-244F-B709-992786904CA3}" type="datetimeFigureOut">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1071646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FDAA81-B1D5-244F-B709-992786904CA3}"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3700105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FDAA81-B1D5-244F-B709-992786904CA3}"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3B0DFF3-1B91-9D4F-8072-8524D4975B74}" type="slidenum">
              <a:rPr lang="en-US" smtClean="0"/>
              <a:t>‹#›</a:t>
            </a:fld>
            <a:endParaRPr lang="en-US"/>
          </a:p>
        </p:txBody>
      </p:sp>
    </p:spTree>
    <p:extLst>
      <p:ext uri="{BB962C8B-B14F-4D97-AF65-F5344CB8AC3E}">
        <p14:creationId xmlns:p14="http://schemas.microsoft.com/office/powerpoint/2010/main" val="1429021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4FFDAA81-B1D5-244F-B709-992786904CA3}" type="datetimeFigureOut">
              <a:rPr lang="en-US" smtClean="0"/>
              <a:t>8/13/2026</a:t>
            </a:fld>
            <a:endParaRPr lang="en-US"/>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23B0DFF3-1B91-9D4F-8072-8524D4975B74}" type="slidenum">
              <a:rPr lang="en-US" smtClean="0"/>
              <a:t>‹#›</a:t>
            </a:fld>
            <a:endParaRPr lang="en-US"/>
          </a:p>
        </p:txBody>
      </p:sp>
    </p:spTree>
    <p:extLst>
      <p:ext uri="{BB962C8B-B14F-4D97-AF65-F5344CB8AC3E}">
        <p14:creationId xmlns:p14="http://schemas.microsoft.com/office/powerpoint/2010/main" val="1044150285"/>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 id="2147483802" r:id="rId13"/>
    <p:sldLayoutId id="2147483803" r:id="rId14"/>
    <p:sldLayoutId id="2147483804" r:id="rId15"/>
    <p:sldLayoutId id="2147483805" r:id="rId16"/>
    <p:sldLayoutId id="2147483806"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jacc.org/doi/10.1016/j.jacc.2025.11.016#core-collateral-bib135"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www.jacc.org/doi/10.1016/j.jacc.2025.11.016"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rofessional.heart.org/en/guidelines-and-statements/prevent-calculator"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72189-AE8C-A7E8-DBE9-35A03E8186EF}"/>
              </a:ext>
            </a:extLst>
          </p:cNvPr>
          <p:cNvSpPr>
            <a:spLocks noGrp="1"/>
          </p:cNvSpPr>
          <p:nvPr>
            <p:ph type="ctrTitle"/>
          </p:nvPr>
        </p:nvSpPr>
        <p:spPr/>
        <p:txBody>
          <a:bodyPr/>
          <a:lstStyle/>
          <a:p>
            <a:r>
              <a:rPr lang="en-US" b="1" dirty="0"/>
              <a:t>Lipid Guidelines 2026</a:t>
            </a:r>
          </a:p>
        </p:txBody>
      </p:sp>
      <p:sp>
        <p:nvSpPr>
          <p:cNvPr id="3" name="Subtitle 2">
            <a:extLst>
              <a:ext uri="{FF2B5EF4-FFF2-40B4-BE49-F238E27FC236}">
                <a16:creationId xmlns:a16="http://schemas.microsoft.com/office/drawing/2014/main" id="{8D7CB34F-B005-A918-4323-925E3A18805E}"/>
              </a:ext>
            </a:extLst>
          </p:cNvPr>
          <p:cNvSpPr>
            <a:spLocks noGrp="1"/>
          </p:cNvSpPr>
          <p:nvPr>
            <p:ph type="subTitle" idx="1"/>
          </p:nvPr>
        </p:nvSpPr>
        <p:spPr/>
        <p:txBody>
          <a:bodyPr/>
          <a:lstStyle/>
          <a:p>
            <a:r>
              <a:rPr lang="en-US" dirty="0">
                <a:solidFill>
                  <a:schemeClr val="bg1"/>
                </a:solidFill>
              </a:rPr>
              <a:t>Radhika Nandur Bukkapatnam MD MAS FACC</a:t>
            </a:r>
          </a:p>
        </p:txBody>
      </p:sp>
    </p:spTree>
    <p:extLst>
      <p:ext uri="{BB962C8B-B14F-4D97-AF65-F5344CB8AC3E}">
        <p14:creationId xmlns:p14="http://schemas.microsoft.com/office/powerpoint/2010/main" val="1192925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33A9F-7555-5F3A-312E-E1D4D0A8CEAA}"/>
              </a:ext>
            </a:extLst>
          </p:cNvPr>
          <p:cNvSpPr>
            <a:spLocks noGrp="1"/>
          </p:cNvSpPr>
          <p:nvPr>
            <p:ph type="title"/>
          </p:nvPr>
        </p:nvSpPr>
        <p:spPr/>
        <p:txBody>
          <a:bodyPr/>
          <a:lstStyle/>
          <a:p>
            <a:r>
              <a:rPr lang="en-US" b="1" dirty="0"/>
              <a:t>Interpretation of Results</a:t>
            </a:r>
          </a:p>
        </p:txBody>
      </p:sp>
      <p:sp>
        <p:nvSpPr>
          <p:cNvPr id="3" name="Content Placeholder 2">
            <a:extLst>
              <a:ext uri="{FF2B5EF4-FFF2-40B4-BE49-F238E27FC236}">
                <a16:creationId xmlns:a16="http://schemas.microsoft.com/office/drawing/2014/main" id="{300AC65E-6043-C875-D4F0-032F704C62B3}"/>
              </a:ext>
            </a:extLst>
          </p:cNvPr>
          <p:cNvSpPr>
            <a:spLocks noGrp="1"/>
          </p:cNvSpPr>
          <p:nvPr>
            <p:ph idx="1"/>
          </p:nvPr>
        </p:nvSpPr>
        <p:spPr/>
        <p:txBody>
          <a:bodyPr/>
          <a:lstStyle/>
          <a:p>
            <a:r>
              <a:rPr lang="en-US" dirty="0"/>
              <a:t>PREVENT-CVD 10-year risk ≥7.5% is categorized as increased risk among adults with diabetes, and initiation of SGLT2i or GLP-1-based therapy is recommended, in addition to lifestyle modification</a:t>
            </a:r>
          </a:p>
          <a:p>
            <a:endParaRPr lang="en-US" dirty="0"/>
          </a:p>
          <a:p>
            <a:r>
              <a:rPr lang="en-US" dirty="0"/>
              <a:t>PREVENT-HF 10-year risk ≥5% is categorized as increased risk of heart failure and biomarkers (e.g., NT-</a:t>
            </a:r>
            <a:r>
              <a:rPr lang="en-US" dirty="0" err="1"/>
              <a:t>proBNP</a:t>
            </a:r>
            <a:r>
              <a:rPr lang="en-US" dirty="0"/>
              <a:t>, BNP, </a:t>
            </a:r>
            <a:r>
              <a:rPr lang="en-US" dirty="0" err="1"/>
              <a:t>hs-cTn</a:t>
            </a:r>
            <a:r>
              <a:rPr lang="en-US" dirty="0"/>
              <a:t>) can be helpful to guide additional testing with echocardiography and coordinated care for HF prevention.</a:t>
            </a:r>
          </a:p>
        </p:txBody>
      </p:sp>
    </p:spTree>
    <p:extLst>
      <p:ext uri="{BB962C8B-B14F-4D97-AF65-F5344CB8AC3E}">
        <p14:creationId xmlns:p14="http://schemas.microsoft.com/office/powerpoint/2010/main" val="4288942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2A27B-25C3-C8C2-4709-58CE2CD9867D}"/>
              </a:ext>
            </a:extLst>
          </p:cNvPr>
          <p:cNvSpPr>
            <a:spLocks noGrp="1"/>
          </p:cNvSpPr>
          <p:nvPr>
            <p:ph type="title"/>
          </p:nvPr>
        </p:nvSpPr>
        <p:spPr/>
        <p:txBody>
          <a:bodyPr/>
          <a:lstStyle/>
          <a:p>
            <a:endParaRPr lang="en-US" dirty="0"/>
          </a:p>
        </p:txBody>
      </p:sp>
      <p:sp>
        <p:nvSpPr>
          <p:cNvPr id="4" name="TextBox 3">
            <a:extLst>
              <a:ext uri="{FF2B5EF4-FFF2-40B4-BE49-F238E27FC236}">
                <a16:creationId xmlns:a16="http://schemas.microsoft.com/office/drawing/2014/main" id="{3DE6307B-CC79-6D15-9132-9D2B5B1E3A19}"/>
              </a:ext>
            </a:extLst>
          </p:cNvPr>
          <p:cNvSpPr txBox="1"/>
          <p:nvPr/>
        </p:nvSpPr>
        <p:spPr>
          <a:xfrm>
            <a:off x="1154953" y="3102615"/>
            <a:ext cx="7992266" cy="646331"/>
          </a:xfrm>
          <a:prstGeom prst="rect">
            <a:avLst/>
          </a:prstGeom>
          <a:noFill/>
        </p:spPr>
        <p:txBody>
          <a:bodyPr wrap="square">
            <a:spAutoFit/>
          </a:bodyPr>
          <a:lstStyle/>
          <a:p>
            <a:r>
              <a:rPr lang="en-US" dirty="0"/>
              <a:t>https://</a:t>
            </a:r>
            <a:r>
              <a:rPr lang="en-US" dirty="0" err="1"/>
              <a:t>professional.heart.org</a:t>
            </a:r>
            <a:r>
              <a:rPr lang="en-US" dirty="0"/>
              <a:t>/</a:t>
            </a:r>
            <a:r>
              <a:rPr lang="en-US" dirty="0" err="1"/>
              <a:t>en</a:t>
            </a:r>
            <a:r>
              <a:rPr lang="en-US" dirty="0"/>
              <a:t>/guidelines-and-statements/</a:t>
            </a:r>
            <a:r>
              <a:rPr lang="en-US" dirty="0" err="1"/>
              <a:t>prevent-calculator#riskreduction</a:t>
            </a:r>
            <a:endParaRPr lang="en-US" dirty="0"/>
          </a:p>
        </p:txBody>
      </p:sp>
    </p:spTree>
    <p:extLst>
      <p:ext uri="{BB962C8B-B14F-4D97-AF65-F5344CB8AC3E}">
        <p14:creationId xmlns:p14="http://schemas.microsoft.com/office/powerpoint/2010/main" val="2556275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E3C3E-EDA2-028B-E220-12609A3E70F1}"/>
              </a:ext>
            </a:extLst>
          </p:cNvPr>
          <p:cNvSpPr>
            <a:spLocks noGrp="1"/>
          </p:cNvSpPr>
          <p:nvPr>
            <p:ph type="title"/>
          </p:nvPr>
        </p:nvSpPr>
        <p:spPr/>
        <p:txBody>
          <a:bodyPr/>
          <a:lstStyle/>
          <a:p>
            <a:r>
              <a:rPr lang="en-US" b="1" dirty="0"/>
              <a:t>Apolipoprotein B</a:t>
            </a:r>
          </a:p>
        </p:txBody>
      </p:sp>
      <p:sp>
        <p:nvSpPr>
          <p:cNvPr id="3" name="Content Placeholder 2">
            <a:extLst>
              <a:ext uri="{FF2B5EF4-FFF2-40B4-BE49-F238E27FC236}">
                <a16:creationId xmlns:a16="http://schemas.microsoft.com/office/drawing/2014/main" id="{C6A45555-A075-7B28-BA12-67A253801976}"/>
              </a:ext>
            </a:extLst>
          </p:cNvPr>
          <p:cNvSpPr>
            <a:spLocks noGrp="1"/>
          </p:cNvSpPr>
          <p:nvPr>
            <p:ph idx="1"/>
          </p:nvPr>
        </p:nvSpPr>
        <p:spPr>
          <a:xfrm>
            <a:off x="566670" y="2603499"/>
            <a:ext cx="10045522" cy="3964725"/>
          </a:xfrm>
        </p:spPr>
        <p:txBody>
          <a:bodyPr>
            <a:normAutofit fontScale="92500" lnSpcReduction="20000"/>
          </a:bodyPr>
          <a:lstStyle/>
          <a:p>
            <a:r>
              <a:rPr lang="en-US" dirty="0"/>
              <a:t>LDL-C remains the traditional lipid marker for ASCVD risk assessment and treatment targets, but it reflects the cholesterol mass within LDL particles rather than the number of atherogenic lipoproteins. </a:t>
            </a:r>
          </a:p>
          <a:p>
            <a:r>
              <a:rPr lang="en-US" dirty="0"/>
              <a:t>In contrast, </a:t>
            </a:r>
            <a:r>
              <a:rPr lang="en-US" dirty="0" err="1"/>
              <a:t>apoB</a:t>
            </a:r>
            <a:r>
              <a:rPr lang="en-US" dirty="0"/>
              <a:t> directly measures atherogenic particle number, with 1 molecule per LDL, very-low-density lipoprotein (VLDL), and </a:t>
            </a:r>
            <a:r>
              <a:rPr lang="en-US" dirty="0" err="1"/>
              <a:t>Lp</a:t>
            </a:r>
            <a:r>
              <a:rPr lang="en-US" dirty="0"/>
              <a:t>(a) particle.</a:t>
            </a:r>
          </a:p>
          <a:p>
            <a:r>
              <a:rPr lang="en-US" dirty="0"/>
              <a:t>ApoB predicts ASCVD risk more accurately than LDL-C in cases of disagreement, or discordance, where LDL-C and </a:t>
            </a:r>
            <a:r>
              <a:rPr lang="en-US" dirty="0" err="1"/>
              <a:t>apoB</a:t>
            </a:r>
            <a:r>
              <a:rPr lang="en-US" dirty="0"/>
              <a:t> provide differing risk estimates.</a:t>
            </a:r>
          </a:p>
          <a:p>
            <a:r>
              <a:rPr lang="en-US" dirty="0"/>
              <a:t>Clinically significant discordance often occurs when LDL-C is at goal but </a:t>
            </a:r>
            <a:r>
              <a:rPr lang="en-US" dirty="0" err="1"/>
              <a:t>apoB</a:t>
            </a:r>
            <a:r>
              <a:rPr lang="en-US" dirty="0"/>
              <a:t> remains elevated above the treatment goal, indicating persistent atherogenic particle burden and potential need for therapy intensification.</a:t>
            </a:r>
          </a:p>
          <a:p>
            <a:r>
              <a:rPr lang="en-US" dirty="0"/>
              <a:t>ApoB identifies residual CVD risk in statin-treated populations, including those who have achieved LDL-C goals</a:t>
            </a:r>
          </a:p>
          <a:p>
            <a:r>
              <a:rPr lang="en-US" dirty="0"/>
              <a:t>Measurement of </a:t>
            </a:r>
            <a:r>
              <a:rPr lang="en-US" dirty="0" err="1"/>
              <a:t>apoB</a:t>
            </a:r>
            <a:r>
              <a:rPr lang="en-US" dirty="0"/>
              <a:t> can support decisions regarding </a:t>
            </a:r>
            <a:r>
              <a:rPr lang="en-US" dirty="0" err="1"/>
              <a:t>nonstatin</a:t>
            </a:r>
            <a:r>
              <a:rPr lang="en-US" dirty="0"/>
              <a:t> therapies, such as ezetimibe, bempedoic acid, proprotein convertase subtilisin/</a:t>
            </a:r>
            <a:r>
              <a:rPr lang="en-US" dirty="0" err="1"/>
              <a:t>kexin</a:t>
            </a:r>
            <a:r>
              <a:rPr lang="en-US" dirty="0"/>
              <a:t> type 9 (PCSK9) monoclonal antibodies (</a:t>
            </a:r>
            <a:r>
              <a:rPr lang="en-US" dirty="0" err="1"/>
              <a:t>mAb</a:t>
            </a:r>
            <a:r>
              <a:rPr lang="en-US" dirty="0"/>
              <a:t>), or </a:t>
            </a:r>
            <a:r>
              <a:rPr lang="en-US" dirty="0" err="1"/>
              <a:t>inclisiran</a:t>
            </a:r>
            <a:endParaRPr lang="en-US" dirty="0"/>
          </a:p>
        </p:txBody>
      </p:sp>
    </p:spTree>
    <p:extLst>
      <p:ext uri="{BB962C8B-B14F-4D97-AF65-F5344CB8AC3E}">
        <p14:creationId xmlns:p14="http://schemas.microsoft.com/office/powerpoint/2010/main" val="3585369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DD65E-BADC-2E47-E62C-6D83AADE71B0}"/>
              </a:ext>
            </a:extLst>
          </p:cNvPr>
          <p:cNvSpPr>
            <a:spLocks noGrp="1"/>
          </p:cNvSpPr>
          <p:nvPr>
            <p:ph type="title"/>
          </p:nvPr>
        </p:nvSpPr>
        <p:spPr/>
        <p:txBody>
          <a:bodyPr/>
          <a:lstStyle/>
          <a:p>
            <a:r>
              <a:rPr lang="en-US" b="1" dirty="0"/>
              <a:t>Lipoprotein (a)</a:t>
            </a:r>
          </a:p>
        </p:txBody>
      </p:sp>
      <p:sp>
        <p:nvSpPr>
          <p:cNvPr id="3" name="Content Placeholder 2">
            <a:extLst>
              <a:ext uri="{FF2B5EF4-FFF2-40B4-BE49-F238E27FC236}">
                <a16:creationId xmlns:a16="http://schemas.microsoft.com/office/drawing/2014/main" id="{A0A5BEDB-52A4-D4B0-8FEE-2B4267D2B280}"/>
              </a:ext>
            </a:extLst>
          </p:cNvPr>
          <p:cNvSpPr>
            <a:spLocks noGrp="1"/>
          </p:cNvSpPr>
          <p:nvPr>
            <p:ph idx="1"/>
          </p:nvPr>
        </p:nvSpPr>
        <p:spPr>
          <a:xfrm>
            <a:off x="1352281" y="2333044"/>
            <a:ext cx="9079240" cy="4254500"/>
          </a:xfrm>
        </p:spPr>
        <p:txBody>
          <a:bodyPr>
            <a:normAutofit lnSpcReduction="10000"/>
          </a:bodyPr>
          <a:lstStyle/>
          <a:p>
            <a:r>
              <a:rPr lang="en-US" dirty="0" err="1"/>
              <a:t>Lp</a:t>
            </a:r>
            <a:r>
              <a:rPr lang="en-US" dirty="0"/>
              <a:t>(a) is an LDL-like particle that is structurally distinct from LDL, as it carries a single apoprotein(a) strand bound to its apoB-100 component. </a:t>
            </a:r>
            <a:r>
              <a:rPr lang="en-US" dirty="0" err="1"/>
              <a:t>Lp</a:t>
            </a:r>
            <a:r>
              <a:rPr lang="en-US" dirty="0"/>
              <a:t>(a) concentrations are mostly genetically determined by the </a:t>
            </a:r>
            <a:r>
              <a:rPr lang="en-US" i="1" dirty="0"/>
              <a:t>LPA</a:t>
            </a:r>
            <a:r>
              <a:rPr lang="en-US" dirty="0"/>
              <a:t> gene, and population distributions vary by ancestry (highest levels in individuals of African ancestry) </a:t>
            </a:r>
          </a:p>
          <a:p>
            <a:r>
              <a:rPr lang="en-US" dirty="0"/>
              <a:t>As </a:t>
            </a:r>
            <a:r>
              <a:rPr lang="en-US" dirty="0" err="1"/>
              <a:t>Lp</a:t>
            </a:r>
            <a:r>
              <a:rPr lang="en-US" dirty="0"/>
              <a:t>(a) concentrations remain similar over time and are minimally modified by lifestyle factors,</a:t>
            </a:r>
            <a:r>
              <a:rPr lang="en-US" baseline="30000" dirty="0">
                <a:hlinkClick r:id="rId2"/>
              </a:rPr>
              <a:t>14</a:t>
            </a:r>
            <a:r>
              <a:rPr lang="en-US" dirty="0"/>
              <a:t> a single measurement is generally sufficient. Secondary causes of high </a:t>
            </a:r>
            <a:r>
              <a:rPr lang="en-US" dirty="0" err="1"/>
              <a:t>Lp</a:t>
            </a:r>
            <a:r>
              <a:rPr lang="en-US" dirty="0"/>
              <a:t>(a) include kidney, liver, or thyroid disease; pregnancy; menopause; and some medications.</a:t>
            </a:r>
          </a:p>
          <a:p>
            <a:r>
              <a:rPr lang="en-US" dirty="0"/>
              <a:t>It is considered as a risk-enhancing factor at levels ≥125 nmol/L (50 mg/dL), which is associated with about a 1.4-fold increased ASCVD risk</a:t>
            </a:r>
          </a:p>
          <a:p>
            <a:r>
              <a:rPr lang="en-US" dirty="0"/>
              <a:t>Values ≥250 nmol/L (100 mg/dL) are associated with ≥2-fold higher estimated risk</a:t>
            </a:r>
          </a:p>
          <a:p>
            <a:r>
              <a:rPr lang="en-US" dirty="0"/>
              <a:t>Intensify LDL reduction</a:t>
            </a:r>
          </a:p>
          <a:p>
            <a:endParaRPr lang="en-US" b="1" dirty="0"/>
          </a:p>
        </p:txBody>
      </p:sp>
    </p:spTree>
    <p:extLst>
      <p:ext uri="{BB962C8B-B14F-4D97-AF65-F5344CB8AC3E}">
        <p14:creationId xmlns:p14="http://schemas.microsoft.com/office/powerpoint/2010/main" val="2123724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183B3-4D16-E385-A7AA-05976E0767D1}"/>
              </a:ext>
            </a:extLst>
          </p:cNvPr>
          <p:cNvSpPr>
            <a:spLocks noGrp="1"/>
          </p:cNvSpPr>
          <p:nvPr>
            <p:ph type="title"/>
          </p:nvPr>
        </p:nvSpPr>
        <p:spPr/>
        <p:txBody>
          <a:bodyPr/>
          <a:lstStyle/>
          <a:p>
            <a:r>
              <a:rPr lang="en-US" b="1" dirty="0"/>
              <a:t>Coronary Artery Calcium Score</a:t>
            </a:r>
          </a:p>
        </p:txBody>
      </p:sp>
      <p:sp>
        <p:nvSpPr>
          <p:cNvPr id="3" name="Content Placeholder 2">
            <a:extLst>
              <a:ext uri="{FF2B5EF4-FFF2-40B4-BE49-F238E27FC236}">
                <a16:creationId xmlns:a16="http://schemas.microsoft.com/office/drawing/2014/main" id="{0EBC2899-1B20-F5AF-134C-CCD72932B863}"/>
              </a:ext>
            </a:extLst>
          </p:cNvPr>
          <p:cNvSpPr>
            <a:spLocks noGrp="1"/>
          </p:cNvSpPr>
          <p:nvPr>
            <p:ph idx="1"/>
          </p:nvPr>
        </p:nvSpPr>
        <p:spPr/>
        <p:txBody>
          <a:bodyPr>
            <a:normAutofit fontScale="70000" lnSpcReduction="20000"/>
          </a:bodyPr>
          <a:lstStyle/>
          <a:p>
            <a:r>
              <a:rPr lang="en-US" dirty="0"/>
              <a:t>In men &gt;40 years of age and women at least 45 years of age, it can improve risk assessment and guide LDL-C and non–HDL-C goals</a:t>
            </a:r>
          </a:p>
          <a:p>
            <a:pPr marL="0" indent="0">
              <a:buNone/>
            </a:pPr>
            <a:endParaRPr lang="en-US" dirty="0"/>
          </a:p>
          <a:p>
            <a:r>
              <a:rPr lang="en-US" dirty="0"/>
              <a:t>Both the absolute amount of CAC and the corresponding standardized percentile (currently based on age, sex, and race) have prognostic importance and help to reclassify risk in adults.</a:t>
            </a:r>
          </a:p>
          <a:p>
            <a:r>
              <a:rPr lang="en-US" dirty="0"/>
              <a:t>CAC=0 is strongly associated with a low 10-year risk of </a:t>
            </a:r>
            <a:r>
              <a:rPr lang="en-US" dirty="0" err="1"/>
              <a:t>ASCVD.It</a:t>
            </a:r>
            <a:r>
              <a:rPr lang="en-US" dirty="0"/>
              <a:t> is, therefore, reasonable to defer statin therapy among intermediate- or lower-risk adults with CAC=0. Important exceptions include people with FH or severe hypercholesterolemia &gt;190 mg/dL, diabetes, current tobacco use, and those with a strong family history of premature ASCVD. </a:t>
            </a:r>
          </a:p>
          <a:p>
            <a:pPr marL="0" indent="0">
              <a:buNone/>
            </a:pPr>
            <a:endParaRPr lang="en-US" dirty="0"/>
          </a:p>
          <a:p>
            <a:r>
              <a:rPr lang="en-US" dirty="0"/>
              <a:t>In adults at intermediate risk or select adults at borderline risk who undergo CAC testing, if the CAC score is 0 Agatston units (AU), and there is preference to avoid LLT and focus on lifestyle management, and no higher risk conditions (FH or severe hypercholesterolemia &gt;190 mg/dL, diabetes and age &gt;40 years, current cigarette smoking, strong family history of premature ASCVD) are present, it is reasonable to defer therapy and reassess with repeat CAC testing in 3 to 7 years to personalize management.</a:t>
            </a:r>
          </a:p>
        </p:txBody>
      </p:sp>
    </p:spTree>
    <p:extLst>
      <p:ext uri="{BB962C8B-B14F-4D97-AF65-F5344CB8AC3E}">
        <p14:creationId xmlns:p14="http://schemas.microsoft.com/office/powerpoint/2010/main" val="2408904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DA5EE-A41C-1F93-7084-CE7DA7E64857}"/>
              </a:ext>
            </a:extLst>
          </p:cNvPr>
          <p:cNvSpPr>
            <a:spLocks noGrp="1"/>
          </p:cNvSpPr>
          <p:nvPr>
            <p:ph type="title"/>
          </p:nvPr>
        </p:nvSpPr>
        <p:spPr/>
        <p:txBody>
          <a:bodyPr/>
          <a:lstStyle/>
          <a:p>
            <a:r>
              <a:rPr lang="en-US" b="1" dirty="0"/>
              <a:t>LDL Reduction in Primary Prevention</a:t>
            </a:r>
          </a:p>
        </p:txBody>
      </p:sp>
      <p:sp>
        <p:nvSpPr>
          <p:cNvPr id="3" name="Content Placeholder 2">
            <a:extLst>
              <a:ext uri="{FF2B5EF4-FFF2-40B4-BE49-F238E27FC236}">
                <a16:creationId xmlns:a16="http://schemas.microsoft.com/office/drawing/2014/main" id="{20B826C5-6DA4-00E8-46D9-BDD5AB6D080B}"/>
              </a:ext>
            </a:extLst>
          </p:cNvPr>
          <p:cNvSpPr>
            <a:spLocks noGrp="1"/>
          </p:cNvSpPr>
          <p:nvPr>
            <p:ph idx="1"/>
          </p:nvPr>
        </p:nvSpPr>
        <p:spPr/>
        <p:txBody>
          <a:bodyPr/>
          <a:lstStyle/>
          <a:p>
            <a:r>
              <a:rPr lang="en-US" dirty="0"/>
              <a:t>In adults aged 40 to 75 years with diabetes, chronic kidney disease stage 3 or 4, or human immunodeficiency virus, regardless of LDL-C level.</a:t>
            </a:r>
          </a:p>
          <a:p>
            <a:r>
              <a:rPr lang="en-US" dirty="0"/>
              <a:t>After age 75 years, LDL-C–lowering pharmacotherapy can be considered in conjunction with lifestyle interventions to reduce ASCVD risk.</a:t>
            </a:r>
          </a:p>
        </p:txBody>
      </p:sp>
    </p:spTree>
    <p:extLst>
      <p:ext uri="{BB962C8B-B14F-4D97-AF65-F5344CB8AC3E}">
        <p14:creationId xmlns:p14="http://schemas.microsoft.com/office/powerpoint/2010/main" val="1605142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28714-2B70-B381-3930-99570337ED25}"/>
              </a:ext>
            </a:extLst>
          </p:cNvPr>
          <p:cNvSpPr>
            <a:spLocks noGrp="1"/>
          </p:cNvSpPr>
          <p:nvPr>
            <p:ph type="title"/>
          </p:nvPr>
        </p:nvSpPr>
        <p:spPr/>
        <p:txBody>
          <a:bodyPr/>
          <a:lstStyle/>
          <a:p>
            <a:r>
              <a:rPr lang="en-US" b="1" dirty="0"/>
              <a:t>Secondary Prevention</a:t>
            </a:r>
          </a:p>
        </p:txBody>
      </p:sp>
      <p:sp>
        <p:nvSpPr>
          <p:cNvPr id="3" name="Content Placeholder 2">
            <a:extLst>
              <a:ext uri="{FF2B5EF4-FFF2-40B4-BE49-F238E27FC236}">
                <a16:creationId xmlns:a16="http://schemas.microsoft.com/office/drawing/2014/main" id="{F84D5320-B784-198F-269D-4CAFCC7F2B51}"/>
              </a:ext>
            </a:extLst>
          </p:cNvPr>
          <p:cNvSpPr>
            <a:spLocks noGrp="1"/>
          </p:cNvSpPr>
          <p:nvPr>
            <p:ph idx="1"/>
          </p:nvPr>
        </p:nvSpPr>
        <p:spPr>
          <a:xfrm>
            <a:off x="669700" y="2240924"/>
            <a:ext cx="10779617" cy="4456090"/>
          </a:xfrm>
        </p:spPr>
        <p:txBody>
          <a:bodyPr/>
          <a:lstStyle/>
          <a:p>
            <a:r>
              <a:rPr lang="en-US" dirty="0"/>
              <a:t>LDL-C &lt;55 mg/dL (1.4 mmol/L) and non–HDL-C &lt;85 mg/dL (2.2 mmol/L) is recommended for those at very high risk of ASCVD events.</a:t>
            </a:r>
          </a:p>
          <a:p>
            <a:pPr marL="0" indent="0">
              <a:buNone/>
            </a:pPr>
            <a:endParaRPr lang="en-US" dirty="0"/>
          </a:p>
          <a:p>
            <a:r>
              <a:rPr lang="en-US" dirty="0"/>
              <a:t>Although a smaller number of patients with ASCVD not at very high risk have an LDL-C goal of at least &lt;70 mg/dL, the majority of those with a history of ASCVD events will likely qualify for an LDL-C goal of &lt;55 mg/dL.</a:t>
            </a:r>
          </a:p>
          <a:p>
            <a:pPr marL="0" indent="0">
              <a:buNone/>
            </a:pPr>
            <a:endParaRPr lang="en-US" dirty="0"/>
          </a:p>
          <a:p>
            <a:r>
              <a:rPr lang="en-US" dirty="0"/>
              <a:t>In patients with persistently elevated TG, statin therapy remains the foundation of pharmacotherapy as an adjunct to lifestyle intervention to reduce ASCVD risk. Treatment for prevention of pancreatitis may also include TG-lowering therapies, especially in individuals with TG levels ≥1000 mg/dL (11.3 mmol/L).</a:t>
            </a:r>
          </a:p>
        </p:txBody>
      </p:sp>
    </p:spTree>
    <p:extLst>
      <p:ext uri="{BB962C8B-B14F-4D97-AF65-F5344CB8AC3E}">
        <p14:creationId xmlns:p14="http://schemas.microsoft.com/office/powerpoint/2010/main" val="1716549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F0ABD-D857-1BFC-ADE5-389B9D88ADF9}"/>
              </a:ext>
            </a:extLst>
          </p:cNvPr>
          <p:cNvSpPr>
            <a:spLocks noGrp="1"/>
          </p:cNvSpPr>
          <p:nvPr>
            <p:ph type="title"/>
          </p:nvPr>
        </p:nvSpPr>
        <p:spPr/>
        <p:txBody>
          <a:bodyPr/>
          <a:lstStyle/>
          <a:p>
            <a:r>
              <a:rPr lang="en-US" b="1" dirty="0"/>
              <a:t>Special Considerations</a:t>
            </a:r>
          </a:p>
        </p:txBody>
      </p:sp>
      <p:sp>
        <p:nvSpPr>
          <p:cNvPr id="3" name="Content Placeholder 2">
            <a:extLst>
              <a:ext uri="{FF2B5EF4-FFF2-40B4-BE49-F238E27FC236}">
                <a16:creationId xmlns:a16="http://schemas.microsoft.com/office/drawing/2014/main" id="{56B0E7C1-4E14-8152-5FC1-E88BB02A80E8}"/>
              </a:ext>
            </a:extLst>
          </p:cNvPr>
          <p:cNvSpPr>
            <a:spLocks noGrp="1"/>
          </p:cNvSpPr>
          <p:nvPr>
            <p:ph idx="1"/>
          </p:nvPr>
        </p:nvSpPr>
        <p:spPr/>
        <p:txBody>
          <a:bodyPr>
            <a:normAutofit/>
          </a:bodyPr>
          <a:lstStyle/>
          <a:p>
            <a:r>
              <a:rPr lang="en-US" dirty="0"/>
              <a:t>Initiating lipid-lowering therapy for people age 40 or older who have chronic kidney disease (stage 3 or higher), HIV or Type 1 or Type 2 diabetes</a:t>
            </a:r>
            <a:br>
              <a:rPr lang="en-US" dirty="0"/>
            </a:br>
            <a:endParaRPr lang="en-US" dirty="0"/>
          </a:p>
          <a:p>
            <a:r>
              <a:rPr lang="en-US" dirty="0"/>
              <a:t>Continuing lipid-lowering therapy in people being treated for cancer, unless contraindicated</a:t>
            </a:r>
            <a:br>
              <a:rPr lang="en-US" dirty="0"/>
            </a:br>
            <a:endParaRPr lang="en-US" dirty="0"/>
          </a:p>
          <a:p>
            <a:r>
              <a:rPr lang="en-US" dirty="0"/>
              <a:t>Deferring most lipid-lowering therapies during conception, pregnancy and lactation</a:t>
            </a:r>
          </a:p>
          <a:p>
            <a:endParaRPr lang="en-US" dirty="0"/>
          </a:p>
        </p:txBody>
      </p:sp>
    </p:spTree>
    <p:extLst>
      <p:ext uri="{BB962C8B-B14F-4D97-AF65-F5344CB8AC3E}">
        <p14:creationId xmlns:p14="http://schemas.microsoft.com/office/powerpoint/2010/main" val="3012985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83EB1E-9DC1-5171-6EE1-9799C63FB4F5}"/>
              </a:ext>
            </a:extLst>
          </p:cNvPr>
          <p:cNvSpPr>
            <a:spLocks noGrp="1"/>
          </p:cNvSpPr>
          <p:nvPr>
            <p:ph type="title"/>
          </p:nvPr>
        </p:nvSpPr>
        <p:spPr/>
        <p:txBody>
          <a:bodyPr/>
          <a:lstStyle/>
          <a:p>
            <a:r>
              <a:rPr lang="en-US" b="1" dirty="0"/>
              <a:t>CPR model</a:t>
            </a:r>
          </a:p>
        </p:txBody>
      </p:sp>
      <p:sp>
        <p:nvSpPr>
          <p:cNvPr id="4" name="Content Placeholder 3">
            <a:extLst>
              <a:ext uri="{FF2B5EF4-FFF2-40B4-BE49-F238E27FC236}">
                <a16:creationId xmlns:a16="http://schemas.microsoft.com/office/drawing/2014/main" id="{2E74E76B-452F-B3D4-7F8B-C3FD63B95D76}"/>
              </a:ext>
            </a:extLst>
          </p:cNvPr>
          <p:cNvSpPr>
            <a:spLocks noGrp="1"/>
          </p:cNvSpPr>
          <p:nvPr>
            <p:ph idx="1"/>
          </p:nvPr>
        </p:nvSpPr>
        <p:spPr/>
        <p:txBody>
          <a:bodyPr/>
          <a:lstStyle/>
          <a:p>
            <a:pPr lvl="1"/>
            <a:r>
              <a:rPr lang="en-US" dirty="0"/>
              <a:t>A) </a:t>
            </a:r>
            <a:r>
              <a:rPr lang="en-US" i="1" u="sng" dirty="0"/>
              <a:t>C</a:t>
            </a:r>
            <a:r>
              <a:rPr lang="en-US" i="1" dirty="0"/>
              <a:t>alculate</a:t>
            </a:r>
            <a:r>
              <a:rPr lang="en-US" dirty="0"/>
              <a:t> 10-year ASCVD risk</a:t>
            </a:r>
          </a:p>
          <a:p>
            <a:pPr marL="457200" lvl="1" indent="0">
              <a:buNone/>
            </a:pPr>
            <a:endParaRPr lang="en-US" dirty="0"/>
          </a:p>
          <a:p>
            <a:pPr lvl="1"/>
            <a:r>
              <a:rPr lang="en-US" dirty="0"/>
              <a:t>B) </a:t>
            </a:r>
            <a:r>
              <a:rPr lang="en-US" i="1" u="sng" dirty="0"/>
              <a:t>P</a:t>
            </a:r>
            <a:r>
              <a:rPr lang="en-US" i="1" dirty="0"/>
              <a:t>ersonalize</a:t>
            </a:r>
            <a:r>
              <a:rPr lang="en-US" dirty="0"/>
              <a:t> the estimated risk to the specific patient by considering factors not included in PREVENT-ASCVD equations; and </a:t>
            </a:r>
          </a:p>
          <a:p>
            <a:pPr marL="457200" lvl="1" indent="0">
              <a:buNone/>
            </a:pPr>
            <a:endParaRPr lang="en-US" dirty="0"/>
          </a:p>
          <a:p>
            <a:pPr lvl="1"/>
            <a:r>
              <a:rPr lang="en-US" dirty="0"/>
              <a:t>C) possibly </a:t>
            </a:r>
            <a:r>
              <a:rPr lang="en-US" i="1" u="sng" dirty="0"/>
              <a:t>R</a:t>
            </a:r>
            <a:r>
              <a:rPr lang="en-US" i="1" dirty="0"/>
              <a:t>eclassify</a:t>
            </a:r>
            <a:r>
              <a:rPr lang="en-US" dirty="0"/>
              <a:t> with selective use of coronary artery calcium (CAC) and </a:t>
            </a:r>
            <a:r>
              <a:rPr lang="en-US" i="1" u="sng" dirty="0"/>
              <a:t>R</a:t>
            </a:r>
            <a:r>
              <a:rPr lang="en-US" i="1" dirty="0"/>
              <a:t>eassess</a:t>
            </a:r>
            <a:r>
              <a:rPr lang="en-US" dirty="0"/>
              <a:t> treatment recommendations.</a:t>
            </a:r>
          </a:p>
        </p:txBody>
      </p:sp>
    </p:spTree>
    <p:extLst>
      <p:ext uri="{BB962C8B-B14F-4D97-AF65-F5344CB8AC3E}">
        <p14:creationId xmlns:p14="http://schemas.microsoft.com/office/powerpoint/2010/main" val="1835876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F2676F-33AC-6D9F-5204-BF8D8362EC50}"/>
              </a:ext>
            </a:extLst>
          </p:cNvPr>
          <p:cNvPicPr>
            <a:picLocks noChangeAspect="1"/>
          </p:cNvPicPr>
          <p:nvPr/>
        </p:nvPicPr>
        <p:blipFill>
          <a:blip r:embed="rId2"/>
          <a:stretch>
            <a:fillRect/>
          </a:stretch>
        </p:blipFill>
        <p:spPr>
          <a:xfrm>
            <a:off x="1726573" y="-556524"/>
            <a:ext cx="8765684" cy="7163064"/>
          </a:xfrm>
          <a:prstGeom prst="rect">
            <a:avLst/>
          </a:prstGeom>
        </p:spPr>
      </p:pic>
    </p:spTree>
    <p:extLst>
      <p:ext uri="{BB962C8B-B14F-4D97-AF65-F5344CB8AC3E}">
        <p14:creationId xmlns:p14="http://schemas.microsoft.com/office/powerpoint/2010/main" val="2603205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C56C-9EE4-50C2-F32A-8226A93E9B97}"/>
              </a:ext>
            </a:extLst>
          </p:cNvPr>
          <p:cNvSpPr>
            <a:spLocks noGrp="1"/>
          </p:cNvSpPr>
          <p:nvPr>
            <p:ph type="title"/>
          </p:nvPr>
        </p:nvSpPr>
        <p:spPr>
          <a:xfrm>
            <a:off x="776176" y="973668"/>
            <a:ext cx="10962167" cy="706964"/>
          </a:xfrm>
        </p:spPr>
        <p:txBody>
          <a:bodyPr/>
          <a:lstStyle/>
          <a:p>
            <a:r>
              <a:rPr lang="en-US" sz="2400" b="1" u="sng" dirty="0">
                <a:solidFill>
                  <a:schemeClr val="bg1"/>
                </a:solidFill>
                <a:hlinkClick r:id="rId2">
                  <a:extLst>
                    <a:ext uri="{A12FA001-AC4F-418D-AE19-62706E023703}">
                      <ahyp:hlinkClr xmlns:ahyp="http://schemas.microsoft.com/office/drawing/2018/hyperlinkcolor" val="tx"/>
                    </a:ext>
                  </a:extLst>
                </a:hlinkClick>
              </a:rPr>
              <a:t>2026 ACC/AHA/AACVPR/ABC/ACPM/ADA/AGS/APhA/ASPC/NLA/PCNA Guideline on the Management of Dyslipidemia</a:t>
            </a:r>
            <a:br>
              <a:rPr lang="en-US" sz="2400" b="1" u="sng" dirty="0">
                <a:solidFill>
                  <a:schemeClr val="bg1"/>
                </a:solidFill>
              </a:rPr>
            </a:br>
            <a:endParaRPr lang="en-US" sz="2400" b="1" dirty="0">
              <a:solidFill>
                <a:schemeClr val="bg1"/>
              </a:solidFill>
            </a:endParaRPr>
          </a:p>
        </p:txBody>
      </p:sp>
      <p:sp>
        <p:nvSpPr>
          <p:cNvPr id="3" name="Content Placeholder 2">
            <a:extLst>
              <a:ext uri="{FF2B5EF4-FFF2-40B4-BE49-F238E27FC236}">
                <a16:creationId xmlns:a16="http://schemas.microsoft.com/office/drawing/2014/main" id="{A05530F9-F12F-CB30-338A-BC34550D8162}"/>
              </a:ext>
            </a:extLst>
          </p:cNvPr>
          <p:cNvSpPr>
            <a:spLocks noGrp="1"/>
          </p:cNvSpPr>
          <p:nvPr>
            <p:ph idx="1"/>
          </p:nvPr>
        </p:nvSpPr>
        <p:spPr/>
        <p:txBody>
          <a:bodyPr/>
          <a:lstStyle/>
          <a:p>
            <a:r>
              <a:rPr lang="en-US" dirty="0"/>
              <a:t>Focuses on the implementation of new therapies </a:t>
            </a:r>
          </a:p>
          <a:p>
            <a:r>
              <a:rPr lang="en-US" dirty="0"/>
              <a:t>Evaluation of associated risk for individuals with dyslipidemia in primary and secondary prevention settings.</a:t>
            </a:r>
          </a:p>
          <a:p>
            <a:r>
              <a:rPr lang="en-US" dirty="0"/>
              <a:t>New approach to risk assessment through a novel risk score</a:t>
            </a:r>
          </a:p>
          <a:p>
            <a:r>
              <a:rPr lang="en-US" dirty="0"/>
              <a:t>Sets lower low-density lipoprotein cholesterol (LDL-C) and non–high-density lipoprotein cholesterol (HDL-C) treatment goals for patients with established atherosclerotic cardiovascular disease (ASCVD)</a:t>
            </a:r>
          </a:p>
          <a:p>
            <a:r>
              <a:rPr lang="en-US" dirty="0"/>
              <a:t>recommends measuring lipoprotein(a) [</a:t>
            </a:r>
            <a:r>
              <a:rPr lang="en-US" dirty="0" err="1"/>
              <a:t>Lp</a:t>
            </a:r>
            <a:r>
              <a:rPr lang="en-US" dirty="0"/>
              <a:t>(a)] at least once to identify individuals at higher risk of ASCVD</a:t>
            </a:r>
            <a:endParaRPr lang="en-US" dirty="0">
              <a:solidFill>
                <a:schemeClr val="tx1"/>
              </a:solidFill>
            </a:endParaRPr>
          </a:p>
        </p:txBody>
      </p:sp>
    </p:spTree>
    <p:extLst>
      <p:ext uri="{BB962C8B-B14F-4D97-AF65-F5344CB8AC3E}">
        <p14:creationId xmlns:p14="http://schemas.microsoft.com/office/powerpoint/2010/main" val="1368936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38BF7-4E45-F5A5-ED01-0247EF8D4E32}"/>
              </a:ext>
            </a:extLst>
          </p:cNvPr>
          <p:cNvSpPr>
            <a:spLocks noGrp="1"/>
          </p:cNvSpPr>
          <p:nvPr>
            <p:ph type="title"/>
          </p:nvPr>
        </p:nvSpPr>
        <p:spPr/>
        <p:txBody>
          <a:bodyPr/>
          <a:lstStyle/>
          <a:p>
            <a:r>
              <a:rPr lang="en-US" b="1" dirty="0"/>
              <a:t>Comparison of Guidelines (Risk Assessment</a:t>
            </a:r>
          </a:p>
        </p:txBody>
      </p:sp>
      <p:sp>
        <p:nvSpPr>
          <p:cNvPr id="3" name="Content Placeholder 2">
            <a:extLst>
              <a:ext uri="{FF2B5EF4-FFF2-40B4-BE49-F238E27FC236}">
                <a16:creationId xmlns:a16="http://schemas.microsoft.com/office/drawing/2014/main" id="{F34AE66C-F376-2A52-B13C-F9CF0F0D5874}"/>
              </a:ext>
            </a:extLst>
          </p:cNvPr>
          <p:cNvSpPr>
            <a:spLocks noGrp="1"/>
          </p:cNvSpPr>
          <p:nvPr>
            <p:ph sz="half" idx="1"/>
          </p:nvPr>
        </p:nvSpPr>
        <p:spPr/>
        <p:txBody>
          <a:bodyPr/>
          <a:lstStyle/>
          <a:p>
            <a:r>
              <a:rPr lang="en-US" dirty="0"/>
              <a:t>2018: ASCD risk: MI, stroke, in adults 40-75, without diabetes</a:t>
            </a:r>
          </a:p>
          <a:p>
            <a:r>
              <a:rPr lang="en-US" dirty="0"/>
              <a:t>with LDL 70-189mg/dL</a:t>
            </a:r>
          </a:p>
          <a:p>
            <a:r>
              <a:rPr lang="en-US" dirty="0"/>
              <a:t>Low risk &lt;5%</a:t>
            </a:r>
          </a:p>
          <a:p>
            <a:r>
              <a:rPr lang="en-US" dirty="0"/>
              <a:t>Borderline risk 5-7.5%</a:t>
            </a:r>
          </a:p>
          <a:p>
            <a:r>
              <a:rPr lang="en-US" dirty="0"/>
              <a:t>Intermediate risk 7.5-20%</a:t>
            </a:r>
          </a:p>
          <a:p>
            <a:r>
              <a:rPr lang="en-US" dirty="0"/>
              <a:t>High risk &gt;20%</a:t>
            </a:r>
          </a:p>
          <a:p>
            <a:endParaRPr lang="en-US" dirty="0"/>
          </a:p>
        </p:txBody>
      </p:sp>
      <p:sp>
        <p:nvSpPr>
          <p:cNvPr id="4" name="Content Placeholder 3">
            <a:extLst>
              <a:ext uri="{FF2B5EF4-FFF2-40B4-BE49-F238E27FC236}">
                <a16:creationId xmlns:a16="http://schemas.microsoft.com/office/drawing/2014/main" id="{DC63BF73-E3EF-88FD-34E9-5ECEE450C472}"/>
              </a:ext>
            </a:extLst>
          </p:cNvPr>
          <p:cNvSpPr>
            <a:spLocks noGrp="1"/>
          </p:cNvSpPr>
          <p:nvPr>
            <p:ph sz="half" idx="2"/>
          </p:nvPr>
        </p:nvSpPr>
        <p:spPr/>
        <p:txBody>
          <a:bodyPr/>
          <a:lstStyle/>
          <a:p>
            <a:r>
              <a:rPr lang="en-US" dirty="0"/>
              <a:t>2026: Adults 30-79, without DM, CKD, HIV</a:t>
            </a:r>
          </a:p>
          <a:p>
            <a:r>
              <a:rPr lang="en-US" dirty="0"/>
              <a:t>LDL 70-189mg/dL</a:t>
            </a:r>
          </a:p>
          <a:p>
            <a:r>
              <a:rPr lang="en-US" dirty="0"/>
              <a:t>Low risk &lt;3%</a:t>
            </a:r>
          </a:p>
          <a:p>
            <a:r>
              <a:rPr lang="en-US" dirty="0"/>
              <a:t>Borderline risk 3-5%</a:t>
            </a:r>
          </a:p>
          <a:p>
            <a:r>
              <a:rPr lang="en-US" dirty="0"/>
              <a:t>Intermediate risk 5-10%</a:t>
            </a:r>
          </a:p>
          <a:p>
            <a:r>
              <a:rPr lang="en-US" dirty="0"/>
              <a:t>High risk &gt;10%</a:t>
            </a:r>
          </a:p>
          <a:p>
            <a:endParaRPr lang="en-US" dirty="0"/>
          </a:p>
        </p:txBody>
      </p:sp>
    </p:spTree>
    <p:extLst>
      <p:ext uri="{BB962C8B-B14F-4D97-AF65-F5344CB8AC3E}">
        <p14:creationId xmlns:p14="http://schemas.microsoft.com/office/powerpoint/2010/main" val="2500394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08A679-DC07-2514-F86A-4BC213EDDA3A}"/>
              </a:ext>
            </a:extLst>
          </p:cNvPr>
          <p:cNvSpPr>
            <a:spLocks noGrp="1"/>
          </p:cNvSpPr>
          <p:nvPr>
            <p:ph type="title"/>
          </p:nvPr>
        </p:nvSpPr>
        <p:spPr/>
        <p:txBody>
          <a:bodyPr/>
          <a:lstStyle/>
          <a:p>
            <a:r>
              <a:rPr lang="en-US" b="1" dirty="0"/>
              <a:t>Risk Enhancers</a:t>
            </a:r>
          </a:p>
        </p:txBody>
      </p:sp>
      <p:sp>
        <p:nvSpPr>
          <p:cNvPr id="6" name="Content Placeholder 5">
            <a:extLst>
              <a:ext uri="{FF2B5EF4-FFF2-40B4-BE49-F238E27FC236}">
                <a16:creationId xmlns:a16="http://schemas.microsoft.com/office/drawing/2014/main" id="{CBA7C0FB-0A69-FFAA-C2F4-4F05C53A4BFF}"/>
              </a:ext>
            </a:extLst>
          </p:cNvPr>
          <p:cNvSpPr>
            <a:spLocks noGrp="1"/>
          </p:cNvSpPr>
          <p:nvPr>
            <p:ph idx="1"/>
          </p:nvPr>
        </p:nvSpPr>
        <p:spPr/>
        <p:txBody>
          <a:bodyPr/>
          <a:lstStyle/>
          <a:p>
            <a:r>
              <a:rPr lang="en-US" dirty="0"/>
              <a:t>Borderline risk (3-5%): Check </a:t>
            </a:r>
            <a:r>
              <a:rPr lang="en-US" dirty="0" err="1"/>
              <a:t>lp</a:t>
            </a:r>
            <a:r>
              <a:rPr lang="en-US" dirty="0"/>
              <a:t> (a), Apo B: and if elevated, treat with statins</a:t>
            </a:r>
          </a:p>
          <a:p>
            <a:r>
              <a:rPr lang="en-US" dirty="0"/>
              <a:t>Intermediate risk (5-10%): CAC score to decide therapy</a:t>
            </a:r>
          </a:p>
          <a:p>
            <a:r>
              <a:rPr lang="en-US" dirty="0"/>
              <a:t>High risk: treat with high intensity statins</a:t>
            </a:r>
          </a:p>
        </p:txBody>
      </p:sp>
    </p:spTree>
    <p:extLst>
      <p:ext uri="{BB962C8B-B14F-4D97-AF65-F5344CB8AC3E}">
        <p14:creationId xmlns:p14="http://schemas.microsoft.com/office/powerpoint/2010/main" val="2276677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7A8C4-6C66-A1A5-309A-959989B503D8}"/>
              </a:ext>
            </a:extLst>
          </p:cNvPr>
          <p:cNvSpPr>
            <a:spLocks noGrp="1"/>
          </p:cNvSpPr>
          <p:nvPr>
            <p:ph type="title"/>
          </p:nvPr>
        </p:nvSpPr>
        <p:spPr/>
        <p:txBody>
          <a:bodyPr/>
          <a:lstStyle/>
          <a:p>
            <a:r>
              <a:rPr lang="en-US" b="1" dirty="0"/>
              <a:t>Treatment</a:t>
            </a:r>
          </a:p>
        </p:txBody>
      </p:sp>
      <p:sp>
        <p:nvSpPr>
          <p:cNvPr id="3" name="Content Placeholder 2">
            <a:extLst>
              <a:ext uri="{FF2B5EF4-FFF2-40B4-BE49-F238E27FC236}">
                <a16:creationId xmlns:a16="http://schemas.microsoft.com/office/drawing/2014/main" id="{2CA56F90-5C63-46C1-BA96-057D9FB2FCB4}"/>
              </a:ext>
            </a:extLst>
          </p:cNvPr>
          <p:cNvSpPr>
            <a:spLocks noGrp="1"/>
          </p:cNvSpPr>
          <p:nvPr>
            <p:ph idx="1"/>
          </p:nvPr>
        </p:nvSpPr>
        <p:spPr>
          <a:xfrm>
            <a:off x="957330" y="2382592"/>
            <a:ext cx="10277340" cy="4159876"/>
          </a:xfrm>
        </p:spPr>
        <p:txBody>
          <a:bodyPr>
            <a:normAutofit fontScale="92500" lnSpcReduction="10000"/>
          </a:bodyPr>
          <a:lstStyle/>
          <a:p>
            <a:r>
              <a:rPr lang="en-US" dirty="0"/>
              <a:t>In low risk (&lt;3%) individuals between 30-59, with LDL&lt;160mg/dL: Lifestyle management</a:t>
            </a:r>
          </a:p>
          <a:p>
            <a:r>
              <a:rPr lang="en-US" dirty="0"/>
              <a:t>In borderline risk (3-5%) or intermediate risk (5-10%): LDL goal &lt;100mg/dL and non HDL C&lt;130mg/dL</a:t>
            </a:r>
          </a:p>
          <a:p>
            <a:r>
              <a:rPr lang="en-US" dirty="0"/>
              <a:t>In high risk (&gt;10%): LDL goal &lt;70mg/dL, non HDL goal &lt;100mg/dL</a:t>
            </a:r>
          </a:p>
          <a:p>
            <a:r>
              <a:rPr lang="en-US" dirty="0"/>
              <a:t>In very high risk: LDL goal &lt;55mg/ dL, non HDL goal &lt;85mg/dL</a:t>
            </a:r>
          </a:p>
          <a:p>
            <a:endParaRPr lang="en-US" dirty="0"/>
          </a:p>
          <a:p>
            <a:r>
              <a:rPr lang="en-US" dirty="0"/>
              <a:t>Clinical ASCVD includes ACS, those with history of MI, stable or unstable angina or coronary or other arterial revascularization, stroke, TIA, or PAD including aortic aneurysm, all of atherosclerotic origin.</a:t>
            </a:r>
          </a:p>
          <a:p>
            <a:r>
              <a:rPr lang="en-US" dirty="0"/>
              <a:t>Very high risk includes a history of multiple major ASCVD events (ACS within past 12 months, history of MI [other than ACS above], history of ischemic stroke, symptomatic PAD) or 1 major ASCVD event and multiple high-risk conditions (age </a:t>
            </a:r>
            <a:r>
              <a:rPr lang="en-US" i="1" dirty="0"/>
              <a:t>&gt;</a:t>
            </a:r>
            <a:r>
              <a:rPr lang="en-US" dirty="0"/>
              <a:t>65 years of age, coronary artery revascularization, current smoker, diabetes, history of HF, hypertension, LDL-C </a:t>
            </a:r>
            <a:r>
              <a:rPr lang="en-US" i="1" dirty="0"/>
              <a:t>&gt;</a:t>
            </a:r>
            <a:r>
              <a:rPr lang="en-US" dirty="0"/>
              <a:t>100 mg/dL despite maximally tolerated statin + ezetimibe).</a:t>
            </a:r>
          </a:p>
        </p:txBody>
      </p:sp>
    </p:spTree>
    <p:extLst>
      <p:ext uri="{BB962C8B-B14F-4D97-AF65-F5344CB8AC3E}">
        <p14:creationId xmlns:p14="http://schemas.microsoft.com/office/powerpoint/2010/main" val="3712533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914571-78EE-F6F2-140F-4BDAB8EBC30E}"/>
              </a:ext>
            </a:extLst>
          </p:cNvPr>
          <p:cNvPicPr>
            <a:picLocks noChangeAspect="1"/>
          </p:cNvPicPr>
          <p:nvPr/>
        </p:nvPicPr>
        <p:blipFill>
          <a:blip r:embed="rId2"/>
          <a:stretch>
            <a:fillRect/>
          </a:stretch>
        </p:blipFill>
        <p:spPr>
          <a:xfrm>
            <a:off x="1094705" y="182022"/>
            <a:ext cx="9659154" cy="6729787"/>
          </a:xfrm>
          <a:prstGeom prst="rect">
            <a:avLst/>
          </a:prstGeom>
        </p:spPr>
      </p:pic>
    </p:spTree>
    <p:extLst>
      <p:ext uri="{BB962C8B-B14F-4D97-AF65-F5344CB8AC3E}">
        <p14:creationId xmlns:p14="http://schemas.microsoft.com/office/powerpoint/2010/main" val="787179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48182-D37E-CB7A-CF05-B6664C28E760}"/>
              </a:ext>
            </a:extLst>
          </p:cNvPr>
          <p:cNvSpPr>
            <a:spLocks noGrp="1"/>
          </p:cNvSpPr>
          <p:nvPr>
            <p:ph type="title"/>
          </p:nvPr>
        </p:nvSpPr>
        <p:spPr/>
        <p:txBody>
          <a:bodyPr/>
          <a:lstStyle/>
          <a:p>
            <a:r>
              <a:rPr lang="en-US" b="1" dirty="0"/>
              <a:t>Take Home Messages</a:t>
            </a:r>
          </a:p>
        </p:txBody>
      </p:sp>
      <p:sp>
        <p:nvSpPr>
          <p:cNvPr id="3" name="Content Placeholder 2">
            <a:extLst>
              <a:ext uri="{FF2B5EF4-FFF2-40B4-BE49-F238E27FC236}">
                <a16:creationId xmlns:a16="http://schemas.microsoft.com/office/drawing/2014/main" id="{E4D55351-C58D-358B-4F24-B4529C1C0A96}"/>
              </a:ext>
            </a:extLst>
          </p:cNvPr>
          <p:cNvSpPr>
            <a:spLocks noGrp="1"/>
          </p:cNvSpPr>
          <p:nvPr>
            <p:ph idx="1"/>
          </p:nvPr>
        </p:nvSpPr>
        <p:spPr/>
        <p:txBody>
          <a:bodyPr/>
          <a:lstStyle/>
          <a:p>
            <a:r>
              <a:rPr lang="en-US" dirty="0"/>
              <a:t>Screen earlier, treat earlier</a:t>
            </a:r>
          </a:p>
          <a:p>
            <a:r>
              <a:rPr lang="en-US" dirty="0"/>
              <a:t>Lifestyle optimization should start in youth, </a:t>
            </a:r>
            <a:r>
              <a:rPr lang="en-US" dirty="0" err="1"/>
              <a:t>esp</a:t>
            </a:r>
            <a:r>
              <a:rPr lang="en-US" dirty="0"/>
              <a:t> with familial hypercholesterolemia </a:t>
            </a:r>
          </a:p>
          <a:p>
            <a:r>
              <a:rPr lang="en-US" dirty="0"/>
              <a:t>Young adulthood in individuals with LDL-C ≥160 mg/dL or a strong family history of premature ASCVD</a:t>
            </a:r>
          </a:p>
          <a:p>
            <a:r>
              <a:rPr lang="en-US" dirty="0"/>
              <a:t>Use the more contemporary American Heart Association Predicting Risk of cardiovascular disease EVENTs (PREVENT™) equations instead of the older Pooled Cohort Equations for 10- and 30-year risk assessment to guide lipid-lowering therapy in primary prevention in adults aged 30 to 79 years</a:t>
            </a:r>
          </a:p>
        </p:txBody>
      </p:sp>
    </p:spTree>
    <p:extLst>
      <p:ext uri="{BB962C8B-B14F-4D97-AF65-F5344CB8AC3E}">
        <p14:creationId xmlns:p14="http://schemas.microsoft.com/office/powerpoint/2010/main" val="2117980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303F27-0015-8D29-D519-803C3DF1AFBD}"/>
              </a:ext>
            </a:extLst>
          </p:cNvPr>
          <p:cNvSpPr>
            <a:spLocks noGrp="1"/>
          </p:cNvSpPr>
          <p:nvPr>
            <p:ph type="title"/>
          </p:nvPr>
        </p:nvSpPr>
        <p:spPr/>
        <p:txBody>
          <a:bodyPr/>
          <a:lstStyle/>
          <a:p>
            <a:r>
              <a:rPr lang="en-US" b="1" dirty="0"/>
              <a:t>THANK YOU</a:t>
            </a:r>
          </a:p>
        </p:txBody>
      </p:sp>
      <p:sp>
        <p:nvSpPr>
          <p:cNvPr id="6" name="Text Placeholder 5">
            <a:extLst>
              <a:ext uri="{FF2B5EF4-FFF2-40B4-BE49-F238E27FC236}">
                <a16:creationId xmlns:a16="http://schemas.microsoft.com/office/drawing/2014/main" id="{E09D6D97-7589-11D3-B565-7BD3CA67C32D}"/>
              </a:ext>
            </a:extLst>
          </p:cNvPr>
          <p:cNvSpPr>
            <a:spLocks noGrp="1"/>
          </p:cNvSpPr>
          <p:nvPr>
            <p:ph type="body" sz="half" idx="13"/>
          </p:nvPr>
        </p:nvSpPr>
        <p:spPr/>
        <p:txBody>
          <a:bodyPr/>
          <a:lstStyle/>
          <a:p>
            <a:endParaRPr lang="en-US"/>
          </a:p>
        </p:txBody>
      </p:sp>
      <p:sp>
        <p:nvSpPr>
          <p:cNvPr id="5" name="Text Placeholder 4">
            <a:extLst>
              <a:ext uri="{FF2B5EF4-FFF2-40B4-BE49-F238E27FC236}">
                <a16:creationId xmlns:a16="http://schemas.microsoft.com/office/drawing/2014/main" id="{A7290E8E-3E21-106A-468E-296EA6DC7D43}"/>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892556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E13084E-A3CC-2387-E64A-1A9F6720F96A}"/>
              </a:ext>
            </a:extLst>
          </p:cNvPr>
          <p:cNvPicPr>
            <a:picLocks noChangeAspect="1"/>
          </p:cNvPicPr>
          <p:nvPr/>
        </p:nvPicPr>
        <p:blipFill>
          <a:blip r:embed="rId2"/>
          <a:srcRect t="10844" r="1" b="2685"/>
          <a:stretch>
            <a:fillRect/>
          </a:stretch>
        </p:blipFill>
        <p:spPr>
          <a:xfrm>
            <a:off x="1854559" y="272417"/>
            <a:ext cx="8016758" cy="6585583"/>
          </a:xfrm>
          <a:prstGeom prst="rect">
            <a:avLst/>
          </a:prstGeom>
        </p:spPr>
      </p:pic>
    </p:spTree>
    <p:extLst>
      <p:ext uri="{BB962C8B-B14F-4D97-AF65-F5344CB8AC3E}">
        <p14:creationId xmlns:p14="http://schemas.microsoft.com/office/powerpoint/2010/main" val="2260025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A8C00-4040-7686-9FA4-0EF9A8622A49}"/>
              </a:ext>
            </a:extLst>
          </p:cNvPr>
          <p:cNvSpPr>
            <a:spLocks noGrp="1"/>
          </p:cNvSpPr>
          <p:nvPr>
            <p:ph type="title"/>
          </p:nvPr>
        </p:nvSpPr>
        <p:spPr/>
        <p:txBody>
          <a:bodyPr/>
          <a:lstStyle/>
          <a:p>
            <a:r>
              <a:rPr lang="en-US" b="1" dirty="0"/>
              <a:t>EVENTS (PREVENT) Equation</a:t>
            </a:r>
          </a:p>
        </p:txBody>
      </p:sp>
      <p:sp>
        <p:nvSpPr>
          <p:cNvPr id="3" name="Content Placeholder 2">
            <a:extLst>
              <a:ext uri="{FF2B5EF4-FFF2-40B4-BE49-F238E27FC236}">
                <a16:creationId xmlns:a16="http://schemas.microsoft.com/office/drawing/2014/main" id="{0C428042-41D3-A060-407A-B6174125E2FF}"/>
              </a:ext>
            </a:extLst>
          </p:cNvPr>
          <p:cNvSpPr>
            <a:spLocks noGrp="1"/>
          </p:cNvSpPr>
          <p:nvPr>
            <p:ph idx="1"/>
          </p:nvPr>
        </p:nvSpPr>
        <p:spPr>
          <a:xfrm>
            <a:off x="721217" y="2343955"/>
            <a:ext cx="10200068" cy="4514045"/>
          </a:xfrm>
        </p:spPr>
        <p:txBody>
          <a:bodyPr>
            <a:normAutofit lnSpcReduction="10000"/>
          </a:bodyPr>
          <a:lstStyle/>
          <a:p>
            <a:r>
              <a:rPr lang="en-US" dirty="0"/>
              <a:t>Estimate 10-year and 30-year risk for total cardiovascular disease (CVD), including atherosclerotic CVD (ASCVD) and heart failure (HF). </a:t>
            </a:r>
          </a:p>
          <a:p>
            <a:r>
              <a:rPr lang="en-US" dirty="0"/>
              <a:t>The first risk tool to combine cardiovascular, kidney, and metabolic health measures to guide primary prevention-focused treatment decisions.</a:t>
            </a:r>
          </a:p>
          <a:p>
            <a:r>
              <a:rPr lang="en-US" dirty="0"/>
              <a:t>The PREVENT calculator, based on the PREVENT equations, uses required clinical information to estimate CVD risk. </a:t>
            </a:r>
          </a:p>
          <a:p>
            <a:r>
              <a:rPr lang="en-US" dirty="0"/>
              <a:t>Three optional predictors, urine albumin-creatinine ratio (UACR), hemoglobin A1c (HbA1c), and social deprivation index (SDI), can further personalize risk estimates.</a:t>
            </a:r>
          </a:p>
          <a:p>
            <a:r>
              <a:rPr lang="en-US" dirty="0"/>
              <a:t>Use the PREVENT equations for adults ages 30–79 without known CVD.</a:t>
            </a:r>
          </a:p>
          <a:p>
            <a:r>
              <a:rPr lang="en-US" dirty="0"/>
              <a:t>Do </a:t>
            </a:r>
            <a:r>
              <a:rPr lang="en-US" b="1" dirty="0"/>
              <a:t>not</a:t>
            </a:r>
            <a:r>
              <a:rPr lang="en-US" dirty="0"/>
              <a:t> use the PREVENT equations for adults with known CVD, evidence of severe subclinical CVD (e.g., left ventricular ejection fraction &lt;40%, coronary artery calcium ≥300), positive genetic testing for a variant known to be pathogenic or for an inherited cardiovascular condition, end-stage kidney disease, or limited life expectancy (&lt;1 year).</a:t>
            </a:r>
          </a:p>
        </p:txBody>
      </p:sp>
    </p:spTree>
    <p:extLst>
      <p:ext uri="{BB962C8B-B14F-4D97-AF65-F5344CB8AC3E}">
        <p14:creationId xmlns:p14="http://schemas.microsoft.com/office/powerpoint/2010/main" val="1151090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2FC1C7-6558-F363-3D24-950917C515E8}"/>
              </a:ext>
            </a:extLst>
          </p:cNvPr>
          <p:cNvPicPr>
            <a:picLocks noChangeAspect="1"/>
          </p:cNvPicPr>
          <p:nvPr/>
        </p:nvPicPr>
        <p:blipFill>
          <a:blip r:embed="rId2"/>
          <a:srcRect l="12014" r="11832"/>
          <a:stretch>
            <a:fillRect/>
          </a:stretch>
        </p:blipFill>
        <p:spPr>
          <a:xfrm>
            <a:off x="710293" y="-356428"/>
            <a:ext cx="9269730" cy="7545898"/>
          </a:xfrm>
          <a:prstGeom prst="rect">
            <a:avLst/>
          </a:prstGeom>
        </p:spPr>
      </p:pic>
      <p:sp>
        <p:nvSpPr>
          <p:cNvPr id="2" name="TextBox 1">
            <a:extLst>
              <a:ext uri="{FF2B5EF4-FFF2-40B4-BE49-F238E27FC236}">
                <a16:creationId xmlns:a16="http://schemas.microsoft.com/office/drawing/2014/main" id="{3F68B270-7819-43E1-A929-5065FD19A719}"/>
              </a:ext>
            </a:extLst>
          </p:cNvPr>
          <p:cNvSpPr txBox="1"/>
          <p:nvPr/>
        </p:nvSpPr>
        <p:spPr>
          <a:xfrm>
            <a:off x="9681210" y="2045970"/>
            <a:ext cx="1634490" cy="646331"/>
          </a:xfrm>
          <a:prstGeom prst="rect">
            <a:avLst/>
          </a:prstGeom>
          <a:noFill/>
        </p:spPr>
        <p:txBody>
          <a:bodyPr wrap="square" rtlCol="0">
            <a:spAutoFit/>
          </a:bodyPr>
          <a:lstStyle/>
          <a:p>
            <a:r>
              <a:rPr lang="en-US" sz="3600" dirty="0">
                <a:hlinkClick r:id="rId3"/>
              </a:rPr>
              <a:t>LINK</a:t>
            </a:r>
            <a:endParaRPr lang="en-US" sz="3600" dirty="0"/>
          </a:p>
        </p:txBody>
      </p:sp>
    </p:spTree>
    <p:extLst>
      <p:ext uri="{BB962C8B-B14F-4D97-AF65-F5344CB8AC3E}">
        <p14:creationId xmlns:p14="http://schemas.microsoft.com/office/powerpoint/2010/main" val="3519989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5FB5A3-9AAC-D051-085A-76CC8E0384BB}"/>
              </a:ext>
            </a:extLst>
          </p:cNvPr>
          <p:cNvPicPr>
            <a:picLocks noChangeAspect="1"/>
          </p:cNvPicPr>
          <p:nvPr/>
        </p:nvPicPr>
        <p:blipFill>
          <a:blip r:embed="rId2"/>
          <a:srcRect l="11016" t="28291" r="11980" b="-1922"/>
          <a:stretch>
            <a:fillRect/>
          </a:stretch>
        </p:blipFill>
        <p:spPr>
          <a:xfrm>
            <a:off x="-293593" y="0"/>
            <a:ext cx="12485593" cy="6709411"/>
          </a:xfrm>
          <a:prstGeom prst="rect">
            <a:avLst/>
          </a:prstGeom>
        </p:spPr>
      </p:pic>
    </p:spTree>
    <p:extLst>
      <p:ext uri="{BB962C8B-B14F-4D97-AF65-F5344CB8AC3E}">
        <p14:creationId xmlns:p14="http://schemas.microsoft.com/office/powerpoint/2010/main" val="1177795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D70762-A25B-41A4-4AD9-039B619C5961}"/>
              </a:ext>
            </a:extLst>
          </p:cNvPr>
          <p:cNvPicPr>
            <a:picLocks noChangeAspect="1"/>
          </p:cNvPicPr>
          <p:nvPr/>
        </p:nvPicPr>
        <p:blipFill>
          <a:blip r:embed="rId2"/>
          <a:srcRect l="13806" t="21010" r="12174"/>
          <a:stretch>
            <a:fillRect/>
          </a:stretch>
        </p:blipFill>
        <p:spPr>
          <a:xfrm>
            <a:off x="571500" y="-125730"/>
            <a:ext cx="10223306" cy="6480810"/>
          </a:xfrm>
          <a:prstGeom prst="rect">
            <a:avLst/>
          </a:prstGeom>
        </p:spPr>
      </p:pic>
    </p:spTree>
    <p:extLst>
      <p:ext uri="{BB962C8B-B14F-4D97-AF65-F5344CB8AC3E}">
        <p14:creationId xmlns:p14="http://schemas.microsoft.com/office/powerpoint/2010/main" val="2538677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5834DB-59BE-381A-EE60-D449566E6981}"/>
              </a:ext>
            </a:extLst>
          </p:cNvPr>
          <p:cNvPicPr>
            <a:picLocks noChangeAspect="1"/>
          </p:cNvPicPr>
          <p:nvPr/>
        </p:nvPicPr>
        <p:blipFill>
          <a:blip r:embed="rId2"/>
          <a:srcRect l="13899" t="11513" r="13190"/>
          <a:stretch>
            <a:fillRect/>
          </a:stretch>
        </p:blipFill>
        <p:spPr>
          <a:xfrm>
            <a:off x="617220" y="114300"/>
            <a:ext cx="10104120" cy="6521946"/>
          </a:xfrm>
          <a:prstGeom prst="rect">
            <a:avLst/>
          </a:prstGeom>
        </p:spPr>
      </p:pic>
    </p:spTree>
    <p:extLst>
      <p:ext uri="{BB962C8B-B14F-4D97-AF65-F5344CB8AC3E}">
        <p14:creationId xmlns:p14="http://schemas.microsoft.com/office/powerpoint/2010/main" val="182561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FA3274-9CAA-823F-608F-A716E392E674}"/>
              </a:ext>
            </a:extLst>
          </p:cNvPr>
          <p:cNvPicPr>
            <a:picLocks noChangeAspect="1"/>
          </p:cNvPicPr>
          <p:nvPr/>
        </p:nvPicPr>
        <p:blipFill>
          <a:blip r:embed="rId2"/>
          <a:srcRect l="17782" t="18350" r="20340" b="984"/>
          <a:stretch>
            <a:fillRect/>
          </a:stretch>
        </p:blipFill>
        <p:spPr>
          <a:xfrm>
            <a:off x="1062185" y="248078"/>
            <a:ext cx="9236245" cy="6394562"/>
          </a:xfrm>
          <a:prstGeom prst="rect">
            <a:avLst/>
          </a:prstGeom>
        </p:spPr>
      </p:pic>
    </p:spTree>
    <p:extLst>
      <p:ext uri="{BB962C8B-B14F-4D97-AF65-F5344CB8AC3E}">
        <p14:creationId xmlns:p14="http://schemas.microsoft.com/office/powerpoint/2010/main" val="7019681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Ion Boardroom</Template>
  <TotalTime>3052</TotalTime>
  <Words>1656</Words>
  <Application>Microsoft Office PowerPoint</Application>
  <PresentationFormat>Widescreen</PresentationFormat>
  <Paragraphs>91</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Century Gothic</vt:lpstr>
      <vt:lpstr>Wingdings 3</vt:lpstr>
      <vt:lpstr>Ion Boardroom</vt:lpstr>
      <vt:lpstr>Lipid Guidelines 2026</vt:lpstr>
      <vt:lpstr>2026 ACC/AHA/AACVPR/ABC/ACPM/ADA/AGS/APhA/ASPC/NLA/PCNA Guideline on the Management of Dyslipidemia </vt:lpstr>
      <vt:lpstr>PowerPoint Presentation</vt:lpstr>
      <vt:lpstr>EVENTS (PREVENT) Equation</vt:lpstr>
      <vt:lpstr>PowerPoint Presentation</vt:lpstr>
      <vt:lpstr>PowerPoint Presentation</vt:lpstr>
      <vt:lpstr>PowerPoint Presentation</vt:lpstr>
      <vt:lpstr>PowerPoint Presentation</vt:lpstr>
      <vt:lpstr>PowerPoint Presentation</vt:lpstr>
      <vt:lpstr>Interpretation of Results</vt:lpstr>
      <vt:lpstr>PowerPoint Presentation</vt:lpstr>
      <vt:lpstr>Apolipoprotein B</vt:lpstr>
      <vt:lpstr>Lipoprotein (a)</vt:lpstr>
      <vt:lpstr>Coronary Artery Calcium Score</vt:lpstr>
      <vt:lpstr>LDL Reduction in Primary Prevention</vt:lpstr>
      <vt:lpstr>Secondary Prevention</vt:lpstr>
      <vt:lpstr>Special Considerations</vt:lpstr>
      <vt:lpstr>CPR model</vt:lpstr>
      <vt:lpstr>PowerPoint Presentation</vt:lpstr>
      <vt:lpstr>Comparison of Guidelines (Risk Assessment</vt:lpstr>
      <vt:lpstr>Risk Enhancers</vt:lpstr>
      <vt:lpstr>Treatment</vt:lpstr>
      <vt:lpstr>PowerPoint Presentation</vt:lpstr>
      <vt:lpstr>Take Home Messages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Radhika Bukkapatnam</dc:creator>
  <cp:lastModifiedBy>Linda Paumer</cp:lastModifiedBy>
  <cp:revision>6</cp:revision>
  <dcterms:created xsi:type="dcterms:W3CDTF">2026-08-11T05:05:25Z</dcterms:created>
  <dcterms:modified xsi:type="dcterms:W3CDTF">2026-08-13T14:21:05Z</dcterms:modified>
</cp:coreProperties>
</file>