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7" r:id="rId9"/>
    <p:sldId id="269" r:id="rId10"/>
    <p:sldId id="461" r:id="rId11"/>
    <p:sldId id="463" r:id="rId12"/>
    <p:sldId id="471" r:id="rId13"/>
    <p:sldId id="270" r:id="rId14"/>
    <p:sldId id="275" r:id="rId15"/>
    <p:sldId id="272" r:id="rId16"/>
    <p:sldId id="465" r:id="rId17"/>
    <p:sldId id="274" r:id="rId18"/>
    <p:sldId id="460" r:id="rId19"/>
    <p:sldId id="277" r:id="rId20"/>
    <p:sldId id="278" r:id="rId21"/>
    <p:sldId id="279" r:id="rId22"/>
    <p:sldId id="280" r:id="rId23"/>
    <p:sldId id="281" r:id="rId24"/>
    <p:sldId id="282" r:id="rId25"/>
    <p:sldId id="468" r:id="rId26"/>
    <p:sldId id="283" r:id="rId27"/>
    <p:sldId id="466" r:id="rId28"/>
    <p:sldId id="293" r:id="rId29"/>
    <p:sldId id="470" r:id="rId30"/>
    <p:sldId id="286" r:id="rId31"/>
    <p:sldId id="287" r:id="rId32"/>
    <p:sldId id="288" r:id="rId33"/>
    <p:sldId id="284" r:id="rId34"/>
    <p:sldId id="285" r:id="rId35"/>
    <p:sldId id="289" r:id="rId36"/>
    <p:sldId id="290" r:id="rId37"/>
    <p:sldId id="291" r:id="rId38"/>
    <p:sldId id="292" r:id="rId39"/>
    <p:sldId id="295" r:id="rId40"/>
    <p:sldId id="467" r:id="rId41"/>
    <p:sldId id="469" r:id="rId4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500" autoAdjust="0"/>
  </p:normalViewPr>
  <p:slideViewPr>
    <p:cSldViewPr>
      <p:cViewPr varScale="1">
        <p:scale>
          <a:sx n="60" d="100"/>
          <a:sy n="60" d="100"/>
        </p:scale>
        <p:origin x="168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D6E2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9794" y="359410"/>
            <a:ext cx="674560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9976" y="1334770"/>
            <a:ext cx="8004047" cy="4598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As%20a%20general%20rule,%20you%20should%20have%208-10%20times%20your%20salary%20saved%20by%20the%20time%20you%20hit%2065%20years%20old.%20The%20younger%20you%20start%20saving%20for%20retirement,%20the%20closer%20you'll%20be%20to%20this%20benchmark.%20(Source:%20https:/www.creditdonkey.com/average-bank-account-balance.html)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bihealth.com/the-four-pillars-of-health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hyperlink" Target="https://www.nbihealth.com/73-the-four-pillars-of-health/" TargetMode="Externa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v=4JIPke0gOoo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ardiovascularwellnessprogram.org/student-projects-1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cagingresources.org/resources-directory/mobility-fall-prevention" TargetMode="Externa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0" y="5715000"/>
            <a:ext cx="4678045" cy="9251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745"/>
              </a:lnSpc>
              <a:spcBef>
                <a:spcPts val="95"/>
              </a:spcBef>
            </a:pPr>
            <a:r>
              <a:rPr sz="4000" spc="-10" dirty="0">
                <a:solidFill>
                  <a:srgbClr val="1F487C"/>
                </a:solidFill>
                <a:latin typeface="Calibri"/>
                <a:cs typeface="Calibri"/>
              </a:rPr>
              <a:t>Importance</a:t>
            </a:r>
            <a:r>
              <a:rPr sz="40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40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1F487C"/>
                </a:solidFill>
                <a:latin typeface="Calibri"/>
                <a:cs typeface="Calibri"/>
              </a:rPr>
              <a:t>Balance</a:t>
            </a:r>
            <a:endParaRPr sz="4000" dirty="0">
              <a:latin typeface="Calibri"/>
              <a:cs typeface="Calibri"/>
            </a:endParaRPr>
          </a:p>
          <a:p>
            <a:pPr marR="338455" algn="ctr">
              <a:lnSpc>
                <a:spcPts val="2345"/>
              </a:lnSpc>
            </a:pPr>
            <a:r>
              <a:rPr sz="2000" spc="-5" dirty="0">
                <a:solidFill>
                  <a:srgbClr val="8B94AA"/>
                </a:solidFill>
                <a:latin typeface="Calibri"/>
                <a:cs typeface="Calibri"/>
              </a:rPr>
              <a:t>Linda</a:t>
            </a:r>
            <a:r>
              <a:rPr sz="2000" spc="-35" dirty="0">
                <a:solidFill>
                  <a:srgbClr val="8B94A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8B94AA"/>
                </a:solidFill>
                <a:latin typeface="Calibri"/>
                <a:cs typeface="Calibri"/>
              </a:rPr>
              <a:t>Paumer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2140" y="314960"/>
            <a:ext cx="7668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Calibri"/>
                <a:cs typeface="Calibri"/>
              </a:rPr>
              <a:t>"</a:t>
            </a:r>
            <a:r>
              <a:rPr sz="2800" b="0" i="1" spc="-10" dirty="0">
                <a:latin typeface="Calibri"/>
                <a:cs typeface="Calibri"/>
              </a:rPr>
              <a:t>Happiness</a:t>
            </a:r>
            <a:r>
              <a:rPr sz="2800" b="0" i="1" spc="15" dirty="0">
                <a:latin typeface="Calibri"/>
                <a:cs typeface="Calibri"/>
              </a:rPr>
              <a:t> </a:t>
            </a:r>
            <a:r>
              <a:rPr sz="2800" b="0" i="1" spc="-5" dirty="0">
                <a:latin typeface="Calibri"/>
                <a:cs typeface="Calibri"/>
              </a:rPr>
              <a:t>is</a:t>
            </a:r>
            <a:r>
              <a:rPr sz="2800" b="0" i="1" spc="5" dirty="0">
                <a:latin typeface="Calibri"/>
                <a:cs typeface="Calibri"/>
              </a:rPr>
              <a:t> </a:t>
            </a:r>
            <a:r>
              <a:rPr sz="2800" b="0" i="1" spc="-5" dirty="0">
                <a:latin typeface="Calibri"/>
                <a:cs typeface="Calibri"/>
              </a:rPr>
              <a:t>not a </a:t>
            </a:r>
            <a:r>
              <a:rPr sz="2800" b="0" i="1" spc="-15" dirty="0">
                <a:latin typeface="Calibri"/>
                <a:cs typeface="Calibri"/>
              </a:rPr>
              <a:t>matter</a:t>
            </a:r>
            <a:r>
              <a:rPr sz="2800" b="0" i="1" spc="15" dirty="0">
                <a:latin typeface="Calibri"/>
                <a:cs typeface="Calibri"/>
              </a:rPr>
              <a:t> </a:t>
            </a:r>
            <a:r>
              <a:rPr sz="2800" b="0" i="1" spc="-5" dirty="0">
                <a:latin typeface="Calibri"/>
                <a:cs typeface="Calibri"/>
              </a:rPr>
              <a:t>of</a:t>
            </a:r>
            <a:r>
              <a:rPr sz="2800" b="0" i="1" spc="5" dirty="0">
                <a:latin typeface="Calibri"/>
                <a:cs typeface="Calibri"/>
              </a:rPr>
              <a:t> </a:t>
            </a:r>
            <a:r>
              <a:rPr sz="2800" b="0" i="1" spc="-10" dirty="0">
                <a:latin typeface="Calibri"/>
                <a:cs typeface="Calibri"/>
              </a:rPr>
              <a:t>intensity</a:t>
            </a:r>
            <a:r>
              <a:rPr sz="2800" b="0" i="1" dirty="0">
                <a:latin typeface="Calibri"/>
                <a:cs typeface="Calibri"/>
              </a:rPr>
              <a:t> </a:t>
            </a:r>
            <a:r>
              <a:rPr sz="2800" b="0" i="1" spc="-10" dirty="0">
                <a:latin typeface="Calibri"/>
                <a:cs typeface="Calibri"/>
              </a:rPr>
              <a:t>but</a:t>
            </a:r>
            <a:r>
              <a:rPr sz="2800" b="0" i="1" dirty="0">
                <a:latin typeface="Calibri"/>
                <a:cs typeface="Calibri"/>
              </a:rPr>
              <a:t> </a:t>
            </a:r>
            <a:r>
              <a:rPr sz="2800" b="0" i="1" spc="-5" dirty="0">
                <a:latin typeface="Calibri"/>
                <a:cs typeface="Calibri"/>
              </a:rPr>
              <a:t>of</a:t>
            </a:r>
            <a:r>
              <a:rPr sz="2800" b="0" i="1" dirty="0">
                <a:latin typeface="Calibri"/>
                <a:cs typeface="Calibri"/>
              </a:rPr>
              <a:t> </a:t>
            </a:r>
            <a:r>
              <a:rPr sz="2800" b="0" i="1" spc="-5" dirty="0">
                <a:latin typeface="Calibri"/>
                <a:cs typeface="Calibri"/>
              </a:rPr>
              <a:t>balance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741934"/>
            <a:ext cx="53936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10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1F487C"/>
                </a:solidFill>
                <a:latin typeface="Calibri"/>
                <a:cs typeface="Calibri"/>
              </a:rPr>
              <a:t>order</a:t>
            </a:r>
            <a:r>
              <a:rPr sz="2800" i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i="1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1F487C"/>
                </a:solidFill>
                <a:latin typeface="Calibri"/>
                <a:cs typeface="Calibri"/>
              </a:rPr>
              <a:t>rhythm</a:t>
            </a:r>
            <a:r>
              <a:rPr sz="2800" i="1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i="1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i="1" spc="-25" dirty="0">
                <a:solidFill>
                  <a:srgbClr val="1F487C"/>
                </a:solidFill>
                <a:latin typeface="Calibri"/>
                <a:cs typeface="Calibri"/>
              </a:rPr>
              <a:t>harmony."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8469" y="868426"/>
            <a:ext cx="1500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1F487C"/>
                </a:solidFill>
                <a:latin typeface="Calibri"/>
                <a:cs typeface="Calibri"/>
              </a:rPr>
              <a:t>Thomas</a:t>
            </a:r>
            <a:r>
              <a:rPr sz="1800" i="1" spc="-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1F487C"/>
                </a:solidFill>
                <a:latin typeface="Calibri"/>
                <a:cs typeface="Calibri"/>
              </a:rPr>
              <a:t>Merton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371600"/>
            <a:ext cx="7467600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fruit, food&#10;&#10;Description automatically generated">
            <a:extLst>
              <a:ext uri="{FF2B5EF4-FFF2-40B4-BE49-F238E27FC236}">
                <a16:creationId xmlns:a16="http://schemas.microsoft.com/office/drawing/2014/main" id="{B7973CD2-9903-2878-7E6B-AB9790AA1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1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802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5DA4CF-693B-37D7-FA65-CBCFA7D490CA}"/>
              </a:ext>
            </a:extLst>
          </p:cNvPr>
          <p:cNvSpPr txBox="1"/>
          <p:nvPr/>
        </p:nvSpPr>
        <p:spPr>
          <a:xfrm>
            <a:off x="1461977" y="6324600"/>
            <a:ext cx="769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(Source: </a:t>
            </a:r>
            <a:r>
              <a:rPr lang="fr-FR" dirty="0">
                <a:hlinkClick r:id="rId2"/>
              </a:rPr>
              <a:t>https://www.creditdonkey.com/average-bank-account-balance.html)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19343E-051E-EEB0-8A2F-4DE5146274FA}"/>
              </a:ext>
            </a:extLst>
          </p:cNvPr>
          <p:cNvSpPr txBox="1"/>
          <p:nvPr/>
        </p:nvSpPr>
        <p:spPr>
          <a:xfrm>
            <a:off x="266700" y="4031536"/>
            <a:ext cx="8610600" cy="1926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863" indent="-169863"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Recommended to have enough in your savings account to cover 3 - 6 months of expenses.</a:t>
            </a:r>
          </a:p>
          <a:p>
            <a:pPr marL="169863" indent="-169863">
              <a:lnSpc>
                <a:spcPct val="85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 general rule- have 8-10 times your salary saved by the time you hit 65 years old. The younger you start saving for retirement, the closer you'll be to this benchmark.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0C7411-2E9D-0F88-CC7B-207716072B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33"/>
          <a:stretch/>
        </p:blipFill>
        <p:spPr>
          <a:xfrm>
            <a:off x="304800" y="686153"/>
            <a:ext cx="8610600" cy="332766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1021EC7-FEFD-9CB5-22A5-945A94BBB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0704"/>
            <a:ext cx="6745605" cy="635000"/>
          </a:xfrm>
        </p:spPr>
        <p:txBody>
          <a:bodyPr/>
          <a:lstStyle/>
          <a:p>
            <a:r>
              <a:rPr lang="en-US" dirty="0"/>
              <a:t>Bank Balance</a:t>
            </a:r>
          </a:p>
        </p:txBody>
      </p:sp>
    </p:spTree>
    <p:extLst>
      <p:ext uri="{BB962C8B-B14F-4D97-AF65-F5344CB8AC3E}">
        <p14:creationId xmlns:p14="http://schemas.microsoft.com/office/powerpoint/2010/main" val="987043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B3623-14A1-BB36-1C6F-4DE5A9BF8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Intergenerational Bank Balance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EE19C-3702-D24E-011C-B4ED1554A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143000"/>
            <a:ext cx="8004047" cy="2462213"/>
          </a:xfrm>
        </p:spPr>
        <p:txBody>
          <a:bodyPr/>
          <a:lstStyle/>
          <a:p>
            <a:r>
              <a:rPr lang="en-US" b="1" dirty="0"/>
              <a:t>Beyond the Balance Sheet:</a:t>
            </a:r>
            <a:r>
              <a:rPr lang="en-US" dirty="0"/>
              <a:t> Preserving family legacies requires aligning heirs with shared values rather than just managing portfolios.</a:t>
            </a:r>
          </a:p>
          <a:p>
            <a:endParaRPr lang="en-US" dirty="0"/>
          </a:p>
          <a:p>
            <a:r>
              <a:rPr lang="en-US" dirty="0"/>
              <a:t>Are heirs ready for this responsibility?</a:t>
            </a:r>
            <a:endParaRPr lang="en-US" b="1" dirty="0"/>
          </a:p>
        </p:txBody>
      </p:sp>
      <p:pic>
        <p:nvPicPr>
          <p:cNvPr id="4" name="Picture 3" descr="The Importance of Intergenerational Wealth Transfer - Agemy Financial  Strategies">
            <a:extLst>
              <a:ext uri="{FF2B5EF4-FFF2-40B4-BE49-F238E27FC236}">
                <a16:creationId xmlns:a16="http://schemas.microsoft.com/office/drawing/2014/main" id="{F90B8B49-C65B-F953-9FC4-1637E737C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4038600"/>
            <a:ext cx="4800600" cy="269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54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8600" y="691324"/>
            <a:ext cx="4495800" cy="54753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7A2DB6-613C-55A5-329E-6FB9AD694C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667" t="-3363" r="4166" b="8345"/>
          <a:stretch/>
        </p:blipFill>
        <p:spPr>
          <a:xfrm>
            <a:off x="762000" y="181169"/>
            <a:ext cx="3440086" cy="46725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7126CE-DB3B-F54F-E497-B93B4FAEEC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517" b="14300"/>
          <a:stretch/>
        </p:blipFill>
        <p:spPr>
          <a:xfrm>
            <a:off x="1600200" y="4853763"/>
            <a:ext cx="2286000" cy="17415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152400"/>
            <a:ext cx="678180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136944"/>
            <a:ext cx="400557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dirty="0">
                <a:latin typeface="Calibri"/>
                <a:cs typeface="Calibri"/>
              </a:rPr>
              <a:t>4</a:t>
            </a:r>
            <a:r>
              <a:rPr sz="4400" b="0" spc="-20" dirty="0">
                <a:latin typeface="Calibri"/>
                <a:cs typeface="Calibri"/>
              </a:rPr>
              <a:t> </a:t>
            </a:r>
            <a:r>
              <a:rPr sz="4400" b="0" spc="-15" dirty="0">
                <a:latin typeface="Calibri"/>
                <a:cs typeface="Calibri"/>
              </a:rPr>
              <a:t>Pillars</a:t>
            </a:r>
            <a:r>
              <a:rPr sz="4400" b="0" spc="-20" dirty="0">
                <a:latin typeface="Calibri"/>
                <a:cs typeface="Calibri"/>
              </a:rPr>
              <a:t> </a:t>
            </a:r>
            <a:r>
              <a:rPr sz="4400" b="0" dirty="0">
                <a:latin typeface="Calibri"/>
                <a:cs typeface="Calibri"/>
              </a:rPr>
              <a:t>of</a:t>
            </a:r>
            <a:r>
              <a:rPr sz="4400" b="0" spc="-20" dirty="0">
                <a:latin typeface="Calibri"/>
                <a:cs typeface="Calibri"/>
              </a:rPr>
              <a:t> </a:t>
            </a:r>
            <a:r>
              <a:rPr sz="4400" b="0" spc="-5" dirty="0">
                <a:latin typeface="Calibri"/>
                <a:cs typeface="Calibri"/>
              </a:rPr>
              <a:t>Health</a:t>
            </a:r>
            <a:endParaRPr sz="44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 rotWithShape="1">
          <a:blip r:embed="rId2" cstate="print"/>
          <a:srcRect l="1867" t="1" r="-1867" b="2708"/>
          <a:stretch/>
        </p:blipFill>
        <p:spPr>
          <a:xfrm>
            <a:off x="761999" y="800080"/>
            <a:ext cx="3810001" cy="26625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EA9A17-E940-74B6-7A64-93C5940EC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81000"/>
            <a:ext cx="3312044" cy="26524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25009A-A7F4-C239-1FE1-20CA57A9E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328936"/>
            <a:ext cx="2895851" cy="28958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C0AC85-9CF1-1E62-CA30-D7AA985706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4162" y="3624468"/>
            <a:ext cx="2899738" cy="28958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F089F0-D2B3-A2AC-DDF5-257A518E74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6278028"/>
            <a:ext cx="4757421" cy="4845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280F7D-9117-59A5-335D-0E4DD056C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770" y="937913"/>
            <a:ext cx="4538330" cy="33378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728778-FB4A-22A4-A0A8-4C6EE48CF56C}"/>
              </a:ext>
            </a:extLst>
          </p:cNvPr>
          <p:cNvSpPr txBox="1"/>
          <p:nvPr/>
        </p:nvSpPr>
        <p:spPr>
          <a:xfrm>
            <a:off x="3733800" y="341822"/>
            <a:ext cx="529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https://www.nbihealth.com/the-four-pillars-of-health/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06A5C0-A692-C916-E881-E4D1E94C2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2960269"/>
            <a:ext cx="5295900" cy="31357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F52205-E67A-5750-F372-108B5168F8F0}"/>
              </a:ext>
            </a:extLst>
          </p:cNvPr>
          <p:cNvSpPr txBox="1"/>
          <p:nvPr/>
        </p:nvSpPr>
        <p:spPr>
          <a:xfrm>
            <a:off x="3297866" y="6298124"/>
            <a:ext cx="601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https://www.nbihealth.com/73-the-four-pillars-of-health/</a:t>
            </a:r>
            <a:endParaRPr lang="en-US" dirty="0"/>
          </a:p>
        </p:txBody>
      </p:sp>
      <p:pic>
        <p:nvPicPr>
          <p:cNvPr id="9" name="Picture 8" descr="A picture containing text, graphic design, logo, graphics&#10;&#10;Description automatically generated">
            <a:extLst>
              <a:ext uri="{FF2B5EF4-FFF2-40B4-BE49-F238E27FC236}">
                <a16:creationId xmlns:a16="http://schemas.microsoft.com/office/drawing/2014/main" id="{534137C3-A048-1BBA-FCD8-7DA4AE25A8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55" y="33670"/>
            <a:ext cx="2882060" cy="39481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5081EF-6216-4E3D-15C3-2445C022F6DB}"/>
              </a:ext>
            </a:extLst>
          </p:cNvPr>
          <p:cNvSpPr txBox="1"/>
          <p:nvPr/>
        </p:nvSpPr>
        <p:spPr>
          <a:xfrm>
            <a:off x="342900" y="5044966"/>
            <a:ext cx="25750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https://www.eventslogbook.com/events/four-pillars-to-health-movement-and-community/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DDDA68-3E20-190A-8610-5F9590142E5B}"/>
              </a:ext>
            </a:extLst>
          </p:cNvPr>
          <p:cNvSpPr txBox="1"/>
          <p:nvPr/>
        </p:nvSpPr>
        <p:spPr>
          <a:xfrm>
            <a:off x="244354" y="3981782"/>
            <a:ext cx="3032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Bartholomew County Public Library</a:t>
            </a:r>
            <a:br>
              <a:rPr lang="en-US" dirty="0"/>
            </a:br>
            <a:r>
              <a:rPr lang="en-US" dirty="0"/>
              <a:t>536 5th Street, Columbus, IN, </a:t>
            </a:r>
          </a:p>
        </p:txBody>
      </p:sp>
    </p:spTree>
    <p:extLst>
      <p:ext uri="{BB962C8B-B14F-4D97-AF65-F5344CB8AC3E}">
        <p14:creationId xmlns:p14="http://schemas.microsoft.com/office/powerpoint/2010/main" val="134316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BBB52F-9DC0-70CD-AC8E-2C22409754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78" r="2703" b="17778"/>
          <a:stretch/>
        </p:blipFill>
        <p:spPr>
          <a:xfrm>
            <a:off x="1828800" y="152400"/>
            <a:ext cx="5486400" cy="62966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62A511-FB57-5A79-FDE8-32B24EFDCF41}"/>
              </a:ext>
            </a:extLst>
          </p:cNvPr>
          <p:cNvGrpSpPr/>
          <p:nvPr/>
        </p:nvGrpSpPr>
        <p:grpSpPr>
          <a:xfrm>
            <a:off x="457200" y="990600"/>
            <a:ext cx="7006663" cy="5354628"/>
            <a:chOff x="419893" y="833349"/>
            <a:chExt cx="7159063" cy="5573521"/>
          </a:xfrm>
        </p:grpSpPr>
        <p:pic>
          <p:nvPicPr>
            <p:cNvPr id="3" name="Picture 2" descr="A picture containing text, clipart, bin&#10;&#10;Description automatically generated">
              <a:extLst>
                <a:ext uri="{FF2B5EF4-FFF2-40B4-BE49-F238E27FC236}">
                  <a16:creationId xmlns:a16="http://schemas.microsoft.com/office/drawing/2014/main" id="{10230694-7515-4CAF-B3E3-C67D9B96C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202" y="833349"/>
              <a:ext cx="6187236" cy="519130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675ECB-F41A-47C3-95BC-38D3C5FBC79E}"/>
                </a:ext>
              </a:extLst>
            </p:cNvPr>
            <p:cNvSpPr txBox="1"/>
            <p:nvPr/>
          </p:nvSpPr>
          <p:spPr>
            <a:xfrm>
              <a:off x="419893" y="5995474"/>
              <a:ext cx="1681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99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Physical Fitness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71B801-AF77-4FEF-8C21-60B688A7DE3F}"/>
                </a:ext>
              </a:extLst>
            </p:cNvPr>
            <p:cNvSpPr txBox="1"/>
            <p:nvPr/>
          </p:nvSpPr>
          <p:spPr>
            <a:xfrm>
              <a:off x="2400094" y="6012370"/>
              <a:ext cx="1149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99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Nutrition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6005B5-B611-4899-9C23-485C42FD2604}"/>
                </a:ext>
              </a:extLst>
            </p:cNvPr>
            <p:cNvSpPr txBox="1"/>
            <p:nvPr/>
          </p:nvSpPr>
          <p:spPr>
            <a:xfrm>
              <a:off x="3774664" y="6015200"/>
              <a:ext cx="13307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99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Mindfulness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C8FE75-13E1-42C4-BD23-E12DF9026DC8}"/>
                </a:ext>
              </a:extLst>
            </p:cNvPr>
            <p:cNvSpPr txBox="1"/>
            <p:nvPr/>
          </p:nvSpPr>
          <p:spPr>
            <a:xfrm>
              <a:off x="5262888" y="6037538"/>
              <a:ext cx="2316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99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Social Interaction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1DDCA38-D1A0-4A6E-B391-FB01E66C3CF8}"/>
              </a:ext>
            </a:extLst>
          </p:cNvPr>
          <p:cNvSpPr txBox="1"/>
          <p:nvPr/>
        </p:nvSpPr>
        <p:spPr>
          <a:xfrm>
            <a:off x="235622" y="250712"/>
            <a:ext cx="65461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Pillars of Health followed by CWP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0B6D01-C4A1-48D0-8FB6-986EF1D4A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143000"/>
            <a:ext cx="2057400" cy="306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90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060"/>
            <a:ext cx="9131595" cy="6781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5382" y="362457"/>
            <a:ext cx="379602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Balance</a:t>
            </a:r>
            <a:r>
              <a:rPr sz="4400" spc="-85" dirty="0"/>
              <a:t> </a:t>
            </a:r>
            <a:r>
              <a:rPr sz="4400" spc="-10" dirty="0"/>
              <a:t>Defined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2057400"/>
            <a:ext cx="5647309" cy="44196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9039" y="1182370"/>
            <a:ext cx="7342505" cy="37811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  <a:tabLst>
                <a:tab pos="2030730" algn="l"/>
              </a:tabLst>
            </a:pP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Definition:	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30" dirty="0">
                <a:solidFill>
                  <a:srgbClr val="1F487C"/>
                </a:solidFill>
                <a:latin typeface="Calibri"/>
                <a:cs typeface="Calibri"/>
              </a:rPr>
              <a:t>state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equilibrium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or equipoise</a:t>
            </a: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00" dirty="0">
              <a:latin typeface="Calibri"/>
              <a:cs typeface="Calibri"/>
            </a:endParaRPr>
          </a:p>
          <a:p>
            <a:pPr marL="12700" marR="4631055">
              <a:lnSpc>
                <a:spcPct val="150000"/>
              </a:lnSpc>
              <a:spcBef>
                <a:spcPts val="5"/>
              </a:spcBef>
            </a:pPr>
            <a:r>
              <a:rPr lang="en-US" sz="3200" spc="-30" dirty="0">
                <a:solidFill>
                  <a:srgbClr val="1F487C"/>
                </a:solidFill>
                <a:latin typeface="Calibri"/>
                <a:cs typeface="Calibri"/>
              </a:rPr>
              <a:t>Life</a:t>
            </a:r>
            <a:r>
              <a:rPr lang="en-US"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lang="en-US" sz="3200" dirty="0">
                <a:solidFill>
                  <a:srgbClr val="1F487C"/>
                </a:solidFill>
                <a:latin typeface="Calibri"/>
                <a:cs typeface="Calibri"/>
              </a:rPr>
              <a:t>Balance B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alanced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Diet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Bank Balance 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Physical</a:t>
            </a:r>
            <a:r>
              <a:rPr sz="3200" spc="-9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Balance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7657" y="461594"/>
            <a:ext cx="39503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15185" algn="l"/>
              </a:tabLst>
            </a:pPr>
            <a:r>
              <a:rPr sz="4400" spc="-20" dirty="0"/>
              <a:t>Physical	</a:t>
            </a:r>
            <a:r>
              <a:rPr sz="4400" dirty="0"/>
              <a:t>Balance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323715" y="1452117"/>
            <a:ext cx="385699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5080" indent="-13716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As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children </a:t>
            </a:r>
            <a:r>
              <a:rPr sz="3600" spc="-25" dirty="0">
                <a:solidFill>
                  <a:srgbClr val="1F487C"/>
                </a:solidFill>
                <a:latin typeface="Calibri"/>
                <a:cs typeface="Calibri"/>
              </a:rPr>
              <a:t>we </a:t>
            </a:r>
            <a:r>
              <a:rPr sz="36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develop good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 balance by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practicing</a:t>
            </a:r>
            <a:r>
              <a:rPr sz="3600" spc="-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balancing </a:t>
            </a:r>
            <a:r>
              <a:rPr sz="3600" spc="-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activities –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walking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along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walls,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jumping,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spinning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 and</a:t>
            </a:r>
            <a:r>
              <a:rPr sz="36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climbing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36576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4652" y="244094"/>
            <a:ext cx="32416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Adult</a:t>
            </a:r>
            <a:r>
              <a:rPr sz="4400" spc="-65" dirty="0"/>
              <a:t> </a:t>
            </a:r>
            <a:r>
              <a:rPr sz="4400" dirty="0"/>
              <a:t>Balance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90315" y="1299717"/>
            <a:ext cx="477202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 marR="184785" indent="-137160" algn="just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As adults </a:t>
            </a:r>
            <a:r>
              <a:rPr sz="3600" spc="-25" dirty="0">
                <a:solidFill>
                  <a:srgbClr val="1F487C"/>
                </a:solidFill>
                <a:latin typeface="Calibri"/>
                <a:cs typeface="Calibri"/>
              </a:rPr>
              <a:t>we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tend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not </a:t>
            </a:r>
            <a:r>
              <a:rPr sz="3600" spc="-2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600" spc="-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give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our</a:t>
            </a:r>
            <a:r>
              <a:rPr sz="3600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balance</a:t>
            </a:r>
            <a:r>
              <a:rPr sz="3600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35" dirty="0">
                <a:solidFill>
                  <a:srgbClr val="1F487C"/>
                </a:solidFill>
                <a:latin typeface="Calibri"/>
                <a:cs typeface="Calibri"/>
              </a:rPr>
              <a:t>system </a:t>
            </a:r>
            <a:r>
              <a:rPr sz="3600" spc="-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6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practice</a:t>
            </a:r>
            <a:r>
              <a:rPr sz="3600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it</a:t>
            </a:r>
            <a:r>
              <a:rPr sz="36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needs.</a:t>
            </a:r>
            <a:endParaRPr sz="3600">
              <a:latin typeface="Calibri"/>
              <a:cs typeface="Calibri"/>
            </a:endParaRPr>
          </a:p>
          <a:p>
            <a:pPr marL="149860" marR="5080">
              <a:lnSpc>
                <a:spcPct val="100000"/>
              </a:lnSpc>
            </a:pP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Health</a:t>
            </a:r>
            <a:r>
              <a:rPr sz="3600" spc="1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1F487C"/>
                </a:solidFill>
                <a:latin typeface="Calibri"/>
                <a:cs typeface="Calibri"/>
              </a:rPr>
              <a:t>problems</a:t>
            </a:r>
            <a:r>
              <a:rPr sz="3600" spc="17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can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also </a:t>
            </a:r>
            <a:r>
              <a:rPr sz="3600" spc="-30" dirty="0">
                <a:solidFill>
                  <a:srgbClr val="1F487C"/>
                </a:solidFill>
                <a:latin typeface="Calibri"/>
                <a:cs typeface="Calibri"/>
              </a:rPr>
              <a:t>weaken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balance </a:t>
            </a:r>
            <a:r>
              <a:rPr sz="3600" spc="-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30" dirty="0">
                <a:solidFill>
                  <a:srgbClr val="1F487C"/>
                </a:solidFill>
                <a:latin typeface="Calibri"/>
                <a:cs typeface="Calibri"/>
              </a:rPr>
              <a:t>system.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result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is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that </a:t>
            </a:r>
            <a:r>
              <a:rPr sz="3600" spc="-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our balance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becomes 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1F487C"/>
                </a:solidFill>
                <a:latin typeface="Calibri"/>
                <a:cs typeface="Calibri"/>
              </a:rPr>
              <a:t>less</a:t>
            </a:r>
            <a:r>
              <a:rPr sz="36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600" spc="-10" dirty="0">
                <a:solidFill>
                  <a:srgbClr val="1F487C"/>
                </a:solidFill>
                <a:latin typeface="Calibri"/>
                <a:cs typeface="Calibri"/>
              </a:rPr>
              <a:t>good.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2819400" cy="481749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9061" y="381000"/>
            <a:ext cx="38258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Balance</a:t>
            </a:r>
            <a:r>
              <a:rPr sz="4400" spc="-80" dirty="0"/>
              <a:t> </a:t>
            </a:r>
            <a:r>
              <a:rPr sz="4400" spc="-40" dirty="0"/>
              <a:t>Training</a:t>
            </a:r>
            <a:endParaRPr sz="44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69974" y="1129665"/>
            <a:ext cx="8004047" cy="4598670"/>
          </a:xfrm>
          <a:prstGeom prst="rect">
            <a:avLst/>
          </a:prstGeom>
        </p:spPr>
        <p:txBody>
          <a:bodyPr vert="horz" wrap="square" lIns="0" tIns="57530" rIns="0" bIns="0" rtlCol="0">
            <a:spAutoFit/>
          </a:bodyPr>
          <a:lstStyle/>
          <a:p>
            <a:pPr marL="397510" marR="5080" indent="-342900">
              <a:lnSpc>
                <a:spcPct val="100000"/>
              </a:lnSpc>
              <a:spcBef>
                <a:spcPts val="105"/>
              </a:spcBef>
            </a:pPr>
            <a:r>
              <a:rPr spc="-100" dirty="0"/>
              <a:t>Top</a:t>
            </a:r>
            <a:r>
              <a:rPr spc="-5" dirty="0"/>
              <a:t> </a:t>
            </a:r>
            <a:r>
              <a:rPr spc="-10" dirty="0"/>
              <a:t>athletes</a:t>
            </a:r>
            <a:r>
              <a:rPr dirty="0"/>
              <a:t> in the </a:t>
            </a:r>
            <a:r>
              <a:rPr spc="-10" dirty="0"/>
              <a:t>world </a:t>
            </a:r>
            <a:r>
              <a:rPr spc="-20" dirty="0"/>
              <a:t>recognize</a:t>
            </a:r>
            <a:r>
              <a:rPr spc="-15" dirty="0"/>
              <a:t> </a:t>
            </a:r>
            <a:r>
              <a:rPr spc="-10" dirty="0"/>
              <a:t>that</a:t>
            </a:r>
            <a:r>
              <a:rPr spc="10" dirty="0"/>
              <a:t> </a:t>
            </a:r>
            <a:r>
              <a:rPr spc="-5" dirty="0"/>
              <a:t>balance </a:t>
            </a:r>
            <a:r>
              <a:rPr spc="-710" dirty="0"/>
              <a:t> </a:t>
            </a:r>
            <a:r>
              <a:rPr spc="-10" dirty="0"/>
              <a:t>training</a:t>
            </a:r>
            <a:r>
              <a:rPr spc="15" dirty="0"/>
              <a:t> </a:t>
            </a:r>
            <a:r>
              <a:rPr spc="-10" dirty="0"/>
              <a:t>helps</a:t>
            </a:r>
            <a:r>
              <a:rPr dirty="0"/>
              <a:t> them</a:t>
            </a:r>
            <a:r>
              <a:rPr spc="-15" dirty="0"/>
              <a:t> </a:t>
            </a:r>
            <a:r>
              <a:rPr spc="-20" dirty="0"/>
              <a:t>to</a:t>
            </a:r>
            <a:r>
              <a:rPr spc="-10" dirty="0"/>
              <a:t> </a:t>
            </a:r>
            <a:r>
              <a:rPr spc="-15" dirty="0"/>
              <a:t>perform</a:t>
            </a:r>
            <a:r>
              <a:rPr spc="-5" dirty="0"/>
              <a:t> </a:t>
            </a:r>
            <a:r>
              <a:rPr spc="-20" dirty="0"/>
              <a:t>better</a:t>
            </a:r>
            <a:r>
              <a:rPr dirty="0"/>
              <a:t> </a:t>
            </a:r>
            <a:r>
              <a:rPr spc="-10" dirty="0"/>
              <a:t>in</a:t>
            </a:r>
            <a:r>
              <a:rPr spc="5" dirty="0"/>
              <a:t> </a:t>
            </a:r>
            <a:r>
              <a:rPr dirty="0"/>
              <a:t>their </a:t>
            </a:r>
            <a:r>
              <a:rPr spc="5" dirty="0"/>
              <a:t> </a:t>
            </a:r>
            <a:r>
              <a:rPr spc="-5" dirty="0"/>
              <a:t>sports </a:t>
            </a:r>
            <a:r>
              <a:rPr dirty="0"/>
              <a:t>and</a:t>
            </a:r>
            <a:r>
              <a:rPr spc="15" dirty="0"/>
              <a:t> </a:t>
            </a:r>
            <a:r>
              <a:rPr spc="-5" dirty="0"/>
              <a:t>fitness</a:t>
            </a:r>
            <a:r>
              <a:rPr spc="5" dirty="0"/>
              <a:t> </a:t>
            </a:r>
            <a:r>
              <a:rPr spc="-10" dirty="0"/>
              <a:t>experts</a:t>
            </a:r>
            <a:r>
              <a:rPr spc="-15" dirty="0"/>
              <a:t> </a:t>
            </a:r>
            <a:r>
              <a:rPr spc="-5" dirty="0"/>
              <a:t>know </a:t>
            </a:r>
            <a:r>
              <a:rPr spc="-10" dirty="0"/>
              <a:t>that</a:t>
            </a:r>
            <a:r>
              <a:rPr spc="10" dirty="0"/>
              <a:t> </a:t>
            </a:r>
            <a:r>
              <a:rPr spc="-10" dirty="0"/>
              <a:t>good </a:t>
            </a:r>
            <a:r>
              <a:rPr spc="-5" dirty="0"/>
              <a:t> balance</a:t>
            </a:r>
            <a:r>
              <a:rPr spc="-10" dirty="0"/>
              <a:t> </a:t>
            </a:r>
            <a:r>
              <a:rPr dirty="0"/>
              <a:t>and</a:t>
            </a:r>
            <a:r>
              <a:rPr spc="15" dirty="0"/>
              <a:t> </a:t>
            </a:r>
            <a:r>
              <a:rPr dirty="0"/>
              <a:t>a </a:t>
            </a:r>
            <a:r>
              <a:rPr spc="-15" dirty="0"/>
              <a:t>strong</a:t>
            </a:r>
            <a:r>
              <a:rPr spc="-10" dirty="0"/>
              <a:t> </a:t>
            </a:r>
            <a:r>
              <a:rPr spc="-20" dirty="0"/>
              <a:t>core</a:t>
            </a:r>
            <a:r>
              <a:rPr spc="-30" dirty="0"/>
              <a:t> </a:t>
            </a:r>
            <a:r>
              <a:rPr spc="-15" dirty="0"/>
              <a:t>go</a:t>
            </a:r>
            <a:r>
              <a:rPr spc="-5" dirty="0"/>
              <a:t> hand</a:t>
            </a:r>
            <a:r>
              <a:rPr spc="15" dirty="0"/>
              <a:t> </a:t>
            </a:r>
            <a:r>
              <a:rPr dirty="0"/>
              <a:t>in </a:t>
            </a:r>
            <a:r>
              <a:rPr spc="-5" dirty="0"/>
              <a:t>hand.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7297" y="3436088"/>
            <a:ext cx="6629400" cy="278015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4897" y="339293"/>
            <a:ext cx="393890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How</a:t>
            </a:r>
            <a:r>
              <a:rPr sz="4400" spc="-45" dirty="0"/>
              <a:t> </a:t>
            </a:r>
            <a:r>
              <a:rPr sz="4400" spc="-75" dirty="0"/>
              <a:t>We</a:t>
            </a:r>
            <a:r>
              <a:rPr sz="4400" spc="-35" dirty="0"/>
              <a:t> </a:t>
            </a:r>
            <a:r>
              <a:rPr sz="4400" dirty="0"/>
              <a:t>Balance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12140" y="1053439"/>
            <a:ext cx="7816850" cy="509397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Visual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inputs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Vestibular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Inputs</a:t>
            </a:r>
            <a:endParaRPr sz="3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Muscle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&amp;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joint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reactions</a:t>
            </a:r>
            <a:endParaRPr sz="3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560"/>
              </a:spcBef>
            </a:pP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Equilibrioception</a:t>
            </a:r>
            <a:r>
              <a:rPr sz="2800" b="1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sense</a:t>
            </a:r>
            <a:r>
              <a:rPr sz="2800" b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2800" b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balance</a:t>
            </a:r>
            <a:r>
              <a:rPr sz="2800" b="1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helps</a:t>
            </a:r>
            <a:r>
              <a:rPr sz="28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487C"/>
                </a:solidFill>
                <a:latin typeface="Calibri"/>
                <a:cs typeface="Calibri"/>
              </a:rPr>
              <a:t>prevent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humans</a:t>
            </a:r>
            <a:r>
              <a:rPr sz="2800" spc="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spc="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animals</a:t>
            </a:r>
            <a:r>
              <a:rPr sz="28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487C"/>
                </a:solidFill>
                <a:latin typeface="Calibri"/>
                <a:cs typeface="Calibri"/>
              </a:rPr>
              <a:t>from</a:t>
            </a:r>
            <a:r>
              <a:rPr sz="28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falling</a:t>
            </a:r>
            <a:r>
              <a:rPr sz="2800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over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when</a:t>
            </a:r>
            <a:r>
              <a:rPr sz="2800" spc="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walking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or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standing</a:t>
            </a:r>
            <a:r>
              <a:rPr sz="2800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still.</a:t>
            </a:r>
            <a:r>
              <a:rPr sz="2800" spc="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Balance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is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result</a:t>
            </a:r>
            <a:r>
              <a:rPr sz="28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of a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number</a:t>
            </a:r>
            <a:r>
              <a:rPr sz="2800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body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1F487C"/>
                </a:solidFill>
                <a:latin typeface="Calibri"/>
                <a:cs typeface="Calibri"/>
              </a:rPr>
              <a:t>systems</a:t>
            </a:r>
            <a:r>
              <a:rPr sz="28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working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together: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487C"/>
                </a:solidFill>
                <a:latin typeface="Calibri"/>
                <a:cs typeface="Calibri"/>
              </a:rPr>
              <a:t>eyes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 (visual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1F487C"/>
                </a:solidFill>
                <a:latin typeface="Calibri"/>
                <a:cs typeface="Calibri"/>
              </a:rPr>
              <a:t>system),</a:t>
            </a:r>
            <a:r>
              <a:rPr sz="28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ears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(vestibular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1F487C"/>
                </a:solidFill>
                <a:latin typeface="Calibri"/>
                <a:cs typeface="Calibri"/>
              </a:rPr>
              <a:t>system)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 body's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sense </a:t>
            </a:r>
            <a:r>
              <a:rPr sz="2800" spc="-6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where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it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is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in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space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(proprioception)</a:t>
            </a:r>
            <a:r>
              <a:rPr sz="2800" spc="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ideally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need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2800" spc="-6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be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intact.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4104" y="278383"/>
            <a:ext cx="45770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Input</a:t>
            </a:r>
            <a:r>
              <a:rPr sz="4400" spc="-20" dirty="0"/>
              <a:t> </a:t>
            </a:r>
            <a:r>
              <a:rPr sz="4400" spc="-15" dirty="0"/>
              <a:t>from</a:t>
            </a:r>
            <a:r>
              <a:rPr sz="4400" spc="-25" dirty="0"/>
              <a:t> </a:t>
            </a:r>
            <a:r>
              <a:rPr sz="4400" dirty="0"/>
              <a:t>the</a:t>
            </a:r>
            <a:r>
              <a:rPr sz="4400" spc="-20" dirty="0"/>
              <a:t> </a:t>
            </a:r>
            <a:r>
              <a:rPr sz="4400" spc="-40" dirty="0"/>
              <a:t>Eyes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612140" y="1258570"/>
            <a:ext cx="8056880" cy="3638944"/>
          </a:xfrm>
          <a:prstGeom prst="rect">
            <a:avLst/>
          </a:prstGeom>
        </p:spPr>
        <p:txBody>
          <a:bodyPr vert="horz" wrap="square" lIns="0" tIns="58419" rIns="0" bIns="0" rtlCol="0">
            <a:noAutofit/>
          </a:bodyPr>
          <a:lstStyle/>
          <a:p>
            <a:pPr marL="355600" marR="64135" indent="-342900">
              <a:lnSpc>
                <a:spcPct val="90000"/>
              </a:lnSpc>
              <a:spcBef>
                <a:spcPts val="4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Sensory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receptors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in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retina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are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called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rods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cones.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When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light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strikes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rods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cones, </a:t>
            </a:r>
            <a:r>
              <a:rPr sz="3200" spc="-6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they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send impulses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brain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that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provide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visual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cues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identifying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how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a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person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is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oriented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relative</a:t>
            </a:r>
            <a:r>
              <a:rPr sz="32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other objects.</a:t>
            </a:r>
            <a:endParaRPr sz="3200" dirty="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For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example,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as a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pedestrian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walks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along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 city 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street,</a:t>
            </a:r>
            <a:r>
              <a:rPr sz="32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surrounding</a:t>
            </a:r>
            <a:r>
              <a:rPr sz="32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buildings</a:t>
            </a:r>
            <a:r>
              <a:rPr sz="32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appear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vertically </a:t>
            </a:r>
            <a:r>
              <a:rPr sz="3200" spc="-6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aligned,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and each 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storefront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passed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first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moves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into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then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beyond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range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peripheral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vision.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621F-BBEB-9C6A-4618-4EADBE703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7563206" cy="1107996"/>
          </a:xfrm>
        </p:spPr>
        <p:txBody>
          <a:bodyPr/>
          <a:lstStyle/>
          <a:p>
            <a:r>
              <a:rPr lang="en-US" sz="3600" dirty="0">
                <a:hlinkClick r:id="rId2"/>
              </a:rPr>
              <a:t>https://www.youtube.com/watch?v=4JIPke0gOoo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D170F5-BCB2-04B2-8906-D11C384A0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81200"/>
            <a:ext cx="7719729" cy="41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34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4700" y="457200"/>
            <a:ext cx="75946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Input</a:t>
            </a:r>
            <a:r>
              <a:rPr sz="4400" spc="-15" dirty="0"/>
              <a:t> from</a:t>
            </a:r>
            <a:r>
              <a:rPr sz="4400" spc="-30" dirty="0"/>
              <a:t> </a:t>
            </a:r>
            <a:r>
              <a:rPr sz="4400" dirty="0"/>
              <a:t>the</a:t>
            </a:r>
            <a:r>
              <a:rPr sz="4400" spc="-10" dirty="0"/>
              <a:t> vestibular</a:t>
            </a:r>
            <a:r>
              <a:rPr sz="4400" spc="-35" dirty="0"/>
              <a:t> system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228600" y="1154430"/>
            <a:ext cx="8763000" cy="4305935"/>
          </a:xfrm>
          <a:prstGeom prst="rect">
            <a:avLst/>
          </a:prstGeom>
        </p:spPr>
        <p:txBody>
          <a:bodyPr vert="horz" wrap="square" lIns="0" tIns="94615" rIns="0" bIns="0" rtlCol="0">
            <a:noAutofit/>
          </a:bodyPr>
          <a:lstStyle/>
          <a:p>
            <a:pPr marL="355600" marR="387350" indent="-342900">
              <a:spcBef>
                <a:spcPts val="7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Sensory</a:t>
            </a:r>
            <a:r>
              <a:rPr sz="30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information</a:t>
            </a:r>
            <a:r>
              <a:rPr sz="3000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about</a:t>
            </a:r>
            <a:r>
              <a:rPr sz="3000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motion,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equilibrium,</a:t>
            </a:r>
            <a:r>
              <a:rPr sz="3000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000" spc="-59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spatial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orientation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is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provided by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vestibular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apparatus,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which in each ear includes the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utricle,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saccule,</a:t>
            </a:r>
            <a:r>
              <a:rPr sz="30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three semicircular</a:t>
            </a:r>
            <a:r>
              <a:rPr sz="30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canals.</a:t>
            </a:r>
            <a:endParaRPr sz="3000" dirty="0">
              <a:latin typeface="Calibri"/>
              <a:cs typeface="Calibri"/>
            </a:endParaRPr>
          </a:p>
          <a:p>
            <a:pPr marL="355600" marR="1285240" indent="-342900"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 utricle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saccule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detect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gravity</a:t>
            </a:r>
            <a:r>
              <a:rPr lang="en-US" sz="30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(vertical </a:t>
            </a:r>
            <a:r>
              <a:rPr sz="3000" spc="-6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orientation)</a:t>
            </a:r>
            <a:r>
              <a:rPr sz="3000" spc="-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linear</a:t>
            </a:r>
            <a:r>
              <a:rPr sz="30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movement.</a:t>
            </a:r>
            <a:endParaRPr sz="3000" dirty="0">
              <a:latin typeface="Calibri"/>
              <a:cs typeface="Calibri"/>
            </a:endParaRPr>
          </a:p>
          <a:p>
            <a:pPr marL="355600" indent="-342900"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semicircular</a:t>
            </a:r>
            <a:r>
              <a:rPr sz="30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canals</a:t>
            </a:r>
            <a:r>
              <a:rPr sz="30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detect</a:t>
            </a:r>
            <a:r>
              <a:rPr sz="30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rotational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movement,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72FB19-9374-F97F-E2C7-5AFC1F839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720787"/>
            <a:ext cx="5955664" cy="19655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72D34-D66C-45BF-D2A4-C4F330117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794" y="359410"/>
            <a:ext cx="7639406" cy="1231106"/>
          </a:xfrm>
        </p:spPr>
        <p:txBody>
          <a:bodyPr/>
          <a:lstStyle/>
          <a:p>
            <a:r>
              <a:rPr lang="en-US" sz="4000" dirty="0"/>
              <a:t>Input</a:t>
            </a:r>
            <a:r>
              <a:rPr lang="en-US" sz="4000" spc="-15" dirty="0"/>
              <a:t> from</a:t>
            </a:r>
            <a:r>
              <a:rPr lang="en-US" sz="4000" spc="-30" dirty="0"/>
              <a:t> </a:t>
            </a:r>
            <a:r>
              <a:rPr lang="en-US" sz="4000" dirty="0"/>
              <a:t>the</a:t>
            </a:r>
            <a:r>
              <a:rPr lang="en-US" sz="4000" spc="-10" dirty="0"/>
              <a:t> vestibular</a:t>
            </a:r>
            <a:r>
              <a:rPr lang="en-US" sz="4000" spc="-35" dirty="0"/>
              <a:t> system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F21EE-C2FB-7F95-E493-9C2ABEAEA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976" y="1127296"/>
            <a:ext cx="8004047" cy="1477328"/>
          </a:xfrm>
        </p:spPr>
        <p:txBody>
          <a:bodyPr/>
          <a:lstStyle/>
          <a:p>
            <a:r>
              <a:rPr lang="en-US" sz="3200" dirty="0">
                <a:solidFill>
                  <a:srgbClr val="1F487C"/>
                </a:solidFill>
                <a:latin typeface="Calibri"/>
                <a:cs typeface="Calibri"/>
              </a:rPr>
              <a:t>When the </a:t>
            </a:r>
            <a:r>
              <a:rPr lang="en-US" sz="3200" spc="-10" dirty="0">
                <a:solidFill>
                  <a:srgbClr val="1F487C"/>
                </a:solidFill>
                <a:latin typeface="Calibri"/>
                <a:cs typeface="Calibri"/>
              </a:rPr>
              <a:t>vestibular </a:t>
            </a:r>
            <a:r>
              <a:rPr lang="en-US" sz="3200" spc="-20" dirty="0">
                <a:solidFill>
                  <a:srgbClr val="1F487C"/>
                </a:solidFill>
                <a:latin typeface="Calibri"/>
                <a:cs typeface="Calibri"/>
              </a:rPr>
              <a:t>organs </a:t>
            </a:r>
            <a:r>
              <a:rPr lang="en-US" sz="3200" spc="-5" dirty="0">
                <a:solidFill>
                  <a:srgbClr val="1F487C"/>
                </a:solidFill>
                <a:latin typeface="Calibri"/>
                <a:cs typeface="Calibri"/>
              </a:rPr>
              <a:t>on both sides of </a:t>
            </a:r>
            <a:r>
              <a:rPr lang="en-US"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lang="en-US" sz="3200" spc="-5" dirty="0">
                <a:solidFill>
                  <a:srgbClr val="1F487C"/>
                </a:solidFill>
                <a:latin typeface="Calibri"/>
                <a:cs typeface="Calibri"/>
              </a:rPr>
              <a:t>head </a:t>
            </a:r>
            <a:r>
              <a:rPr lang="en-US" sz="3200" spc="-15" dirty="0">
                <a:solidFill>
                  <a:srgbClr val="1F487C"/>
                </a:solidFill>
                <a:latin typeface="Calibri"/>
                <a:cs typeface="Calibri"/>
              </a:rPr>
              <a:t>are </a:t>
            </a:r>
            <a:r>
              <a:rPr lang="en-US" sz="3200" spc="-5" dirty="0">
                <a:solidFill>
                  <a:srgbClr val="1F487C"/>
                </a:solidFill>
                <a:latin typeface="Calibri"/>
                <a:cs typeface="Calibri"/>
              </a:rPr>
              <a:t>functioning </a:t>
            </a:r>
            <a:r>
              <a:rPr lang="en-US" sz="3200" spc="-35" dirty="0">
                <a:solidFill>
                  <a:srgbClr val="1F487C"/>
                </a:solidFill>
                <a:latin typeface="Calibri"/>
                <a:cs typeface="Calibri"/>
              </a:rPr>
              <a:t>properly, </a:t>
            </a:r>
            <a:r>
              <a:rPr lang="en-US" sz="3200" spc="-5" dirty="0">
                <a:solidFill>
                  <a:srgbClr val="1F487C"/>
                </a:solidFill>
                <a:latin typeface="Calibri"/>
                <a:cs typeface="Calibri"/>
              </a:rPr>
              <a:t>they send </a:t>
            </a:r>
            <a:r>
              <a:rPr lang="en-US" sz="3200" spc="-10" dirty="0">
                <a:solidFill>
                  <a:srgbClr val="1F487C"/>
                </a:solidFill>
                <a:latin typeface="Calibri"/>
                <a:cs typeface="Calibri"/>
              </a:rPr>
              <a:t>symmetrical </a:t>
            </a:r>
            <a:r>
              <a:rPr lang="en-US"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lang="en-US" sz="3200" dirty="0">
                <a:solidFill>
                  <a:srgbClr val="1F487C"/>
                </a:solidFill>
                <a:latin typeface="Calibri"/>
                <a:cs typeface="Calibri"/>
              </a:rPr>
              <a:t>impulses </a:t>
            </a:r>
            <a:r>
              <a:rPr lang="en-US" sz="3200" spc="-1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lang="en-US"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lang="en-US" sz="3200" spc="-15" dirty="0">
                <a:solidFill>
                  <a:srgbClr val="1F487C"/>
                </a:solidFill>
                <a:latin typeface="Calibri"/>
                <a:cs typeface="Calibri"/>
              </a:rPr>
              <a:t>brain.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9C2C4B-A624-ECB5-21CF-E8B5BFCFAF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68" b="16610"/>
          <a:stretch/>
        </p:blipFill>
        <p:spPr>
          <a:xfrm>
            <a:off x="4343400" y="2898928"/>
            <a:ext cx="4589517" cy="3287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8DA3CA-61C1-2529-4000-AD952826A5DC}"/>
              </a:ext>
            </a:extLst>
          </p:cNvPr>
          <p:cNvSpPr txBox="1"/>
          <p:nvPr/>
        </p:nvSpPr>
        <p:spPr>
          <a:xfrm>
            <a:off x="381000" y="2937028"/>
            <a:ext cx="3810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1F487C"/>
                </a:solidFill>
                <a:latin typeface="Calibri"/>
                <a:cs typeface="Calibri"/>
              </a:rPr>
              <a:t>(Impulses originating from the  right side are consistent with impulses originating from  the left side.)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61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228616"/>
            <a:ext cx="5029200" cy="651027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74DE4A-F34C-3E0D-6CFC-ED38CB3FED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60"/>
          <a:stretch/>
        </p:blipFill>
        <p:spPr>
          <a:xfrm>
            <a:off x="228600" y="1219200"/>
            <a:ext cx="4304429" cy="50987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CCA58C-FEA1-746A-657E-163E311073E4}"/>
              </a:ext>
            </a:extLst>
          </p:cNvPr>
          <p:cNvSpPr txBox="1"/>
          <p:nvPr/>
        </p:nvSpPr>
        <p:spPr>
          <a:xfrm>
            <a:off x="4648200" y="1295400"/>
            <a:ext cx="41148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marL="457200" indent="-457200">
              <a:buClr>
                <a:srgbClr val="0070C0"/>
              </a:buClr>
              <a:buFont typeface="Wingdings 2" panose="05020102010507070707" pitchFamily="18" charset="2"/>
              <a:buChar char="E"/>
            </a:pPr>
            <a:r>
              <a:rPr lang="en-US" sz="3200" dirty="0">
                <a:solidFill>
                  <a:srgbClr val="002060"/>
                </a:solidFill>
                <a:latin typeface="+mj-lt"/>
              </a:rPr>
              <a:t>Ball/bean bag tosses</a:t>
            </a:r>
          </a:p>
          <a:p>
            <a:pPr marL="457200" indent="-457200">
              <a:buClr>
                <a:srgbClr val="0070C0"/>
              </a:buClr>
              <a:buFont typeface="Wingdings 2" panose="05020102010507070707" pitchFamily="18" charset="2"/>
              <a:buChar char="E"/>
            </a:pPr>
            <a:r>
              <a:rPr lang="en-US" sz="3200" dirty="0">
                <a:solidFill>
                  <a:srgbClr val="002060"/>
                </a:solidFill>
                <a:latin typeface="+mj-lt"/>
              </a:rPr>
              <a:t>Balloon badminton</a:t>
            </a:r>
          </a:p>
          <a:p>
            <a:pPr marL="457200" indent="-457200">
              <a:buClr>
                <a:srgbClr val="0070C0"/>
              </a:buClr>
              <a:buFont typeface="Wingdings 2" panose="05020102010507070707" pitchFamily="18" charset="2"/>
              <a:buChar char="E"/>
            </a:pPr>
            <a:r>
              <a:rPr lang="en-US" sz="3200" dirty="0">
                <a:solidFill>
                  <a:srgbClr val="002060"/>
                </a:solidFill>
                <a:latin typeface="+mj-lt"/>
              </a:rPr>
              <a:t>Cornhole tosses</a:t>
            </a:r>
          </a:p>
          <a:p>
            <a:pPr marL="457200" indent="-457200">
              <a:buClr>
                <a:srgbClr val="0070C0"/>
              </a:buClr>
              <a:buFont typeface="Wingdings 2" panose="05020102010507070707" pitchFamily="18" charset="2"/>
              <a:buChar char="E"/>
            </a:pPr>
            <a:r>
              <a:rPr lang="en-US" sz="3200" dirty="0">
                <a:solidFill>
                  <a:srgbClr val="002060"/>
                </a:solidFill>
                <a:latin typeface="+mj-lt"/>
              </a:rPr>
              <a:t>Dual-tasking activities</a:t>
            </a:r>
          </a:p>
          <a:p>
            <a:pPr marL="457200" indent="-457200">
              <a:buClr>
                <a:srgbClr val="0070C0"/>
              </a:buClr>
              <a:buFont typeface="Wingdings 2" panose="05020102010507070707" pitchFamily="18" charset="2"/>
              <a:buChar char="E"/>
            </a:pPr>
            <a:endParaRPr lang="en-US" sz="3200" dirty="0">
              <a:solidFill>
                <a:srgbClr val="002060"/>
              </a:solidFill>
              <a:latin typeface="+mj-lt"/>
            </a:endParaRPr>
          </a:p>
          <a:p>
            <a:pPr>
              <a:buClr>
                <a:srgbClr val="0070C0"/>
              </a:buClr>
            </a:pPr>
            <a:r>
              <a:rPr lang="en-US" sz="2800" i="1" dirty="0">
                <a:solidFill>
                  <a:srgbClr val="002060"/>
                </a:solidFill>
                <a:latin typeface="+mj-lt"/>
                <a:hlinkClick r:id="rId3"/>
              </a:rPr>
              <a:t>https://cardiovascularwellnessprogram.org/student-projects-1</a:t>
            </a:r>
            <a:endParaRPr lang="en-US" sz="2800" i="1" dirty="0">
              <a:solidFill>
                <a:srgbClr val="002060"/>
              </a:solidFill>
              <a:latin typeface="+mj-lt"/>
            </a:endParaRPr>
          </a:p>
          <a:p>
            <a:pPr marL="457200" indent="-457200">
              <a:buClr>
                <a:srgbClr val="0070C0"/>
              </a:buClr>
              <a:buFont typeface="Wingdings 2" panose="05020102010507070707" pitchFamily="18" charset="2"/>
              <a:buChar char="E"/>
            </a:pPr>
            <a:endParaRPr lang="en-US" sz="3200" dirty="0">
              <a:solidFill>
                <a:srgbClr val="002060"/>
              </a:solidFill>
              <a:latin typeface="+mj-lt"/>
            </a:endParaRPr>
          </a:p>
          <a:p>
            <a:pPr marL="457200" indent="-457200">
              <a:buClr>
                <a:srgbClr val="0070C0"/>
              </a:buClr>
              <a:buFont typeface="Wingdings 2" panose="05020102010507070707" pitchFamily="18" charset="2"/>
              <a:buChar char="E"/>
            </a:pPr>
            <a:endParaRPr lang="en-US" sz="3200" dirty="0">
              <a:latin typeface="Ink Free" panose="03080402000500000000" pitchFamily="66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912680-E781-B299-9F6A-47F52CA0D10B}"/>
              </a:ext>
            </a:extLst>
          </p:cNvPr>
          <p:cNvSpPr txBox="1"/>
          <p:nvPr/>
        </p:nvSpPr>
        <p:spPr>
          <a:xfrm>
            <a:off x="248478" y="258417"/>
            <a:ext cx="852777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Eye-Hand Coordination Activities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51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5969" y="313436"/>
            <a:ext cx="67456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Maintaining</a:t>
            </a:r>
            <a:r>
              <a:rPr spc="40" dirty="0"/>
              <a:t> </a:t>
            </a:r>
            <a:r>
              <a:rPr spc="-5" dirty="0"/>
              <a:t>balance</a:t>
            </a:r>
            <a:r>
              <a:rPr spc="10" dirty="0"/>
              <a:t> </a:t>
            </a:r>
            <a:r>
              <a:rPr spc="-5" dirty="0"/>
              <a:t>in our</a:t>
            </a:r>
            <a:r>
              <a:rPr dirty="0"/>
              <a:t> </a:t>
            </a:r>
            <a:r>
              <a:rPr spc="-10" dirty="0"/>
              <a:t>lives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090040"/>
            <a:ext cx="4352925" cy="40427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159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15" dirty="0">
                <a:solidFill>
                  <a:srgbClr val="1F487C"/>
                </a:solidFill>
                <a:latin typeface="Calibri"/>
                <a:cs typeface="Calibri"/>
              </a:rPr>
              <a:t>Know</a:t>
            </a:r>
            <a:r>
              <a:rPr sz="3200" b="1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1F487C"/>
                </a:solidFill>
                <a:latin typeface="Calibri"/>
                <a:cs typeface="Calibri"/>
              </a:rPr>
              <a:t>yourself</a:t>
            </a:r>
            <a:r>
              <a:rPr sz="3200" b="1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3200" b="1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how </a:t>
            </a:r>
            <a:r>
              <a:rPr sz="3200" b="1" spc="-7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much </a:t>
            </a:r>
            <a:r>
              <a:rPr sz="3200" b="1" spc="-15" dirty="0">
                <a:solidFill>
                  <a:srgbClr val="1F487C"/>
                </a:solidFill>
                <a:latin typeface="Calibri"/>
                <a:cs typeface="Calibri"/>
              </a:rPr>
              <a:t>rest, food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b="1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1F487C"/>
                </a:solidFill>
                <a:latin typeface="Calibri"/>
                <a:cs typeface="Calibri"/>
              </a:rPr>
              <a:t>exercise </a:t>
            </a:r>
            <a:r>
              <a:rPr sz="3200" b="1" spc="-15" dirty="0">
                <a:solidFill>
                  <a:srgbClr val="1F487C"/>
                </a:solidFill>
                <a:latin typeface="Calibri"/>
                <a:cs typeface="Calibri"/>
              </a:rPr>
              <a:t>you </a:t>
            </a: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need </a:t>
            </a:r>
            <a:r>
              <a:rPr sz="3200" b="1" spc="-20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200" b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function</a:t>
            </a:r>
            <a:r>
              <a:rPr sz="3200" b="1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15" dirty="0">
                <a:solidFill>
                  <a:srgbClr val="1F487C"/>
                </a:solidFill>
                <a:latin typeface="Calibri"/>
                <a:cs typeface="Calibri"/>
              </a:rPr>
              <a:t>at</a:t>
            </a:r>
            <a:r>
              <a:rPr sz="3200" b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1F487C"/>
                </a:solidFill>
                <a:latin typeface="Calibri"/>
                <a:cs typeface="Calibri"/>
              </a:rPr>
              <a:t>your best</a:t>
            </a:r>
            <a:endParaRPr sz="3200" dirty="0">
              <a:latin typeface="Calibri"/>
              <a:cs typeface="Calibri"/>
            </a:endParaRPr>
          </a:p>
          <a:p>
            <a:pPr marL="756285" marR="5080" indent="-287020">
              <a:lnSpc>
                <a:spcPct val="100000"/>
              </a:lnSpc>
              <a:spcBef>
                <a:spcPts val="690"/>
              </a:spcBef>
            </a:pP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–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Decide what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works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best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for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 you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implement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it </a:t>
            </a:r>
            <a:r>
              <a:rPr sz="3200" spc="-6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into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your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routine.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1181163"/>
            <a:ext cx="3455924" cy="48656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9497" y="362457"/>
            <a:ext cx="65258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Integration</a:t>
            </a:r>
            <a:r>
              <a:rPr sz="4400" spc="-60" dirty="0"/>
              <a:t> </a:t>
            </a:r>
            <a:r>
              <a:rPr sz="4400" dirty="0"/>
              <a:t>of</a:t>
            </a:r>
            <a:r>
              <a:rPr sz="4400" spc="-20" dirty="0"/>
              <a:t> </a:t>
            </a:r>
            <a:r>
              <a:rPr sz="4400" dirty="0"/>
              <a:t>Sensory</a:t>
            </a:r>
            <a:r>
              <a:rPr sz="4400" spc="-20" dirty="0"/>
              <a:t> </a:t>
            </a:r>
            <a:r>
              <a:rPr sz="4400" spc="-5" dirty="0"/>
              <a:t>Input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3962400"/>
            <a:ext cx="2952750" cy="20859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09600" y="1143000"/>
            <a:ext cx="8021320" cy="4980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Balance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information</a:t>
            </a:r>
            <a:r>
              <a:rPr sz="3200" spc="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provided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by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peripheral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sensory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organs—eyes,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muscles and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joints,</a:t>
            </a:r>
            <a:r>
              <a:rPr sz="32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spc="-7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two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sides of the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vestibular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system—is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sent </a:t>
            </a:r>
            <a:r>
              <a:rPr sz="3200" spc="-7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the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brain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stem.</a:t>
            </a:r>
            <a:r>
              <a:rPr sz="32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There,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it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is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sorted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out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integrated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with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learned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information.</a:t>
            </a:r>
            <a:endParaRPr sz="3200" dirty="0">
              <a:latin typeface="Calibri"/>
              <a:cs typeface="Calibri"/>
            </a:endParaRPr>
          </a:p>
          <a:p>
            <a:pPr marL="3061335" marR="170815">
              <a:lnSpc>
                <a:spcPct val="100000"/>
              </a:lnSpc>
              <a:spcBef>
                <a:spcPts val="605"/>
              </a:spcBef>
            </a:pP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The cerebellum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provides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information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about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automatic </a:t>
            </a:r>
            <a:r>
              <a:rPr sz="3200" spc="-7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movements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that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have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been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learned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through</a:t>
            </a:r>
            <a:r>
              <a:rPr sz="32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repeated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exposure</a:t>
            </a:r>
            <a:r>
              <a:rPr sz="32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certain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motions.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9497" y="461594"/>
            <a:ext cx="65239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" dirty="0"/>
              <a:t>Integration</a:t>
            </a:r>
            <a:r>
              <a:rPr sz="4400" spc="-35" dirty="0"/>
              <a:t> </a:t>
            </a:r>
            <a:r>
              <a:rPr sz="4400" dirty="0"/>
              <a:t>of</a:t>
            </a:r>
            <a:r>
              <a:rPr sz="4400" spc="-10" dirty="0"/>
              <a:t> </a:t>
            </a:r>
            <a:r>
              <a:rPr sz="4400" spc="-5" dirty="0"/>
              <a:t>Sensory</a:t>
            </a:r>
            <a:r>
              <a:rPr sz="4400" spc="-10" dirty="0"/>
              <a:t> </a:t>
            </a:r>
            <a:r>
              <a:rPr sz="4400" dirty="0"/>
              <a:t>Input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09600" y="1219200"/>
            <a:ext cx="783399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For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example,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by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repeatedly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practicing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serving </a:t>
            </a:r>
            <a:r>
              <a:rPr sz="3200" spc="-70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ball,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tennis</a:t>
            </a:r>
            <a:r>
              <a:rPr sz="32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player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learns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optimize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balance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control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during</a:t>
            </a:r>
            <a:r>
              <a:rPr sz="32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that</a:t>
            </a:r>
            <a:r>
              <a:rPr sz="32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movement.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2895600"/>
            <a:ext cx="79248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9497" y="461594"/>
            <a:ext cx="65239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" dirty="0"/>
              <a:t>Integration</a:t>
            </a:r>
            <a:r>
              <a:rPr sz="4400" spc="-35" dirty="0"/>
              <a:t> </a:t>
            </a:r>
            <a:r>
              <a:rPr sz="4400" dirty="0"/>
              <a:t>of</a:t>
            </a:r>
            <a:r>
              <a:rPr sz="4400" spc="-10" dirty="0"/>
              <a:t> </a:t>
            </a:r>
            <a:r>
              <a:rPr sz="4400" spc="-5" dirty="0"/>
              <a:t>Sensory</a:t>
            </a:r>
            <a:r>
              <a:rPr sz="4400" spc="-10" dirty="0"/>
              <a:t> </a:t>
            </a:r>
            <a:r>
              <a:rPr sz="4400" dirty="0"/>
              <a:t>Input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69976" y="1334770"/>
            <a:ext cx="8269224" cy="4598670"/>
          </a:xfrm>
          <a:prstGeom prst="rect">
            <a:avLst/>
          </a:prstGeom>
        </p:spPr>
        <p:txBody>
          <a:bodyPr vert="horz" wrap="square" lIns="0" tIns="58419" rIns="0" bIns="0" rtlCol="0">
            <a:noAutofit/>
          </a:bodyPr>
          <a:lstStyle/>
          <a:p>
            <a:pPr marL="4589145" marR="5080" indent="-342900">
              <a:lnSpc>
                <a:spcPct val="90000"/>
              </a:lnSpc>
              <a:spcBef>
                <a:spcPts val="459"/>
              </a:spcBef>
              <a:buFont typeface="Arial"/>
              <a:buChar char="•"/>
              <a:tabLst>
                <a:tab pos="4589145" algn="l"/>
                <a:tab pos="4589780" algn="l"/>
              </a:tabLst>
            </a:pPr>
            <a:r>
              <a:rPr sz="3000" spc="-10" dirty="0"/>
              <a:t>Contributions</a:t>
            </a:r>
            <a:r>
              <a:rPr sz="3000" spc="-5" dirty="0"/>
              <a:t> </a:t>
            </a:r>
            <a:r>
              <a:rPr sz="3000" spc="-20" dirty="0"/>
              <a:t>from </a:t>
            </a:r>
            <a:r>
              <a:rPr sz="3000" spc="-15" dirty="0"/>
              <a:t> </a:t>
            </a:r>
            <a:r>
              <a:rPr sz="3000" dirty="0"/>
              <a:t>the </a:t>
            </a:r>
            <a:r>
              <a:rPr sz="3000" spc="-20" dirty="0"/>
              <a:t>cerebral </a:t>
            </a:r>
            <a:r>
              <a:rPr sz="3000" spc="-25" dirty="0"/>
              <a:t>cortex </a:t>
            </a:r>
            <a:r>
              <a:rPr sz="3000" spc="-20" dirty="0"/>
              <a:t> </a:t>
            </a:r>
            <a:r>
              <a:rPr sz="3000" spc="-5" dirty="0"/>
              <a:t>include </a:t>
            </a:r>
            <a:r>
              <a:rPr sz="3000" spc="-10" dirty="0"/>
              <a:t>previously </a:t>
            </a:r>
            <a:r>
              <a:rPr sz="3000" spc="-5" dirty="0"/>
              <a:t> learned </a:t>
            </a:r>
            <a:r>
              <a:rPr sz="3000" spc="-10" dirty="0"/>
              <a:t>information; </a:t>
            </a:r>
            <a:r>
              <a:rPr sz="3000" spc="-5" dirty="0"/>
              <a:t> </a:t>
            </a:r>
            <a:r>
              <a:rPr sz="3000" spc="-25" dirty="0"/>
              <a:t>for </a:t>
            </a:r>
            <a:r>
              <a:rPr sz="3000" spc="-15" dirty="0"/>
              <a:t>example, </a:t>
            </a:r>
            <a:r>
              <a:rPr sz="3000" spc="-10" dirty="0"/>
              <a:t>because </a:t>
            </a:r>
            <a:r>
              <a:rPr sz="3000" spc="-5" dirty="0"/>
              <a:t> </a:t>
            </a:r>
            <a:r>
              <a:rPr sz="3000" dirty="0"/>
              <a:t>icy </a:t>
            </a:r>
            <a:r>
              <a:rPr sz="3000" spc="-15" dirty="0"/>
              <a:t>sidewalks are </a:t>
            </a:r>
            <a:r>
              <a:rPr sz="3000" spc="-10" dirty="0"/>
              <a:t> </a:t>
            </a:r>
            <a:r>
              <a:rPr sz="3000" spc="-30" dirty="0"/>
              <a:t>slippery,</a:t>
            </a:r>
            <a:r>
              <a:rPr sz="3000" spc="10" dirty="0"/>
              <a:t> </a:t>
            </a:r>
            <a:r>
              <a:rPr sz="3000" spc="-5" dirty="0"/>
              <a:t>one</a:t>
            </a:r>
            <a:r>
              <a:rPr sz="3000" spc="-10" dirty="0"/>
              <a:t> </a:t>
            </a:r>
            <a:r>
              <a:rPr sz="3000" dirty="0"/>
              <a:t>is </a:t>
            </a:r>
            <a:r>
              <a:rPr sz="3000" spc="5" dirty="0"/>
              <a:t> </a:t>
            </a:r>
            <a:r>
              <a:rPr sz="3000" spc="-15" dirty="0"/>
              <a:t>required to </a:t>
            </a:r>
            <a:r>
              <a:rPr sz="3000" spc="-5" dirty="0"/>
              <a:t>use </a:t>
            </a:r>
            <a:r>
              <a:rPr sz="3000" dirty="0"/>
              <a:t>a </a:t>
            </a:r>
            <a:r>
              <a:rPr sz="3000" spc="5" dirty="0"/>
              <a:t> </a:t>
            </a:r>
            <a:r>
              <a:rPr sz="3000" spc="-25" dirty="0"/>
              <a:t>different</a:t>
            </a:r>
            <a:r>
              <a:rPr sz="3000" spc="-10" dirty="0"/>
              <a:t> </a:t>
            </a:r>
            <a:r>
              <a:rPr sz="3000" spc="-20" dirty="0"/>
              <a:t>pattern</a:t>
            </a:r>
            <a:r>
              <a:rPr sz="3000" spc="-25" dirty="0"/>
              <a:t> </a:t>
            </a:r>
            <a:r>
              <a:rPr sz="3000" spc="-5" dirty="0"/>
              <a:t>of </a:t>
            </a:r>
            <a:r>
              <a:rPr sz="3000" dirty="0"/>
              <a:t> </a:t>
            </a:r>
            <a:r>
              <a:rPr sz="3000" spc="-10" dirty="0"/>
              <a:t>movement</a:t>
            </a:r>
            <a:r>
              <a:rPr sz="3000" spc="-40" dirty="0"/>
              <a:t> </a:t>
            </a:r>
            <a:r>
              <a:rPr sz="3000" dirty="0"/>
              <a:t>in</a:t>
            </a:r>
            <a:r>
              <a:rPr sz="3000" spc="-40" dirty="0"/>
              <a:t> </a:t>
            </a:r>
            <a:r>
              <a:rPr sz="3000" spc="-15" dirty="0"/>
              <a:t>order to </a:t>
            </a:r>
            <a:r>
              <a:rPr sz="3000" spc="-665" dirty="0"/>
              <a:t> </a:t>
            </a:r>
            <a:r>
              <a:rPr sz="3000" spc="-20" dirty="0"/>
              <a:t>safely</a:t>
            </a:r>
            <a:r>
              <a:rPr sz="3000" spc="-30" dirty="0"/>
              <a:t> </a:t>
            </a:r>
            <a:r>
              <a:rPr sz="3000" spc="-25" dirty="0"/>
              <a:t>navigate</a:t>
            </a:r>
            <a:r>
              <a:rPr sz="3000" spc="-45" dirty="0"/>
              <a:t> </a:t>
            </a:r>
            <a:r>
              <a:rPr sz="3000" dirty="0"/>
              <a:t>them.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485900"/>
            <a:ext cx="4323334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3041" y="362457"/>
            <a:ext cx="78276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Input</a:t>
            </a:r>
            <a:r>
              <a:rPr sz="4400" spc="-10" dirty="0"/>
              <a:t> </a:t>
            </a:r>
            <a:r>
              <a:rPr sz="4400" spc="-15" dirty="0"/>
              <a:t>from</a:t>
            </a:r>
            <a:r>
              <a:rPr sz="4400" spc="-20" dirty="0"/>
              <a:t> </a:t>
            </a:r>
            <a:r>
              <a:rPr sz="4400" dirty="0"/>
              <a:t>the</a:t>
            </a:r>
            <a:r>
              <a:rPr sz="4400" spc="-10" dirty="0"/>
              <a:t> </a:t>
            </a:r>
            <a:r>
              <a:rPr sz="4400" dirty="0"/>
              <a:t>muscles</a:t>
            </a:r>
            <a:r>
              <a:rPr sz="4400" spc="-40" dirty="0"/>
              <a:t> </a:t>
            </a:r>
            <a:r>
              <a:rPr sz="4400" dirty="0"/>
              <a:t>and</a:t>
            </a:r>
            <a:r>
              <a:rPr sz="4400" spc="-10" dirty="0"/>
              <a:t> joints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24611" y="1154316"/>
            <a:ext cx="7943215" cy="27821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Proprioceptive</a:t>
            </a:r>
            <a:r>
              <a:rPr sz="3000" spc="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information</a:t>
            </a:r>
            <a:r>
              <a:rPr sz="30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from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the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skin,</a:t>
            </a:r>
            <a:r>
              <a:rPr sz="30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muscles,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joints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involves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sensory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receptors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that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are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sensitive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stretch</a:t>
            </a:r>
            <a:r>
              <a:rPr sz="30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pressure</a:t>
            </a:r>
            <a:r>
              <a:rPr sz="3000" spc="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in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surrounding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tissues.</a:t>
            </a:r>
            <a:r>
              <a:rPr sz="3000" spc="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For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example,</a:t>
            </a:r>
            <a:r>
              <a:rPr sz="30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increased</a:t>
            </a:r>
            <a:r>
              <a:rPr sz="30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pressure</a:t>
            </a:r>
            <a:r>
              <a:rPr sz="3000" spc="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is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felt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in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000" spc="-6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1F487C"/>
                </a:solidFill>
                <a:latin typeface="Calibri"/>
                <a:cs typeface="Calibri"/>
              </a:rPr>
              <a:t>front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part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of the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soles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of the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1F487C"/>
                </a:solidFill>
                <a:latin typeface="Calibri"/>
                <a:cs typeface="Calibri"/>
              </a:rPr>
              <a:t>feet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when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standing</a:t>
            </a:r>
            <a:r>
              <a:rPr lang="en-US" sz="3000" spc="-15" dirty="0">
                <a:solidFill>
                  <a:srgbClr val="1F487C"/>
                </a:solidFill>
                <a:latin typeface="Calibri"/>
                <a:cs typeface="Calibri"/>
              </a:rPr>
              <a:t> person leans forward.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4038637"/>
            <a:ext cx="3505200" cy="263321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272381" y="4038637"/>
            <a:ext cx="4195445" cy="215963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With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any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movement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legs,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arms,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other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body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parts,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sensory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receptors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respond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by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sending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impulses </a:t>
            </a:r>
            <a:r>
              <a:rPr sz="3000" spc="-6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brain.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3527" y="228600"/>
            <a:ext cx="34969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Proprioception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3200400" y="925830"/>
            <a:ext cx="5715000" cy="514667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sensory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impulses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originating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in the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neck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ankles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are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especially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important.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Proprioceptive</a:t>
            </a:r>
            <a:r>
              <a:rPr sz="3000" spc="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cues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from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neck </a:t>
            </a:r>
            <a:r>
              <a:rPr sz="3000" spc="-6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indicate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direction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in which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000" spc="-6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head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is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turned.</a:t>
            </a:r>
            <a:r>
              <a:rPr sz="3000" spc="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Cues</a:t>
            </a:r>
            <a:r>
              <a:rPr sz="30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from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the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ankles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indicate</a:t>
            </a:r>
            <a:r>
              <a:rPr sz="30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1F487C"/>
                </a:solidFill>
                <a:latin typeface="Calibri"/>
                <a:cs typeface="Calibri"/>
              </a:rPr>
              <a:t>body’s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movement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or </a:t>
            </a:r>
            <a:r>
              <a:rPr sz="3000" spc="-30" dirty="0">
                <a:solidFill>
                  <a:srgbClr val="1F487C"/>
                </a:solidFill>
                <a:latin typeface="Calibri"/>
                <a:cs typeface="Calibri"/>
              </a:rPr>
              <a:t>sway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relative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both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standing</a:t>
            </a:r>
            <a:r>
              <a:rPr sz="30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surface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(floor or </a:t>
            </a:r>
            <a:r>
              <a:rPr sz="3000" spc="-6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ground)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30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quality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that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surface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(for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example,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hard,</a:t>
            </a:r>
            <a:r>
              <a:rPr sz="30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soft,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35" dirty="0">
                <a:solidFill>
                  <a:srgbClr val="1F487C"/>
                </a:solidFill>
                <a:latin typeface="Calibri"/>
                <a:cs typeface="Calibri"/>
              </a:rPr>
              <a:t>slippery,</a:t>
            </a:r>
            <a:r>
              <a:rPr sz="3000" spc="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or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uneven).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143000"/>
            <a:ext cx="2760345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304850"/>
            <a:ext cx="8153400" cy="629437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4254" y="461594"/>
            <a:ext cx="35598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Loss</a:t>
            </a:r>
            <a:r>
              <a:rPr sz="4400" spc="-35" dirty="0"/>
              <a:t> </a:t>
            </a:r>
            <a:r>
              <a:rPr sz="4400" dirty="0"/>
              <a:t>of</a:t>
            </a:r>
            <a:r>
              <a:rPr sz="4400" spc="-35" dirty="0"/>
              <a:t> </a:t>
            </a:r>
            <a:r>
              <a:rPr sz="4400" dirty="0"/>
              <a:t>Balance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69976" y="1334770"/>
            <a:ext cx="8276845" cy="3243579"/>
          </a:xfrm>
          <a:prstGeom prst="rect">
            <a:avLst/>
          </a:prstGeom>
        </p:spPr>
        <p:txBody>
          <a:bodyPr vert="horz" wrap="square" lIns="0" tIns="286130" rIns="0" bIns="0" rtlCol="0">
            <a:noAutofit/>
          </a:bodyPr>
          <a:lstStyle/>
          <a:p>
            <a:pPr marL="4436745" marR="5080" indent="-343535">
              <a:lnSpc>
                <a:spcPct val="100000"/>
              </a:lnSpc>
              <a:spcBef>
                <a:spcPts val="105"/>
              </a:spcBef>
            </a:pPr>
            <a:r>
              <a:rPr dirty="0"/>
              <a:t>When the </a:t>
            </a:r>
            <a:r>
              <a:rPr spc="-15" dirty="0"/>
              <a:t>information </a:t>
            </a:r>
            <a:r>
              <a:rPr spc="-10" dirty="0"/>
              <a:t> received </a:t>
            </a:r>
            <a:r>
              <a:rPr dirty="0"/>
              <a:t>is </a:t>
            </a:r>
            <a:r>
              <a:rPr spc="-15" dirty="0"/>
              <a:t>too </a:t>
            </a:r>
            <a:r>
              <a:rPr spc="-10" dirty="0"/>
              <a:t> </a:t>
            </a:r>
            <a:r>
              <a:rPr spc="-15" dirty="0"/>
              <a:t>complex</a:t>
            </a:r>
            <a:r>
              <a:rPr spc="-20" dirty="0"/>
              <a:t> to</a:t>
            </a:r>
            <a:r>
              <a:rPr spc="-15" dirty="0"/>
              <a:t> translate, </a:t>
            </a:r>
            <a:r>
              <a:rPr spc="-70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spc="-25" dirty="0"/>
              <a:t>system</a:t>
            </a:r>
            <a:r>
              <a:rPr spc="-5" dirty="0"/>
              <a:t> gets </a:t>
            </a:r>
            <a:r>
              <a:rPr dirty="0"/>
              <a:t> </a:t>
            </a:r>
            <a:r>
              <a:rPr spc="-5" dirty="0"/>
              <a:t>overwhelmed </a:t>
            </a:r>
            <a:r>
              <a:rPr dirty="0"/>
              <a:t>and </a:t>
            </a:r>
            <a:r>
              <a:rPr spc="5" dirty="0"/>
              <a:t> </a:t>
            </a:r>
            <a:r>
              <a:rPr spc="-15" dirty="0"/>
              <a:t>you</a:t>
            </a:r>
            <a:r>
              <a:rPr spc="-10" dirty="0"/>
              <a:t> </a:t>
            </a:r>
            <a:r>
              <a:rPr dirty="0"/>
              <a:t>lose</a:t>
            </a:r>
            <a:r>
              <a:rPr spc="-5" dirty="0"/>
              <a:t> </a:t>
            </a:r>
            <a:r>
              <a:rPr spc="-15" dirty="0"/>
              <a:t>your </a:t>
            </a:r>
            <a:r>
              <a:rPr spc="-10" dirty="0"/>
              <a:t> </a:t>
            </a:r>
            <a:r>
              <a:rPr spc="-5" dirty="0"/>
              <a:t>balance.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79" y="1500505"/>
            <a:ext cx="42672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6465" y="461594"/>
            <a:ext cx="789685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Exercises</a:t>
            </a:r>
            <a:r>
              <a:rPr sz="4400" spc="-40" dirty="0"/>
              <a:t> </a:t>
            </a:r>
            <a:r>
              <a:rPr sz="4400" spc="-25" dirty="0"/>
              <a:t>to</a:t>
            </a:r>
            <a:r>
              <a:rPr sz="4400" spc="-10" dirty="0"/>
              <a:t> </a:t>
            </a:r>
            <a:r>
              <a:rPr sz="4400" spc="-15" dirty="0"/>
              <a:t>improve</a:t>
            </a:r>
            <a:r>
              <a:rPr sz="4400" spc="-45" dirty="0"/>
              <a:t> </a:t>
            </a:r>
            <a:r>
              <a:rPr sz="4400" spc="-10" dirty="0"/>
              <a:t>your </a:t>
            </a:r>
            <a:r>
              <a:rPr sz="4400" dirty="0"/>
              <a:t>balance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07340" y="1302765"/>
            <a:ext cx="29102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Single</a:t>
            </a:r>
            <a:r>
              <a:rPr sz="3200" b="1" spc="-5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Leg</a:t>
            </a:r>
            <a:r>
              <a:rPr sz="32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Stance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905000"/>
            <a:ext cx="2390267" cy="3581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81400" y="1219200"/>
            <a:ext cx="3048000" cy="2286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76600" y="4419562"/>
            <a:ext cx="2286000" cy="218503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813175" y="3515944"/>
            <a:ext cx="198373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solidFill>
                  <a:srgbClr val="1F487C"/>
                </a:solidFill>
                <a:latin typeface="Calibri"/>
                <a:cs typeface="Calibri"/>
              </a:rPr>
              <a:t>Weight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Shifts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18428" y="5802579"/>
            <a:ext cx="2387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75" dirty="0">
                <a:solidFill>
                  <a:srgbClr val="1F487C"/>
                </a:solidFill>
                <a:latin typeface="Calibri"/>
                <a:cs typeface="Calibri"/>
              </a:rPr>
              <a:t>Yoga</a:t>
            </a:r>
            <a:r>
              <a:rPr sz="2800" b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b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80" dirty="0">
                <a:solidFill>
                  <a:srgbClr val="1F487C"/>
                </a:solidFill>
                <a:latin typeface="Calibri"/>
                <a:cs typeface="Calibri"/>
              </a:rPr>
              <a:t>Tai</a:t>
            </a:r>
            <a:r>
              <a:rPr sz="2800" b="1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libri"/>
                <a:cs typeface="Calibri"/>
              </a:rPr>
              <a:t>Chi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58000" y="2819400"/>
            <a:ext cx="1846579" cy="29464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9328" y="191846"/>
            <a:ext cx="61722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Products</a:t>
            </a:r>
            <a:r>
              <a:rPr spc="10" dirty="0"/>
              <a:t> </a:t>
            </a:r>
            <a:r>
              <a:rPr spc="-25" dirty="0"/>
              <a:t>for</a:t>
            </a:r>
            <a:r>
              <a:rPr spc="-10" dirty="0"/>
              <a:t> </a:t>
            </a:r>
            <a:r>
              <a:rPr spc="-5" dirty="0"/>
              <a:t>Balance</a:t>
            </a:r>
            <a:r>
              <a:rPr dirty="0"/>
              <a:t> </a:t>
            </a:r>
            <a:r>
              <a:rPr spc="-40" dirty="0"/>
              <a:t>Training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52800" y="926338"/>
            <a:ext cx="5562599" cy="438594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There are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balance pads,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pillows,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balls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on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market to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help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you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incorporate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balance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work into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your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fitness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routine.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Advanced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30" dirty="0">
                <a:solidFill>
                  <a:srgbClr val="1F487C"/>
                </a:solidFill>
                <a:latin typeface="Calibri"/>
                <a:cs typeface="Calibri"/>
              </a:rPr>
              <a:t>ways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increase balance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is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doing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single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leg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jumps on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wooden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box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or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elevated step. </a:t>
            </a:r>
            <a:r>
              <a:rPr sz="3000" spc="-65" dirty="0">
                <a:solidFill>
                  <a:srgbClr val="1F487C"/>
                </a:solidFill>
                <a:latin typeface="Calibri"/>
                <a:cs typeface="Calibri"/>
              </a:rPr>
              <a:t>You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might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also </a:t>
            </a:r>
            <a:r>
              <a:rPr sz="30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consider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a 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Wobble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board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 experiment</a:t>
            </a:r>
            <a:r>
              <a:rPr sz="3000" spc="-5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with</a:t>
            </a:r>
            <a:r>
              <a:rPr sz="30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balance</a:t>
            </a:r>
            <a:r>
              <a:rPr sz="3000" spc="-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1F487C"/>
                </a:solidFill>
                <a:latin typeface="Calibri"/>
                <a:cs typeface="Calibri"/>
              </a:rPr>
              <a:t>exercises </a:t>
            </a:r>
            <a:r>
              <a:rPr sz="3000" spc="-57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prescribed specifically </a:t>
            </a:r>
            <a:r>
              <a:rPr sz="3000" spc="-25" dirty="0">
                <a:solidFill>
                  <a:srgbClr val="1F487C"/>
                </a:solidFill>
                <a:latin typeface="Calibri"/>
                <a:cs typeface="Calibri"/>
              </a:rPr>
              <a:t>for </a:t>
            </a:r>
            <a:r>
              <a:rPr sz="3000" spc="-5" dirty="0">
                <a:solidFill>
                  <a:srgbClr val="1F487C"/>
                </a:solidFill>
                <a:latin typeface="Calibri"/>
                <a:cs typeface="Calibri"/>
              </a:rPr>
              <a:t>using </a:t>
            </a:r>
            <a:r>
              <a:rPr sz="3000" dirty="0">
                <a:solidFill>
                  <a:srgbClr val="1F487C"/>
                </a:solidFill>
                <a:latin typeface="Calibri"/>
                <a:cs typeface="Calibri"/>
              </a:rPr>
              <a:t> these</a:t>
            </a:r>
            <a:r>
              <a:rPr sz="3000" spc="-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F487C"/>
                </a:solidFill>
                <a:latin typeface="Calibri"/>
                <a:cs typeface="Calibri"/>
              </a:rPr>
              <a:t>products.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1" y="1143000"/>
            <a:ext cx="2819400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0173" y="225368"/>
            <a:ext cx="4871466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400" b="0" dirty="0">
                <a:latin typeface="Calibri"/>
                <a:cs typeface="Calibri"/>
              </a:rPr>
              <a:t>Additional </a:t>
            </a:r>
            <a:r>
              <a:rPr sz="4400" b="0" spc="-70" dirty="0">
                <a:latin typeface="Calibri"/>
                <a:cs typeface="Calibri"/>
              </a:rPr>
              <a:t> </a:t>
            </a:r>
            <a:r>
              <a:rPr sz="4400" b="0" spc="-15" dirty="0">
                <a:latin typeface="Calibri"/>
                <a:cs typeface="Calibri"/>
              </a:rPr>
              <a:t>Link</a:t>
            </a:r>
            <a:endParaRPr sz="4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 rotWithShape="1">
          <a:blip r:embed="rId2" cstate="print"/>
          <a:srcRect l="16809" t="13463" r="17827" b="14241"/>
          <a:stretch/>
        </p:blipFill>
        <p:spPr>
          <a:xfrm>
            <a:off x="2514600" y="2362200"/>
            <a:ext cx="4038600" cy="4114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D4EB36-E178-E730-7551-D0D76B5C1F82}"/>
              </a:ext>
            </a:extLst>
          </p:cNvPr>
          <p:cNvSpPr txBox="1"/>
          <p:nvPr/>
        </p:nvSpPr>
        <p:spPr>
          <a:xfrm>
            <a:off x="685800" y="1066800"/>
            <a:ext cx="8001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hlinkClick r:id="rId3"/>
              </a:rPr>
              <a:t>https://www.sacagingresources.org/resources-directory/mobility-fall-prevention</a:t>
            </a:r>
            <a:endParaRPr lang="en-US" sz="2800" i="1" dirty="0"/>
          </a:p>
          <a:p>
            <a:endParaRPr lang="en-US" sz="28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9794" y="54610"/>
            <a:ext cx="67456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Maintaining</a:t>
            </a:r>
            <a:r>
              <a:rPr spc="40" dirty="0"/>
              <a:t> </a:t>
            </a:r>
            <a:r>
              <a:rPr spc="-5" dirty="0"/>
              <a:t>balance</a:t>
            </a:r>
            <a:r>
              <a:rPr spc="10" dirty="0"/>
              <a:t> </a:t>
            </a:r>
            <a:r>
              <a:rPr spc="-5" dirty="0"/>
              <a:t>in our</a:t>
            </a:r>
            <a:r>
              <a:rPr dirty="0"/>
              <a:t> </a:t>
            </a:r>
            <a:r>
              <a:rPr spc="-10" dirty="0"/>
              <a:t>lives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1219200"/>
            <a:ext cx="5791200" cy="5806076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568325" marR="5080" indent="-457200">
              <a:lnSpc>
                <a:spcPct val="100000"/>
              </a:lnSpc>
              <a:buClr>
                <a:srgbClr val="0070C0"/>
              </a:buClr>
              <a:buFont typeface="Wingdings 2" panose="05020102010507070707" pitchFamily="18" charset="2"/>
              <a:buChar char="E"/>
              <a:tabLst>
                <a:tab pos="395288" algn="l"/>
              </a:tabLst>
            </a:pP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try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learn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new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piece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of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information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each </a:t>
            </a:r>
            <a:r>
              <a:rPr sz="2800" spc="-70" dirty="0">
                <a:solidFill>
                  <a:srgbClr val="1F487C"/>
                </a:solidFill>
                <a:latin typeface="Calibri"/>
                <a:cs typeface="Calibri"/>
              </a:rPr>
              <a:t>day</a:t>
            </a:r>
            <a:endParaRPr lang="en-US" sz="2800" spc="-70" dirty="0">
              <a:solidFill>
                <a:srgbClr val="1F487C"/>
              </a:solidFill>
              <a:latin typeface="Calibri"/>
              <a:cs typeface="Calibri"/>
            </a:endParaRPr>
          </a:p>
          <a:p>
            <a:pPr marL="568325" marR="5080" indent="-457200">
              <a:lnSpc>
                <a:spcPct val="100000"/>
              </a:lnSpc>
              <a:buClr>
                <a:srgbClr val="0070C0"/>
              </a:buClr>
              <a:buFont typeface="Wingdings 2" panose="05020102010507070707" pitchFamily="18" charset="2"/>
              <a:buChar char="E"/>
              <a:tabLst>
                <a:tab pos="395288" algn="l"/>
              </a:tabLst>
            </a:pPr>
            <a:r>
              <a:rPr lang="en-US" sz="2800" spc="-5" dirty="0">
                <a:solidFill>
                  <a:srgbClr val="1F487C"/>
                </a:solidFill>
                <a:latin typeface="+mj-lt"/>
                <a:cs typeface="Arial"/>
              </a:rPr>
              <a:t>counting can be therapeutic. --memorize the number of steps from your kitchen to your living room, or the birth dates of each of your grandkids, </a:t>
            </a:r>
          </a:p>
          <a:p>
            <a:pPr marL="568325" marR="5080" indent="-457200">
              <a:lnSpc>
                <a:spcPct val="100000"/>
              </a:lnSpc>
              <a:buClr>
                <a:srgbClr val="0070C0"/>
              </a:buClr>
              <a:buFont typeface="Wingdings 2" panose="05020102010507070707" pitchFamily="18" charset="2"/>
              <a:buChar char="E"/>
              <a:tabLst>
                <a:tab pos="395288" algn="l"/>
              </a:tabLst>
            </a:pPr>
            <a:r>
              <a:rPr lang="en-US" sz="2800" spc="-5" dirty="0">
                <a:solidFill>
                  <a:srgbClr val="1F487C"/>
                </a:solidFill>
                <a:latin typeface="+mj-lt"/>
                <a:cs typeface="Arial"/>
              </a:rPr>
              <a:t>try new things –try going a new way to the grocery store</a:t>
            </a:r>
          </a:p>
          <a:p>
            <a:pPr marL="568325" marR="5080" indent="-457200">
              <a:lnSpc>
                <a:spcPct val="100000"/>
              </a:lnSpc>
              <a:buClr>
                <a:srgbClr val="0070C0"/>
              </a:buClr>
              <a:buFont typeface="Wingdings 2" panose="05020102010507070707" pitchFamily="18" charset="2"/>
              <a:buChar char="E"/>
              <a:tabLst>
                <a:tab pos="395288" algn="l"/>
              </a:tabLst>
            </a:pPr>
            <a:r>
              <a:rPr lang="en-US" sz="2800" spc="-5" dirty="0">
                <a:solidFill>
                  <a:srgbClr val="1F487C"/>
                </a:solidFill>
                <a:latin typeface="+mj-lt"/>
                <a:cs typeface="Arial"/>
              </a:rPr>
              <a:t>Be social, converse with someone -- listening and responding are great ways to keep your brain fit.</a:t>
            </a:r>
          </a:p>
          <a:p>
            <a:pPr marL="756285" marR="5080" indent="-287020">
              <a:lnSpc>
                <a:spcPct val="100000"/>
              </a:lnSpc>
              <a:spcBef>
                <a:spcPts val="690"/>
              </a:spcBef>
              <a:tabLst>
                <a:tab pos="836930" algn="l"/>
              </a:tabLst>
            </a:pP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rcRect l="5657" r="9805"/>
          <a:stretch>
            <a:fillRect/>
          </a:stretch>
        </p:blipFill>
        <p:spPr>
          <a:xfrm>
            <a:off x="6248400" y="1143000"/>
            <a:ext cx="2769973" cy="3657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32B6BC-7C27-9E55-4F5F-0C67AE24820B}"/>
              </a:ext>
            </a:extLst>
          </p:cNvPr>
          <p:cNvSpPr txBox="1"/>
          <p:nvPr/>
        </p:nvSpPr>
        <p:spPr>
          <a:xfrm>
            <a:off x="228600" y="609600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-20" dirty="0">
                <a:solidFill>
                  <a:srgbClr val="1F487C"/>
                </a:solidFill>
                <a:cs typeface="Calibri"/>
              </a:rPr>
              <a:t>Keep </a:t>
            </a:r>
            <a:r>
              <a:rPr lang="en-US" sz="3200" b="1" spc="-10" dirty="0">
                <a:solidFill>
                  <a:srgbClr val="1F487C"/>
                </a:solidFill>
                <a:cs typeface="Calibri"/>
              </a:rPr>
              <a:t>your</a:t>
            </a:r>
            <a:r>
              <a:rPr lang="en-US" sz="3200" b="1" spc="-5" dirty="0">
                <a:solidFill>
                  <a:srgbClr val="1F487C"/>
                </a:solidFill>
                <a:cs typeface="Calibri"/>
              </a:rPr>
              <a:t> mind</a:t>
            </a:r>
            <a:r>
              <a:rPr lang="en-US" sz="3200" b="1" spc="-35" dirty="0">
                <a:solidFill>
                  <a:srgbClr val="1F487C"/>
                </a:solidFill>
                <a:cs typeface="Calibri"/>
              </a:rPr>
              <a:t> </a:t>
            </a:r>
            <a:r>
              <a:rPr lang="en-US" sz="3200" b="1" dirty="0">
                <a:solidFill>
                  <a:srgbClr val="1F487C"/>
                </a:solidFill>
                <a:cs typeface="Calibri"/>
              </a:rPr>
              <a:t>alert</a:t>
            </a:r>
            <a:r>
              <a:rPr lang="en-US" sz="3200" b="1" spc="-5" dirty="0">
                <a:solidFill>
                  <a:srgbClr val="1F487C"/>
                </a:solidFill>
                <a:cs typeface="Calibri"/>
              </a:rPr>
              <a:t> and</a:t>
            </a:r>
            <a:r>
              <a:rPr lang="en-US" sz="3200" b="1" spc="-20" dirty="0">
                <a:solidFill>
                  <a:srgbClr val="1F487C"/>
                </a:solidFill>
                <a:cs typeface="Calibri"/>
              </a:rPr>
              <a:t> </a:t>
            </a:r>
            <a:r>
              <a:rPr lang="en-US" sz="3200" b="1" dirty="0">
                <a:solidFill>
                  <a:srgbClr val="1F487C"/>
                </a:solidFill>
                <a:cs typeface="Calibri"/>
              </a:rPr>
              <a:t>in</a:t>
            </a:r>
            <a:r>
              <a:rPr lang="en-US" sz="3200" b="1" spc="-5" dirty="0">
                <a:solidFill>
                  <a:srgbClr val="1F487C"/>
                </a:solidFill>
                <a:cs typeface="Calibri"/>
              </a:rPr>
              <a:t> </a:t>
            </a:r>
            <a:r>
              <a:rPr lang="en-US" sz="3200" b="1" dirty="0">
                <a:solidFill>
                  <a:srgbClr val="1F487C"/>
                </a:solidFill>
                <a:cs typeface="Calibri"/>
              </a:rPr>
              <a:t>shape</a:t>
            </a:r>
            <a:endParaRPr lang="en-US" sz="3200" dirty="0">
              <a:cs typeface="Calibri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78C40-D3F8-756B-89FA-72757F1C0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412717"/>
            <a:ext cx="6745605" cy="635000"/>
          </a:xfrm>
        </p:spPr>
        <p:txBody>
          <a:bodyPr/>
          <a:lstStyle/>
          <a:p>
            <a:r>
              <a:rPr lang="en-US" dirty="0"/>
              <a:t>https://youtu.be/aMIvtq2jrDk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1A5C5-011B-FE6F-49C8-14AD8B20D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D4BB49-EDD7-E4A3-994F-7EC5AED87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71600"/>
            <a:ext cx="7996238" cy="487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08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47CD2-7841-1AF8-53CC-7DEDA7BBBEE3}"/>
              </a:ext>
            </a:extLst>
          </p:cNvPr>
          <p:cNvSpPr txBox="1"/>
          <p:nvPr/>
        </p:nvSpPr>
        <p:spPr>
          <a:xfrm>
            <a:off x="233916" y="542260"/>
            <a:ext cx="8537944" cy="294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5400" b="1" dirty="0">
                <a:latin typeface="Bradley Hand ITC" panose="03070402050302030203" pitchFamily="66" charset="0"/>
              </a:rPr>
              <a:t>We come into this world head first and go out feet first; in between, it is all a matter of balance.</a:t>
            </a:r>
            <a:r>
              <a:rPr lang="en-US" sz="4000" b="1" dirty="0">
                <a:latin typeface="Bradley Hand ITC" panose="03070402050302030203" pitchFamily="66" charset="0"/>
              </a:rPr>
              <a:t>               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88FFCC-1AE3-622F-5C76-CD4A114A5D15}"/>
              </a:ext>
            </a:extLst>
          </p:cNvPr>
          <p:cNvSpPr txBox="1"/>
          <p:nvPr/>
        </p:nvSpPr>
        <p:spPr>
          <a:xfrm>
            <a:off x="595423" y="3891516"/>
            <a:ext cx="8431619" cy="2242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5400" b="1" dirty="0">
                <a:latin typeface="Bradley Hand ITC" panose="03070402050302030203" pitchFamily="66" charset="0"/>
              </a:rPr>
              <a:t>The key to keeping your balance is knowing when you’ve lost it.    </a:t>
            </a:r>
            <a:r>
              <a:rPr lang="en-US" sz="4000" b="1" dirty="0">
                <a:latin typeface="Bradley Hand ITC" panose="03070402050302030203" pitchFamily="66" charset="0"/>
              </a:rPr>
              <a:t>Anonymou</a:t>
            </a:r>
            <a:r>
              <a:rPr lang="en-US" sz="4000" dirty="0"/>
              <a:t>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F2D404-8266-2C86-C6CD-36B38145C6C4}"/>
              </a:ext>
            </a:extLst>
          </p:cNvPr>
          <p:cNvSpPr txBox="1"/>
          <p:nvPr/>
        </p:nvSpPr>
        <p:spPr>
          <a:xfrm>
            <a:off x="5888986" y="2616452"/>
            <a:ext cx="3138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Bradley Hand ITC" panose="03070402050302030203" pitchFamily="66" charset="0"/>
              </a:rPr>
              <a:t>Paul Boese</a:t>
            </a:r>
          </a:p>
        </p:txBody>
      </p:sp>
    </p:spTree>
    <p:extLst>
      <p:ext uri="{BB962C8B-B14F-4D97-AF65-F5344CB8AC3E}">
        <p14:creationId xmlns:p14="http://schemas.microsoft.com/office/powerpoint/2010/main" val="1456045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228600"/>
            <a:ext cx="67456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Maintaining</a:t>
            </a:r>
            <a:r>
              <a:rPr spc="40" dirty="0"/>
              <a:t> </a:t>
            </a:r>
            <a:r>
              <a:rPr spc="-5" dirty="0"/>
              <a:t>balance</a:t>
            </a:r>
            <a:r>
              <a:rPr spc="10" dirty="0"/>
              <a:t> </a:t>
            </a:r>
            <a:r>
              <a:rPr spc="-5" dirty="0"/>
              <a:t>in our</a:t>
            </a:r>
            <a:r>
              <a:rPr dirty="0"/>
              <a:t> </a:t>
            </a:r>
            <a:r>
              <a:rPr spc="-10" dirty="0"/>
              <a:t>lives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00" y="762000"/>
            <a:ext cx="8610600" cy="1558759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9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Do</a:t>
            </a:r>
            <a:r>
              <a:rPr sz="3200" b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something</a:t>
            </a:r>
            <a:r>
              <a:rPr sz="3200" b="1" spc="-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Calibri"/>
                <a:cs typeface="Calibri"/>
              </a:rPr>
              <a:t>spontaneous.</a:t>
            </a:r>
            <a:endParaRPr sz="3200" dirty="0">
              <a:latin typeface="Calibri"/>
              <a:cs typeface="Calibri"/>
            </a:endParaRPr>
          </a:p>
          <a:p>
            <a:pPr marL="756285" marR="5080" indent="-287020">
              <a:lnSpc>
                <a:spcPct val="100000"/>
              </a:lnSpc>
              <a:spcBef>
                <a:spcPts val="690"/>
              </a:spcBef>
            </a:pPr>
            <a:r>
              <a:rPr sz="2800" spc="-5" dirty="0">
                <a:solidFill>
                  <a:srgbClr val="1F487C"/>
                </a:solidFill>
                <a:latin typeface="Arial"/>
                <a:cs typeface="Arial"/>
              </a:rPr>
              <a:t>–</a:t>
            </a:r>
            <a:r>
              <a:rPr sz="2800" spc="-7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Our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lives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can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be so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regimented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it's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good </a:t>
            </a:r>
            <a:r>
              <a:rPr sz="2800" spc="-6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idea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do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something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out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ordinary</a:t>
            </a:r>
            <a:r>
              <a:rPr sz="2800" spc="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1F487C"/>
                </a:solidFill>
                <a:latin typeface="Calibri"/>
                <a:cs typeface="Calibri"/>
              </a:rPr>
              <a:t>every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now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and</a:t>
            </a:r>
            <a:r>
              <a:rPr sz="28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then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9794" y="2667000"/>
            <a:ext cx="6572606" cy="38315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381000"/>
            <a:ext cx="74148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Maintaining</a:t>
            </a:r>
            <a:r>
              <a:rPr sz="4400" spc="-30" dirty="0"/>
              <a:t> </a:t>
            </a:r>
            <a:r>
              <a:rPr sz="4400" dirty="0"/>
              <a:t>balance</a:t>
            </a:r>
            <a:r>
              <a:rPr sz="4400" spc="-20" dirty="0"/>
              <a:t> </a:t>
            </a:r>
            <a:r>
              <a:rPr sz="4400" dirty="0"/>
              <a:t>in</a:t>
            </a:r>
            <a:r>
              <a:rPr sz="4400" spc="-15" dirty="0"/>
              <a:t> </a:t>
            </a:r>
            <a:r>
              <a:rPr sz="4400" spc="-5" dirty="0"/>
              <a:t>our</a:t>
            </a:r>
            <a:r>
              <a:rPr sz="4400" spc="-20" dirty="0"/>
              <a:t> </a:t>
            </a:r>
            <a:r>
              <a:rPr sz="4400" spc="-10" dirty="0"/>
              <a:t>lives</a:t>
            </a:r>
            <a:endParaRPr sz="4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9200" y="1524000"/>
            <a:ext cx="3810000" cy="39243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4800" y="1219200"/>
            <a:ext cx="4531360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b="1" spc="-25" dirty="0">
                <a:solidFill>
                  <a:srgbClr val="1F487C"/>
                </a:solidFill>
                <a:latin typeface="Calibri"/>
                <a:cs typeface="Calibri"/>
              </a:rPr>
              <a:t>Make</a:t>
            </a:r>
            <a:r>
              <a:rPr sz="3200" b="1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87C"/>
                </a:solidFill>
                <a:latin typeface="Calibri"/>
                <a:cs typeface="Calibri"/>
              </a:rPr>
              <a:t>time</a:t>
            </a:r>
            <a:r>
              <a:rPr sz="3200" b="1" spc="-20" dirty="0">
                <a:solidFill>
                  <a:srgbClr val="1F487C"/>
                </a:solidFill>
                <a:latin typeface="Calibri"/>
                <a:cs typeface="Calibri"/>
              </a:rPr>
              <a:t> for</a:t>
            </a:r>
            <a:r>
              <a:rPr sz="3200" b="1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1F487C"/>
                </a:solidFill>
                <a:latin typeface="Calibri"/>
                <a:cs typeface="Calibri"/>
              </a:rPr>
              <a:t>yourself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3200" spc="-45" dirty="0">
                <a:solidFill>
                  <a:srgbClr val="1F487C"/>
                </a:solidFill>
                <a:latin typeface="Calibri"/>
                <a:cs typeface="Calibri"/>
              </a:rPr>
              <a:t>At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end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of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each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day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1F487C"/>
                </a:solidFill>
                <a:latin typeface="Calibri"/>
                <a:cs typeface="Calibri"/>
              </a:rPr>
              <a:t>take </a:t>
            </a:r>
            <a:r>
              <a:rPr sz="3200" spc="-70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time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to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unwind.</a:t>
            </a:r>
            <a:r>
              <a:rPr sz="32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If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that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means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leaving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dishes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overnight,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so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be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it.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1090" y="300503"/>
            <a:ext cx="69418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Know</a:t>
            </a:r>
            <a:r>
              <a:rPr sz="4400" spc="-10" dirty="0"/>
              <a:t> </a:t>
            </a:r>
            <a:r>
              <a:rPr sz="4400" spc="-15" dirty="0"/>
              <a:t>what</a:t>
            </a:r>
            <a:r>
              <a:rPr sz="4400" spc="-10" dirty="0"/>
              <a:t> </a:t>
            </a:r>
            <a:r>
              <a:rPr sz="4400" spc="-15" dirty="0"/>
              <a:t>your</a:t>
            </a:r>
            <a:r>
              <a:rPr sz="4400" spc="-10" dirty="0"/>
              <a:t> </a:t>
            </a:r>
            <a:r>
              <a:rPr sz="4400" spc="-5" dirty="0"/>
              <a:t>priorities</a:t>
            </a:r>
            <a:r>
              <a:rPr sz="4400" spc="-35" dirty="0"/>
              <a:t> </a:t>
            </a:r>
            <a:r>
              <a:rPr sz="4400" spc="-20" dirty="0"/>
              <a:t>are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990600"/>
            <a:ext cx="8380348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Balance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doesn't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mean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do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everything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you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can.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Examine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your values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and 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decide what's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important </a:t>
            </a:r>
            <a:r>
              <a:rPr sz="3200" spc="-25" dirty="0">
                <a:solidFill>
                  <a:srgbClr val="1F487C"/>
                </a:solidFill>
                <a:latin typeface="Calibri"/>
                <a:cs typeface="Calibri"/>
              </a:rPr>
              <a:t>to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you, </a:t>
            </a:r>
            <a:r>
              <a:rPr sz="3200" spc="-70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then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set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your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boundaries.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 rotWithShape="1">
          <a:blip r:embed="rId2" cstate="print"/>
          <a:srcRect t="10550"/>
          <a:stretch/>
        </p:blipFill>
        <p:spPr>
          <a:xfrm>
            <a:off x="1600200" y="2819400"/>
            <a:ext cx="556260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616CEC-6DC2-D162-BEBF-3BBF82F224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99" t="32771" r="9099" b="9431"/>
          <a:stretch>
            <a:fillRect/>
          </a:stretch>
        </p:blipFill>
        <p:spPr>
          <a:xfrm>
            <a:off x="4800600" y="4419600"/>
            <a:ext cx="4144782" cy="2365369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0" y="178748"/>
            <a:ext cx="50419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0" dirty="0"/>
              <a:t>Roll</a:t>
            </a:r>
            <a:r>
              <a:rPr sz="4400" spc="-55" dirty="0"/>
              <a:t> </a:t>
            </a:r>
            <a:r>
              <a:rPr sz="4400" spc="-5" dirty="0"/>
              <a:t>with</a:t>
            </a:r>
            <a:r>
              <a:rPr sz="4400" spc="-20" dirty="0"/>
              <a:t> </a:t>
            </a:r>
            <a:r>
              <a:rPr sz="4400" dirty="0"/>
              <a:t>the</a:t>
            </a:r>
            <a:r>
              <a:rPr sz="4400" spc="-20" dirty="0"/>
              <a:t> </a:t>
            </a:r>
            <a:r>
              <a:rPr sz="4400" spc="-5" dirty="0"/>
              <a:t>Punches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228600" y="953793"/>
            <a:ext cx="8458200" cy="24756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Note</a:t>
            </a:r>
            <a:r>
              <a:rPr sz="3200" spc="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that</a:t>
            </a:r>
            <a:r>
              <a:rPr sz="3200" spc="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there</a:t>
            </a:r>
            <a:r>
              <a:rPr sz="3200" spc="6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are</a:t>
            </a:r>
            <a:r>
              <a:rPr sz="3200" spc="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times</a:t>
            </a:r>
            <a:r>
              <a:rPr sz="3200" spc="6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when 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achieving balance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may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not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be possible.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For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instance,</a:t>
            </a:r>
            <a:r>
              <a:rPr sz="3200" spc="3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you</a:t>
            </a:r>
            <a:r>
              <a:rPr sz="32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may</a:t>
            </a:r>
            <a:r>
              <a:rPr sz="3200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have</a:t>
            </a:r>
            <a:r>
              <a:rPr sz="3200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sz="3200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family</a:t>
            </a:r>
            <a:r>
              <a:rPr sz="3200" spc="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r>
              <a:rPr sz="3200" spc="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career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 crisis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that</a:t>
            </a:r>
            <a:r>
              <a:rPr sz="32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needs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immediate</a:t>
            </a:r>
            <a:r>
              <a:rPr lang="en-US" sz="3200" spc="-10" dirty="0">
                <a:solidFill>
                  <a:srgbClr val="1F487C"/>
                </a:solidFill>
                <a:latin typeface="Calibri"/>
                <a:cs typeface="Calibri"/>
              </a:rPr>
              <a:t>/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undivided</a:t>
            </a:r>
            <a:r>
              <a:rPr sz="3200" spc="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attention.</a:t>
            </a:r>
            <a:r>
              <a:rPr sz="32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It </a:t>
            </a:r>
            <a:r>
              <a:rPr sz="3200" spc="-20" dirty="0">
                <a:solidFill>
                  <a:srgbClr val="1F487C"/>
                </a:solidFill>
                <a:latin typeface="Calibri"/>
                <a:cs typeface="Calibri"/>
              </a:rPr>
              <a:t>may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require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an 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1F487C"/>
                </a:solidFill>
                <a:latin typeface="Calibri"/>
                <a:cs typeface="Calibri"/>
              </a:rPr>
              <a:t>exceptional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amount</a:t>
            </a:r>
            <a:r>
              <a:rPr sz="3200" spc="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Calibri"/>
                <a:cs typeface="Calibri"/>
              </a:rPr>
              <a:t>of time</a:t>
            </a:r>
            <a:r>
              <a:rPr sz="3200" dirty="0">
                <a:solidFill>
                  <a:srgbClr val="1F487C"/>
                </a:solidFill>
                <a:latin typeface="Calibri"/>
                <a:cs typeface="Calibri"/>
              </a:rPr>
              <a:t> and </a:t>
            </a:r>
            <a:r>
              <a:rPr sz="3200" spc="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1F487C"/>
                </a:solidFill>
                <a:latin typeface="Calibri"/>
                <a:cs typeface="Calibri"/>
              </a:rPr>
              <a:t>resources.</a:t>
            </a:r>
            <a:r>
              <a:rPr sz="3200" spc="-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E60595-3592-8FCB-9CB5-F570AAAB2B0E}"/>
              </a:ext>
            </a:extLst>
          </p:cNvPr>
          <p:cNvSpPr txBox="1"/>
          <p:nvPr/>
        </p:nvSpPr>
        <p:spPr>
          <a:xfrm>
            <a:off x="228600" y="3523235"/>
            <a:ext cx="533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>
              <a:buFont typeface="Arial" panose="020B0604020202020204" pitchFamily="34" charset="0"/>
              <a:buChar char="•"/>
            </a:pPr>
            <a:r>
              <a:rPr lang="en-US" sz="3200" spc="-10" dirty="0">
                <a:solidFill>
                  <a:srgbClr val="1F487C"/>
                </a:solidFill>
                <a:latin typeface="Calibri"/>
                <a:cs typeface="Calibri"/>
              </a:rPr>
              <a:t>When that happens, do whatever it  takes. When things go back to normal take  time to refresh and rejuvenate yourself.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050" y="282511"/>
            <a:ext cx="5041900" cy="62913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1307</Words>
  <Application>Microsoft Office PowerPoint</Application>
  <PresentationFormat>On-screen Show (4:3)</PresentationFormat>
  <Paragraphs>107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Bradley Hand ITC</vt:lpstr>
      <vt:lpstr>Calibri</vt:lpstr>
      <vt:lpstr>Ink Free</vt:lpstr>
      <vt:lpstr>Times New Roman</vt:lpstr>
      <vt:lpstr>Wingdings 2</vt:lpstr>
      <vt:lpstr>Office Theme</vt:lpstr>
      <vt:lpstr>"Happiness is not a matter of intensity but of balance</vt:lpstr>
      <vt:lpstr>Balance Defined</vt:lpstr>
      <vt:lpstr>Maintaining balance in our lives</vt:lpstr>
      <vt:lpstr>Maintaining balance in our lives</vt:lpstr>
      <vt:lpstr>Maintaining balance in our lives</vt:lpstr>
      <vt:lpstr>Maintaining balance in our lives</vt:lpstr>
      <vt:lpstr>Know what your priorities are</vt:lpstr>
      <vt:lpstr>Roll with the Punches</vt:lpstr>
      <vt:lpstr>PowerPoint Presentation</vt:lpstr>
      <vt:lpstr>PowerPoint Presentation</vt:lpstr>
      <vt:lpstr>Bank Balance</vt:lpstr>
      <vt:lpstr>Intergenerational Bank Balance</vt:lpstr>
      <vt:lpstr>PowerPoint Presentation</vt:lpstr>
      <vt:lpstr>PowerPoint Presentation</vt:lpstr>
      <vt:lpstr>4 Pillars of Health</vt:lpstr>
      <vt:lpstr>PowerPoint Presentation</vt:lpstr>
      <vt:lpstr>PowerPoint Presentation</vt:lpstr>
      <vt:lpstr>PowerPoint Presentation</vt:lpstr>
      <vt:lpstr>PowerPoint Presentation</vt:lpstr>
      <vt:lpstr>Physical Balance</vt:lpstr>
      <vt:lpstr>Adult Balance</vt:lpstr>
      <vt:lpstr>Balance Training</vt:lpstr>
      <vt:lpstr>How We Balance</vt:lpstr>
      <vt:lpstr>Input from the Eyes</vt:lpstr>
      <vt:lpstr>https://www.youtube.com/watch?v=4JIPke0gOoo</vt:lpstr>
      <vt:lpstr>Input from the vestibular system</vt:lpstr>
      <vt:lpstr>Input from the vestibular system</vt:lpstr>
      <vt:lpstr>PowerPoint Presentation</vt:lpstr>
      <vt:lpstr>PowerPoint Presentation</vt:lpstr>
      <vt:lpstr>Integration of Sensory Input</vt:lpstr>
      <vt:lpstr>Integration of Sensory Input</vt:lpstr>
      <vt:lpstr>Integration of Sensory Input</vt:lpstr>
      <vt:lpstr>Input from the muscles and joints</vt:lpstr>
      <vt:lpstr>Proprioception</vt:lpstr>
      <vt:lpstr>PowerPoint Presentation</vt:lpstr>
      <vt:lpstr>Loss of Balance</vt:lpstr>
      <vt:lpstr>Exercises to improve your balance</vt:lpstr>
      <vt:lpstr>Products for Balance Training</vt:lpstr>
      <vt:lpstr>Additional  Link</vt:lpstr>
      <vt:lpstr>https://youtu.be/aMIvtq2jrDk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Importance of Balance</dc:title>
  <dc:creator>Linda Paumer</dc:creator>
  <cp:lastModifiedBy>Paumer, Linda</cp:lastModifiedBy>
  <cp:revision>9</cp:revision>
  <dcterms:created xsi:type="dcterms:W3CDTF">2021-10-25T01:20:21Z</dcterms:created>
  <dcterms:modified xsi:type="dcterms:W3CDTF">2026-09-10T19:28:00Z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2021-10-25T00:00:00Z</vt:filetime>
  </property>
</Properties>
</file>