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59" r:id="rId4"/>
    <p:sldId id="292" r:id="rId5"/>
    <p:sldId id="287" r:id="rId6"/>
    <p:sldId id="258" r:id="rId7"/>
    <p:sldId id="260" r:id="rId8"/>
    <p:sldId id="262" r:id="rId9"/>
    <p:sldId id="261" r:id="rId10"/>
    <p:sldId id="263" r:id="rId11"/>
    <p:sldId id="265" r:id="rId12"/>
    <p:sldId id="269" r:id="rId13"/>
    <p:sldId id="289" r:id="rId14"/>
    <p:sldId id="290" r:id="rId15"/>
    <p:sldId id="293" r:id="rId16"/>
    <p:sldId id="266" r:id="rId17"/>
    <p:sldId id="267" r:id="rId18"/>
    <p:sldId id="268" r:id="rId19"/>
    <p:sldId id="270" r:id="rId20"/>
    <p:sldId id="271" r:id="rId21"/>
    <p:sldId id="272" r:id="rId22"/>
    <p:sldId id="273" r:id="rId23"/>
    <p:sldId id="274" r:id="rId24"/>
    <p:sldId id="275" r:id="rId25"/>
    <p:sldId id="277" r:id="rId26"/>
    <p:sldId id="276" r:id="rId27"/>
    <p:sldId id="279" r:id="rId28"/>
    <p:sldId id="286" r:id="rId29"/>
    <p:sldId id="278" r:id="rId30"/>
    <p:sldId id="280" r:id="rId31"/>
    <p:sldId id="295" r:id="rId32"/>
    <p:sldId id="296" r:id="rId33"/>
    <p:sldId id="297" r:id="rId34"/>
    <p:sldId id="281" r:id="rId35"/>
    <p:sldId id="264" r:id="rId36"/>
    <p:sldId id="282" r:id="rId37"/>
    <p:sldId id="294" r:id="rId38"/>
    <p:sldId id="284" r:id="rId39"/>
    <p:sldId id="288" r:id="rId40"/>
    <p:sldId id="28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C404A16-63FD-6E49-8C67-3DC0592FE19E}" type="datetimeFigureOut">
              <a:rPr lang="en-US" smtClean="0"/>
              <a:t>3/5/25</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E340F224-0FA4-4140-8D9A-9C4BAED06843}" type="slidenum">
              <a:rPr lang="en-US" smtClean="0"/>
              <a:t>‹#›</a:t>
            </a:fld>
            <a:endParaRPr lang="en-US"/>
          </a:p>
        </p:txBody>
      </p:sp>
    </p:spTree>
    <p:extLst>
      <p:ext uri="{BB962C8B-B14F-4D97-AF65-F5344CB8AC3E}">
        <p14:creationId xmlns:p14="http://schemas.microsoft.com/office/powerpoint/2010/main" val="132282990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404A16-63FD-6E49-8C67-3DC0592FE19E}" type="datetimeFigureOut">
              <a:rPr lang="en-US" smtClean="0"/>
              <a:t>3/5/25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0F224-0FA4-4140-8D9A-9C4BAED06843}" type="slidenum">
              <a:rPr lang="en-US" smtClean="0"/>
              <a:t>‹#›</a:t>
            </a:fld>
            <a:endParaRPr lang="en-US"/>
          </a:p>
        </p:txBody>
      </p:sp>
    </p:spTree>
    <p:extLst>
      <p:ext uri="{BB962C8B-B14F-4D97-AF65-F5344CB8AC3E}">
        <p14:creationId xmlns:p14="http://schemas.microsoft.com/office/powerpoint/2010/main" val="27883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404A16-63FD-6E49-8C67-3DC0592FE19E}"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0F224-0FA4-4140-8D9A-9C4BAED06843}" type="slidenum">
              <a:rPr lang="en-US" smtClean="0"/>
              <a:t>‹#›</a:t>
            </a:fld>
            <a:endParaRPr lang="en-US"/>
          </a:p>
        </p:txBody>
      </p:sp>
    </p:spTree>
    <p:extLst>
      <p:ext uri="{BB962C8B-B14F-4D97-AF65-F5344CB8AC3E}">
        <p14:creationId xmlns:p14="http://schemas.microsoft.com/office/powerpoint/2010/main" val="1735536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404A16-63FD-6E49-8C67-3DC0592FE19E}"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0F224-0FA4-4140-8D9A-9C4BAED06843}" type="slidenum">
              <a:rPr lang="en-US" smtClean="0"/>
              <a:t>‹#›</a:t>
            </a:fld>
            <a:endParaRPr lang="en-US"/>
          </a:p>
        </p:txBody>
      </p:sp>
    </p:spTree>
    <p:extLst>
      <p:ext uri="{BB962C8B-B14F-4D97-AF65-F5344CB8AC3E}">
        <p14:creationId xmlns:p14="http://schemas.microsoft.com/office/powerpoint/2010/main" val="1563837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404A16-63FD-6E49-8C67-3DC0592FE19E}"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0F224-0FA4-4140-8D9A-9C4BAED06843}" type="slidenum">
              <a:rPr lang="en-US" smtClean="0"/>
              <a:t>‹#›</a:t>
            </a:fld>
            <a:endParaRPr lang="en-US"/>
          </a:p>
        </p:txBody>
      </p:sp>
    </p:spTree>
    <p:extLst>
      <p:ext uri="{BB962C8B-B14F-4D97-AF65-F5344CB8AC3E}">
        <p14:creationId xmlns:p14="http://schemas.microsoft.com/office/powerpoint/2010/main" val="2986235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404A16-63FD-6E49-8C67-3DC0592FE19E}"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0F224-0FA4-4140-8D9A-9C4BAED06843}" type="slidenum">
              <a:rPr lang="en-US" smtClean="0"/>
              <a:t>‹#›</a:t>
            </a:fld>
            <a:endParaRPr lang="en-US"/>
          </a:p>
        </p:txBody>
      </p:sp>
    </p:spTree>
    <p:extLst>
      <p:ext uri="{BB962C8B-B14F-4D97-AF65-F5344CB8AC3E}">
        <p14:creationId xmlns:p14="http://schemas.microsoft.com/office/powerpoint/2010/main" val="1133537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404A16-63FD-6E49-8C67-3DC0592FE19E}"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0F224-0FA4-4140-8D9A-9C4BAED06843}" type="slidenum">
              <a:rPr lang="en-US" smtClean="0"/>
              <a:t>‹#›</a:t>
            </a:fld>
            <a:endParaRPr lang="en-US"/>
          </a:p>
        </p:txBody>
      </p:sp>
    </p:spTree>
    <p:extLst>
      <p:ext uri="{BB962C8B-B14F-4D97-AF65-F5344CB8AC3E}">
        <p14:creationId xmlns:p14="http://schemas.microsoft.com/office/powerpoint/2010/main" val="1542268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404A16-63FD-6E49-8C67-3DC0592FE19E}"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0F224-0FA4-4140-8D9A-9C4BAED06843}" type="slidenum">
              <a:rPr lang="en-US" smtClean="0"/>
              <a:t>‹#›</a:t>
            </a:fld>
            <a:endParaRPr lang="en-US"/>
          </a:p>
        </p:txBody>
      </p:sp>
    </p:spTree>
    <p:extLst>
      <p:ext uri="{BB962C8B-B14F-4D97-AF65-F5344CB8AC3E}">
        <p14:creationId xmlns:p14="http://schemas.microsoft.com/office/powerpoint/2010/main" val="2307581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404A16-63FD-6E49-8C67-3DC0592FE19E}"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0F224-0FA4-4140-8D9A-9C4BAED06843}" type="slidenum">
              <a:rPr lang="en-US" smtClean="0"/>
              <a:t>‹#›</a:t>
            </a:fld>
            <a:endParaRPr lang="en-US"/>
          </a:p>
        </p:txBody>
      </p:sp>
    </p:spTree>
    <p:extLst>
      <p:ext uri="{BB962C8B-B14F-4D97-AF65-F5344CB8AC3E}">
        <p14:creationId xmlns:p14="http://schemas.microsoft.com/office/powerpoint/2010/main" val="2500255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306780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404A16-63FD-6E49-8C67-3DC0592FE19E}"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0F224-0FA4-4140-8D9A-9C4BAED06843}" type="slidenum">
              <a:rPr lang="en-US" smtClean="0"/>
              <a:t>‹#›</a:t>
            </a:fld>
            <a:endParaRPr lang="en-US"/>
          </a:p>
        </p:txBody>
      </p:sp>
    </p:spTree>
    <p:extLst>
      <p:ext uri="{BB962C8B-B14F-4D97-AF65-F5344CB8AC3E}">
        <p14:creationId xmlns:p14="http://schemas.microsoft.com/office/powerpoint/2010/main" val="354870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404A16-63FD-6E49-8C67-3DC0592FE19E}"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0F224-0FA4-4140-8D9A-9C4BAED06843}" type="slidenum">
              <a:rPr lang="en-US" smtClean="0"/>
              <a:t>‹#›</a:t>
            </a:fld>
            <a:endParaRPr lang="en-US"/>
          </a:p>
        </p:txBody>
      </p:sp>
    </p:spTree>
    <p:extLst>
      <p:ext uri="{BB962C8B-B14F-4D97-AF65-F5344CB8AC3E}">
        <p14:creationId xmlns:p14="http://schemas.microsoft.com/office/powerpoint/2010/main" val="447671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404A16-63FD-6E49-8C67-3DC0592FE19E}" type="datetimeFigureOut">
              <a:rPr lang="en-US" smtClean="0"/>
              <a:t>3/5/25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0F224-0FA4-4140-8D9A-9C4BAED06843}" type="slidenum">
              <a:rPr lang="en-US" smtClean="0"/>
              <a:t>‹#›</a:t>
            </a:fld>
            <a:endParaRPr lang="en-US"/>
          </a:p>
        </p:txBody>
      </p:sp>
    </p:spTree>
    <p:extLst>
      <p:ext uri="{BB962C8B-B14F-4D97-AF65-F5344CB8AC3E}">
        <p14:creationId xmlns:p14="http://schemas.microsoft.com/office/powerpoint/2010/main" val="4148678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404A16-63FD-6E49-8C67-3DC0592FE19E}" type="datetimeFigureOut">
              <a:rPr lang="en-US" smtClean="0"/>
              <a:t>3/5/25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40F224-0FA4-4140-8D9A-9C4BAED06843}" type="slidenum">
              <a:rPr lang="en-US" smtClean="0"/>
              <a:t>‹#›</a:t>
            </a:fld>
            <a:endParaRPr lang="en-US"/>
          </a:p>
        </p:txBody>
      </p:sp>
    </p:spTree>
    <p:extLst>
      <p:ext uri="{BB962C8B-B14F-4D97-AF65-F5344CB8AC3E}">
        <p14:creationId xmlns:p14="http://schemas.microsoft.com/office/powerpoint/2010/main" val="108552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404A16-63FD-6E49-8C67-3DC0592FE19E}" type="datetimeFigureOut">
              <a:rPr lang="en-US" smtClean="0"/>
              <a:t>3/5/25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0F224-0FA4-4140-8D9A-9C4BAED06843}" type="slidenum">
              <a:rPr lang="en-US" smtClean="0"/>
              <a:t>‹#›</a:t>
            </a:fld>
            <a:endParaRPr lang="en-US"/>
          </a:p>
        </p:txBody>
      </p:sp>
    </p:spTree>
    <p:extLst>
      <p:ext uri="{BB962C8B-B14F-4D97-AF65-F5344CB8AC3E}">
        <p14:creationId xmlns:p14="http://schemas.microsoft.com/office/powerpoint/2010/main" val="55141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C404A16-63FD-6E49-8C67-3DC0592FE19E}" type="datetimeFigureOut">
              <a:rPr lang="en-US" smtClean="0"/>
              <a:t>3/5/25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40F224-0FA4-4140-8D9A-9C4BAED06843}" type="slidenum">
              <a:rPr lang="en-US" smtClean="0"/>
              <a:t>‹#›</a:t>
            </a:fld>
            <a:endParaRPr lang="en-US"/>
          </a:p>
        </p:txBody>
      </p:sp>
    </p:spTree>
    <p:extLst>
      <p:ext uri="{BB962C8B-B14F-4D97-AF65-F5344CB8AC3E}">
        <p14:creationId xmlns:p14="http://schemas.microsoft.com/office/powerpoint/2010/main" val="17414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404A16-63FD-6E49-8C67-3DC0592FE19E}" type="datetimeFigureOut">
              <a:rPr lang="en-US" smtClean="0"/>
              <a:t>3/5/25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0F224-0FA4-4140-8D9A-9C4BAED06843}" type="slidenum">
              <a:rPr lang="en-US" smtClean="0"/>
              <a:t>‹#›</a:t>
            </a:fld>
            <a:endParaRPr lang="en-US"/>
          </a:p>
        </p:txBody>
      </p:sp>
    </p:spTree>
    <p:extLst>
      <p:ext uri="{BB962C8B-B14F-4D97-AF65-F5344CB8AC3E}">
        <p14:creationId xmlns:p14="http://schemas.microsoft.com/office/powerpoint/2010/main" val="2467107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404A16-63FD-6E49-8C67-3DC0592FE19E}" type="datetimeFigureOut">
              <a:rPr lang="en-US" smtClean="0"/>
              <a:t>3/5/25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0F224-0FA4-4140-8D9A-9C4BAED06843}" type="slidenum">
              <a:rPr lang="en-US" smtClean="0"/>
              <a:t>‹#›</a:t>
            </a:fld>
            <a:endParaRPr lang="en-US"/>
          </a:p>
        </p:txBody>
      </p:sp>
    </p:spTree>
    <p:extLst>
      <p:ext uri="{BB962C8B-B14F-4D97-AF65-F5344CB8AC3E}">
        <p14:creationId xmlns:p14="http://schemas.microsoft.com/office/powerpoint/2010/main" val="168298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404A16-63FD-6E49-8C67-3DC0592FE19E}" type="datetimeFigureOut">
              <a:rPr lang="en-US" smtClean="0"/>
              <a:t>3/5/25</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40F224-0FA4-4140-8D9A-9C4BAED06843}" type="slidenum">
              <a:rPr lang="en-US" smtClean="0"/>
              <a:t>‹#›</a:t>
            </a:fld>
            <a:endParaRPr lang="en-US"/>
          </a:p>
        </p:txBody>
      </p:sp>
    </p:spTree>
    <p:extLst>
      <p:ext uri="{BB962C8B-B14F-4D97-AF65-F5344CB8AC3E}">
        <p14:creationId xmlns:p14="http://schemas.microsoft.com/office/powerpoint/2010/main" val="425900598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jacc.org/doi/full/10.1016/j.jacc.2022.01.057#bib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jacc.org/doi/full/10.1016/j.jacc.2022.01.057#bib17" TargetMode="External"/><Relationship Id="rId2" Type="http://schemas.openxmlformats.org/officeDocument/2006/relationships/hyperlink" Target="https://www.jacc.org/doi/full/10.1016/j.jacc.2022.01.057#bib8"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jacc.org/doi/full/10.1016/j.jacc.2022.01.057#bib1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jacc.org/doi/full/10.1016/j.jacc.2022.01.057#bib2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jacc.org/doi/full/10.1016/j.jacc.2022.01.057#bib3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jacc.org/doi/full/10.1016/j.jacc.2022.01.057#bib35" TargetMode="External"/><Relationship Id="rId2" Type="http://schemas.openxmlformats.org/officeDocument/2006/relationships/hyperlink" Target="https://www.jacc.org/doi/full/10.1016/j.jacc.2022.01.057#bib34"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0CA1-4744-BDAD-81FF-523ACC8C718A}"/>
              </a:ext>
            </a:extLst>
          </p:cNvPr>
          <p:cNvSpPr>
            <a:spLocks noGrp="1"/>
          </p:cNvSpPr>
          <p:nvPr>
            <p:ph type="ctrTitle"/>
          </p:nvPr>
        </p:nvSpPr>
        <p:spPr>
          <a:xfrm>
            <a:off x="643464" y="2934930"/>
            <a:ext cx="10909439" cy="2335160"/>
          </a:xfrm>
        </p:spPr>
        <p:txBody>
          <a:bodyPr>
            <a:normAutofit/>
          </a:bodyPr>
          <a:lstStyle/>
          <a:p>
            <a:r>
              <a:rPr lang="en-US" dirty="0"/>
              <a:t>Women and Heart Disease</a:t>
            </a:r>
            <a:br>
              <a:rPr lang="en-US" dirty="0"/>
            </a:br>
            <a:r>
              <a:rPr lang="en-US" dirty="0"/>
              <a:t>3/6/25</a:t>
            </a:r>
          </a:p>
        </p:txBody>
      </p:sp>
      <p:sp>
        <p:nvSpPr>
          <p:cNvPr id="3" name="Subtitle 2">
            <a:extLst>
              <a:ext uri="{FF2B5EF4-FFF2-40B4-BE49-F238E27FC236}">
                <a16:creationId xmlns:a16="http://schemas.microsoft.com/office/drawing/2014/main" id="{67A2503C-C35D-F46A-362A-4C48E604FD97}"/>
              </a:ext>
            </a:extLst>
          </p:cNvPr>
          <p:cNvSpPr>
            <a:spLocks noGrp="1"/>
          </p:cNvSpPr>
          <p:nvPr>
            <p:ph type="subTitle" idx="1"/>
          </p:nvPr>
        </p:nvSpPr>
        <p:spPr>
          <a:xfrm>
            <a:off x="643464" y="5270091"/>
            <a:ext cx="10905069" cy="944446"/>
          </a:xfrm>
        </p:spPr>
        <p:txBody>
          <a:bodyPr>
            <a:normAutofit/>
          </a:bodyPr>
          <a:lstStyle/>
          <a:p>
            <a:r>
              <a:rPr lang="en-US" dirty="0"/>
              <a:t>Radhika </a:t>
            </a:r>
            <a:r>
              <a:rPr lang="en-US" dirty="0" err="1"/>
              <a:t>Nandur</a:t>
            </a:r>
            <a:r>
              <a:rPr lang="en-US" dirty="0"/>
              <a:t> </a:t>
            </a:r>
            <a:r>
              <a:rPr lang="en-US" dirty="0" err="1"/>
              <a:t>Bukkapatnam</a:t>
            </a:r>
            <a:r>
              <a:rPr lang="en-US" dirty="0"/>
              <a:t> MD FACC MAS</a:t>
            </a:r>
          </a:p>
        </p:txBody>
      </p:sp>
      <p:pic>
        <p:nvPicPr>
          <p:cNvPr id="2052" name="Picture 4" descr="Joining the Go Red for Women Movement to End Heart Disease">
            <a:extLst>
              <a:ext uri="{FF2B5EF4-FFF2-40B4-BE49-F238E27FC236}">
                <a16:creationId xmlns:a16="http://schemas.microsoft.com/office/drawing/2014/main" id="{965B244E-1DAF-6940-5BD5-02AC447D5B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04" r="12876" b="22855"/>
          <a:stretch/>
        </p:blipFill>
        <p:spPr bwMode="auto">
          <a:xfrm>
            <a:off x="3707026" y="643463"/>
            <a:ext cx="5165125" cy="292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207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9203-FC23-02D3-F694-DFA02CC4E5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19573D-861C-0F21-841C-3D44B8283BC9}"/>
              </a:ext>
            </a:extLst>
          </p:cNvPr>
          <p:cNvSpPr>
            <a:spLocks noGrp="1"/>
          </p:cNvSpPr>
          <p:nvPr>
            <p:ph idx="1"/>
          </p:nvPr>
        </p:nvSpPr>
        <p:spPr>
          <a:xfrm>
            <a:off x="496615" y="1143001"/>
            <a:ext cx="10131425" cy="3649133"/>
          </a:xfrm>
        </p:spPr>
        <p:txBody>
          <a:bodyPr>
            <a:normAutofit/>
          </a:bodyPr>
          <a:lstStyle/>
          <a:p>
            <a:r>
              <a:rPr lang="en-US" sz="2400" b="0" i="0" dirty="0">
                <a:effectLst/>
                <a:latin typeface="Open Sans" panose="020B0606030504020204" pitchFamily="34" charset="0"/>
              </a:rPr>
              <a:t> While 74 percent reported having at least one risk factor for heart disease, just 16 percent were told by their doctor that they were at risk</a:t>
            </a:r>
          </a:p>
          <a:p>
            <a:r>
              <a:rPr lang="en-US" sz="2400" b="0" i="0" dirty="0">
                <a:effectLst/>
                <a:latin typeface="Open Sans" panose="020B0606030504020204" pitchFamily="34" charset="0"/>
              </a:rPr>
              <a:t>Sixty-three percent of women admitted to putting off going to the doctor at least sometimes and 45 percent of women canceled or postponed an appointment until they lost weigh</a:t>
            </a:r>
            <a:r>
              <a:rPr lang="en-US" sz="2400" dirty="0">
                <a:latin typeface="Open Sans" panose="020B0606030504020204" pitchFamily="34" charset="0"/>
              </a:rPr>
              <a:t>t</a:t>
            </a:r>
          </a:p>
          <a:p>
            <a:r>
              <a:rPr lang="en-US" sz="2400" b="0" i="0" dirty="0">
                <a:effectLst/>
                <a:latin typeface="Open Sans" panose="020B0606030504020204" pitchFamily="34" charset="0"/>
              </a:rPr>
              <a:t>Many women reported being embarrassed or overwhelmed by their heart disease and many also cited difficulties in losing weight or finding time to exercise.</a:t>
            </a:r>
            <a:endParaRPr lang="en-US" sz="2400" dirty="0"/>
          </a:p>
        </p:txBody>
      </p:sp>
    </p:spTree>
    <p:extLst>
      <p:ext uri="{BB962C8B-B14F-4D97-AF65-F5344CB8AC3E}">
        <p14:creationId xmlns:p14="http://schemas.microsoft.com/office/powerpoint/2010/main" val="425679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3417-C20D-8590-856F-548276BBD827}"/>
              </a:ext>
            </a:extLst>
          </p:cNvPr>
          <p:cNvSpPr>
            <a:spLocks noGrp="1"/>
          </p:cNvSpPr>
          <p:nvPr>
            <p:ph type="title"/>
          </p:nvPr>
        </p:nvSpPr>
        <p:spPr>
          <a:xfrm>
            <a:off x="596592" y="252761"/>
            <a:ext cx="10131425" cy="1456267"/>
          </a:xfrm>
        </p:spPr>
        <p:txBody>
          <a:bodyPr/>
          <a:lstStyle/>
          <a:p>
            <a:r>
              <a:rPr lang="en-US" b="1" dirty="0"/>
              <a:t>Ischemic heart disease in young women</a:t>
            </a:r>
          </a:p>
        </p:txBody>
      </p:sp>
      <p:sp>
        <p:nvSpPr>
          <p:cNvPr id="3" name="Content Placeholder 2">
            <a:extLst>
              <a:ext uri="{FF2B5EF4-FFF2-40B4-BE49-F238E27FC236}">
                <a16:creationId xmlns:a16="http://schemas.microsoft.com/office/drawing/2014/main" id="{63D3CED2-EFDA-1558-B865-69692E177EDA}"/>
              </a:ext>
            </a:extLst>
          </p:cNvPr>
          <p:cNvSpPr>
            <a:spLocks noGrp="1"/>
          </p:cNvSpPr>
          <p:nvPr>
            <p:ph idx="1"/>
          </p:nvPr>
        </p:nvSpPr>
        <p:spPr>
          <a:xfrm>
            <a:off x="670164" y="1453384"/>
            <a:ext cx="10131425" cy="4994713"/>
          </a:xfrm>
        </p:spPr>
        <p:txBody>
          <a:bodyPr>
            <a:normAutofit/>
          </a:bodyPr>
          <a:lstStyle/>
          <a:p>
            <a:r>
              <a:rPr lang="en-US" sz="2400" b="0" i="0" dirty="0">
                <a:effectLst/>
                <a:latin typeface="Roboto" panose="02000000000000000000" pitchFamily="2" charset="0"/>
              </a:rPr>
              <a:t>Heart disease mortality rates in young women (35-54) continue to increase</a:t>
            </a:r>
          </a:p>
          <a:p>
            <a:r>
              <a:rPr lang="en-US" sz="2400" b="0" i="0" dirty="0">
                <a:effectLst/>
                <a:latin typeface="Roboto" panose="02000000000000000000" pitchFamily="2" charset="0"/>
              </a:rPr>
              <a:t>The burden of cardiovascular disease (CVD) risk factors is disproportionately higher in women of ethnic and racial minorities</a:t>
            </a:r>
          </a:p>
          <a:p>
            <a:r>
              <a:rPr lang="en-US" sz="2400" b="0" i="0" dirty="0">
                <a:effectLst/>
                <a:latin typeface="Roboto" panose="02000000000000000000" pitchFamily="2" charset="0"/>
              </a:rPr>
              <a:t>Black women have the highest rates of obesity of any racial group in the United States, recently exceeding 50%, as well as a higher prevalence of modifiable CVD risk factors resulting in higher rates of diabetes</a:t>
            </a:r>
          </a:p>
          <a:p>
            <a:r>
              <a:rPr lang="en-US" sz="2400" b="0" i="0" dirty="0">
                <a:effectLst/>
                <a:latin typeface="Roboto" panose="02000000000000000000" pitchFamily="2" charset="0"/>
              </a:rPr>
              <a:t>Black women also have a persistent, 2-fold increased rate of chronic hypertension during pregnancy compared with White women.</a:t>
            </a:r>
            <a:r>
              <a:rPr lang="en-US" sz="2400" b="1" i="0" u="none" strike="noStrike" baseline="30000" dirty="0">
                <a:effectLst/>
                <a:latin typeface="Roboto" panose="02000000000000000000" pitchFamily="2" charset="0"/>
                <a:hlinkClick r:id="rId2">
                  <a:extLst>
                    <a:ext uri="{A12FA001-AC4F-418D-AE19-62706E023703}">
                      <ahyp:hlinkClr xmlns:ahyp="http://schemas.microsoft.com/office/drawing/2018/hyperlinkcolor" val="tx"/>
                    </a:ext>
                  </a:extLst>
                </a:hlinkClick>
              </a:rPr>
              <a:t>3</a:t>
            </a:r>
            <a:r>
              <a:rPr lang="en-US" sz="2400" b="0" i="0" dirty="0">
                <a:effectLst/>
                <a:latin typeface="Roboto" panose="02000000000000000000" pitchFamily="2" charset="0"/>
              </a:rPr>
              <a:t> Compounding the problem, pregnancy-related CVD mortality in the United States is rising compared with other developed nations.</a:t>
            </a:r>
            <a:endParaRPr lang="en-US" sz="2400" dirty="0"/>
          </a:p>
        </p:txBody>
      </p:sp>
    </p:spTree>
    <p:extLst>
      <p:ext uri="{BB962C8B-B14F-4D97-AF65-F5344CB8AC3E}">
        <p14:creationId xmlns:p14="http://schemas.microsoft.com/office/powerpoint/2010/main" val="329269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9533C-F679-BE08-DF05-1FA81DF560A1}"/>
              </a:ext>
            </a:extLst>
          </p:cNvPr>
          <p:cNvSpPr>
            <a:spLocks noGrp="1"/>
          </p:cNvSpPr>
          <p:nvPr>
            <p:ph type="title"/>
          </p:nvPr>
        </p:nvSpPr>
        <p:spPr/>
        <p:txBody>
          <a:bodyPr/>
          <a:lstStyle/>
          <a:p>
            <a:r>
              <a:rPr lang="en-US" b="1" dirty="0"/>
              <a:t>Risk Factors</a:t>
            </a:r>
          </a:p>
        </p:txBody>
      </p:sp>
      <p:sp>
        <p:nvSpPr>
          <p:cNvPr id="3" name="Content Placeholder 2">
            <a:extLst>
              <a:ext uri="{FF2B5EF4-FFF2-40B4-BE49-F238E27FC236}">
                <a16:creationId xmlns:a16="http://schemas.microsoft.com/office/drawing/2014/main" id="{45AFA331-3B8E-113E-9532-E1C80E05CB2F}"/>
              </a:ext>
            </a:extLst>
          </p:cNvPr>
          <p:cNvSpPr>
            <a:spLocks noGrp="1"/>
          </p:cNvSpPr>
          <p:nvPr>
            <p:ph idx="1"/>
          </p:nvPr>
        </p:nvSpPr>
        <p:spPr/>
        <p:txBody>
          <a:bodyPr>
            <a:normAutofit/>
          </a:bodyPr>
          <a:lstStyle/>
          <a:p>
            <a:r>
              <a:rPr lang="en-US" sz="2400" b="0" i="0" dirty="0">
                <a:effectLst/>
                <a:latin typeface="Roboto" panose="02000000000000000000" pitchFamily="2" charset="0"/>
              </a:rPr>
              <a:t>Some risk factors are more potent for young women; for example, smoking is more strongly associated with STEMI incidence among women aged 18 to 49 years vs similarly aged men and older women.</a:t>
            </a:r>
          </a:p>
          <a:p>
            <a:pPr marL="0" indent="0">
              <a:buNone/>
            </a:pPr>
            <a:endParaRPr lang="en-US" sz="2400" dirty="0"/>
          </a:p>
          <a:p>
            <a:r>
              <a:rPr lang="en-US" sz="2400" b="0" i="0" dirty="0">
                <a:effectLst/>
                <a:latin typeface="Roboto" panose="02000000000000000000" pitchFamily="2" charset="0"/>
              </a:rPr>
              <a:t>Young women and men presenting with MI have different psychosocial profiles, with significantly greater prevalence of depression and stress, poorer physical and mental health status, and lower quality of life among young women</a:t>
            </a:r>
            <a:endParaRPr lang="en-US" sz="2400" dirty="0"/>
          </a:p>
        </p:txBody>
      </p:sp>
    </p:spTree>
    <p:extLst>
      <p:ext uri="{BB962C8B-B14F-4D97-AF65-F5344CB8AC3E}">
        <p14:creationId xmlns:p14="http://schemas.microsoft.com/office/powerpoint/2010/main" val="318311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CDEB-CA46-589C-C10C-48AFE6A61DFD}"/>
              </a:ext>
            </a:extLst>
          </p:cNvPr>
          <p:cNvSpPr>
            <a:spLocks noGrp="1"/>
          </p:cNvSpPr>
          <p:nvPr>
            <p:ph type="title"/>
          </p:nvPr>
        </p:nvSpPr>
        <p:spPr/>
        <p:txBody>
          <a:bodyPr/>
          <a:lstStyle/>
          <a:p>
            <a:r>
              <a:rPr lang="en-US" b="1" dirty="0"/>
              <a:t>Common Risk Factors</a:t>
            </a:r>
          </a:p>
        </p:txBody>
      </p:sp>
      <p:sp>
        <p:nvSpPr>
          <p:cNvPr id="3" name="Content Placeholder 2">
            <a:extLst>
              <a:ext uri="{FF2B5EF4-FFF2-40B4-BE49-F238E27FC236}">
                <a16:creationId xmlns:a16="http://schemas.microsoft.com/office/drawing/2014/main" id="{6F359EA8-BCC2-486C-93F5-9B9B4BDBB993}"/>
              </a:ext>
            </a:extLst>
          </p:cNvPr>
          <p:cNvSpPr>
            <a:spLocks noGrp="1"/>
          </p:cNvSpPr>
          <p:nvPr>
            <p:ph idx="1"/>
          </p:nvPr>
        </p:nvSpPr>
        <p:spPr>
          <a:xfrm>
            <a:off x="685801" y="2142067"/>
            <a:ext cx="10131425" cy="4416388"/>
          </a:xfrm>
        </p:spPr>
        <p:txBody>
          <a:bodyPr>
            <a:normAutofit lnSpcReduction="10000"/>
          </a:bodyPr>
          <a:lstStyle/>
          <a:p>
            <a:r>
              <a:rPr lang="en-US" sz="2800" dirty="0"/>
              <a:t>High LDL</a:t>
            </a:r>
          </a:p>
          <a:p>
            <a:r>
              <a:rPr lang="en-US" sz="2800" dirty="0"/>
              <a:t>Smoking</a:t>
            </a:r>
          </a:p>
          <a:p>
            <a:r>
              <a:rPr lang="en-US" sz="2800" dirty="0"/>
              <a:t>Diabetes</a:t>
            </a:r>
          </a:p>
          <a:p>
            <a:r>
              <a:rPr lang="en-US" sz="2800" dirty="0"/>
              <a:t>Excess weight</a:t>
            </a:r>
          </a:p>
          <a:p>
            <a:r>
              <a:rPr lang="en-US" sz="2800" dirty="0"/>
              <a:t>Unhealthy diet</a:t>
            </a:r>
          </a:p>
          <a:p>
            <a:r>
              <a:rPr lang="en-US" sz="2800" dirty="0"/>
              <a:t>Inactivity</a:t>
            </a:r>
          </a:p>
          <a:p>
            <a:r>
              <a:rPr lang="en-US" sz="2800" dirty="0"/>
              <a:t>Stress and depression</a:t>
            </a:r>
          </a:p>
          <a:p>
            <a:r>
              <a:rPr lang="en-US" sz="2800" dirty="0"/>
              <a:t>Alcohol</a:t>
            </a:r>
          </a:p>
          <a:p>
            <a:endParaRPr lang="en-US" dirty="0"/>
          </a:p>
        </p:txBody>
      </p:sp>
    </p:spTree>
    <p:extLst>
      <p:ext uri="{BB962C8B-B14F-4D97-AF65-F5344CB8AC3E}">
        <p14:creationId xmlns:p14="http://schemas.microsoft.com/office/powerpoint/2010/main" val="2616981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A8BA-2EFE-C013-91B0-F0E5345C2C6F}"/>
              </a:ext>
            </a:extLst>
          </p:cNvPr>
          <p:cNvSpPr>
            <a:spLocks noGrp="1"/>
          </p:cNvSpPr>
          <p:nvPr>
            <p:ph type="title"/>
          </p:nvPr>
        </p:nvSpPr>
        <p:spPr/>
        <p:txBody>
          <a:bodyPr/>
          <a:lstStyle/>
          <a:p>
            <a:r>
              <a:rPr lang="en-US" b="1" dirty="0"/>
              <a:t>Sex Specific Risk Factors</a:t>
            </a:r>
          </a:p>
        </p:txBody>
      </p:sp>
      <p:sp>
        <p:nvSpPr>
          <p:cNvPr id="3" name="Content Placeholder 2">
            <a:extLst>
              <a:ext uri="{FF2B5EF4-FFF2-40B4-BE49-F238E27FC236}">
                <a16:creationId xmlns:a16="http://schemas.microsoft.com/office/drawing/2014/main" id="{208F290B-1949-1DA8-4276-BEF532A9B7F0}"/>
              </a:ext>
            </a:extLst>
          </p:cNvPr>
          <p:cNvSpPr>
            <a:spLocks noGrp="1"/>
          </p:cNvSpPr>
          <p:nvPr>
            <p:ph idx="1"/>
          </p:nvPr>
        </p:nvSpPr>
        <p:spPr>
          <a:xfrm>
            <a:off x="685801" y="1879309"/>
            <a:ext cx="10131425" cy="4106333"/>
          </a:xfrm>
        </p:spPr>
        <p:txBody>
          <a:bodyPr>
            <a:noAutofit/>
          </a:bodyPr>
          <a:lstStyle/>
          <a:p>
            <a:r>
              <a:rPr lang="en-US" sz="2800" dirty="0"/>
              <a:t>Early first period</a:t>
            </a:r>
          </a:p>
          <a:p>
            <a:r>
              <a:rPr lang="en-US" sz="2800" dirty="0"/>
              <a:t>Early menopause</a:t>
            </a:r>
          </a:p>
          <a:p>
            <a:r>
              <a:rPr lang="en-US" sz="2800" dirty="0"/>
              <a:t>Polycystic kidney disease</a:t>
            </a:r>
          </a:p>
          <a:p>
            <a:r>
              <a:rPr lang="en-US" sz="2800" dirty="0"/>
              <a:t>Diabetes or hypertension during pregnancy</a:t>
            </a:r>
          </a:p>
          <a:p>
            <a:r>
              <a:rPr lang="en-US" sz="2800" dirty="0"/>
              <a:t>Preterm delivery</a:t>
            </a:r>
          </a:p>
          <a:p>
            <a:r>
              <a:rPr lang="en-US" sz="2800" dirty="0"/>
              <a:t>Low birth weight or high birth weight infant</a:t>
            </a:r>
          </a:p>
          <a:p>
            <a:r>
              <a:rPr lang="en-US" sz="2800" dirty="0"/>
              <a:t>Lactation</a:t>
            </a:r>
          </a:p>
        </p:txBody>
      </p:sp>
    </p:spTree>
    <p:extLst>
      <p:ext uri="{BB962C8B-B14F-4D97-AF65-F5344CB8AC3E}">
        <p14:creationId xmlns:p14="http://schemas.microsoft.com/office/powerpoint/2010/main" val="325564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FB946D-2326-449B-B771-9EDB01C8D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224A0EC-9334-468D-849F-BF1FF8C6FF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EFFC263-7EB0-4842-BE9B-3176A41A7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of a heart disease&#10;&#10;Description automatically generated">
            <a:extLst>
              <a:ext uri="{FF2B5EF4-FFF2-40B4-BE49-F238E27FC236}">
                <a16:creationId xmlns:a16="http://schemas.microsoft.com/office/drawing/2014/main" id="{A2A36DCD-B7F6-028A-9BF4-CBCAE18C3D2C}"/>
              </a:ext>
            </a:extLst>
          </p:cNvPr>
          <p:cNvPicPr>
            <a:picLocks noChangeAspect="1"/>
          </p:cNvPicPr>
          <p:nvPr/>
        </p:nvPicPr>
        <p:blipFill>
          <a:blip r:embed="rId3"/>
          <a:srcRect t="4901" r="1" b="6638"/>
          <a:stretch/>
        </p:blipFill>
        <p:spPr>
          <a:xfrm>
            <a:off x="643467" y="643467"/>
            <a:ext cx="10905066" cy="5571066"/>
          </a:xfrm>
          <a:prstGeom prst="rect">
            <a:avLst/>
          </a:prstGeom>
        </p:spPr>
      </p:pic>
    </p:spTree>
    <p:extLst>
      <p:ext uri="{BB962C8B-B14F-4D97-AF65-F5344CB8AC3E}">
        <p14:creationId xmlns:p14="http://schemas.microsoft.com/office/powerpoint/2010/main" val="300555692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D4DC-1622-F842-07E5-49BFED4E90AF}"/>
              </a:ext>
            </a:extLst>
          </p:cNvPr>
          <p:cNvSpPr>
            <a:spLocks noGrp="1"/>
          </p:cNvSpPr>
          <p:nvPr>
            <p:ph type="title"/>
          </p:nvPr>
        </p:nvSpPr>
        <p:spPr/>
        <p:txBody>
          <a:bodyPr/>
          <a:lstStyle/>
          <a:p>
            <a:r>
              <a:rPr lang="en-US" b="1" dirty="0"/>
              <a:t>Acute coronary syndromes</a:t>
            </a:r>
          </a:p>
        </p:txBody>
      </p:sp>
      <p:sp>
        <p:nvSpPr>
          <p:cNvPr id="3" name="Content Placeholder 2">
            <a:extLst>
              <a:ext uri="{FF2B5EF4-FFF2-40B4-BE49-F238E27FC236}">
                <a16:creationId xmlns:a16="http://schemas.microsoft.com/office/drawing/2014/main" id="{9D23DEFF-F613-2241-D5DE-F0661B8FDEB0}"/>
              </a:ext>
            </a:extLst>
          </p:cNvPr>
          <p:cNvSpPr>
            <a:spLocks noGrp="1"/>
          </p:cNvSpPr>
          <p:nvPr>
            <p:ph idx="1"/>
          </p:nvPr>
        </p:nvSpPr>
        <p:spPr/>
        <p:txBody>
          <a:bodyPr>
            <a:normAutofit/>
          </a:bodyPr>
          <a:lstStyle/>
          <a:p>
            <a:r>
              <a:rPr lang="en-US" sz="2400" b="0" i="0" dirty="0">
                <a:effectLst/>
                <a:latin typeface="Roboto" panose="02000000000000000000" pitchFamily="2" charset="0"/>
              </a:rPr>
              <a:t>The prevalence of acute coronary syndromes is lower among young women than other age groups, but there are concerning trends that merit attention.</a:t>
            </a:r>
            <a:endParaRPr lang="en-US" sz="2400" b="1" baseline="30000" dirty="0">
              <a:latin typeface="Roboto" panose="02000000000000000000" pitchFamily="2" charset="0"/>
            </a:endParaRPr>
          </a:p>
          <a:p>
            <a:pPr marL="0" indent="0">
              <a:buNone/>
            </a:pPr>
            <a:endParaRPr lang="en-US" sz="2400" b="1" i="0" baseline="30000" dirty="0">
              <a:effectLst/>
              <a:latin typeface="Roboto" panose="02000000000000000000" pitchFamily="2" charset="0"/>
            </a:endParaRPr>
          </a:p>
          <a:p>
            <a:r>
              <a:rPr lang="en-US" sz="2400" b="0" i="0" dirty="0">
                <a:effectLst/>
                <a:latin typeface="Roboto" panose="02000000000000000000" pitchFamily="2" charset="0"/>
              </a:rPr>
              <a:t>Younger patients hospitalized with acute myocardial infarction (AMI) are increasingly prevalent; the proportion attributable to young patients (aged 35 to 54 years) has increased from 27% to 32% over the past 2 decades, with the greatest increase in young women (21% to 31%)</a:t>
            </a:r>
          </a:p>
          <a:p>
            <a:endParaRPr lang="en-US" sz="2400" dirty="0"/>
          </a:p>
        </p:txBody>
      </p:sp>
    </p:spTree>
    <p:extLst>
      <p:ext uri="{BB962C8B-B14F-4D97-AF65-F5344CB8AC3E}">
        <p14:creationId xmlns:p14="http://schemas.microsoft.com/office/powerpoint/2010/main" val="253744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art Disease in Women - Atriummednyc">
            <a:extLst>
              <a:ext uri="{FF2B5EF4-FFF2-40B4-BE49-F238E27FC236}">
                <a16:creationId xmlns:a16="http://schemas.microsoft.com/office/drawing/2014/main" id="{429BDEC8-E482-24CD-4714-E8C0F74009C7}"/>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475944" y="27942"/>
            <a:ext cx="5828696" cy="680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521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04D01-7AF0-91F2-11DF-1927C5D10B72}"/>
              </a:ext>
            </a:extLst>
          </p:cNvPr>
          <p:cNvSpPr>
            <a:spLocks noGrp="1"/>
          </p:cNvSpPr>
          <p:nvPr>
            <p:ph type="title"/>
          </p:nvPr>
        </p:nvSpPr>
        <p:spPr/>
        <p:txBody>
          <a:bodyPr/>
          <a:lstStyle/>
          <a:p>
            <a:r>
              <a:rPr lang="en-US" b="1" dirty="0"/>
              <a:t>Presentation of Myocardial infarction (MI)</a:t>
            </a:r>
          </a:p>
        </p:txBody>
      </p:sp>
      <p:sp>
        <p:nvSpPr>
          <p:cNvPr id="3" name="Content Placeholder 2">
            <a:extLst>
              <a:ext uri="{FF2B5EF4-FFF2-40B4-BE49-F238E27FC236}">
                <a16:creationId xmlns:a16="http://schemas.microsoft.com/office/drawing/2014/main" id="{CFC15975-A28C-6A2C-7941-86376E65774E}"/>
              </a:ext>
            </a:extLst>
          </p:cNvPr>
          <p:cNvSpPr>
            <a:spLocks noGrp="1"/>
          </p:cNvSpPr>
          <p:nvPr>
            <p:ph idx="1"/>
          </p:nvPr>
        </p:nvSpPr>
        <p:spPr>
          <a:xfrm>
            <a:off x="819616" y="1751774"/>
            <a:ext cx="10131425" cy="4738236"/>
          </a:xfrm>
        </p:spPr>
        <p:txBody>
          <a:bodyPr>
            <a:normAutofit/>
          </a:bodyPr>
          <a:lstStyle/>
          <a:p>
            <a:r>
              <a:rPr lang="en-US" sz="2400" b="0" i="0" dirty="0">
                <a:effectLst/>
                <a:latin typeface="Roboto" panose="02000000000000000000" pitchFamily="2" charset="0"/>
              </a:rPr>
              <a:t>Young women are 50% more likely than similar aged men to present without chest pain when they have MI, with 1 in 5 women perceiving their symptoms as being related to anxiety or stress as opposed to MI. </a:t>
            </a:r>
          </a:p>
          <a:p>
            <a:r>
              <a:rPr lang="en-US" sz="2400" b="0" i="0" dirty="0">
                <a:effectLst/>
                <a:latin typeface="Roboto" panose="02000000000000000000" pitchFamily="2" charset="0"/>
              </a:rPr>
              <a:t> It is important to stress that although MI presentation without chest pain is more frequent in women than men, most women, and particularly most young women, do experience chest pain with AMI.</a:t>
            </a:r>
          </a:p>
          <a:p>
            <a:r>
              <a:rPr lang="en-US" sz="2400" b="0" i="0" dirty="0">
                <a:effectLst/>
                <a:latin typeface="Roboto" panose="02000000000000000000" pitchFamily="2" charset="0"/>
              </a:rPr>
              <a:t>Young women admitted with AMI often have more comorbidities compared with similarly aged men, with a higher prevalence of diabetes, hypertension, and/or chronic kidney disease. </a:t>
            </a:r>
          </a:p>
        </p:txBody>
      </p:sp>
    </p:spTree>
    <p:extLst>
      <p:ext uri="{BB962C8B-B14F-4D97-AF65-F5344CB8AC3E}">
        <p14:creationId xmlns:p14="http://schemas.microsoft.com/office/powerpoint/2010/main" val="191634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2545-9224-6D61-6985-9591181D99A8}"/>
              </a:ext>
            </a:extLst>
          </p:cNvPr>
          <p:cNvSpPr>
            <a:spLocks noGrp="1"/>
          </p:cNvSpPr>
          <p:nvPr>
            <p:ph type="title"/>
          </p:nvPr>
        </p:nvSpPr>
        <p:spPr/>
        <p:txBody>
          <a:bodyPr/>
          <a:lstStyle/>
          <a:p>
            <a:r>
              <a:rPr lang="en-US" dirty="0"/>
              <a:t>Management of mi</a:t>
            </a:r>
          </a:p>
        </p:txBody>
      </p:sp>
      <p:sp>
        <p:nvSpPr>
          <p:cNvPr id="3" name="Content Placeholder 2">
            <a:extLst>
              <a:ext uri="{FF2B5EF4-FFF2-40B4-BE49-F238E27FC236}">
                <a16:creationId xmlns:a16="http://schemas.microsoft.com/office/drawing/2014/main" id="{AD8E884C-2553-2460-7CDB-7BDA55354B59}"/>
              </a:ext>
            </a:extLst>
          </p:cNvPr>
          <p:cNvSpPr>
            <a:spLocks noGrp="1"/>
          </p:cNvSpPr>
          <p:nvPr>
            <p:ph idx="1"/>
          </p:nvPr>
        </p:nvSpPr>
        <p:spPr>
          <a:xfrm>
            <a:off x="685801" y="1025912"/>
            <a:ext cx="10131425" cy="4806175"/>
          </a:xfrm>
        </p:spPr>
        <p:txBody>
          <a:bodyPr>
            <a:normAutofit/>
          </a:bodyPr>
          <a:lstStyle/>
          <a:p>
            <a:r>
              <a:rPr lang="en-US" sz="2400" dirty="0">
                <a:latin typeface="Roboto" panose="02000000000000000000" pitchFamily="2" charset="0"/>
              </a:rPr>
              <a:t>M</a:t>
            </a:r>
            <a:r>
              <a:rPr lang="en-US" sz="2400" b="0" i="0" dirty="0">
                <a:effectLst/>
                <a:latin typeface="Roboto" panose="02000000000000000000" pitchFamily="2" charset="0"/>
              </a:rPr>
              <a:t>edical and invasive treatment of acute coronary syndromes are underutilized overall in women</a:t>
            </a:r>
          </a:p>
          <a:p>
            <a:r>
              <a:rPr lang="en-US" sz="2400" b="0" i="0" dirty="0">
                <a:effectLst/>
                <a:latin typeface="Roboto" panose="02000000000000000000" pitchFamily="2" charset="0"/>
              </a:rPr>
              <a:t>Women who receive an invasive strategy are less likely to achieve a door-to-balloon time of &lt;90 minutes</a:t>
            </a:r>
          </a:p>
          <a:p>
            <a:r>
              <a:rPr lang="en-US" sz="2400" b="0" i="0" dirty="0">
                <a:effectLst/>
                <a:latin typeface="Roboto" panose="02000000000000000000" pitchFamily="2" charset="0"/>
              </a:rPr>
              <a:t>True sex differences may be even larger than reported, considering that young women are less likely to be diagnosed with and treated for AMI even when cardiac troponin is abnormal in the emergency department</a:t>
            </a:r>
            <a:endParaRPr lang="en-US" sz="2400" dirty="0"/>
          </a:p>
        </p:txBody>
      </p:sp>
    </p:spTree>
    <p:extLst>
      <p:ext uri="{BB962C8B-B14F-4D97-AF65-F5344CB8AC3E}">
        <p14:creationId xmlns:p14="http://schemas.microsoft.com/office/powerpoint/2010/main" val="106661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omen and Heart Disease | Heart and Vascular Care">
            <a:extLst>
              <a:ext uri="{FF2B5EF4-FFF2-40B4-BE49-F238E27FC236}">
                <a16:creationId xmlns:a16="http://schemas.microsoft.com/office/drawing/2014/main" id="{C648C361-0F7A-8D5E-E473-118178B8BFD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460" r="252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274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B0B600-E5D6-BBD9-5803-76F8F3B45D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1E2A8B-1AA7-0642-DA1A-4EFC22AD207A}"/>
              </a:ext>
            </a:extLst>
          </p:cNvPr>
          <p:cNvSpPr>
            <a:spLocks noGrp="1"/>
          </p:cNvSpPr>
          <p:nvPr>
            <p:ph idx="1"/>
          </p:nvPr>
        </p:nvSpPr>
        <p:spPr>
          <a:xfrm>
            <a:off x="265671" y="4495800"/>
            <a:ext cx="11275540" cy="2362200"/>
          </a:xfrm>
        </p:spPr>
        <p:txBody>
          <a:bodyPr>
            <a:normAutofit/>
          </a:bodyPr>
          <a:lstStyle/>
          <a:p>
            <a:r>
              <a:rPr lang="en-US" sz="2400" b="0" i="0" dirty="0">
                <a:effectLst/>
                <a:latin typeface="Roboto" panose="02000000000000000000" pitchFamily="2" charset="0"/>
              </a:rPr>
              <a:t>Women hospitalized with MI have consistently been reported to have greater in-hospital mortality rates than men,</a:t>
            </a:r>
            <a:r>
              <a:rPr lang="en-US" sz="2400" b="1" i="0" u="none" strike="noStrike" baseline="30000" dirty="0">
                <a:effectLst/>
                <a:latin typeface="Roboto" panose="02000000000000000000" pitchFamily="2" charset="0"/>
                <a:hlinkClick r:id="rId2">
                  <a:extLst>
                    <a:ext uri="{A12FA001-AC4F-418D-AE19-62706E023703}">
                      <ahyp:hlinkClr xmlns:ahyp="http://schemas.microsoft.com/office/drawing/2018/hyperlinkcolor" val="tx"/>
                    </a:ext>
                  </a:extLst>
                </a:hlinkClick>
              </a:rPr>
              <a:t>8</a:t>
            </a:r>
            <a:r>
              <a:rPr lang="en-US" sz="2400" b="0" i="0" baseline="30000" dirty="0">
                <a:effectLst/>
                <a:latin typeface="Roboto" panose="02000000000000000000" pitchFamily="2" charset="0"/>
              </a:rPr>
              <a:t>,</a:t>
            </a:r>
            <a:r>
              <a:rPr lang="en-US" sz="2400" b="1" i="0" u="none" strike="noStrike" baseline="30000" dirty="0">
                <a:effectLst/>
                <a:latin typeface="Roboto" panose="02000000000000000000" pitchFamily="2" charset="0"/>
                <a:hlinkClick r:id="rId3">
                  <a:extLst>
                    <a:ext uri="{A12FA001-AC4F-418D-AE19-62706E023703}">
                      <ahyp:hlinkClr xmlns:ahyp="http://schemas.microsoft.com/office/drawing/2018/hyperlinkcolor" val="tx"/>
                    </a:ext>
                  </a:extLst>
                </a:hlinkClick>
              </a:rPr>
              <a:t>17</a:t>
            </a:r>
            <a:r>
              <a:rPr lang="en-US" sz="2400" b="0" i="0" dirty="0">
                <a:effectLst/>
                <a:latin typeface="Roboto" panose="02000000000000000000" pitchFamily="2" charset="0"/>
              </a:rPr>
              <a:t> with these differences being particularly pronounced in the youngest age groups (</a:t>
            </a:r>
            <a:r>
              <a:rPr lang="en-US" sz="2400" b="0" i="0" dirty="0" err="1">
                <a:effectLst/>
                <a:latin typeface="Roboto" panose="02000000000000000000" pitchFamily="2" charset="0"/>
              </a:rPr>
              <a:t>eg</a:t>
            </a:r>
            <a:r>
              <a:rPr lang="en-US" sz="2400" b="0" i="0" dirty="0">
                <a:effectLst/>
                <a:latin typeface="Roboto" panose="02000000000000000000" pitchFamily="2" charset="0"/>
              </a:rPr>
              <a:t>, an ∼2-fold greater odds of mortality in women with STEMI aged &lt;45 years vs only ∼30% in those aged &gt;45 years).</a:t>
            </a:r>
            <a:endParaRPr lang="en-US" sz="2400" dirty="0"/>
          </a:p>
        </p:txBody>
      </p:sp>
      <p:pic>
        <p:nvPicPr>
          <p:cNvPr id="3074" name="Picture 2" descr="Rates of Death during Hospitalization for Myocardial Infarction among... |  Download Scientific Diagram">
            <a:extLst>
              <a:ext uri="{FF2B5EF4-FFF2-40B4-BE49-F238E27FC236}">
                <a16:creationId xmlns:a16="http://schemas.microsoft.com/office/drawing/2014/main" id="{2A7196D5-BD34-528A-E46D-982BAF90A7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660" y="104746"/>
            <a:ext cx="8687182" cy="453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33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28B7-9F29-DCD3-D2B1-877DD595354E}"/>
              </a:ext>
            </a:extLst>
          </p:cNvPr>
          <p:cNvSpPr>
            <a:spLocks noGrp="1"/>
          </p:cNvSpPr>
          <p:nvPr>
            <p:ph type="title"/>
          </p:nvPr>
        </p:nvSpPr>
        <p:spPr>
          <a:xfrm>
            <a:off x="612228" y="339799"/>
            <a:ext cx="10131425" cy="1456267"/>
          </a:xfrm>
        </p:spPr>
        <p:txBody>
          <a:bodyPr/>
          <a:lstStyle/>
          <a:p>
            <a:r>
              <a:rPr lang="en-US" b="1" dirty="0"/>
              <a:t>Spontaneous coronary artery dissection</a:t>
            </a:r>
          </a:p>
        </p:txBody>
      </p:sp>
      <p:sp>
        <p:nvSpPr>
          <p:cNvPr id="3" name="Content Placeholder 2">
            <a:extLst>
              <a:ext uri="{FF2B5EF4-FFF2-40B4-BE49-F238E27FC236}">
                <a16:creationId xmlns:a16="http://schemas.microsoft.com/office/drawing/2014/main" id="{3783EDED-E083-802F-9B27-08D428326262}"/>
              </a:ext>
            </a:extLst>
          </p:cNvPr>
          <p:cNvSpPr>
            <a:spLocks noGrp="1"/>
          </p:cNvSpPr>
          <p:nvPr>
            <p:ph idx="1"/>
          </p:nvPr>
        </p:nvSpPr>
        <p:spPr>
          <a:xfrm>
            <a:off x="433552" y="1386163"/>
            <a:ext cx="10131425" cy="4437153"/>
          </a:xfrm>
        </p:spPr>
        <p:txBody>
          <a:bodyPr>
            <a:normAutofit/>
          </a:bodyPr>
          <a:lstStyle/>
          <a:p>
            <a:r>
              <a:rPr lang="en-US" sz="2400" b="0" i="0" dirty="0">
                <a:effectLst/>
                <a:latin typeface="Roboto" panose="02000000000000000000" pitchFamily="2" charset="0"/>
              </a:rPr>
              <a:t>Spontaneous coronary artery dissection (SCAD) is an increasingly recognized cause of AMI and sudden cardiac death in young and middle-aged women who are often otherwise healthy and with few or no conventional HD risk factors</a:t>
            </a:r>
          </a:p>
          <a:p>
            <a:pPr marL="0" indent="0">
              <a:buNone/>
            </a:pPr>
            <a:endParaRPr lang="en-US" sz="2400" b="0" i="0" dirty="0">
              <a:effectLst/>
              <a:latin typeface="Roboto" panose="02000000000000000000" pitchFamily="2" charset="0"/>
            </a:endParaRPr>
          </a:p>
          <a:p>
            <a:r>
              <a:rPr lang="en-US" sz="2400" b="0" i="0" dirty="0">
                <a:effectLst/>
                <a:latin typeface="Roboto" panose="02000000000000000000" pitchFamily="2" charset="0"/>
              </a:rPr>
              <a:t>More than 90% of SCAD events occur in women, and although SCAD has been reported in individuals from late teens to the eighth decade, it is the number 1 cause of myocardial infarction (MI) in women &lt;50 years old and the most frequent cause of pregnancy-associated MI.</a:t>
            </a:r>
            <a:r>
              <a:rPr lang="en-US" sz="2400" b="1" i="0" u="none" strike="noStrike" baseline="30000" dirty="0">
                <a:effectLst/>
                <a:latin typeface="Roboto" panose="02000000000000000000" pitchFamily="2" charset="0"/>
                <a:hlinkClick r:id="rId2">
                  <a:extLst>
                    <a:ext uri="{A12FA001-AC4F-418D-AE19-62706E023703}">
                      <ahyp:hlinkClr xmlns:ahyp="http://schemas.microsoft.com/office/drawing/2018/hyperlinkcolor" val="tx"/>
                    </a:ext>
                  </a:extLst>
                </a:hlinkClick>
              </a:rPr>
              <a:t>19</a:t>
            </a:r>
            <a:r>
              <a:rPr lang="en-US" sz="2400" b="0" i="0" dirty="0">
                <a:effectLst/>
                <a:latin typeface="Roboto" panose="02000000000000000000" pitchFamily="2" charset="0"/>
              </a:rPr>
              <a:t> AMI secondary to SCAD complicates 1:16,000 pregnancies in the United States</a:t>
            </a:r>
            <a:endParaRPr lang="en-US" sz="2400" dirty="0"/>
          </a:p>
        </p:txBody>
      </p:sp>
      <p:pic>
        <p:nvPicPr>
          <p:cNvPr id="2050" name="Picture 2" descr="1. What is SCAD - SCAD Alliance">
            <a:extLst>
              <a:ext uri="{FF2B5EF4-FFF2-40B4-BE49-F238E27FC236}">
                <a16:creationId xmlns:a16="http://schemas.microsoft.com/office/drawing/2014/main" id="{9D36E5C6-8B11-51F9-68EC-80944FD71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064" y="5355443"/>
            <a:ext cx="5130800"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819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960F2-F19E-6476-8AE3-465F1DF5DD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9496E8-4C8D-745C-E851-7DDA6A8014D6}"/>
              </a:ext>
            </a:extLst>
          </p:cNvPr>
          <p:cNvSpPr>
            <a:spLocks noGrp="1"/>
          </p:cNvSpPr>
          <p:nvPr>
            <p:ph idx="1"/>
          </p:nvPr>
        </p:nvSpPr>
        <p:spPr>
          <a:xfrm>
            <a:off x="685801" y="1639229"/>
            <a:ext cx="10131425" cy="4951142"/>
          </a:xfrm>
        </p:spPr>
        <p:txBody>
          <a:bodyPr>
            <a:normAutofit lnSpcReduction="10000"/>
          </a:bodyPr>
          <a:lstStyle/>
          <a:p>
            <a:r>
              <a:rPr lang="en-US" sz="2400" b="0" i="0" dirty="0">
                <a:effectLst/>
                <a:latin typeface="Roboto" panose="02000000000000000000" pitchFamily="2" charset="0"/>
              </a:rPr>
              <a:t>Undiagnosed AMI can be deadly, and many young women with SCAD often do not “look the part,” leading to delayed or missed diagnoses.</a:t>
            </a:r>
          </a:p>
          <a:p>
            <a:r>
              <a:rPr lang="en-US" sz="2400" b="0" i="0" dirty="0">
                <a:effectLst/>
                <a:latin typeface="Roboto" panose="02000000000000000000" pitchFamily="2" charset="0"/>
              </a:rPr>
              <a:t>SCAD etiology is confirmed by coronary angiography showing either an intimal flap or, more frequently, abrupt smooth tapering of the vessel due to intramural hematoma</a:t>
            </a:r>
          </a:p>
          <a:p>
            <a:r>
              <a:rPr lang="en-US" sz="2400" b="0" i="0" dirty="0">
                <a:effectLst/>
                <a:latin typeface="Roboto" panose="02000000000000000000" pitchFamily="2" charset="0"/>
              </a:rPr>
              <a:t>Conservative management now prevails as the recommended approach for patients who are stable. Patients with high-risk anatomy or ongoing ischemia may require revascularization either with percutaneous coronary intervention or coronary artery bypass grafting.</a:t>
            </a:r>
          </a:p>
          <a:p>
            <a:r>
              <a:rPr lang="en-US" sz="2400" b="0" i="0" dirty="0">
                <a:effectLst/>
                <a:latin typeface="Roboto" panose="02000000000000000000" pitchFamily="2" charset="0"/>
              </a:rPr>
              <a:t>Hypertension has been associated with both initial and recurrent SCAD; blood pressure control and consideration of beta-blockers as agents of choice are routinely recommended and have been shown to reduce recurrent SCAD. </a:t>
            </a:r>
            <a:endParaRPr lang="en-US" sz="2400" dirty="0"/>
          </a:p>
        </p:txBody>
      </p:sp>
    </p:spTree>
    <p:extLst>
      <p:ext uri="{BB962C8B-B14F-4D97-AF65-F5344CB8AC3E}">
        <p14:creationId xmlns:p14="http://schemas.microsoft.com/office/powerpoint/2010/main" val="75818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2749D-81BA-CB48-0DDA-C078E266406A}"/>
              </a:ext>
            </a:extLst>
          </p:cNvPr>
          <p:cNvSpPr>
            <a:spLocks noGrp="1"/>
          </p:cNvSpPr>
          <p:nvPr>
            <p:ph type="title"/>
          </p:nvPr>
        </p:nvSpPr>
        <p:spPr/>
        <p:txBody>
          <a:bodyPr/>
          <a:lstStyle/>
          <a:p>
            <a:r>
              <a:rPr lang="en-US" b="1" dirty="0"/>
              <a:t>Myocardial infarction with nonobstructive coronary arteries</a:t>
            </a:r>
          </a:p>
        </p:txBody>
      </p:sp>
      <p:sp>
        <p:nvSpPr>
          <p:cNvPr id="3" name="Content Placeholder 2">
            <a:extLst>
              <a:ext uri="{FF2B5EF4-FFF2-40B4-BE49-F238E27FC236}">
                <a16:creationId xmlns:a16="http://schemas.microsoft.com/office/drawing/2014/main" id="{54037310-239A-750C-977A-51251A8280C8}"/>
              </a:ext>
            </a:extLst>
          </p:cNvPr>
          <p:cNvSpPr>
            <a:spLocks noGrp="1"/>
          </p:cNvSpPr>
          <p:nvPr>
            <p:ph idx="1"/>
          </p:nvPr>
        </p:nvSpPr>
        <p:spPr>
          <a:xfrm>
            <a:off x="685801" y="2142067"/>
            <a:ext cx="10131425" cy="4459455"/>
          </a:xfrm>
        </p:spPr>
        <p:txBody>
          <a:bodyPr>
            <a:normAutofit fontScale="92500" lnSpcReduction="10000"/>
          </a:bodyPr>
          <a:lstStyle/>
          <a:p>
            <a:r>
              <a:rPr lang="en-US" b="0" i="0" dirty="0">
                <a:solidFill>
                  <a:srgbClr val="333333"/>
                </a:solidFill>
                <a:effectLst/>
                <a:latin typeface="Roboto" panose="02000000000000000000" pitchFamily="2" charset="0"/>
              </a:rPr>
              <a:t> </a:t>
            </a:r>
            <a:r>
              <a:rPr lang="en-US" sz="2400" b="0" i="0" dirty="0">
                <a:effectLst/>
                <a:latin typeface="Roboto" panose="02000000000000000000" pitchFamily="2" charset="0"/>
              </a:rPr>
              <a:t>Definition of MINOCA requires presence of universal AMI criteria in the setting of nonobstructive CAD (defined as ≤50% stenosis), with no overt cause such as pulmonary embolism. About 5% to 15% of AMI patients have MINOCA.</a:t>
            </a:r>
          </a:p>
          <a:p>
            <a:r>
              <a:rPr lang="en-US" sz="2400" b="0" i="0" dirty="0">
                <a:effectLst/>
                <a:latin typeface="Roboto" panose="02000000000000000000" pitchFamily="2" charset="0"/>
              </a:rPr>
              <a:t> The degree of coronary atherosclerosis may range from none to mild–moderate.</a:t>
            </a:r>
            <a:r>
              <a:rPr lang="en-US" sz="2400" b="1" baseline="30000" dirty="0">
                <a:latin typeface="Roboto" panose="02000000000000000000" pitchFamily="2" charset="0"/>
              </a:rPr>
              <a:t> </a:t>
            </a:r>
            <a:r>
              <a:rPr lang="en-US" sz="2400" b="0" i="0" dirty="0">
                <a:effectLst/>
                <a:latin typeface="Roboto" panose="02000000000000000000" pitchFamily="2" charset="0"/>
              </a:rPr>
              <a:t>MINOCA is more prevalent in women (40%-60%) than MI with obstructive CAD (MI-CAD, ∼25%) and occurs at younger ages than MI-CAD. Approximately one-half of MINOCA patients are aged &lt;60 years at the time of MI, and ∼25% present at &lt;50 years.</a:t>
            </a:r>
            <a:endParaRPr lang="en-US" sz="2400" b="1" baseline="30000" dirty="0">
              <a:latin typeface="Roboto" panose="02000000000000000000" pitchFamily="2" charset="0"/>
            </a:endParaRPr>
          </a:p>
          <a:p>
            <a:r>
              <a:rPr lang="en-US" sz="2400" b="0" i="0" dirty="0">
                <a:effectLst/>
                <a:latin typeface="Roboto" panose="02000000000000000000" pitchFamily="2" charset="0"/>
              </a:rPr>
              <a:t>Outcomes among MINOCA patients are better than in MI-CAD, but MINOCA may present as a fatal event.</a:t>
            </a:r>
            <a:r>
              <a:rPr lang="en-US" sz="2400" b="1" i="0" u="none" strike="noStrike" baseline="30000" dirty="0">
                <a:effectLst/>
                <a:latin typeface="Roboto" panose="02000000000000000000" pitchFamily="2" charset="0"/>
                <a:hlinkClick r:id="rId2">
                  <a:extLst>
                    <a:ext uri="{A12FA001-AC4F-418D-AE19-62706E023703}">
                      <ahyp:hlinkClr xmlns:ahyp="http://schemas.microsoft.com/office/drawing/2018/hyperlinkcolor" val="tx"/>
                    </a:ext>
                  </a:extLst>
                </a:hlinkClick>
              </a:rPr>
              <a:t>28</a:t>
            </a:r>
            <a:r>
              <a:rPr lang="en-US" sz="2400" b="0" i="0" dirty="0">
                <a:effectLst/>
                <a:latin typeface="Roboto" panose="02000000000000000000" pitchFamily="2" charset="0"/>
              </a:rPr>
              <a:t> Recurrent MI occurs in ∼7% of MINOCA patients over 4 years, but only about one-half of recurrent MIs present as MINOCA</a:t>
            </a:r>
            <a:endParaRPr lang="en-US" sz="2400" dirty="0"/>
          </a:p>
        </p:txBody>
      </p:sp>
    </p:spTree>
    <p:extLst>
      <p:ext uri="{BB962C8B-B14F-4D97-AF65-F5344CB8AC3E}">
        <p14:creationId xmlns:p14="http://schemas.microsoft.com/office/powerpoint/2010/main" val="3388299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7011-E14F-8BFB-8872-21B4DF813B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6A1FFA-19FC-29E1-AA7E-6C83087B0E50}"/>
              </a:ext>
            </a:extLst>
          </p:cNvPr>
          <p:cNvSpPr>
            <a:spLocks noGrp="1"/>
          </p:cNvSpPr>
          <p:nvPr>
            <p:ph idx="1"/>
          </p:nvPr>
        </p:nvSpPr>
        <p:spPr>
          <a:xfrm>
            <a:off x="685801" y="836341"/>
            <a:ext cx="10131425" cy="5854391"/>
          </a:xfrm>
        </p:spPr>
        <p:txBody>
          <a:bodyPr>
            <a:normAutofit/>
          </a:bodyPr>
          <a:lstStyle/>
          <a:p>
            <a:r>
              <a:rPr lang="en-US" sz="2600" b="0" i="0" dirty="0">
                <a:solidFill>
                  <a:srgbClr val="333333"/>
                </a:solidFill>
                <a:effectLst/>
                <a:latin typeface="Roboto" panose="02000000000000000000" pitchFamily="2" charset="0"/>
              </a:rPr>
              <a:t> </a:t>
            </a:r>
            <a:r>
              <a:rPr lang="en-US" sz="2600" b="0" i="0" dirty="0">
                <a:effectLst/>
                <a:latin typeface="Roboto" panose="02000000000000000000" pitchFamily="2" charset="0"/>
              </a:rPr>
              <a:t>There is an ∼40% increase in all-cause mortality vs patients with stable angina who have nonobstructive CAD.</a:t>
            </a:r>
            <a:r>
              <a:rPr lang="en-US" sz="2600" b="1" i="0" u="none" strike="noStrike" baseline="30000" dirty="0">
                <a:effectLst/>
                <a:latin typeface="Roboto" panose="02000000000000000000" pitchFamily="2" charset="0"/>
                <a:hlinkClick r:id="rId2">
                  <a:extLst>
                    <a:ext uri="{A12FA001-AC4F-418D-AE19-62706E023703}">
                      <ahyp:hlinkClr xmlns:ahyp="http://schemas.microsoft.com/office/drawing/2018/hyperlinkcolor" val="tx"/>
                    </a:ext>
                  </a:extLst>
                </a:hlinkClick>
              </a:rPr>
              <a:t>31</a:t>
            </a:r>
            <a:r>
              <a:rPr lang="en-US" sz="2600" b="0" i="0" dirty="0">
                <a:effectLst/>
                <a:latin typeface="Roboto" panose="02000000000000000000" pitchFamily="2" charset="0"/>
              </a:rPr>
              <a:t> MINOCA patients are not revascularization candidates, so new strategies are needed to improve their quality of life and clinical outcomes</a:t>
            </a:r>
          </a:p>
          <a:p>
            <a:r>
              <a:rPr lang="en-US" sz="2600" b="0" i="0" dirty="0">
                <a:effectLst/>
                <a:latin typeface="Roboto" panose="02000000000000000000" pitchFamily="2" charset="0"/>
              </a:rPr>
              <a:t>MINOCA has multiple causes, including mild-to-moderate atherosclerosis with positive remodeling of the coronary artery, coronary artery spasm, plaque </a:t>
            </a:r>
            <a:r>
              <a:rPr lang="en-US" sz="2600" b="0" i="0" dirty="0" err="1">
                <a:effectLst/>
                <a:latin typeface="Roboto" panose="02000000000000000000" pitchFamily="2" charset="0"/>
              </a:rPr>
              <a:t>microrupture</a:t>
            </a:r>
            <a:r>
              <a:rPr lang="en-US" sz="2600" b="0" i="0" dirty="0">
                <a:effectLst/>
                <a:latin typeface="Roboto" panose="02000000000000000000" pitchFamily="2" charset="0"/>
              </a:rPr>
              <a:t> and/or erosion, coronary embolism, and </a:t>
            </a:r>
            <a:r>
              <a:rPr lang="en-US" sz="2600" b="0" i="0" dirty="0" err="1">
                <a:effectLst/>
                <a:latin typeface="Roboto" panose="02000000000000000000" pitchFamily="2" charset="0"/>
              </a:rPr>
              <a:t>microthrombosis</a:t>
            </a:r>
            <a:r>
              <a:rPr lang="en-US" sz="2600" b="0" i="0" dirty="0">
                <a:effectLst/>
                <a:latin typeface="Roboto" panose="02000000000000000000" pitchFamily="2" charset="0"/>
              </a:rPr>
              <a:t>, among others</a:t>
            </a:r>
          </a:p>
          <a:p>
            <a:r>
              <a:rPr lang="en-US" sz="2600" b="0" i="0" dirty="0">
                <a:effectLst/>
                <a:latin typeface="Roboto" panose="02000000000000000000" pitchFamily="2" charset="0"/>
              </a:rPr>
              <a:t>indicate that women with MINOCA are likely to benefit from statins and angiotensin-converting enzyme inhibitor/angiotensin receptor blockers, but not dual antiplatelet therapy.</a:t>
            </a:r>
          </a:p>
          <a:p>
            <a:endParaRPr lang="en-US" dirty="0"/>
          </a:p>
        </p:txBody>
      </p:sp>
    </p:spTree>
    <p:extLst>
      <p:ext uri="{BB962C8B-B14F-4D97-AF65-F5344CB8AC3E}">
        <p14:creationId xmlns:p14="http://schemas.microsoft.com/office/powerpoint/2010/main" val="4020066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99765-0AFA-9B52-DEA5-0427E40624CF}"/>
              </a:ext>
            </a:extLst>
          </p:cNvPr>
          <p:cNvSpPr>
            <a:spLocks noGrp="1"/>
          </p:cNvSpPr>
          <p:nvPr>
            <p:ph type="title"/>
          </p:nvPr>
        </p:nvSpPr>
        <p:spPr/>
        <p:txBody>
          <a:bodyPr/>
          <a:lstStyle/>
          <a:p>
            <a:r>
              <a:rPr lang="en-US" b="1" dirty="0"/>
              <a:t>Coronary artery spasm</a:t>
            </a:r>
          </a:p>
        </p:txBody>
      </p:sp>
      <p:sp>
        <p:nvSpPr>
          <p:cNvPr id="3" name="Subtitle 2">
            <a:extLst>
              <a:ext uri="{FF2B5EF4-FFF2-40B4-BE49-F238E27FC236}">
                <a16:creationId xmlns:a16="http://schemas.microsoft.com/office/drawing/2014/main" id="{D981CC20-823C-EF3F-D6DE-D0FD09B58EAE}"/>
              </a:ext>
            </a:extLst>
          </p:cNvPr>
          <p:cNvSpPr>
            <a:spLocks noGrp="1"/>
          </p:cNvSpPr>
          <p:nvPr>
            <p:ph type="subTitle" idx="4294967295"/>
          </p:nvPr>
        </p:nvSpPr>
        <p:spPr>
          <a:xfrm>
            <a:off x="0" y="1604963"/>
            <a:ext cx="10972800" cy="3976687"/>
          </a:xfrm>
        </p:spPr>
        <p:txBody>
          <a:bodyPr>
            <a:normAutofit lnSpcReduction="10000"/>
          </a:bodyPr>
          <a:lstStyle/>
          <a:p>
            <a:r>
              <a:rPr lang="en-US" sz="2400" b="0" i="0" dirty="0">
                <a:effectLst/>
                <a:latin typeface="Roboto" panose="02000000000000000000" pitchFamily="2" charset="0"/>
              </a:rPr>
              <a:t>Coronary spasm is a cause of MI in young patients (both women and men) but is often challenging to diagnose because it may not be apparent at initial angiography and may present as MINOCA.</a:t>
            </a:r>
          </a:p>
          <a:p>
            <a:r>
              <a:rPr lang="en-US" sz="2400" b="0" i="0" dirty="0">
                <a:effectLst/>
                <a:latin typeface="Roboto" panose="02000000000000000000" pitchFamily="2" charset="0"/>
              </a:rPr>
              <a:t>Patients with coronary spasm tend to be younger and male, and have more antecedent angina than patients with obstructive CAD, which may be atypical in character.</a:t>
            </a:r>
            <a:r>
              <a:rPr lang="en-US" sz="2400" b="1" i="0" u="none" strike="noStrike" baseline="30000" dirty="0">
                <a:effectLst/>
                <a:latin typeface="Roboto" panose="02000000000000000000" pitchFamily="2" charset="0"/>
                <a:hlinkClick r:id="rId2">
                  <a:extLst>
                    <a:ext uri="{A12FA001-AC4F-418D-AE19-62706E023703}">
                      <ahyp:hlinkClr xmlns:ahyp="http://schemas.microsoft.com/office/drawing/2018/hyperlinkcolor" val="tx"/>
                    </a:ext>
                  </a:extLst>
                </a:hlinkClick>
              </a:rPr>
              <a:t>34</a:t>
            </a:r>
            <a:r>
              <a:rPr lang="en-US" sz="2400" b="0" i="0" baseline="30000" dirty="0">
                <a:effectLst/>
                <a:latin typeface="Roboto" panose="02000000000000000000" pitchFamily="2" charset="0"/>
              </a:rPr>
              <a:t>,</a:t>
            </a:r>
            <a:r>
              <a:rPr lang="en-US" sz="2400" b="1" i="0" u="none" strike="noStrike" baseline="30000" dirty="0">
                <a:effectLst/>
                <a:latin typeface="Roboto" panose="02000000000000000000" pitchFamily="2" charset="0"/>
                <a:hlinkClick r:id="rId3">
                  <a:extLst>
                    <a:ext uri="{A12FA001-AC4F-418D-AE19-62706E023703}">
                      <ahyp:hlinkClr xmlns:ahyp="http://schemas.microsoft.com/office/drawing/2018/hyperlinkcolor" val="tx"/>
                    </a:ext>
                  </a:extLst>
                </a:hlinkClick>
              </a:rPr>
              <a:t>35</a:t>
            </a:r>
            <a:r>
              <a:rPr lang="en-US" sz="2400" b="0" i="0" dirty="0">
                <a:effectLst/>
                <a:latin typeface="Roboto" panose="02000000000000000000" pitchFamily="2" charset="0"/>
              </a:rPr>
              <a:t> It typically presents as rest angina occurring at night and early morning hours.</a:t>
            </a:r>
          </a:p>
          <a:p>
            <a:r>
              <a:rPr lang="en-US" sz="2400" b="0" i="0" dirty="0">
                <a:effectLst/>
                <a:latin typeface="Open Sans" panose="020B0606030504020204" pitchFamily="34" charset="0"/>
              </a:rPr>
              <a:t>The CV health of pre-gestational women in the United States has declined, and that of pregnant women is suboptimal and lower than among age-matched nonpregnant women.</a:t>
            </a:r>
            <a:endParaRPr lang="en-US" sz="2400" b="0" i="0" dirty="0">
              <a:effectLst/>
              <a:latin typeface="Roboto" panose="02000000000000000000" pitchFamily="2" charset="0"/>
            </a:endParaRPr>
          </a:p>
          <a:p>
            <a:endParaRPr lang="en-US" dirty="0"/>
          </a:p>
        </p:txBody>
      </p:sp>
    </p:spTree>
    <p:extLst>
      <p:ext uri="{BB962C8B-B14F-4D97-AF65-F5344CB8AC3E}">
        <p14:creationId xmlns:p14="http://schemas.microsoft.com/office/powerpoint/2010/main" val="4154578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Shape 1"/>
          <p:cNvSpPr txBox="1"/>
          <p:nvPr/>
        </p:nvSpPr>
        <p:spPr>
          <a:xfrm>
            <a:off x="1884000" y="4860000"/>
            <a:ext cx="8640000" cy="451800"/>
          </a:xfrm>
          <a:prstGeom prst="rect">
            <a:avLst/>
          </a:prstGeom>
          <a:noFill/>
          <a:ln>
            <a:noFill/>
          </a:ln>
        </p:spPr>
        <p:txBody>
          <a:bodyPr lIns="90000" tIns="45000" rIns="90000" bIns="45000"/>
          <a:lstStyle/>
          <a:p>
            <a:r>
              <a:rPr lang="en-US" sz="1200" b="1" spc="-1">
                <a:solidFill>
                  <a:srgbClr val="000000"/>
                </a:solidFill>
                <a:latin typeface="Arial"/>
              </a:rPr>
              <a:t>Margo B. Minissian et al. </a:t>
            </a:r>
            <a:r>
              <a:rPr lang="en-US" sz="1200" b="1" i="1" spc="-1">
                <a:solidFill>
                  <a:srgbClr val="000000"/>
                </a:solidFill>
                <a:latin typeface="Arial"/>
              </a:rPr>
              <a:t>J Am Coll Cardiol</a:t>
            </a:r>
            <a:r>
              <a:rPr lang="en-US" sz="1200" b="1" spc="-1">
                <a:solidFill>
                  <a:srgbClr val="000000"/>
                </a:solidFill>
                <a:latin typeface="Arial"/>
              </a:rPr>
              <a:t> 2022; 80:1014-1022.</a:t>
            </a:r>
            <a:endParaRPr lang="en-US" sz="1200" spc="-1">
              <a:solidFill>
                <a:srgbClr val="000000"/>
              </a:solidFill>
              <a:latin typeface="Arial"/>
            </a:endParaRPr>
          </a:p>
        </p:txBody>
      </p:sp>
      <p:pic>
        <p:nvPicPr>
          <p:cNvPr id="39" name="Main graphic"/>
          <p:cNvPicPr/>
          <p:nvPr/>
        </p:nvPicPr>
        <p:blipFill>
          <a:blip r:embed="rId2"/>
          <a:stretch/>
        </p:blipFill>
        <p:spPr>
          <a:xfrm>
            <a:off x="758283" y="36720"/>
            <a:ext cx="9765717" cy="6821279"/>
          </a:xfrm>
          <a:prstGeom prst="rect">
            <a:avLst/>
          </a:prstGeom>
          <a:ln>
            <a:noFill/>
          </a:ln>
        </p:spPr>
      </p:pic>
      <p:sp>
        <p:nvSpPr>
          <p:cNvPr id="40" name="TextShape 2"/>
          <p:cNvSpPr txBox="1"/>
          <p:nvPr/>
        </p:nvSpPr>
        <p:spPr>
          <a:xfrm>
            <a:off x="1889760" y="6400800"/>
            <a:ext cx="3757320" cy="355680"/>
          </a:xfrm>
          <a:prstGeom prst="rect">
            <a:avLst/>
          </a:prstGeom>
          <a:noFill/>
          <a:ln>
            <a:noFill/>
          </a:ln>
        </p:spPr>
        <p:txBody>
          <a:bodyPr lIns="90000" tIns="45000" rIns="90000" bIns="45000"/>
          <a:lstStyle/>
          <a:p>
            <a:r>
              <a:rPr lang="en-US" sz="1000" i="1" spc="-1" baseline="-25000">
                <a:solidFill>
                  <a:srgbClr val="000000"/>
                </a:solidFill>
                <a:latin typeface="Arial"/>
              </a:rPr>
              <a:t>2022 Crown</a:t>
            </a:r>
            <a:endParaRPr lang="en-US" sz="1000" spc="-1">
              <a:solidFill>
                <a:srgbClr val="000000"/>
              </a:solidFill>
              <a:latin typeface="Arial"/>
            </a:endParaRPr>
          </a:p>
        </p:txBody>
      </p:sp>
      <p:pic>
        <p:nvPicPr>
          <p:cNvPr id="41" name="Journal Logo"/>
          <p:cNvPicPr/>
          <p:nvPr/>
        </p:nvPicPr>
        <p:blipFill>
          <a:blip r:embed="rId3"/>
          <a:stretch/>
        </p:blipFill>
        <p:spPr>
          <a:xfrm>
            <a:off x="7708080" y="6107040"/>
            <a:ext cx="2923920" cy="714240"/>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C81E-08C5-2626-4E57-8B4C18A4D89E}"/>
              </a:ext>
            </a:extLst>
          </p:cNvPr>
          <p:cNvSpPr>
            <a:spLocks noGrp="1"/>
          </p:cNvSpPr>
          <p:nvPr>
            <p:ph type="title"/>
          </p:nvPr>
        </p:nvSpPr>
        <p:spPr/>
        <p:txBody>
          <a:bodyPr/>
          <a:lstStyle/>
          <a:p>
            <a:r>
              <a:rPr lang="en-US" b="1" dirty="0"/>
              <a:t>Heart disease in postmenopausal women</a:t>
            </a:r>
          </a:p>
        </p:txBody>
      </p:sp>
      <p:sp>
        <p:nvSpPr>
          <p:cNvPr id="3" name="Subtitle 2">
            <a:extLst>
              <a:ext uri="{FF2B5EF4-FFF2-40B4-BE49-F238E27FC236}">
                <a16:creationId xmlns:a16="http://schemas.microsoft.com/office/drawing/2014/main" id="{FECDBCC3-F684-8C0A-C314-FABAC5BBD8B6}"/>
              </a:ext>
            </a:extLst>
          </p:cNvPr>
          <p:cNvSpPr>
            <a:spLocks noGrp="1"/>
          </p:cNvSpPr>
          <p:nvPr>
            <p:ph type="subTitle" idx="4294967295"/>
          </p:nvPr>
        </p:nvSpPr>
        <p:spPr>
          <a:xfrm>
            <a:off x="0" y="1604963"/>
            <a:ext cx="10972800" cy="3976687"/>
          </a:xfrm>
        </p:spPr>
        <p:txBody>
          <a:bodyPr>
            <a:normAutofit/>
          </a:bodyPr>
          <a:lstStyle/>
          <a:p>
            <a:r>
              <a:rPr lang="en-US" sz="2400" b="0" i="0" dirty="0">
                <a:effectLst/>
                <a:latin typeface="Open Sans" panose="020B0606030504020204" pitchFamily="34" charset="0"/>
              </a:rPr>
              <a:t>The risk for cardiovascular disease is much lower in women than men until women reach the age of 50 years of age, then risk rises dramatically after menopause.</a:t>
            </a:r>
          </a:p>
          <a:p>
            <a:pPr marL="0" indent="0">
              <a:buNone/>
            </a:pPr>
            <a:endParaRPr lang="en-US" sz="2400" b="0" i="0" dirty="0">
              <a:effectLst/>
              <a:latin typeface="Open Sans" panose="020B0606030504020204" pitchFamily="34" charset="0"/>
            </a:endParaRPr>
          </a:p>
          <a:p>
            <a:r>
              <a:rPr lang="en-US" sz="2400" b="0" i="0" dirty="0">
                <a:effectLst/>
                <a:latin typeface="Open Sans" panose="020B0606030504020204" pitchFamily="34" charset="0"/>
              </a:rPr>
              <a:t>Previous studies have demonstrated that higher androgen and lower estrogen levels are associated with risk factors for heart disease in post-menopausal women, affecting lipids, endothelial dysfunction and vasoreactivity</a:t>
            </a:r>
            <a:endParaRPr lang="en-US" sz="2400" dirty="0"/>
          </a:p>
        </p:txBody>
      </p:sp>
    </p:spTree>
    <p:extLst>
      <p:ext uri="{BB962C8B-B14F-4D97-AF65-F5344CB8AC3E}">
        <p14:creationId xmlns:p14="http://schemas.microsoft.com/office/powerpoint/2010/main" val="3329109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adies, know your heart attack symptoms and take action | Nebraska Medicine  Omaha, NE">
            <a:extLst>
              <a:ext uri="{FF2B5EF4-FFF2-40B4-BE49-F238E27FC236}">
                <a16:creationId xmlns:a16="http://schemas.microsoft.com/office/drawing/2014/main" id="{3BDE3445-7427-65D9-B869-356AF2196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850" y="0"/>
            <a:ext cx="6462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854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86826C-4910-D1EC-DFEE-4B150D34165E}"/>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22B441C0-9CF3-09C4-4D1A-1E8374D6D3F8}"/>
              </a:ext>
            </a:extLst>
          </p:cNvPr>
          <p:cNvSpPr>
            <a:spLocks noGrp="1"/>
          </p:cNvSpPr>
          <p:nvPr>
            <p:ph type="subTitle" idx="4294967295"/>
          </p:nvPr>
        </p:nvSpPr>
        <p:spPr>
          <a:xfrm>
            <a:off x="0" y="1604963"/>
            <a:ext cx="10972800" cy="3976687"/>
          </a:xfrm>
        </p:spPr>
        <p:txBody>
          <a:bodyPr>
            <a:noAutofit/>
          </a:bodyPr>
          <a:lstStyle/>
          <a:p>
            <a:r>
              <a:rPr lang="en-US" sz="2400" b="0" i="0" dirty="0">
                <a:effectLst/>
                <a:latin typeface="Roboto" panose="02000000000000000000" pitchFamily="2" charset="0"/>
              </a:rPr>
              <a:t>Despite improving trends globally among the general U.S. population, IHD mortality rates in women aged 35 to 54 years continue to stagnate or increase,</a:t>
            </a:r>
            <a:r>
              <a:rPr lang="en-US" sz="2400" b="1" baseline="30000" dirty="0">
                <a:latin typeface="Roboto" panose="02000000000000000000" pitchFamily="2" charset="0"/>
              </a:rPr>
              <a:t> </a:t>
            </a:r>
            <a:r>
              <a:rPr lang="en-US" sz="2400" b="0" i="0" dirty="0">
                <a:effectLst/>
                <a:latin typeface="Roboto" panose="02000000000000000000" pitchFamily="2" charset="0"/>
              </a:rPr>
              <a:t>a trend that is particularly prominent among African American women. </a:t>
            </a:r>
          </a:p>
          <a:p>
            <a:r>
              <a:rPr lang="en-US" sz="2400" b="0" i="0" dirty="0">
                <a:effectLst/>
                <a:latin typeface="Roboto" panose="02000000000000000000" pitchFamily="2" charset="0"/>
              </a:rPr>
              <a:t>Differences in MI mortality rates between sexes remain, with women receiving less guideline-recommended pharmacotherapy and invasive coronary management. </a:t>
            </a:r>
          </a:p>
          <a:p>
            <a:r>
              <a:rPr lang="en-US" sz="2400" b="0" i="0" dirty="0">
                <a:effectLst/>
                <a:latin typeface="Roboto" panose="02000000000000000000" pitchFamily="2" charset="0"/>
              </a:rPr>
              <a:t>MI mortality rates in women are potentially modifiable through improved concordance with guideline-indicated care. Although many women will experience obstructive CAD as the etiology for their IHD, women have higher rates of MINOCA, SCAD, coronary vasospasm, and CMD compared with men. Women with pre-existing CAD considering pregnancy need to be appropriately assessed and advised regarding both maternal and neonatal risk before conception</a:t>
            </a:r>
            <a:endParaRPr lang="en-US" sz="2400" dirty="0"/>
          </a:p>
        </p:txBody>
      </p:sp>
    </p:spTree>
    <p:extLst>
      <p:ext uri="{BB962C8B-B14F-4D97-AF65-F5344CB8AC3E}">
        <p14:creationId xmlns:p14="http://schemas.microsoft.com/office/powerpoint/2010/main" val="417713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21A0-262A-31F0-6886-FA909BD8E2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4020C0-C770-6CE6-5D33-874ED6B02ACE}"/>
              </a:ext>
            </a:extLst>
          </p:cNvPr>
          <p:cNvSpPr>
            <a:spLocks noGrp="1"/>
          </p:cNvSpPr>
          <p:nvPr>
            <p:ph idx="1"/>
          </p:nvPr>
        </p:nvSpPr>
        <p:spPr/>
        <p:txBody>
          <a:bodyPr>
            <a:noAutofit/>
          </a:bodyPr>
          <a:lstStyle/>
          <a:p>
            <a:r>
              <a:rPr lang="en-US" sz="3200" dirty="0"/>
              <a:t>Cardiovascular disease ( CVD) is the leading cause of death for women in the US</a:t>
            </a:r>
          </a:p>
          <a:p>
            <a:r>
              <a:rPr lang="en-US" sz="3200" dirty="0"/>
              <a:t>Although mortality rates for heart disease in the US have been steadily reducing, women aged 35-44 have not experienced the same decline</a:t>
            </a:r>
          </a:p>
          <a:p>
            <a:r>
              <a:rPr lang="en-US" sz="3200" dirty="0"/>
              <a:t>This disparity may be explained by unhealthy lifestyle choices, lack of awareness and access to care</a:t>
            </a:r>
          </a:p>
        </p:txBody>
      </p:sp>
    </p:spTree>
    <p:extLst>
      <p:ext uri="{BB962C8B-B14F-4D97-AF65-F5344CB8AC3E}">
        <p14:creationId xmlns:p14="http://schemas.microsoft.com/office/powerpoint/2010/main" val="2658411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D9428-FD5D-24CE-2C7E-A0E4EFF1C829}"/>
              </a:ext>
            </a:extLst>
          </p:cNvPr>
          <p:cNvSpPr>
            <a:spLocks noGrp="1"/>
          </p:cNvSpPr>
          <p:nvPr>
            <p:ph type="title"/>
          </p:nvPr>
        </p:nvSpPr>
        <p:spPr/>
        <p:txBody>
          <a:bodyPr/>
          <a:lstStyle/>
          <a:p>
            <a:r>
              <a:rPr lang="en-US" b="1" dirty="0"/>
              <a:t>Call to action</a:t>
            </a:r>
          </a:p>
        </p:txBody>
      </p:sp>
      <p:sp>
        <p:nvSpPr>
          <p:cNvPr id="3" name="Subtitle 2">
            <a:extLst>
              <a:ext uri="{FF2B5EF4-FFF2-40B4-BE49-F238E27FC236}">
                <a16:creationId xmlns:a16="http://schemas.microsoft.com/office/drawing/2014/main" id="{EF50F67D-4C22-3202-B33E-1335276C14E1}"/>
              </a:ext>
            </a:extLst>
          </p:cNvPr>
          <p:cNvSpPr>
            <a:spLocks noGrp="1"/>
          </p:cNvSpPr>
          <p:nvPr>
            <p:ph type="subTitle" idx="4294967295"/>
          </p:nvPr>
        </p:nvSpPr>
        <p:spPr>
          <a:xfrm>
            <a:off x="0" y="1604963"/>
            <a:ext cx="10972800" cy="3976687"/>
          </a:xfrm>
        </p:spPr>
        <p:txBody>
          <a:bodyPr>
            <a:normAutofit/>
          </a:bodyPr>
          <a:lstStyle/>
          <a:p>
            <a:r>
              <a:rPr lang="en-US" sz="2400" b="0" i="0" dirty="0">
                <a:effectLst/>
                <a:latin typeface="Open Sans" panose="020B0606030504020204" pitchFamily="34" charset="0"/>
              </a:rPr>
              <a:t>Traditional CV risk factors are highly prevalent among US women. Furthermore, racial and ethnic differences exist, with rates of hypertension highest among non-Hispanic Black women, while low-density lipoprotein cholesterol is highest among non-Hispanic White women. </a:t>
            </a:r>
          </a:p>
          <a:p>
            <a:pPr marL="0" indent="0">
              <a:buNone/>
            </a:pPr>
            <a:endParaRPr lang="en-US" sz="2400" b="0" i="0" dirty="0">
              <a:effectLst/>
              <a:latin typeface="Open Sans" panose="020B0606030504020204" pitchFamily="34" charset="0"/>
            </a:endParaRPr>
          </a:p>
          <a:p>
            <a:r>
              <a:rPr lang="en-US" sz="2400" b="0" i="0" dirty="0">
                <a:effectLst/>
                <a:latin typeface="Open Sans" panose="020B0606030504020204" pitchFamily="34" charset="0"/>
              </a:rPr>
              <a:t>Rates of diabetes are highest among Hispanic women, and rates of overweight and obesity are highest among non-Hispanic Black and Hispanic women. Rates of control for these risk factors are suboptimal.</a:t>
            </a:r>
            <a:endParaRPr lang="en-US" sz="2400" dirty="0"/>
          </a:p>
        </p:txBody>
      </p:sp>
    </p:spTree>
    <p:extLst>
      <p:ext uri="{BB962C8B-B14F-4D97-AF65-F5344CB8AC3E}">
        <p14:creationId xmlns:p14="http://schemas.microsoft.com/office/powerpoint/2010/main" val="145579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6AC18-B491-7001-0D8B-893F072A3FB6}"/>
              </a:ext>
            </a:extLst>
          </p:cNvPr>
          <p:cNvSpPr>
            <a:spLocks noGrp="1"/>
          </p:cNvSpPr>
          <p:nvPr>
            <p:ph type="title"/>
          </p:nvPr>
        </p:nvSpPr>
        <p:spPr/>
        <p:txBody>
          <a:bodyPr/>
          <a:lstStyle/>
          <a:p>
            <a:r>
              <a:rPr lang="en-US" b="1" dirty="0"/>
              <a:t>Arrhythmias in Women</a:t>
            </a:r>
          </a:p>
        </p:txBody>
      </p:sp>
      <p:pic>
        <p:nvPicPr>
          <p:cNvPr id="3" name="Picture 2">
            <a:extLst>
              <a:ext uri="{FF2B5EF4-FFF2-40B4-BE49-F238E27FC236}">
                <a16:creationId xmlns:a16="http://schemas.microsoft.com/office/drawing/2014/main" id="{D7DE1CF7-9845-E843-EF29-2C58FE2282A8}"/>
              </a:ext>
            </a:extLst>
          </p:cNvPr>
          <p:cNvPicPr>
            <a:picLocks noChangeAspect="1"/>
          </p:cNvPicPr>
          <p:nvPr/>
        </p:nvPicPr>
        <p:blipFill>
          <a:blip r:embed="rId2"/>
          <a:stretch>
            <a:fillRect/>
          </a:stretch>
        </p:blipFill>
        <p:spPr>
          <a:xfrm>
            <a:off x="685801" y="2063463"/>
            <a:ext cx="10608275" cy="4794538"/>
          </a:xfrm>
          <a:prstGeom prst="rect">
            <a:avLst/>
          </a:prstGeom>
        </p:spPr>
      </p:pic>
    </p:spTree>
    <p:extLst>
      <p:ext uri="{BB962C8B-B14F-4D97-AF65-F5344CB8AC3E}">
        <p14:creationId xmlns:p14="http://schemas.microsoft.com/office/powerpoint/2010/main" val="2359227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01F6-5417-402C-A250-CE26096E351C}"/>
              </a:ext>
            </a:extLst>
          </p:cNvPr>
          <p:cNvSpPr>
            <a:spLocks noGrp="1"/>
          </p:cNvSpPr>
          <p:nvPr>
            <p:ph type="title"/>
          </p:nvPr>
        </p:nvSpPr>
        <p:spPr/>
        <p:txBody>
          <a:bodyPr/>
          <a:lstStyle/>
          <a:p>
            <a:endParaRPr lang="en-US" dirty="0"/>
          </a:p>
        </p:txBody>
      </p:sp>
      <p:pic>
        <p:nvPicPr>
          <p:cNvPr id="5122" name="Picture 2" descr="Risk of Stroke in Women Infographic | Go Red for Women">
            <a:extLst>
              <a:ext uri="{FF2B5EF4-FFF2-40B4-BE49-F238E27FC236}">
                <a16:creationId xmlns:a16="http://schemas.microsoft.com/office/drawing/2014/main" id="{03C896B2-3129-075D-B384-EB5950E08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5637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6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B462-F218-AB25-A493-2D87FADE2131}"/>
              </a:ext>
            </a:extLst>
          </p:cNvPr>
          <p:cNvSpPr>
            <a:spLocks noGrp="1"/>
          </p:cNvSpPr>
          <p:nvPr>
            <p:ph type="title"/>
          </p:nvPr>
        </p:nvSpPr>
        <p:spPr/>
        <p:txBody>
          <a:bodyPr/>
          <a:lstStyle/>
          <a:p>
            <a:r>
              <a:rPr lang="en-US" b="1" dirty="0"/>
              <a:t>Congestive Heart Failure</a:t>
            </a:r>
          </a:p>
        </p:txBody>
      </p:sp>
      <p:pic>
        <p:nvPicPr>
          <p:cNvPr id="6146" name="Picture 2" descr="Women and Congestive Heart Failure | Thoracic Key">
            <a:extLst>
              <a:ext uri="{FF2B5EF4-FFF2-40B4-BE49-F238E27FC236}">
                <a16:creationId xmlns:a16="http://schemas.microsoft.com/office/drawing/2014/main" id="{116ACAE2-383F-2E7F-7157-C5AA15733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443" y="1618734"/>
            <a:ext cx="8617212" cy="5239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172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57D3-A338-E87E-0D42-39A4702830D4}"/>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3A12D658-F5C9-9DE7-2CA7-EDBB27B9235E}"/>
              </a:ext>
            </a:extLst>
          </p:cNvPr>
          <p:cNvSpPr>
            <a:spLocks noGrp="1"/>
          </p:cNvSpPr>
          <p:nvPr>
            <p:ph type="subTitle"/>
          </p:nvPr>
        </p:nvSpPr>
        <p:spPr>
          <a:xfrm>
            <a:off x="609600" y="1604519"/>
            <a:ext cx="10972320" cy="4606709"/>
          </a:xfrm>
        </p:spPr>
        <p:txBody>
          <a:bodyPr>
            <a:normAutofit fontScale="92500" lnSpcReduction="10000"/>
          </a:bodyPr>
          <a:lstStyle/>
          <a:p>
            <a:r>
              <a:rPr lang="en-US" sz="2600" b="0" i="0" dirty="0">
                <a:effectLst/>
                <a:latin typeface="Open Sans" panose="020B0606030504020204" pitchFamily="34" charset="0"/>
              </a:rPr>
              <a:t>Risk factors for women include early menarche (&lt;11 years of age), premature menopause (&lt;40 years of age), polycystic ovarian syndrome, hypothalamic amenorrhea, hypertensive disorders of pregnancy, gestational diabetes, preterm delivery, low– or high–birth weight fetus, oral contraceptives, and hormone replacement</a:t>
            </a:r>
          </a:p>
          <a:p>
            <a:pPr marL="0" indent="0">
              <a:buNone/>
            </a:pPr>
            <a:endParaRPr lang="en-US" sz="2600" b="0" i="0" dirty="0">
              <a:effectLst/>
              <a:latin typeface="Open Sans" panose="020B0606030504020204" pitchFamily="34" charset="0"/>
            </a:endParaRPr>
          </a:p>
          <a:p>
            <a:r>
              <a:rPr lang="en-US" sz="2600" b="0" i="0" dirty="0">
                <a:effectLst/>
                <a:latin typeface="Open Sans" panose="020B0606030504020204" pitchFamily="34" charset="0"/>
              </a:rPr>
              <a:t>Conditions that disproportionally affect women and are associated with an increased risk for CVD include systemic inflammatory and autoimmune disorders such as systemic lupus erythematosus, rheumatoid arthritis, and scleroderma. Depression and anxiety also carry an increased risk of CVD and are more frequent among women.</a:t>
            </a:r>
          </a:p>
          <a:p>
            <a:endParaRPr lang="en-US" dirty="0"/>
          </a:p>
        </p:txBody>
      </p:sp>
    </p:spTree>
    <p:extLst>
      <p:ext uri="{BB962C8B-B14F-4D97-AF65-F5344CB8AC3E}">
        <p14:creationId xmlns:p14="http://schemas.microsoft.com/office/powerpoint/2010/main" val="1565664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888D-7691-BE6C-9EB0-4C5B5114F84A}"/>
              </a:ext>
            </a:extLst>
          </p:cNvPr>
          <p:cNvSpPr>
            <a:spLocks noGrp="1"/>
          </p:cNvSpPr>
          <p:nvPr>
            <p:ph type="title"/>
          </p:nvPr>
        </p:nvSpPr>
        <p:spPr>
          <a:xfrm>
            <a:off x="685801" y="152400"/>
            <a:ext cx="10131425" cy="1456267"/>
          </a:xfrm>
        </p:spPr>
        <p:txBody>
          <a:bodyPr/>
          <a:lstStyle/>
          <a:p>
            <a:r>
              <a:rPr lang="en-US" dirty="0"/>
              <a:t>Summary</a:t>
            </a:r>
          </a:p>
        </p:txBody>
      </p:sp>
      <p:sp>
        <p:nvSpPr>
          <p:cNvPr id="3" name="Content Placeholder 2">
            <a:extLst>
              <a:ext uri="{FF2B5EF4-FFF2-40B4-BE49-F238E27FC236}">
                <a16:creationId xmlns:a16="http://schemas.microsoft.com/office/drawing/2014/main" id="{24371181-355A-1D27-198C-AB6940AF0ACB}"/>
              </a:ext>
            </a:extLst>
          </p:cNvPr>
          <p:cNvSpPr>
            <a:spLocks noGrp="1"/>
          </p:cNvSpPr>
          <p:nvPr>
            <p:ph idx="1"/>
          </p:nvPr>
        </p:nvSpPr>
        <p:spPr>
          <a:xfrm>
            <a:off x="685801" y="1445741"/>
            <a:ext cx="10131425" cy="4917989"/>
          </a:xfrm>
        </p:spPr>
        <p:txBody>
          <a:bodyPr>
            <a:normAutofit/>
          </a:bodyPr>
          <a:lstStyle/>
          <a:p>
            <a:r>
              <a:rPr lang="en-US" sz="2400" dirty="0">
                <a:latin typeface="Open Sans" panose="020B0606030504020204" pitchFamily="34" charset="0"/>
              </a:rPr>
              <a:t>Studies </a:t>
            </a:r>
            <a:r>
              <a:rPr lang="en-US" sz="2400" b="0" i="0" dirty="0">
                <a:effectLst/>
                <a:latin typeface="Open Sans" panose="020B0606030504020204" pitchFamily="34" charset="0"/>
              </a:rPr>
              <a:t>suggest a need to destigmatize cardiovascular disease for women and counteract stereotypes with increased objective risk factor evaluation education to improve treatment by physicians</a:t>
            </a:r>
          </a:p>
          <a:p>
            <a:r>
              <a:rPr lang="en-US" sz="2400" b="0" i="0" dirty="0">
                <a:effectLst/>
                <a:latin typeface="Open Sans" panose="020B0606030504020204" pitchFamily="34" charset="0"/>
              </a:rPr>
              <a:t>National action campaigns should work to make cardiovascular disease ‘real" to American women and destigmatize the disease by promoting the use of cardiovascular risk assessment to counter stereotypes with facts and valid assessments</a:t>
            </a:r>
          </a:p>
          <a:p>
            <a:r>
              <a:rPr lang="en-US" sz="2400" dirty="0">
                <a:latin typeface="Open Sans" panose="020B0606030504020204" pitchFamily="34" charset="0"/>
              </a:rPr>
              <a:t>Education must emphasize the benefits of prevention (80-90% of CVD is preventable)</a:t>
            </a:r>
            <a:endParaRPr lang="en-US" sz="2400" dirty="0"/>
          </a:p>
        </p:txBody>
      </p:sp>
    </p:spTree>
    <p:extLst>
      <p:ext uri="{BB962C8B-B14F-4D97-AF65-F5344CB8AC3E}">
        <p14:creationId xmlns:p14="http://schemas.microsoft.com/office/powerpoint/2010/main" val="1177557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137E9-3B00-CBF0-CC78-40E0751521B9}"/>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89D80F2B-E963-8601-374B-6E19B01595DF}"/>
              </a:ext>
            </a:extLst>
          </p:cNvPr>
          <p:cNvSpPr>
            <a:spLocks noGrp="1"/>
          </p:cNvSpPr>
          <p:nvPr>
            <p:ph type="subTitle" idx="4294967295"/>
          </p:nvPr>
        </p:nvSpPr>
        <p:spPr>
          <a:xfrm>
            <a:off x="0" y="1604963"/>
            <a:ext cx="10972800" cy="3976687"/>
          </a:xfrm>
        </p:spPr>
        <p:txBody>
          <a:bodyPr>
            <a:noAutofit/>
          </a:bodyPr>
          <a:lstStyle/>
          <a:p>
            <a:r>
              <a:rPr lang="en-US" sz="2400" b="0" i="0" dirty="0">
                <a:effectLst/>
                <a:latin typeface="Open Sans" panose="020B0606030504020204" pitchFamily="34" charset="0"/>
              </a:rPr>
              <a:t>Prevention efforts are recommended to include increased awareness for health professionals regarding the impact of prevention on CVD risk factors as outcomes. Awareness campaigns should be culturally sensitive and appropriate with translations for the relevant audiences. </a:t>
            </a:r>
          </a:p>
          <a:p>
            <a:r>
              <a:rPr lang="en-US" sz="2400" b="0" i="0" dirty="0">
                <a:effectLst/>
                <a:latin typeface="Open Sans" panose="020B0606030504020204" pitchFamily="34" charset="0"/>
              </a:rPr>
              <a:t>Interdisciplinary collaboration between cardiologists, vascular neurologists, primary care clinicians, obstetricians, gynecologists, and other relevant health professionals is necessary to improve the recognition of women’s risk for CVD.</a:t>
            </a:r>
            <a:endParaRPr lang="en-US" sz="2400" dirty="0">
              <a:latin typeface="Open Sans" panose="020B0606030504020204" pitchFamily="34" charset="0"/>
            </a:endParaRPr>
          </a:p>
          <a:p>
            <a:r>
              <a:rPr lang="en-US" sz="2400" b="0" i="0" dirty="0">
                <a:effectLst/>
                <a:latin typeface="Open Sans" panose="020B0606030504020204" pitchFamily="34" charset="0"/>
              </a:rPr>
              <a:t>Enhancing basic and translational research, which advances knowledge related to women’s CV health, is warranted. </a:t>
            </a:r>
          </a:p>
          <a:p>
            <a:r>
              <a:rPr lang="en-US" sz="2400" b="0" i="0" dirty="0">
                <a:effectLst/>
                <a:latin typeface="Open Sans" panose="020B0606030504020204" pitchFamily="34" charset="0"/>
              </a:rPr>
              <a:t>It is important to engage communities to optimize CV health across the life course, including school-based programs involving parents and empowering families and community-based programs including under-represented groups where they live and work.</a:t>
            </a:r>
            <a:endParaRPr lang="en-US" sz="2400" dirty="0"/>
          </a:p>
        </p:txBody>
      </p:sp>
    </p:spTree>
    <p:extLst>
      <p:ext uri="{BB962C8B-B14F-4D97-AF65-F5344CB8AC3E}">
        <p14:creationId xmlns:p14="http://schemas.microsoft.com/office/powerpoint/2010/main" val="2540720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3C65-7AB8-11FF-A770-B17AAF7B15F6}"/>
              </a:ext>
            </a:extLst>
          </p:cNvPr>
          <p:cNvSpPr>
            <a:spLocks noGrp="1"/>
          </p:cNvSpPr>
          <p:nvPr>
            <p:ph type="title"/>
          </p:nvPr>
        </p:nvSpPr>
        <p:spPr/>
        <p:txBody>
          <a:bodyPr/>
          <a:lstStyle/>
          <a:p>
            <a:endParaRPr lang="en-US" b="1" dirty="0"/>
          </a:p>
        </p:txBody>
      </p:sp>
      <p:sp>
        <p:nvSpPr>
          <p:cNvPr id="3" name="Content Placeholder 2">
            <a:extLst>
              <a:ext uri="{FF2B5EF4-FFF2-40B4-BE49-F238E27FC236}">
                <a16:creationId xmlns:a16="http://schemas.microsoft.com/office/drawing/2014/main" id="{57DA28FA-B103-03EE-7597-DA8A5193FEB3}"/>
              </a:ext>
            </a:extLst>
          </p:cNvPr>
          <p:cNvSpPr>
            <a:spLocks noGrp="1"/>
          </p:cNvSpPr>
          <p:nvPr>
            <p:ph idx="1"/>
          </p:nvPr>
        </p:nvSpPr>
        <p:spPr>
          <a:xfrm>
            <a:off x="685800" y="1604433"/>
            <a:ext cx="10131425" cy="4544119"/>
          </a:xfrm>
        </p:spPr>
        <p:txBody>
          <a:bodyPr>
            <a:noAutofit/>
          </a:bodyPr>
          <a:lstStyle/>
          <a:p>
            <a:r>
              <a:rPr lang="en-US" sz="2800" dirty="0"/>
              <a:t>Only 44% realize that CVD is the highest risk</a:t>
            </a:r>
          </a:p>
          <a:p>
            <a:r>
              <a:rPr lang="en-US" sz="2800" dirty="0"/>
              <a:t>Maternal mortality, 1/3 of all mortality</a:t>
            </a:r>
          </a:p>
          <a:p>
            <a:r>
              <a:rPr lang="en-US" sz="2800" dirty="0"/>
              <a:t>Gestational diabetes and hypertension are high risk for future CVD</a:t>
            </a:r>
          </a:p>
          <a:p>
            <a:r>
              <a:rPr lang="en-US" sz="2800" dirty="0"/>
              <a:t>Most are preventable</a:t>
            </a:r>
          </a:p>
          <a:p>
            <a:r>
              <a:rPr lang="en-US" sz="2800" dirty="0"/>
              <a:t>52% have hypertensive heart disease</a:t>
            </a:r>
          </a:p>
          <a:p>
            <a:r>
              <a:rPr lang="en-US" sz="2800" dirty="0"/>
              <a:t>57% stroke deaths are in women</a:t>
            </a:r>
          </a:p>
          <a:p>
            <a:r>
              <a:rPr lang="en-US" sz="2800" dirty="0"/>
              <a:t>Less likely to receive bystander CPR</a:t>
            </a:r>
          </a:p>
        </p:txBody>
      </p:sp>
    </p:spTree>
    <p:extLst>
      <p:ext uri="{BB962C8B-B14F-4D97-AF65-F5344CB8AC3E}">
        <p14:creationId xmlns:p14="http://schemas.microsoft.com/office/powerpoint/2010/main" val="645211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129" name="Picture 5128">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131" name="Rectangle 5130">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Women's Heart Health | Atrium Health Wake Forest Baptist">
            <a:extLst>
              <a:ext uri="{FF2B5EF4-FFF2-40B4-BE49-F238E27FC236}">
                <a16:creationId xmlns:a16="http://schemas.microsoft.com/office/drawing/2014/main" id="{DFA2E0C3-519C-D6F7-8A21-936D6A052B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6633" y="800007"/>
            <a:ext cx="7144379" cy="525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496854"/>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8" name="Rectangle 8207">
            <a:extLst>
              <a:ext uri="{FF2B5EF4-FFF2-40B4-BE49-F238E27FC236}">
                <a16:creationId xmlns:a16="http://schemas.microsoft.com/office/drawing/2014/main" id="{72FB946D-2326-449B-B771-9EDB01C8D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8210" name="Picture 8209">
            <a:extLst>
              <a:ext uri="{FF2B5EF4-FFF2-40B4-BE49-F238E27FC236}">
                <a16:creationId xmlns:a16="http://schemas.microsoft.com/office/drawing/2014/main" id="{9224A0EC-9334-468D-849F-BF1FF8C6FF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212" name="Rectangle 8211">
            <a:extLst>
              <a:ext uri="{FF2B5EF4-FFF2-40B4-BE49-F238E27FC236}">
                <a16:creationId xmlns:a16="http://schemas.microsoft.com/office/drawing/2014/main" id="{0EFFC263-7EB0-4842-BE9B-3176A41A7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Empowering women to put their heart health first">
            <a:extLst>
              <a:ext uri="{FF2B5EF4-FFF2-40B4-BE49-F238E27FC236}">
                <a16:creationId xmlns:a16="http://schemas.microsoft.com/office/drawing/2014/main" id="{E296C89E-BD86-63BB-8163-B4264A064B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2918"/>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5554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BA0347-363C-D014-EBDE-EE968110E059}"/>
              </a:ext>
            </a:extLst>
          </p:cNvPr>
          <p:cNvPicPr>
            <a:picLocks noChangeAspect="1"/>
          </p:cNvPicPr>
          <p:nvPr/>
        </p:nvPicPr>
        <p:blipFill>
          <a:blip r:embed="rId2"/>
          <a:stretch>
            <a:fillRect/>
          </a:stretch>
        </p:blipFill>
        <p:spPr>
          <a:xfrm>
            <a:off x="1106514" y="425774"/>
            <a:ext cx="10397626" cy="6006452"/>
          </a:xfrm>
          <a:prstGeom prst="rect">
            <a:avLst/>
          </a:prstGeom>
        </p:spPr>
      </p:pic>
    </p:spTree>
    <p:extLst>
      <p:ext uri="{BB962C8B-B14F-4D97-AF65-F5344CB8AC3E}">
        <p14:creationId xmlns:p14="http://schemas.microsoft.com/office/powerpoint/2010/main" val="2180249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F6114-4F0A-DD69-FF4D-9845B0CAAEFF}"/>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19CFEB9B-D209-7C11-EA7F-B074EA0DBF9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17734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72FB946D-2326-449B-B771-9EDB01C8D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177" name="Picture 7176">
            <a:extLst>
              <a:ext uri="{FF2B5EF4-FFF2-40B4-BE49-F238E27FC236}">
                <a16:creationId xmlns:a16="http://schemas.microsoft.com/office/drawing/2014/main" id="{9224A0EC-9334-468D-849F-BF1FF8C6FF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179" name="Rectangle 7178">
            <a:extLst>
              <a:ext uri="{FF2B5EF4-FFF2-40B4-BE49-F238E27FC236}">
                <a16:creationId xmlns:a16="http://schemas.microsoft.com/office/drawing/2014/main" id="{0EFFC263-7EB0-4842-BE9B-3176A41A7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What You Need to Know About Women and Heart Disease | Central Vermont  Medical Center">
            <a:extLst>
              <a:ext uri="{FF2B5EF4-FFF2-40B4-BE49-F238E27FC236}">
                <a16:creationId xmlns:a16="http://schemas.microsoft.com/office/drawing/2014/main" id="{FCA5AF38-C723-A886-6902-1703A37DFC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86" b="1"/>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9314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DA6B-DEFD-8137-D36C-35F29EA671BD}"/>
              </a:ext>
            </a:extLst>
          </p:cNvPr>
          <p:cNvSpPr>
            <a:spLocks noGrp="1"/>
          </p:cNvSpPr>
          <p:nvPr>
            <p:ph type="title"/>
          </p:nvPr>
        </p:nvSpPr>
        <p:spPr/>
        <p:txBody>
          <a:bodyPr/>
          <a:lstStyle/>
          <a:p>
            <a:r>
              <a:rPr lang="en-US" b="1" dirty="0"/>
              <a:t>Research</a:t>
            </a:r>
          </a:p>
        </p:txBody>
      </p:sp>
      <p:sp>
        <p:nvSpPr>
          <p:cNvPr id="3" name="Content Placeholder 2">
            <a:extLst>
              <a:ext uri="{FF2B5EF4-FFF2-40B4-BE49-F238E27FC236}">
                <a16:creationId xmlns:a16="http://schemas.microsoft.com/office/drawing/2014/main" id="{FDE81FC2-3DF0-D54F-2295-848EFDBDF3E8}"/>
              </a:ext>
            </a:extLst>
          </p:cNvPr>
          <p:cNvSpPr>
            <a:spLocks noGrp="1"/>
          </p:cNvSpPr>
          <p:nvPr>
            <p:ph idx="1"/>
          </p:nvPr>
        </p:nvSpPr>
        <p:spPr>
          <a:xfrm>
            <a:off x="685801" y="2065867"/>
            <a:ext cx="10131425" cy="3649133"/>
          </a:xfrm>
        </p:spPr>
        <p:txBody>
          <a:bodyPr>
            <a:noAutofit/>
          </a:bodyPr>
          <a:lstStyle/>
          <a:p>
            <a:r>
              <a:rPr lang="en-US" sz="2400" dirty="0">
                <a:latin typeface="Arial" panose="020B0604020202020204" pitchFamily="34" charset="0"/>
                <a:cs typeface="Arial" panose="020B0604020202020204" pitchFamily="34" charset="0"/>
              </a:rPr>
              <a:t>There are few trials that include enough women, so data found in men is applied to men, such assumptions are not always true</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Complex relationship between social determinants of health and CV disease.</a:t>
            </a:r>
          </a:p>
          <a:p>
            <a:pPr marL="0" indent="0">
              <a:buNone/>
            </a:pPr>
            <a:endParaRPr lang="en-US" sz="2400" dirty="0">
              <a:latin typeface="Arial" panose="020B0604020202020204" pitchFamily="34" charset="0"/>
              <a:cs typeface="Arial" panose="020B0604020202020204" pitchFamily="34" charset="0"/>
            </a:endParaRPr>
          </a:p>
          <a:p>
            <a:r>
              <a:rPr lang="en-US" sz="2400" b="0" i="0" dirty="0">
                <a:effectLst/>
                <a:latin typeface="Arial" panose="020B0604020202020204" pitchFamily="34" charset="0"/>
                <a:cs typeface="Arial" panose="020B0604020202020204" pitchFamily="34" charset="0"/>
              </a:rPr>
              <a:t>Increasing awareness of cardiovascular disease in women has stalled with no major progress in almost 10 years, and little progress has been made in the last decade in increasing physician awareness or use of evidence-based guidelines to care for female patients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12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F565-0331-E888-C2B6-707FA8ADF0E8}"/>
              </a:ext>
            </a:extLst>
          </p:cNvPr>
          <p:cNvSpPr>
            <a:spLocks noGrp="1"/>
          </p:cNvSpPr>
          <p:nvPr>
            <p:ph type="title"/>
          </p:nvPr>
        </p:nvSpPr>
        <p:spPr/>
        <p:txBody>
          <a:bodyPr/>
          <a:lstStyle/>
          <a:p>
            <a:r>
              <a:rPr lang="en-US" b="1" dirty="0"/>
              <a:t>Role of physicians</a:t>
            </a:r>
          </a:p>
        </p:txBody>
      </p:sp>
      <p:sp>
        <p:nvSpPr>
          <p:cNvPr id="3" name="Content Placeholder 2">
            <a:extLst>
              <a:ext uri="{FF2B5EF4-FFF2-40B4-BE49-F238E27FC236}">
                <a16:creationId xmlns:a16="http://schemas.microsoft.com/office/drawing/2014/main" id="{871BCAD7-4F1B-DC5F-1C64-31EA4D032465}"/>
              </a:ext>
            </a:extLst>
          </p:cNvPr>
          <p:cNvSpPr>
            <a:spLocks noGrp="1"/>
          </p:cNvSpPr>
          <p:nvPr>
            <p:ph idx="1"/>
          </p:nvPr>
        </p:nvSpPr>
        <p:spPr/>
        <p:txBody>
          <a:bodyPr>
            <a:normAutofit lnSpcReduction="10000"/>
          </a:bodyPr>
          <a:lstStyle/>
          <a:p>
            <a:r>
              <a:rPr lang="en-US" sz="2400" b="0" i="0" dirty="0">
                <a:effectLst/>
                <a:latin typeface="Open Sans" panose="020B0606030504020204" pitchFamily="34" charset="0"/>
              </a:rPr>
              <a:t>Women and physicians do not put enough emphasis on cardiovascular disease in women, and a social stigma regarding body weight may be a primary barrier to these important discussions</a:t>
            </a:r>
          </a:p>
          <a:p>
            <a:pPr marL="0" indent="0">
              <a:buNone/>
            </a:pPr>
            <a:endParaRPr lang="en-US" sz="2400" b="0" i="0" dirty="0">
              <a:effectLst/>
              <a:latin typeface="Open Sans" panose="020B0606030504020204" pitchFamily="34" charset="0"/>
            </a:endParaRPr>
          </a:p>
          <a:p>
            <a:r>
              <a:rPr lang="en-US" sz="2400" b="0" i="0" dirty="0">
                <a:effectLst/>
                <a:latin typeface="Open Sans" panose="020B0606030504020204" pitchFamily="34" charset="0"/>
              </a:rPr>
              <a:t>Increasing awareness of cardiovascular disease in women has stalled with no major progress in almost 10 years, and little progress has been made in the last decade in increasing physician awareness or use of evidence-based guidelines to care for female patients.</a:t>
            </a:r>
            <a:endParaRPr lang="en-US" sz="2400" dirty="0"/>
          </a:p>
        </p:txBody>
      </p:sp>
    </p:spTree>
    <p:extLst>
      <p:ext uri="{BB962C8B-B14F-4D97-AF65-F5344CB8AC3E}">
        <p14:creationId xmlns:p14="http://schemas.microsoft.com/office/powerpoint/2010/main" val="1856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9C28-AA74-0127-FA72-1F8CA0B2F3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98B3DF-7275-B453-766B-9E6ED338E070}"/>
              </a:ext>
            </a:extLst>
          </p:cNvPr>
          <p:cNvSpPr>
            <a:spLocks noGrp="1"/>
          </p:cNvSpPr>
          <p:nvPr>
            <p:ph idx="1"/>
          </p:nvPr>
        </p:nvSpPr>
        <p:spPr/>
        <p:txBody>
          <a:bodyPr>
            <a:normAutofit fontScale="92500"/>
          </a:bodyPr>
          <a:lstStyle/>
          <a:p>
            <a:r>
              <a:rPr lang="en-US" sz="2400" b="0" i="0" dirty="0">
                <a:effectLst/>
                <a:latin typeface="Open Sans" panose="020B0606030504020204" pitchFamily="34" charset="0"/>
              </a:rPr>
              <a:t>Physicians often did not discuss cardiovascular disease because the patient had a more immediate health issue or did not fully report their symptoms, indicating that prevention prior to symptoms was not a priority.</a:t>
            </a:r>
          </a:p>
          <a:p>
            <a:pPr marL="0" indent="0">
              <a:buNone/>
            </a:pPr>
            <a:endParaRPr lang="en-US" sz="2400" b="0" i="0" dirty="0">
              <a:effectLst/>
              <a:latin typeface="Open Sans" panose="020B0606030504020204" pitchFamily="34" charset="0"/>
            </a:endParaRPr>
          </a:p>
          <a:p>
            <a:r>
              <a:rPr lang="en-US" sz="2400" b="0" i="0" dirty="0">
                <a:effectLst/>
                <a:latin typeface="Open Sans" panose="020B0606030504020204" pitchFamily="34" charset="0"/>
              </a:rPr>
              <a:t>Only 22 percent of primary care physicians and 42 percent of cardiologists felt well prepared to assess cardiovascular risk in women. Additionally, only 16 percent of primary care physicians and 22 percent of cardiologists fully implemented guidelines for risk assessment</a:t>
            </a:r>
          </a:p>
          <a:p>
            <a:endParaRPr lang="en-US" dirty="0"/>
          </a:p>
        </p:txBody>
      </p:sp>
    </p:spTree>
    <p:extLst>
      <p:ext uri="{BB962C8B-B14F-4D97-AF65-F5344CB8AC3E}">
        <p14:creationId xmlns:p14="http://schemas.microsoft.com/office/powerpoint/2010/main" val="188552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79CA-A6F3-93F1-8A0F-428738A65D3A}"/>
              </a:ext>
            </a:extLst>
          </p:cNvPr>
          <p:cNvSpPr>
            <a:spLocks noGrp="1"/>
          </p:cNvSpPr>
          <p:nvPr>
            <p:ph type="title"/>
          </p:nvPr>
        </p:nvSpPr>
        <p:spPr/>
        <p:txBody>
          <a:bodyPr/>
          <a:lstStyle/>
          <a:p>
            <a:r>
              <a:rPr lang="en-US" b="1" dirty="0"/>
              <a:t>Role of the patient</a:t>
            </a:r>
          </a:p>
        </p:txBody>
      </p:sp>
      <p:sp>
        <p:nvSpPr>
          <p:cNvPr id="3" name="Content Placeholder 2">
            <a:extLst>
              <a:ext uri="{FF2B5EF4-FFF2-40B4-BE49-F238E27FC236}">
                <a16:creationId xmlns:a16="http://schemas.microsoft.com/office/drawing/2014/main" id="{C62FB981-8F68-BEE2-18B0-A42A219B9C1A}"/>
              </a:ext>
            </a:extLst>
          </p:cNvPr>
          <p:cNvSpPr>
            <a:spLocks noGrp="1"/>
          </p:cNvSpPr>
          <p:nvPr>
            <p:ph idx="1"/>
          </p:nvPr>
        </p:nvSpPr>
        <p:spPr>
          <a:xfrm>
            <a:off x="529684" y="1774077"/>
            <a:ext cx="10131425" cy="3649133"/>
          </a:xfrm>
        </p:spPr>
        <p:txBody>
          <a:bodyPr>
            <a:normAutofit/>
          </a:bodyPr>
          <a:lstStyle/>
          <a:p>
            <a:r>
              <a:rPr lang="en-US" sz="2400" b="0" i="0" dirty="0">
                <a:effectLst/>
                <a:latin typeface="Open Sans" panose="020B0606030504020204" pitchFamily="34" charset="0"/>
              </a:rPr>
              <a:t> 45 percent of women were unaware that heart disease is the number one killer of women in the U.S. </a:t>
            </a:r>
          </a:p>
          <a:p>
            <a:r>
              <a:rPr lang="en-US" sz="2400" b="0" i="0" dirty="0">
                <a:effectLst/>
                <a:latin typeface="Open Sans" panose="020B0606030504020204" pitchFamily="34" charset="0"/>
              </a:rPr>
              <a:t>Awareness level was lower in women with lower levels of education and income and in ethnic minorities.</a:t>
            </a:r>
          </a:p>
          <a:p>
            <a:r>
              <a:rPr lang="en-US" sz="2400" b="0" i="0" dirty="0">
                <a:effectLst/>
                <a:latin typeface="Open Sans" panose="020B0606030504020204" pitchFamily="34" charset="0"/>
              </a:rPr>
              <a:t>Nearly 71 percent of women almost never brought up the issue of heart health with their physician, assuming their doctor would raise the issue</a:t>
            </a:r>
            <a:endParaRPr lang="en-US" sz="2400" dirty="0"/>
          </a:p>
        </p:txBody>
      </p:sp>
    </p:spTree>
    <p:extLst>
      <p:ext uri="{BB962C8B-B14F-4D97-AF65-F5344CB8AC3E}">
        <p14:creationId xmlns:p14="http://schemas.microsoft.com/office/powerpoint/2010/main" val="2009645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{1E458D70-DC2F-4842-82AB-94A358D45116}tf10001058</Template>
  <TotalTime>870</TotalTime>
  <Words>2272</Words>
  <Application>Microsoft Macintosh PowerPoint</Application>
  <PresentationFormat>Widescreen</PresentationFormat>
  <Paragraphs>117</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Open Sans</vt:lpstr>
      <vt:lpstr>Roboto</vt:lpstr>
      <vt:lpstr>Celestial</vt:lpstr>
      <vt:lpstr>Women and Heart Disease 3/6/25</vt:lpstr>
      <vt:lpstr>PowerPoint Presentation</vt:lpstr>
      <vt:lpstr>PowerPoint Presentation</vt:lpstr>
      <vt:lpstr>PowerPoint Presentation</vt:lpstr>
      <vt:lpstr>PowerPoint Presentation</vt:lpstr>
      <vt:lpstr>Research</vt:lpstr>
      <vt:lpstr>Role of physicians</vt:lpstr>
      <vt:lpstr>PowerPoint Presentation</vt:lpstr>
      <vt:lpstr>Role of the patient</vt:lpstr>
      <vt:lpstr>PowerPoint Presentation</vt:lpstr>
      <vt:lpstr>Ischemic heart disease in young women</vt:lpstr>
      <vt:lpstr>Risk Factors</vt:lpstr>
      <vt:lpstr>Common Risk Factors</vt:lpstr>
      <vt:lpstr>Sex Specific Risk Factors</vt:lpstr>
      <vt:lpstr>PowerPoint Presentation</vt:lpstr>
      <vt:lpstr>Acute coronary syndromes</vt:lpstr>
      <vt:lpstr>PowerPoint Presentation</vt:lpstr>
      <vt:lpstr>Presentation of Myocardial infarction (MI)</vt:lpstr>
      <vt:lpstr>Management of mi</vt:lpstr>
      <vt:lpstr>PowerPoint Presentation</vt:lpstr>
      <vt:lpstr>Spontaneous coronary artery dissection</vt:lpstr>
      <vt:lpstr>PowerPoint Presentation</vt:lpstr>
      <vt:lpstr>Myocardial infarction with nonobstructive coronary arteries</vt:lpstr>
      <vt:lpstr>PowerPoint Presentation</vt:lpstr>
      <vt:lpstr>Coronary artery spasm</vt:lpstr>
      <vt:lpstr>PowerPoint Presentation</vt:lpstr>
      <vt:lpstr>Heart disease in postmenopausal women</vt:lpstr>
      <vt:lpstr>PowerPoint Presentation</vt:lpstr>
      <vt:lpstr>PowerPoint Presentation</vt:lpstr>
      <vt:lpstr>Call to action</vt:lpstr>
      <vt:lpstr>Arrhythmias in Women</vt:lpstr>
      <vt:lpstr>PowerPoint Presentation</vt:lpstr>
      <vt:lpstr>Congestive Heart Failure</vt:lpstr>
      <vt:lpstr>PowerPoint Presentation</vt:lpstr>
      <vt:lpstr>Summary</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and Heart Disease 2/16/2023</dc:title>
  <dc:creator>Radhika Bukkapatnam</dc:creator>
  <cp:lastModifiedBy>Radhika Bukkapatnam</cp:lastModifiedBy>
  <cp:revision>7</cp:revision>
  <dcterms:created xsi:type="dcterms:W3CDTF">2023-02-16T06:10:44Z</dcterms:created>
  <dcterms:modified xsi:type="dcterms:W3CDTF">2025-03-06T07:53:32Z</dcterms:modified>
</cp:coreProperties>
</file>