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59" r:id="rId4"/>
    <p:sldId id="270" r:id="rId5"/>
    <p:sldId id="262" r:id="rId6"/>
    <p:sldId id="261" r:id="rId7"/>
    <p:sldId id="265" r:id="rId8"/>
    <p:sldId id="258" r:id="rId9"/>
    <p:sldId id="267" r:id="rId10"/>
    <p:sldId id="272" r:id="rId11"/>
    <p:sldId id="263" r:id="rId12"/>
    <p:sldId id="271" r:id="rId13"/>
    <p:sldId id="268" r:id="rId14"/>
    <p:sldId id="266" r:id="rId15"/>
    <p:sldId id="273" r:id="rId16"/>
    <p:sldId id="269" r:id="rId17"/>
    <p:sldId id="277" r:id="rId18"/>
    <p:sldId id="296" r:id="rId19"/>
    <p:sldId id="292" r:id="rId20"/>
    <p:sldId id="297" r:id="rId21"/>
    <p:sldId id="294" r:id="rId22"/>
    <p:sldId id="287" r:id="rId23"/>
    <p:sldId id="288" r:id="rId24"/>
    <p:sldId id="289" r:id="rId25"/>
    <p:sldId id="290" r:id="rId26"/>
    <p:sldId id="278" r:id="rId27"/>
    <p:sldId id="291" r:id="rId28"/>
    <p:sldId id="298" r:id="rId29"/>
    <p:sldId id="299" r:id="rId30"/>
    <p:sldId id="300" r:id="rId31"/>
    <p:sldId id="29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2"/>
    <p:restoredTop sz="94662"/>
  </p:normalViewPr>
  <p:slideViewPr>
    <p:cSldViewPr snapToGrid="0">
      <p:cViewPr varScale="1">
        <p:scale>
          <a:sx n="68" d="100"/>
          <a:sy n="68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B37D5-ED43-BA4B-8C29-C0D258BFBA4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1DB15-51B6-E541-BC1D-839D0F8C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9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1DB15-51B6-E541-BC1D-839D0F8C86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1DB15-51B6-E541-BC1D-839D0F8C86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56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1DB15-51B6-E541-BC1D-839D0F8C86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26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3EA1-EB8E-6552-80D5-821C800D7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AC38E-4601-9B3B-DB80-A650967CD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DEB52-3EBF-538B-1F47-9F76252E8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CA3F2-9457-8C2C-9B75-07206F9C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4D28D-6C0C-D780-7BFA-1D3A1663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2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B085-1972-A7C7-6B4F-CD869E02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1A1ED-BBBC-B978-FDBD-5541ABB4D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86261-CAD5-C1CF-A7F7-F6E1F7CA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5CD08-97DC-999A-A081-1575E088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73730-AAB7-19FD-96C6-B480A2F8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6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0F6CCD-CD47-6723-A2AF-06071CE37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D2055-7ACA-F392-789F-C12395743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87719-9238-CB48-AD8E-20F48D799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F2D9D-B006-B2A5-4EE3-51259DD2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4F07A-EDCE-5ECD-183B-27E05C8E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4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581BF-AD07-7742-A5A4-ACB8E41F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1E983-0A2B-AF4A-9F39-CFCE05F46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7CA25-9FFD-5C86-9020-B48DBFD7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07E8C-AFFF-3075-BEA1-BC66C07A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935C8-F2EA-5727-25C7-98304115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3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D170-505D-4D57-2C2F-EACBAB649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2C66A-49F5-C3DD-B2BA-8B2C405F9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86F52-76E8-F6DE-A84A-E676C5C1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E4FB3-1D45-15F7-5273-9ACD1D55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27897-5E19-981E-A213-677CF915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1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059E5-58AB-05AC-922A-75C80A555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1F318-6FAD-29E4-74F2-9BCDC1FD5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11D3C-760C-E953-BC6E-549658BF5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B9A74-0C44-7C66-8761-3F27194C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646D8-5B18-9DB7-A16A-B859B4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28894-0124-EBB7-A1F0-4E05BF6C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3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239F-2A86-AA80-2308-9E8829FF7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08EAF-9910-FAFD-563D-CDC55301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5BA51-2E3D-FAA4-CF51-08BE762D2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88C576-C7F1-9F9C-7C45-909F5688B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CAB43-00A8-CA87-0D42-E22ECBE3F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9B5A9-22A6-D96C-8162-BFC08B047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DA74F-0B1E-C94B-1641-2295C73E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96B7B7-BC9E-3E4A-DEC9-9E7801E6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0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22EE-6BA4-CE9E-8528-CEDA0428F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5B1A8-D8E8-E939-F6AB-C2E21E120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1816B-D6D3-29E8-B88E-1DB4EA9B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5A24E-911D-6F85-DE5B-1BFC5080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2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FEDB2-2F92-E7D9-20EE-623DF1246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E1B93A-FD11-48C3-91D6-18299D70F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F9A19-D2D2-06C9-0E36-ED27F2C2A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3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12492-4A51-62C0-C25B-C9BFA06D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2D805-763D-002A-CA95-49983B338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513D7-1C1A-F9D2-20DB-43A04B8B4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5F567-3B4C-80C8-EDDB-192E6CB6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54823-E1BC-1C30-E2D6-AEF6E19A0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9944F-8361-70CB-8F47-19D2C76D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5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4E41-7099-196D-9F9F-A5874B541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B9ED3-4F0A-125D-2665-90F4D50A7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DAB71-C307-A804-5FED-F7DAC418F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8729A-18DA-3834-267C-346F669AD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64EDA-B732-036D-BA12-C3CBEAE4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6744E-BEF6-E2C5-94ED-940BE24D5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2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65493F-D617-44E7-4418-DE65AD8F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FAF08-428E-782E-0BC2-624A955CF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33D7B-C074-3B26-F38D-D75B21495D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44221-DD83-6E4B-BE33-94DF720B3A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8111B-204C-810A-F56C-271039B1D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3C350-0DE6-D092-2911-609997D0F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A9522-8917-4B49-9AB3-7D4E5821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1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6C801B-1266-0749-346B-2AC210B1D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3593206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Congestive Heart Failure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Jan 25 2024</a:t>
            </a:r>
            <a:br>
              <a:rPr lang="en-US" sz="1800" dirty="0"/>
            </a:b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D76A4-6960-C03A-6227-42277E118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Radhika </a:t>
            </a:r>
            <a:r>
              <a:rPr lang="en-US" dirty="0" err="1"/>
              <a:t>Nandur</a:t>
            </a:r>
            <a:r>
              <a:rPr lang="en-US" dirty="0"/>
              <a:t> </a:t>
            </a:r>
            <a:r>
              <a:rPr lang="en-US" dirty="0" err="1"/>
              <a:t>Bukkapatnam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72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Congestive Heart Failure: Symptoms, Stages, Treatment, Diagnosis,  Prognosis, Medications — EZmed">
            <a:extLst>
              <a:ext uri="{FF2B5EF4-FFF2-40B4-BE49-F238E27FC236}">
                <a16:creationId xmlns:a16="http://schemas.microsoft.com/office/drawing/2014/main" id="{C27D175E-3747-91DF-5A6A-D79186C9FB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457200" y="457199"/>
            <a:ext cx="11277600" cy="615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34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Congestive Heart Failure: Symptoms, Stages, Treatment, Diagnosis,  Prognosis, Medications — EZmed">
            <a:extLst>
              <a:ext uri="{FF2B5EF4-FFF2-40B4-BE49-F238E27FC236}">
                <a16:creationId xmlns:a16="http://schemas.microsoft.com/office/drawing/2014/main" id="{5EBE454B-6468-AD7B-E544-CBB358A7B4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00" y="457200"/>
            <a:ext cx="10566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07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4" name="Rectangle 133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6" name="Rectangle 1332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8" name="Rectangle 1332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30" name="Rectangle 133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Congestive Heart Failure: Symptoms, Stages, Treatment, Diagnosis,  Prognosis, Medications — EZmed">
            <a:extLst>
              <a:ext uri="{FF2B5EF4-FFF2-40B4-BE49-F238E27FC236}">
                <a16:creationId xmlns:a16="http://schemas.microsoft.com/office/drawing/2014/main" id="{A1D53C8B-942C-2D27-9450-F80A3581D2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811794" y="457200"/>
            <a:ext cx="1056841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536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756F6-2655-65AC-9935-5D1A147A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98485-BFB1-2FF6-B949-56BA5BF3B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ongestive Heart Failure: Symptoms, Stages, Treatment, Diagnosis,  Prognosis, Medications — EZmed">
            <a:extLst>
              <a:ext uri="{FF2B5EF4-FFF2-40B4-BE49-F238E27FC236}">
                <a16:creationId xmlns:a16="http://schemas.microsoft.com/office/drawing/2014/main" id="{74896B72-7F97-7F7F-00DE-AB54E28A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ongestive Heart Failure: Symptoms, Stages, Treatment, Diagnosis,  Prognosis, Medications — EZmed">
            <a:extLst>
              <a:ext uri="{FF2B5EF4-FFF2-40B4-BE49-F238E27FC236}">
                <a16:creationId xmlns:a16="http://schemas.microsoft.com/office/drawing/2014/main" id="{78EE5771-496E-AF4C-3FA3-A0F4C576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240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05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Products - Data Briefs - Number 108 - October 2012">
            <a:extLst>
              <a:ext uri="{FF2B5EF4-FFF2-40B4-BE49-F238E27FC236}">
                <a16:creationId xmlns:a16="http://schemas.microsoft.com/office/drawing/2014/main" id="{AFD5444C-631F-C2C2-97BB-DB71386B17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177" y="457200"/>
            <a:ext cx="1051964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ongestive Heart Failure: Symptoms, Stages, Treatment, Diagnosis,  Prognosis, Medications — EZmed">
            <a:extLst>
              <a:ext uri="{FF2B5EF4-FFF2-40B4-BE49-F238E27FC236}">
                <a16:creationId xmlns:a16="http://schemas.microsoft.com/office/drawing/2014/main" id="{8740BCFA-86B6-FC04-2372-63081BC7B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856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302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3779-4E59-0B32-3413-F8A50015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534268-5A92-595D-90D0-0D256B49B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15" y="255664"/>
            <a:ext cx="11635563" cy="634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8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AB21B2-2532-79AB-435D-6CB13CC04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4853" t="4245" r="4225" b="-4245"/>
          <a:stretch/>
        </p:blipFill>
        <p:spPr>
          <a:xfrm>
            <a:off x="457200" y="725258"/>
            <a:ext cx="11277600" cy="54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2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08F41D-F0CD-BD14-3046-85DA70693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96" b="399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73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o you have heart failure patients on cilazapril? | New Zealand Doctor">
            <a:extLst>
              <a:ext uri="{FF2B5EF4-FFF2-40B4-BE49-F238E27FC236}">
                <a16:creationId xmlns:a16="http://schemas.microsoft.com/office/drawing/2014/main" id="{BC0122DF-86AA-7492-9BEA-83401A75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1013"/>
            <a:ext cx="12192000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603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25204-84D3-5739-E781-F55E8C244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551"/>
            <a:ext cx="12406643" cy="6101576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</p:pic>
    </p:spTree>
    <p:extLst>
      <p:ext uri="{BB962C8B-B14F-4D97-AF65-F5344CB8AC3E}">
        <p14:creationId xmlns:p14="http://schemas.microsoft.com/office/powerpoint/2010/main" val="230520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7" name="Rectangle 41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9" name="Rectangle 41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1" name="Rectangle 41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3" name="Rectangle 41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What is Congestive Heart Failure or CHF – Symptoms and Causes">
            <a:extLst>
              <a:ext uri="{FF2B5EF4-FFF2-40B4-BE49-F238E27FC236}">
                <a16:creationId xmlns:a16="http://schemas.microsoft.com/office/drawing/2014/main" id="{1A0960F3-3DBA-5207-3456-2BE085C5EA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5444" b="6431"/>
          <a:stretch/>
        </p:blipFill>
        <p:spPr bwMode="auto">
          <a:xfrm>
            <a:off x="2124770" y="457200"/>
            <a:ext cx="794245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554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CDD | Free Full-Text | Sodium-Glucose Cotransporter-2 Inhibitors-from the  Treatment of Diabetes to Therapy of Chronic Heart Failure">
            <a:extLst>
              <a:ext uri="{FF2B5EF4-FFF2-40B4-BE49-F238E27FC236}">
                <a16:creationId xmlns:a16="http://schemas.microsoft.com/office/drawing/2014/main" id="{B848BAA7-8E0C-167A-892A-F6BEA5B6E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0"/>
            <a:ext cx="121920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92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52FDC-8385-9783-BB71-6A06AC634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Primary Site of Action of Sodium-Glucose </a:t>
            </a:r>
            <a:r>
              <a:rPr lang="en-US" b="1" dirty="0" err="1">
                <a:solidFill>
                  <a:schemeClr val="bg1"/>
                </a:solidFill>
              </a:rPr>
              <a:t>CoTransporter</a:t>
            </a:r>
            <a:r>
              <a:rPr lang="en-US" b="1" dirty="0">
                <a:solidFill>
                  <a:schemeClr val="bg1"/>
                </a:solidFill>
              </a:rPr>
              <a:t> 2 (SGLT 2) Inhibitors-</a:t>
            </a:r>
            <a:r>
              <a:rPr lang="en-US" b="1" dirty="0" err="1">
                <a:solidFill>
                  <a:schemeClr val="bg1"/>
                </a:solidFill>
              </a:rPr>
              <a:t>Flozins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SGLT2 Inhibitors: A New Class of Diabetes Medications">
            <a:extLst>
              <a:ext uri="{FF2B5EF4-FFF2-40B4-BE49-F238E27FC236}">
                <a16:creationId xmlns:a16="http://schemas.microsoft.com/office/drawing/2014/main" id="{2F1E55D2-3A0B-EE1F-9FF5-62839FD14C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67" y="938893"/>
            <a:ext cx="10388105" cy="523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63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8DB7F5-8A04-80F4-4EB3-05F2D4CB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Cardiovascular Trials of SGLT 2 Inhibitors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1BB7A91-30DA-E8D5-33FA-AAE7C4403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62"/>
          <a:stretch/>
        </p:blipFill>
        <p:spPr>
          <a:xfrm>
            <a:off x="780837" y="1582760"/>
            <a:ext cx="10305030" cy="504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68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7079-A5E3-3859-4450-A0230FC30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Adding Empagliflozin to Insulin Cuts A1C in Type 1 Diabetes, Reduces CV  Risk in Study">
            <a:extLst>
              <a:ext uri="{FF2B5EF4-FFF2-40B4-BE49-F238E27FC236}">
                <a16:creationId xmlns:a16="http://schemas.microsoft.com/office/drawing/2014/main" id="{7682AF2E-0321-BF47-AA63-E12DF56CE6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4" y="2008066"/>
            <a:ext cx="5113937" cy="398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at is Farxiga (Dapagliflozin) Used For &amp; How Does it Work?">
            <a:extLst>
              <a:ext uri="{FF2B5EF4-FFF2-40B4-BE49-F238E27FC236}">
                <a16:creationId xmlns:a16="http://schemas.microsoft.com/office/drawing/2014/main" id="{7573318C-E3DE-40D6-4D26-6EABDA8208C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65" y="3385343"/>
            <a:ext cx="3496835" cy="260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417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DB0DDC-8D4E-ECFD-AB04-66E8EC3DA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" y="72775"/>
            <a:ext cx="11874143" cy="67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09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46AC16-1347-3DD5-66CC-6538A15DD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3" y="79713"/>
            <a:ext cx="12120347" cy="67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65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E8A733-6654-8B5B-5E8F-6204098C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27" y="1901932"/>
            <a:ext cx="9626496" cy="45194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0FD141-0190-55C6-4051-78E31921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Barriers to Guideline Directed Medical Therapy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01DC8C-7316-CE3C-CA51-B2A9FDEAF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66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4E8730-F94B-666A-3228-B34DE7E4C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5" y="182844"/>
            <a:ext cx="11834648" cy="652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65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1" name="Rectangle 1844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43" name="Rectangle 1844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Devices for the Treatment of Heart Failure | Hope For Hearts">
            <a:extLst>
              <a:ext uri="{FF2B5EF4-FFF2-40B4-BE49-F238E27FC236}">
                <a16:creationId xmlns:a16="http://schemas.microsoft.com/office/drawing/2014/main" id="{55E8F93C-4E38-AF09-1710-D6F0055E03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r="7569" b="1"/>
          <a:stretch/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5" name="Freeform: Shape 1844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B7A45D-40B7-EDEE-86D0-BAA9683EB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Device Therapy for CHF</a:t>
            </a:r>
          </a:p>
        </p:txBody>
      </p:sp>
    </p:spTree>
    <p:extLst>
      <p:ext uri="{BB962C8B-B14F-4D97-AF65-F5344CB8AC3E}">
        <p14:creationId xmlns:p14="http://schemas.microsoft.com/office/powerpoint/2010/main" val="1205587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5" name="Rectangle 1946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67" name="Rectangle 1946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9" name="Rectangle 1946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78" name="Freeform: Shape 1947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0D845-DF8F-8975-E7C6-EC5C7492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Ventricular Assist Devices</a:t>
            </a:r>
          </a:p>
        </p:txBody>
      </p:sp>
      <p:pic>
        <p:nvPicPr>
          <p:cNvPr id="19458" name="Picture 2" descr="Ventricular Assist Device">
            <a:extLst>
              <a:ext uri="{FF2B5EF4-FFF2-40B4-BE49-F238E27FC236}">
                <a16:creationId xmlns:a16="http://schemas.microsoft.com/office/drawing/2014/main" id="{00FC0C64-F0FA-C989-E5F6-DD365697E8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1721917"/>
            <a:ext cx="7225748" cy="341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653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02DC-2305-5B23-13E5-4D255291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B378A-8076-98CA-B870-89F20285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ongestive Heart Failure Explained - Central Georgia Heart Center">
            <a:extLst>
              <a:ext uri="{FF2B5EF4-FFF2-40B4-BE49-F238E27FC236}">
                <a16:creationId xmlns:a16="http://schemas.microsoft.com/office/drawing/2014/main" id="{23D41B4D-7DC8-0B7A-9647-AA3DED73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1" y="156117"/>
            <a:ext cx="11648134" cy="656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ngestive Heart Failure: Symptoms, Stages, Treatment, Diagnosis,  Prognosis, Medications — EZmed">
            <a:extLst>
              <a:ext uri="{FF2B5EF4-FFF2-40B4-BE49-F238E27FC236}">
                <a16:creationId xmlns:a16="http://schemas.microsoft.com/office/drawing/2014/main" id="{DF8CDE2A-9351-3154-2034-C69D331D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700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9" name="Rectangle 2048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1" name="Rectangle 2049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3" name="Rectangle 2049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Heart transplant - Mayo Clinic">
            <a:extLst>
              <a:ext uri="{FF2B5EF4-FFF2-40B4-BE49-F238E27FC236}">
                <a16:creationId xmlns:a16="http://schemas.microsoft.com/office/drawing/2014/main" id="{E843B25B-7734-8B15-6738-B5D72576DE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2"/>
          <a:stretch/>
        </p:blipFill>
        <p:spPr bwMode="auto">
          <a:xfrm>
            <a:off x="1283368" y="457200"/>
            <a:ext cx="9625263" cy="561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01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15477-7BF8-F2B4-7DB0-8F27D76E6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E01D4-C161-EF49-51EE-061F47458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19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now The Symptoms of Diastolic Dysfunction | Dr. Raghu">
            <a:extLst>
              <a:ext uri="{FF2B5EF4-FFF2-40B4-BE49-F238E27FC236}">
                <a16:creationId xmlns:a16="http://schemas.microsoft.com/office/drawing/2014/main" id="{221B536D-1704-27A7-7628-78EF1C900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425"/>
            <a:ext cx="121920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682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ongestive heart failureCongestive Heart Failure - Salus Homecare">
            <a:extLst>
              <a:ext uri="{FF2B5EF4-FFF2-40B4-BE49-F238E27FC236}">
                <a16:creationId xmlns:a16="http://schemas.microsoft.com/office/drawing/2014/main" id="{A50DE260-9401-440D-05C0-27B6F1E232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865" y="457200"/>
            <a:ext cx="890426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889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7" name="Freeform: Shape 513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18C3D0-8AED-AE91-88C3-47293347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STAGES OF HEART FAILURE</a:t>
            </a:r>
          </a:p>
        </p:txBody>
      </p:sp>
      <p:pic>
        <p:nvPicPr>
          <p:cNvPr id="5124" name="Picture 4" descr="Congestive Heart Failure Stages: Treatment and Outlook">
            <a:extLst>
              <a:ext uri="{FF2B5EF4-FFF2-40B4-BE49-F238E27FC236}">
                <a16:creationId xmlns:a16="http://schemas.microsoft.com/office/drawing/2014/main" id="{54937C84-DAA3-CF5F-3ABC-87D2F61E68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8"/>
          <a:stretch/>
        </p:blipFill>
        <p:spPr bwMode="auto">
          <a:xfrm>
            <a:off x="4502428" y="1162793"/>
            <a:ext cx="7225748" cy="45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235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New York Heart Association (NYHA) Heart Failure Symptom Classification... |  Download Scientific Diagram">
            <a:extLst>
              <a:ext uri="{FF2B5EF4-FFF2-40B4-BE49-F238E27FC236}">
                <a16:creationId xmlns:a16="http://schemas.microsoft.com/office/drawing/2014/main" id="{D1C6D872-ECE1-7F3A-472A-AB735C1D8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65989"/>
            <a:ext cx="11277600" cy="552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0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65C67-E746-3A26-31A1-E45423CBC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3118A-7482-FC15-DA26-5B8D4E442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eart Failure | UT Health East Texas">
            <a:extLst>
              <a:ext uri="{FF2B5EF4-FFF2-40B4-BE49-F238E27FC236}">
                <a16:creationId xmlns:a16="http://schemas.microsoft.com/office/drawing/2014/main" id="{8E6AAF43-F681-4DB1-D260-FFC19032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2066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64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4FF9-0458-FECE-E23F-04AD5F23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D3ED0-814B-9130-4419-202648F52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ongestive Heart Failure: Symptoms, Stages, Treatment, Diagnosis,  Prognosis, Medications — EZmed">
            <a:extLst>
              <a:ext uri="{FF2B5EF4-FFF2-40B4-BE49-F238E27FC236}">
                <a16:creationId xmlns:a16="http://schemas.microsoft.com/office/drawing/2014/main" id="{496D4518-DC02-5BF4-C221-C977334B3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ongestive Heart Failure: Symptoms, Stages, Treatment, Diagnosis,  Prognosis, Medications — EZmed">
            <a:extLst>
              <a:ext uri="{FF2B5EF4-FFF2-40B4-BE49-F238E27FC236}">
                <a16:creationId xmlns:a16="http://schemas.microsoft.com/office/drawing/2014/main" id="{E82ED6A7-B16E-0470-4EBB-2C8394071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240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43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53</Words>
  <Application>Microsoft Office PowerPoint</Application>
  <PresentationFormat>Widescreen</PresentationFormat>
  <Paragraphs>12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Congestive Heart Failure  Jan 25 2024 </vt:lpstr>
      <vt:lpstr>PowerPoint Presentation</vt:lpstr>
      <vt:lpstr>PowerPoint Presentation</vt:lpstr>
      <vt:lpstr>PowerPoint Presentation</vt:lpstr>
      <vt:lpstr>PowerPoint Presentation</vt:lpstr>
      <vt:lpstr>STAGES OF HEART FAILURE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Site of Action of Sodium-Glucose CoTransporter 2 (SGLT 2) Inhibitors-Flozins</vt:lpstr>
      <vt:lpstr>Cardiovascular Trials of SGLT 2 Inhibitors</vt:lpstr>
      <vt:lpstr>PowerPoint Presentation</vt:lpstr>
      <vt:lpstr>PowerPoint Presentation</vt:lpstr>
      <vt:lpstr>PowerPoint Presentation</vt:lpstr>
      <vt:lpstr>Barriers to Guideline Directed Medical Therapy</vt:lpstr>
      <vt:lpstr>PowerPoint Presentation</vt:lpstr>
      <vt:lpstr>Device Therapy for CHF</vt:lpstr>
      <vt:lpstr>Ventricular Assist Devices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Congestive Heart Failure</dc:title>
  <dc:creator>Radhika Bukkapatnam</dc:creator>
  <cp:lastModifiedBy>Paumer, Linda</cp:lastModifiedBy>
  <cp:revision>6</cp:revision>
  <dcterms:created xsi:type="dcterms:W3CDTF">2024-01-24T07:19:27Z</dcterms:created>
  <dcterms:modified xsi:type="dcterms:W3CDTF">2024-01-25T17:30:36Z</dcterms:modified>
</cp:coreProperties>
</file>