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7" r:id="rId5"/>
    <p:sldId id="272" r:id="rId6"/>
    <p:sldId id="277" r:id="rId7"/>
    <p:sldId id="278" r:id="rId8"/>
    <p:sldId id="279" r:id="rId9"/>
    <p:sldId id="280" r:id="rId10"/>
    <p:sldId id="282" r:id="rId11"/>
    <p:sldId id="283" r:id="rId12"/>
    <p:sldId id="284" r:id="rId13"/>
    <p:sldId id="285" r:id="rId14"/>
    <p:sldId id="286" r:id="rId15"/>
    <p:sldId id="287" r:id="rId16"/>
    <p:sldId id="288" r:id="rId17"/>
    <p:sldId id="289" r:id="rId18"/>
    <p:sldId id="281" r:id="rId19"/>
    <p:sldId id="290" r:id="rId20"/>
    <p:sldId id="291" r:id="rId21"/>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1" autoAdjust="0"/>
    <p:restoredTop sz="94280" autoAdjust="0"/>
  </p:normalViewPr>
  <p:slideViewPr>
    <p:cSldViewPr>
      <p:cViewPr varScale="1">
        <p:scale>
          <a:sx n="84" d="100"/>
          <a:sy n="84" d="100"/>
        </p:scale>
        <p:origin x="-150" y="-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A5A207F-0F91-42F2-96D0-049C6003623B}" type="datetimeFigureOut">
              <a:rPr lang="en-US"/>
              <a:pPr/>
              <a:t>10/20/2020</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C567D4A-04CB-4EDF-8FB1-342A02FC8EC5}" type="slidenum">
              <a:rPr/>
              <a:pPr/>
              <a:t>‹#›</a:t>
            </a:fld>
            <a:endParaRPr/>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CC13F5-F2B1-464B-BE8F-27ABFBD2FBDE}" type="datetimeFigureOut">
              <a:rPr lang="en-US"/>
              <a:pPr/>
              <a:t>10/20/2020</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61351F-DBB1-4664-ADA9-83BC7CB8848D}" type="slidenum">
              <a:rPr/>
              <a:pPr/>
              <a:t>‹#›</a:t>
            </a:fld>
            <a:endParaRPr/>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10/20/2020</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10/20/2020</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10/20/2020</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10/20/2020</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10/20/2020</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10/20/2020</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Advance Care Planning</a:t>
            </a:r>
            <a:endParaRPr lang="en-US" dirty="0"/>
          </a:p>
        </p:txBody>
      </p:sp>
      <p:sp>
        <p:nvSpPr>
          <p:cNvPr id="3" name="Subtitle 2"/>
          <p:cNvSpPr>
            <a:spLocks noGrp="1"/>
          </p:cNvSpPr>
          <p:nvPr>
            <p:ph type="subTitle" idx="1"/>
          </p:nvPr>
        </p:nvSpPr>
        <p:spPr/>
        <p:txBody>
          <a:bodyPr/>
          <a:lstStyle/>
          <a:p>
            <a:r>
              <a:rPr lang="en-US" smtClean="0"/>
              <a:t>Presented By Shellie Young, LVN</a:t>
            </a:r>
          </a:p>
          <a:p>
            <a:r>
              <a:rPr lang="en-US" smtClean="0"/>
              <a:t>Community Educator</a:t>
            </a:r>
            <a:endParaRPr lang="en-US" dirty="0"/>
          </a:p>
        </p:txBody>
      </p:sp>
      <p:pic>
        <p:nvPicPr>
          <p:cNvPr id="8" name="Picture 7" descr="A close up of a logo&#10;&#10;Description automatically generated">
            <a:extLst>
              <a:ext uri="{FF2B5EF4-FFF2-40B4-BE49-F238E27FC236}">
                <a16:creationId xmlns:a16="http://schemas.microsoft.com/office/drawing/2014/main" xmlns="" id="{4F9B6A1E-A276-4CD5-9271-329CCB3AD30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85906" y="5638800"/>
            <a:ext cx="3732213" cy="1069261"/>
          </a:xfrm>
          <a:prstGeom prst="rect">
            <a:avLst/>
          </a:prstGeom>
        </p:spPr>
      </p:pic>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838200"/>
          </a:xfrm>
        </p:spPr>
        <p:txBody>
          <a:bodyPr/>
          <a:lstStyle/>
          <a:p>
            <a:r>
              <a:rPr lang="en-US" dirty="0"/>
              <a:t>Documenting Continued</a:t>
            </a:r>
          </a:p>
        </p:txBody>
      </p:sp>
      <p:sp>
        <p:nvSpPr>
          <p:cNvPr id="3" name="Content Placeholder 2"/>
          <p:cNvSpPr>
            <a:spLocks noGrp="1"/>
          </p:cNvSpPr>
          <p:nvPr>
            <p:ph idx="1"/>
          </p:nvPr>
        </p:nvSpPr>
        <p:spPr>
          <a:xfrm>
            <a:off x="836612" y="1828800"/>
            <a:ext cx="10439399" cy="4343400"/>
          </a:xfrm>
        </p:spPr>
        <p:txBody>
          <a:bodyPr/>
          <a:lstStyle/>
          <a:p>
            <a:r>
              <a:rPr lang="en-US" dirty="0"/>
              <a:t>The </a:t>
            </a:r>
            <a:r>
              <a:rPr lang="en-US" i="1" dirty="0"/>
              <a:t>Five Wishes </a:t>
            </a:r>
            <a:r>
              <a:rPr lang="en-US" dirty="0"/>
              <a:t>document meets the legal requirements for an advance directive in 42 US states and the District of Columbia.</a:t>
            </a:r>
          </a:p>
          <a:p>
            <a:r>
              <a:rPr lang="en-US" dirty="0"/>
              <a:t>In states where it does not meet the legal requirements, it can be used as a guide for considering and discussing end-of-life wishes. In those states, it can be completed and attached to your state’s required form. </a:t>
            </a:r>
          </a:p>
          <a:p>
            <a:r>
              <a:rPr lang="en-US" i="1" dirty="0"/>
              <a:t>Five Wishes </a:t>
            </a:r>
            <a:r>
              <a:rPr lang="en-US" dirty="0"/>
              <a:t>can be used in any setting and is available in 28 languages and in Braille. To see if it meets the requirements of your state, look at the list of states on page 3 of the </a:t>
            </a:r>
            <a:r>
              <a:rPr lang="en-US" i="1" dirty="0"/>
              <a:t>Five Wishes </a:t>
            </a:r>
            <a:r>
              <a:rPr lang="en-US" dirty="0"/>
              <a:t>document. </a:t>
            </a:r>
          </a:p>
        </p:txBody>
      </p:sp>
      <p:pic>
        <p:nvPicPr>
          <p:cNvPr id="6" name="Picture 5" descr="A close up of a logo&#10;&#10;Description automatically generated">
            <a:extLst>
              <a:ext uri="{FF2B5EF4-FFF2-40B4-BE49-F238E27FC236}">
                <a16:creationId xmlns:a16="http://schemas.microsoft.com/office/drawing/2014/main" xmlns="" id="{A50463F6-BE60-4B40-8D16-9307B39145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2991353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612" y="533400"/>
            <a:ext cx="4724400" cy="2514600"/>
          </a:xfrm>
        </p:spPr>
        <p:txBody>
          <a:bodyPr>
            <a:normAutofit/>
          </a:bodyPr>
          <a:lstStyle/>
          <a:p>
            <a:r>
              <a:rPr lang="en-US" sz="2400" dirty="0"/>
              <a:t>The documents should be entered into the medical record. Once choices are documented in advance directives, instruct the person to: </a:t>
            </a:r>
          </a:p>
        </p:txBody>
      </p:sp>
      <p:sp>
        <p:nvSpPr>
          <p:cNvPr id="3" name="Content Placeholder 2"/>
          <p:cNvSpPr>
            <a:spLocks noGrp="1"/>
          </p:cNvSpPr>
          <p:nvPr>
            <p:ph idx="1"/>
          </p:nvPr>
        </p:nvSpPr>
        <p:spPr>
          <a:xfrm>
            <a:off x="836612" y="685800"/>
            <a:ext cx="6629401" cy="5486400"/>
          </a:xfrm>
        </p:spPr>
        <p:txBody>
          <a:bodyPr>
            <a:normAutofit fontScale="92500" lnSpcReduction="10000"/>
          </a:bodyPr>
          <a:lstStyle/>
          <a:p>
            <a:endParaRPr lang="en-US" dirty="0"/>
          </a:p>
          <a:p>
            <a:r>
              <a:rPr lang="en-US" dirty="0"/>
              <a:t>Give copies of their advance directives to their healthcare agent, family members, and others who are interested in their wishes. </a:t>
            </a:r>
          </a:p>
          <a:p>
            <a:r>
              <a:rPr lang="en-US" dirty="0"/>
              <a:t>Provide a copy to all of their healthcare providers. </a:t>
            </a:r>
          </a:p>
          <a:p>
            <a:r>
              <a:rPr lang="en-US" dirty="0"/>
              <a:t>Keep a list of who has a copy in case they choose to make changes. </a:t>
            </a:r>
          </a:p>
          <a:p>
            <a:r>
              <a:rPr lang="en-US" dirty="0"/>
              <a:t>Keep the original, signed documents in a safe and accessible place. Do not put them in a safety deposit box. Keep them nearby so that they can be available when needed. </a:t>
            </a:r>
          </a:p>
          <a:p>
            <a:r>
              <a:rPr lang="en-US" dirty="0"/>
              <a:t>Take a copy of the documents with them when they are admitted to a hospital, long-term care facility, or other healthcare service provider. </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76327" y="3581400"/>
            <a:ext cx="3315995" cy="2209800"/>
          </a:xfrm>
          <a:prstGeom prst="rect">
            <a:avLst/>
          </a:prstGeom>
        </p:spPr>
      </p:pic>
    </p:spTree>
    <p:extLst>
      <p:ext uri="{BB962C8B-B14F-4D97-AF65-F5344CB8AC3E}">
        <p14:creationId xmlns:p14="http://schemas.microsoft.com/office/powerpoint/2010/main" xmlns="" val="2779356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lstStyle/>
          <a:p>
            <a:r>
              <a:rPr lang="en-US"/>
              <a:t>Updating the Plans</a:t>
            </a:r>
            <a:endParaRPr lang="en-US" dirty="0"/>
          </a:p>
        </p:txBody>
      </p:sp>
      <p:sp>
        <p:nvSpPr>
          <p:cNvPr id="3" name="Content Placeholder 2"/>
          <p:cNvSpPr>
            <a:spLocks noGrp="1"/>
          </p:cNvSpPr>
          <p:nvPr>
            <p:ph idx="1"/>
          </p:nvPr>
        </p:nvSpPr>
        <p:spPr>
          <a:xfrm>
            <a:off x="912812" y="1676400"/>
            <a:ext cx="10777076" cy="4495800"/>
          </a:xfrm>
        </p:spPr>
        <p:txBody>
          <a:bodyPr/>
          <a:lstStyle/>
          <a:p>
            <a:r>
              <a:rPr lang="en-US"/>
              <a:t>Advance directive documents should be updated as needed to reflect current choices and circumstances. The American Bar Association provides a helpful way to remember when to update advance directive documents. Plans should be updated when any of the “5 Ds” occur (Sabatino, 2015): </a:t>
            </a:r>
          </a:p>
          <a:p>
            <a:r>
              <a:rPr lang="en-US"/>
              <a:t>• Every new </a:t>
            </a:r>
            <a:r>
              <a:rPr lang="en-US" b="1"/>
              <a:t>Decade </a:t>
            </a:r>
            <a:r>
              <a:rPr lang="en-US"/>
              <a:t>of life </a:t>
            </a:r>
          </a:p>
          <a:p>
            <a:r>
              <a:rPr lang="en-US"/>
              <a:t>• After the </a:t>
            </a:r>
            <a:r>
              <a:rPr lang="en-US" b="1"/>
              <a:t>Death </a:t>
            </a:r>
            <a:r>
              <a:rPr lang="en-US"/>
              <a:t>of a loved one </a:t>
            </a:r>
          </a:p>
          <a:p>
            <a:r>
              <a:rPr lang="en-US"/>
              <a:t>• After a </a:t>
            </a:r>
            <a:r>
              <a:rPr lang="en-US" b="1"/>
              <a:t>Divorce </a:t>
            </a:r>
            <a:endParaRPr lang="en-US"/>
          </a:p>
          <a:p>
            <a:r>
              <a:rPr lang="en-US"/>
              <a:t>• After any significant </a:t>
            </a:r>
            <a:r>
              <a:rPr lang="en-US" b="1"/>
              <a:t>Diagnosis </a:t>
            </a:r>
            <a:endParaRPr lang="en-US"/>
          </a:p>
          <a:p>
            <a:r>
              <a:rPr lang="en-US"/>
              <a:t>• After any significant </a:t>
            </a:r>
            <a:r>
              <a:rPr lang="en-US" b="1"/>
              <a:t>Decline </a:t>
            </a:r>
            <a:r>
              <a:rPr lang="en-US"/>
              <a:t>in functioning </a:t>
            </a:r>
            <a:endParaRPr lang="en-US" dirty="0"/>
          </a:p>
        </p:txBody>
      </p:sp>
      <p:pic>
        <p:nvPicPr>
          <p:cNvPr id="6" name="Picture 5" descr="A close up of a logo&#10;&#10;Description automatically generated">
            <a:extLst>
              <a:ext uri="{FF2B5EF4-FFF2-40B4-BE49-F238E27FC236}">
                <a16:creationId xmlns:a16="http://schemas.microsoft.com/office/drawing/2014/main" xmlns="" id="{C1B31230-6D4F-4D43-BFAD-9BA644F789C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350422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POLST or Physician order for Life Sustaining Treatment</a:t>
            </a:r>
          </a:p>
        </p:txBody>
      </p:sp>
      <p:sp>
        <p:nvSpPr>
          <p:cNvPr id="3" name="Content Placeholder 2"/>
          <p:cNvSpPr>
            <a:spLocks noGrp="1"/>
          </p:cNvSpPr>
          <p:nvPr>
            <p:ph idx="1"/>
          </p:nvPr>
        </p:nvSpPr>
        <p:spPr>
          <a:xfrm>
            <a:off x="989012" y="1676400"/>
            <a:ext cx="10515600" cy="4495800"/>
          </a:xfrm>
        </p:spPr>
        <p:txBody>
          <a:bodyPr>
            <a:normAutofit fontScale="92500" lnSpcReduction="20000"/>
          </a:bodyPr>
          <a:lstStyle/>
          <a:p>
            <a:pPr marL="0" indent="0">
              <a:buNone/>
            </a:pPr>
            <a:r>
              <a:rPr lang="en-US" dirty="0"/>
              <a:t>If a person has an end-stage condition or is in the last months of life, they may want to consider adding a DNR order or a POLST form to their documentation. These forms are intended to complement advance directives and translate certain preferences into medical orders. </a:t>
            </a:r>
          </a:p>
          <a:p>
            <a:pPr marL="0" indent="0">
              <a:buNone/>
            </a:pPr>
            <a:r>
              <a:rPr lang="en-US" b="1" u="sng" dirty="0"/>
              <a:t>Each of these documents accomplishes different goals. </a:t>
            </a:r>
          </a:p>
          <a:p>
            <a:endParaRPr lang="en-US" dirty="0"/>
          </a:p>
          <a:p>
            <a:r>
              <a:rPr lang="en-US" dirty="0"/>
              <a:t>Identifies decisions regarding resuscitation </a:t>
            </a:r>
          </a:p>
          <a:p>
            <a:r>
              <a:rPr lang="en-US" dirty="0"/>
              <a:t>Identifies decisions regarding medical interventions including mechanical ventilation, feeding tubes, intravenous fluids, antibiotics, etc. </a:t>
            </a:r>
          </a:p>
          <a:p>
            <a:r>
              <a:rPr lang="en-US" dirty="0"/>
              <a:t>Identifies preferences for comfort care </a:t>
            </a:r>
          </a:p>
          <a:p>
            <a:r>
              <a:rPr lang="en-US" dirty="0"/>
              <a:t>Is useful for adults with end-stage conditions </a:t>
            </a:r>
          </a:p>
          <a:p>
            <a:r>
              <a:rPr lang="en-US" dirty="0"/>
              <a:t>Is a medical order and must be completed and signed by a physician </a:t>
            </a:r>
          </a:p>
          <a:p>
            <a:endParaRPr lang="en-US" dirty="0"/>
          </a:p>
        </p:txBody>
      </p:sp>
    </p:spTree>
    <p:extLst>
      <p:ext uri="{BB962C8B-B14F-4D97-AF65-F5344CB8AC3E}">
        <p14:creationId xmlns:p14="http://schemas.microsoft.com/office/powerpoint/2010/main" xmlns="" val="25398374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90600"/>
          </a:xfrm>
        </p:spPr>
        <p:txBody>
          <a:bodyPr/>
          <a:lstStyle/>
          <a:p>
            <a:pPr algn="ctr"/>
            <a:r>
              <a:rPr lang="en-US" dirty="0"/>
              <a:t>The DNR or Do Not Resuscitate</a:t>
            </a:r>
          </a:p>
        </p:txBody>
      </p:sp>
      <p:sp>
        <p:nvSpPr>
          <p:cNvPr id="3" name="Content Placeholder 2"/>
          <p:cNvSpPr>
            <a:spLocks noGrp="1"/>
          </p:cNvSpPr>
          <p:nvPr>
            <p:ph idx="1"/>
          </p:nvPr>
        </p:nvSpPr>
        <p:spPr>
          <a:xfrm>
            <a:off x="1293813" y="1371600"/>
            <a:ext cx="9067799" cy="4343400"/>
          </a:xfrm>
        </p:spPr>
        <p:txBody>
          <a:bodyPr/>
          <a:lstStyle/>
          <a:p>
            <a:endParaRPr lang="en-US" dirty="0"/>
          </a:p>
          <a:p>
            <a:r>
              <a:rPr lang="en-US" dirty="0"/>
              <a:t>Identifies decisions regarding resuscitation </a:t>
            </a:r>
          </a:p>
          <a:p>
            <a:r>
              <a:rPr lang="en-US" dirty="0"/>
              <a:t>Is useful for adults with end-stage conditions </a:t>
            </a:r>
          </a:p>
          <a:p>
            <a:r>
              <a:rPr lang="en-US" dirty="0"/>
              <a:t>Is a medical order and must be completed and signed by a physician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22812" y="3810000"/>
            <a:ext cx="2743200" cy="2743200"/>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EA2C7239-96E1-4B73-9B8B-BEB83E1A4CF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3998217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lstStyle/>
          <a:p>
            <a:r>
              <a:rPr lang="en-US" dirty="0"/>
              <a:t>Things to Consider</a:t>
            </a:r>
          </a:p>
        </p:txBody>
      </p:sp>
      <p:sp>
        <p:nvSpPr>
          <p:cNvPr id="3" name="Content Placeholder 2"/>
          <p:cNvSpPr>
            <a:spLocks noGrp="1"/>
          </p:cNvSpPr>
          <p:nvPr>
            <p:ph idx="1"/>
          </p:nvPr>
        </p:nvSpPr>
        <p:spPr>
          <a:xfrm>
            <a:off x="836612" y="1828800"/>
            <a:ext cx="10210799" cy="4343400"/>
          </a:xfrm>
        </p:spPr>
        <p:txBody>
          <a:bodyPr/>
          <a:lstStyle/>
          <a:p>
            <a:r>
              <a:rPr lang="en-US" dirty="0"/>
              <a:t>Regardless of a person’s age, stage of life, or health status, advance care planning conversations should answer key questions, elicit information about the person’s values and experiences, and assess their understanding of the meaning of the choices. </a:t>
            </a:r>
          </a:p>
          <a:p>
            <a:r>
              <a:rPr lang="en-US" dirty="0"/>
              <a:t>For advance care plans to be most effective, they must be medically sound, legally sound, and based on the person’s individual goal and values. </a:t>
            </a:r>
          </a:p>
          <a:p>
            <a:r>
              <a:rPr lang="en-US" dirty="0"/>
              <a:t>Depending on the person’s age and health, advance care planning conversations will focus on different goals and information. Include others in the conversation as the person desires, and provide time for reflection on the decisions to be made. </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60288" y="131508"/>
            <a:ext cx="2549124" cy="1697292"/>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A34FDF4D-4C7A-43CA-B147-587B064C8AD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16947219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lstStyle/>
          <a:p>
            <a:r>
              <a:rPr lang="en-US" dirty="0"/>
              <a:t>Summary</a:t>
            </a:r>
          </a:p>
        </p:txBody>
      </p:sp>
      <p:sp>
        <p:nvSpPr>
          <p:cNvPr id="3" name="Content Placeholder 2"/>
          <p:cNvSpPr>
            <a:spLocks noGrp="1"/>
          </p:cNvSpPr>
          <p:nvPr>
            <p:ph idx="1"/>
          </p:nvPr>
        </p:nvSpPr>
        <p:spPr>
          <a:xfrm>
            <a:off x="836612" y="1676400"/>
            <a:ext cx="10668000" cy="4038600"/>
          </a:xfrm>
        </p:spPr>
        <p:txBody>
          <a:bodyPr>
            <a:normAutofit fontScale="92500"/>
          </a:bodyPr>
          <a:lstStyle/>
          <a:p>
            <a:r>
              <a:rPr lang="en-US" dirty="0"/>
              <a:t>The choices that a person makes as a result of advance care planning conversations should be documented in advance directives, which help ensure wishes are honored by those who will need to make real-time decisions. </a:t>
            </a:r>
          </a:p>
          <a:p>
            <a:r>
              <a:rPr lang="en-US" dirty="0"/>
              <a:t>It is important to tell the person what to do with completed advance directives and to whom they should provide copies. </a:t>
            </a:r>
          </a:p>
          <a:p>
            <a:r>
              <a:rPr lang="en-US" dirty="0"/>
              <a:t>Healthcare providers should include completed advance directives in the medical record. Advance directives should be updated whenever there are significant changes in the person’s health or circumstances. </a:t>
            </a:r>
          </a:p>
          <a:p>
            <a:r>
              <a:rPr lang="en-US" dirty="0"/>
              <a:t>Individuals who are seriously ill or nearing the end of life may need additional documentation in medical orders to have their end-of-life preferences properly documented and honored. </a:t>
            </a:r>
          </a:p>
        </p:txBody>
      </p:sp>
      <p:pic>
        <p:nvPicPr>
          <p:cNvPr id="6" name="Picture 5" descr="A close up of a logo&#10;&#10;Description automatically generated">
            <a:extLst>
              <a:ext uri="{FF2B5EF4-FFF2-40B4-BE49-F238E27FC236}">
                <a16:creationId xmlns:a16="http://schemas.microsoft.com/office/drawing/2014/main" xmlns="" id="{92A7AF41-063E-40A8-9C2E-FFFDD137C28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2279270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812" y="1028342"/>
            <a:ext cx="10058400" cy="4524315"/>
          </a:xfrm>
          <a:prstGeom prst="rect">
            <a:avLst/>
          </a:prstGeom>
        </p:spPr>
        <p:txBody>
          <a:bodyPr wrap="square">
            <a:spAutoFit/>
          </a:bodyPr>
          <a:lstStyle/>
          <a:p>
            <a:r>
              <a:rPr lang="en-US" b="1" dirty="0">
                <a:solidFill>
                  <a:srgbClr val="5FAC45"/>
                </a:solidFill>
                <a:latin typeface="Arial" panose="020B0604020202020204" pitchFamily="34" charset="0"/>
              </a:rPr>
              <a:t>Resources</a:t>
            </a:r>
          </a:p>
          <a:p>
            <a:r>
              <a:rPr lang="en-US" b="1" dirty="0">
                <a:solidFill>
                  <a:srgbClr val="5FAC45"/>
                </a:solidFill>
                <a:latin typeface="Arial" panose="020B0604020202020204" pitchFamily="34" charset="0"/>
              </a:rPr>
              <a:t> </a:t>
            </a:r>
            <a:endParaRPr lang="en-US" dirty="0">
              <a:solidFill>
                <a:srgbClr val="5FAC45"/>
              </a:solidFill>
              <a:latin typeface="Arial" panose="020B0604020202020204" pitchFamily="34" charset="0"/>
            </a:endParaRPr>
          </a:p>
          <a:p>
            <a:r>
              <a:rPr lang="en-US" dirty="0">
                <a:solidFill>
                  <a:srgbClr val="000000"/>
                </a:solidFill>
                <a:latin typeface="Arial" panose="020B0604020202020204" pitchFamily="34" charset="0"/>
              </a:rPr>
              <a:t>Informational Resources for Patients – The Conversation Project </a:t>
            </a:r>
            <a:r>
              <a:rPr lang="en-US" dirty="0">
                <a:solidFill>
                  <a:srgbClr val="0000FF"/>
                </a:solidFill>
                <a:latin typeface="Arial" panose="020B0604020202020204" pitchFamily="34" charset="0"/>
              </a:rPr>
              <a:t>http://theconversationproject.org/starter-kits/ </a:t>
            </a:r>
          </a:p>
          <a:p>
            <a:r>
              <a:rPr lang="en-US" dirty="0">
                <a:solidFill>
                  <a:srgbClr val="000000"/>
                </a:solidFill>
                <a:latin typeface="Arial" panose="020B0604020202020204" pitchFamily="34" charset="0"/>
              </a:rPr>
              <a:t>Find out if </a:t>
            </a:r>
            <a:r>
              <a:rPr lang="en-US" i="1" dirty="0">
                <a:solidFill>
                  <a:srgbClr val="000000"/>
                </a:solidFill>
                <a:latin typeface="Arial" panose="020B0604020202020204" pitchFamily="34" charset="0"/>
              </a:rPr>
              <a:t>Five Wishes </a:t>
            </a:r>
            <a:r>
              <a:rPr lang="en-US" dirty="0">
                <a:solidFill>
                  <a:srgbClr val="000000"/>
                </a:solidFill>
                <a:latin typeface="Arial" panose="020B0604020202020204" pitchFamily="34" charset="0"/>
              </a:rPr>
              <a:t>is valid in your state and find state specific forms if it is not </a:t>
            </a:r>
          </a:p>
          <a:p>
            <a:r>
              <a:rPr lang="en-US" dirty="0">
                <a:solidFill>
                  <a:srgbClr val="0000FF"/>
                </a:solidFill>
                <a:latin typeface="Arial" panose="020B0604020202020204" pitchFamily="34" charset="0"/>
              </a:rPr>
              <a:t>https://agingwithdignity.org/five-wishes </a:t>
            </a:r>
          </a:p>
          <a:p>
            <a:r>
              <a:rPr lang="en-US" dirty="0">
                <a:solidFill>
                  <a:srgbClr val="000000"/>
                </a:solidFill>
                <a:latin typeface="Arial" panose="020B0604020202020204" pitchFamily="34" charset="0"/>
              </a:rPr>
              <a:t>Find state specific forms other than </a:t>
            </a:r>
            <a:r>
              <a:rPr lang="en-US" i="1" dirty="0">
                <a:solidFill>
                  <a:srgbClr val="000000"/>
                </a:solidFill>
                <a:latin typeface="Arial" panose="020B0604020202020204" pitchFamily="34" charset="0"/>
              </a:rPr>
              <a:t>Five Wishes </a:t>
            </a:r>
            <a:r>
              <a:rPr lang="en-US" dirty="0">
                <a:solidFill>
                  <a:srgbClr val="000000"/>
                </a:solidFill>
                <a:latin typeface="Arial" panose="020B0604020202020204" pitchFamily="34" charset="0"/>
              </a:rPr>
              <a:t>here </a:t>
            </a:r>
            <a:r>
              <a:rPr lang="en-US" dirty="0">
                <a:solidFill>
                  <a:srgbClr val="0000FF"/>
                </a:solidFill>
                <a:latin typeface="Arial" panose="020B0604020202020204" pitchFamily="34" charset="0"/>
              </a:rPr>
              <a:t>http://www.caringinfo.org/i4a/pages/index.cfm?pageid=3289 </a:t>
            </a:r>
          </a:p>
          <a:p>
            <a:r>
              <a:rPr lang="en-US" dirty="0">
                <a:solidFill>
                  <a:srgbClr val="000000"/>
                </a:solidFill>
                <a:latin typeface="Arial" panose="020B0604020202020204" pitchFamily="34" charset="0"/>
              </a:rPr>
              <a:t>POLST FAQ </a:t>
            </a:r>
          </a:p>
          <a:p>
            <a:r>
              <a:rPr lang="en-US" dirty="0">
                <a:solidFill>
                  <a:srgbClr val="0000FF"/>
                </a:solidFill>
                <a:latin typeface="Arial" panose="020B0604020202020204" pitchFamily="34" charset="0"/>
              </a:rPr>
              <a:t>http://www.polst.org/wp-content/uploads/2016/04/2016.04.03-POLST-FAQs.pdf </a:t>
            </a:r>
          </a:p>
          <a:p>
            <a:endParaRPr lang="en-US" dirty="0">
              <a:solidFill>
                <a:srgbClr val="0000FF"/>
              </a:solidFill>
              <a:latin typeface="Arial" panose="020B0604020202020204" pitchFamily="34" charset="0"/>
            </a:endParaRPr>
          </a:p>
          <a:p>
            <a:r>
              <a:rPr lang="en-US" b="1" dirty="0">
                <a:solidFill>
                  <a:srgbClr val="5FAC45"/>
                </a:solidFill>
                <a:latin typeface="Arial" panose="020B0604020202020204" pitchFamily="34" charset="0"/>
              </a:rPr>
              <a:t>References</a:t>
            </a:r>
          </a:p>
          <a:p>
            <a:r>
              <a:rPr lang="en-US" b="1" dirty="0">
                <a:solidFill>
                  <a:srgbClr val="5FAC45"/>
                </a:solidFill>
                <a:latin typeface="Arial" panose="020B0604020202020204" pitchFamily="34" charset="0"/>
              </a:rPr>
              <a:t> </a:t>
            </a:r>
            <a:endParaRPr lang="en-US" dirty="0">
              <a:solidFill>
                <a:srgbClr val="5FAC45"/>
              </a:solidFill>
              <a:latin typeface="Arial" panose="020B0604020202020204" pitchFamily="34" charset="0"/>
            </a:endParaRPr>
          </a:p>
          <a:p>
            <a:r>
              <a:rPr lang="en-US" dirty="0" err="1">
                <a:solidFill>
                  <a:srgbClr val="000000"/>
                </a:solidFill>
                <a:latin typeface="Arial" panose="020B0604020202020204" pitchFamily="34" charset="0"/>
              </a:rPr>
              <a:t>Bernacki</a:t>
            </a:r>
            <a:r>
              <a:rPr lang="en-US" dirty="0">
                <a:solidFill>
                  <a:srgbClr val="000000"/>
                </a:solidFill>
                <a:latin typeface="Arial" panose="020B0604020202020204" pitchFamily="34" charset="0"/>
              </a:rPr>
              <a:t>, R.E., &amp; Block, S.D. (2014). Communication about serious illness care goals: A review and synthesis of best practices. </a:t>
            </a:r>
            <a:r>
              <a:rPr lang="en-US" i="1" dirty="0">
                <a:solidFill>
                  <a:srgbClr val="000000"/>
                </a:solidFill>
                <a:latin typeface="Arial" panose="020B0604020202020204" pitchFamily="34" charset="0"/>
              </a:rPr>
              <a:t>The Journal of the American Medical Association, 174</a:t>
            </a:r>
            <a:r>
              <a:rPr lang="en-US" dirty="0">
                <a:solidFill>
                  <a:srgbClr val="000000"/>
                </a:solidFill>
                <a:latin typeface="Arial" panose="020B0604020202020204" pitchFamily="34" charset="0"/>
              </a:rPr>
              <a:t>, 1994-2003. </a:t>
            </a:r>
            <a:endParaRPr lang="en-US" dirty="0"/>
          </a:p>
        </p:txBody>
      </p:sp>
      <p:pic>
        <p:nvPicPr>
          <p:cNvPr id="5" name="Picture 4" descr="A close up of a logo&#10;&#10;Description automatically generated">
            <a:extLst>
              <a:ext uri="{FF2B5EF4-FFF2-40B4-BE49-F238E27FC236}">
                <a16:creationId xmlns:a16="http://schemas.microsoft.com/office/drawing/2014/main" xmlns="" id="{805ACF19-9828-485C-A422-202D0B95A42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571670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Objectives</a:t>
            </a:r>
          </a:p>
        </p:txBody>
      </p:sp>
      <p:sp>
        <p:nvSpPr>
          <p:cNvPr id="14" name="Content Placeholder 13"/>
          <p:cNvSpPr>
            <a:spLocks noGrp="1"/>
          </p:cNvSpPr>
          <p:nvPr>
            <p:ph idx="1"/>
          </p:nvPr>
        </p:nvSpPr>
        <p:spPr>
          <a:xfrm>
            <a:off x="1293813" y="1676400"/>
            <a:ext cx="9448799" cy="3886200"/>
          </a:xfrm>
        </p:spPr>
        <p:txBody>
          <a:bodyPr>
            <a:normAutofit lnSpcReduction="10000"/>
          </a:bodyPr>
          <a:lstStyle/>
          <a:p>
            <a:endParaRPr lang="en-US" dirty="0"/>
          </a:p>
          <a:p>
            <a:r>
              <a:rPr lang="en-US" dirty="0"/>
              <a:t>Identify the importance and relevance of advance care planning in healthcare today. </a:t>
            </a:r>
          </a:p>
          <a:p>
            <a:r>
              <a:rPr lang="en-US" dirty="0"/>
              <a:t>Define the components of effective advance care planning that help increase the likelihood of wishes being honored.  </a:t>
            </a:r>
          </a:p>
          <a:p>
            <a:r>
              <a:rPr lang="en-US" dirty="0"/>
              <a:t>Explain the </a:t>
            </a:r>
            <a:r>
              <a:rPr lang="en-US" i="1" dirty="0"/>
              <a:t>Five Wishes </a:t>
            </a:r>
            <a:r>
              <a:rPr lang="en-US" dirty="0"/>
              <a:t>framework for conversations.</a:t>
            </a:r>
          </a:p>
          <a:p>
            <a:r>
              <a:rPr lang="en-US" dirty="0"/>
              <a:t>Learn some different documentations for end-stage conditions. </a:t>
            </a:r>
          </a:p>
          <a:p>
            <a:r>
              <a:rPr lang="en-US" dirty="0"/>
              <a:t>Identify the necessary steps to properly document and update advance care plans.</a:t>
            </a:r>
          </a:p>
          <a:p>
            <a:pPr marL="0" indent="0">
              <a:buNone/>
            </a:pPr>
            <a:endParaRPr lang="en-US" dirty="0"/>
          </a:p>
        </p:txBody>
      </p:sp>
      <p:pic>
        <p:nvPicPr>
          <p:cNvPr id="6" name="Picture 5" descr="A close up of a logo&#10;&#10;Description automatically generated">
            <a:extLst>
              <a:ext uri="{FF2B5EF4-FFF2-40B4-BE49-F238E27FC236}">
                <a16:creationId xmlns:a16="http://schemas.microsoft.com/office/drawing/2014/main" xmlns="" id="{E7EA096D-CDA5-44AB-B030-F2E9B75C98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1270821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90600"/>
          </a:xfrm>
        </p:spPr>
        <p:txBody>
          <a:bodyPr/>
          <a:lstStyle/>
          <a:p>
            <a:r>
              <a:rPr lang="en-US" dirty="0"/>
              <a:t>About This Course</a:t>
            </a:r>
          </a:p>
        </p:txBody>
      </p:sp>
      <p:sp>
        <p:nvSpPr>
          <p:cNvPr id="3" name="Content Placeholder 2"/>
          <p:cNvSpPr>
            <a:spLocks noGrp="1"/>
          </p:cNvSpPr>
          <p:nvPr>
            <p:ph idx="1"/>
          </p:nvPr>
        </p:nvSpPr>
        <p:spPr>
          <a:xfrm>
            <a:off x="1293813" y="1676400"/>
            <a:ext cx="9829799" cy="4495800"/>
          </a:xfrm>
        </p:spPr>
        <p:txBody>
          <a:bodyPr>
            <a:normAutofit fontScale="92500" lnSpcReduction="10000"/>
          </a:bodyPr>
          <a:lstStyle/>
          <a:p>
            <a:r>
              <a:rPr lang="en-US" dirty="0"/>
              <a:t>Communication is one of the most important elements of excellent care. This is especially true when decisions about medical treatments need to be made. </a:t>
            </a:r>
          </a:p>
          <a:p>
            <a:r>
              <a:rPr lang="en-US" dirty="0"/>
              <a:t>Advance care planning is an ongoing process in which people explore and discuss their goals, values, and understanding of their health to guide future end-of-life treatment decisions.</a:t>
            </a:r>
          </a:p>
          <a:p>
            <a:r>
              <a:rPr lang="en-US" dirty="0"/>
              <a:t>Unfortunately, most people do not engage in these conversations with their care providers, and end-of-life preferences are often unknown. </a:t>
            </a:r>
          </a:p>
          <a:p>
            <a:r>
              <a:rPr lang="en-US" dirty="0"/>
              <a:t>It is important that all healthcare staff in all care settings understand how to engage in these conversations so that however a person arrives at the end-of-life, whether through accident or illness, their wishes are known and documented, and their families are well-prepared to make end-of-life decisions. </a:t>
            </a:r>
          </a:p>
        </p:txBody>
      </p:sp>
      <p:pic>
        <p:nvPicPr>
          <p:cNvPr id="6" name="Picture 5" descr="A close up of a logo&#10;&#10;Description automatically generated">
            <a:extLst>
              <a:ext uri="{FF2B5EF4-FFF2-40B4-BE49-F238E27FC236}">
                <a16:creationId xmlns:a16="http://schemas.microsoft.com/office/drawing/2014/main" xmlns="" id="{4A09D800-EE13-4C19-8DC3-065149BAFA0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553772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812" y="685800"/>
            <a:ext cx="4419600" cy="1361694"/>
          </a:xfrm>
        </p:spPr>
        <p:txBody>
          <a:bodyPr>
            <a:normAutofit fontScale="90000"/>
          </a:bodyPr>
          <a:lstStyle/>
          <a:p>
            <a:r>
              <a:rPr lang="en-US" dirty="0"/>
              <a:t>Changing Demographics and Declining Health</a:t>
            </a:r>
          </a:p>
        </p:txBody>
      </p:sp>
      <p:sp>
        <p:nvSpPr>
          <p:cNvPr id="3" name="Content Placeholder 2"/>
          <p:cNvSpPr>
            <a:spLocks noGrp="1"/>
          </p:cNvSpPr>
          <p:nvPr>
            <p:ph idx="1"/>
          </p:nvPr>
        </p:nvSpPr>
        <p:spPr>
          <a:xfrm>
            <a:off x="760412" y="457200"/>
            <a:ext cx="6400800" cy="5205229"/>
          </a:xfrm>
        </p:spPr>
        <p:txBody>
          <a:bodyPr>
            <a:normAutofit lnSpcReduction="10000"/>
          </a:bodyPr>
          <a:lstStyle/>
          <a:p>
            <a:endParaRPr lang="en-US" dirty="0"/>
          </a:p>
          <a:p>
            <a:r>
              <a:rPr lang="en-US" dirty="0"/>
              <a:t>According to one Research Center (2010), the number of adults over age 65 is growing. More than 10,000 people turn 65 each day. </a:t>
            </a:r>
          </a:p>
          <a:p>
            <a:r>
              <a:rPr lang="en-US" dirty="0"/>
              <a:t>Approximately half of all adults, and about 92% of older adults, have 1 or more chronic health conditions (Centers for Disease Control and Prevention [CDC], 2017;  National Council on Aging [NCOA], 2017). </a:t>
            </a:r>
          </a:p>
          <a:p>
            <a:r>
              <a:rPr lang="en-US" dirty="0"/>
              <a:t>The number of Americans with Alzheimer’s disease is projected to triple by 2050 (Population Reference Bureau, 2016). </a:t>
            </a:r>
          </a:p>
          <a:p>
            <a:endParaRPr lang="en-US" dirty="0"/>
          </a:p>
        </p:txBody>
      </p:sp>
      <p:sp>
        <p:nvSpPr>
          <p:cNvPr id="4" name="Text Placeholder 3"/>
          <p:cNvSpPr>
            <a:spLocks noGrp="1"/>
          </p:cNvSpPr>
          <p:nvPr>
            <p:ph type="body" sz="half" idx="2"/>
          </p:nvPr>
        </p:nvSpPr>
        <p:spPr>
          <a:xfrm>
            <a:off x="7237412" y="2209800"/>
            <a:ext cx="4724400" cy="3505200"/>
          </a:xfrm>
        </p:spPr>
        <p:txBody>
          <a:bodyPr>
            <a:normAutofit/>
          </a:bodyPr>
          <a:lstStyle/>
          <a:p>
            <a:r>
              <a:rPr lang="en-US" dirty="0"/>
              <a:t>Advance care planning conversations are becoming increasingly necessary in healthcare delivery for a variety of reasons. </a:t>
            </a:r>
          </a:p>
          <a:p>
            <a:r>
              <a:rPr lang="en-US" dirty="0"/>
              <a:t>The US population is aging rapidly, and the number of people living with chronic and serious health conditions is increasing. </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99412" y="4267200"/>
            <a:ext cx="3309792" cy="2072757"/>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0D3C9FF3-0167-438F-8622-417D960DC98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012" y="5867400"/>
            <a:ext cx="2551907" cy="731109"/>
          </a:xfrm>
          <a:prstGeom prst="rect">
            <a:avLst/>
          </a:prstGeom>
        </p:spPr>
      </p:pic>
    </p:spTree>
    <p:extLst>
      <p:ext uri="{BB962C8B-B14F-4D97-AF65-F5344CB8AC3E}">
        <p14:creationId xmlns:p14="http://schemas.microsoft.com/office/powerpoint/2010/main" xmlns="" val="268327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762000"/>
          </a:xfrm>
        </p:spPr>
        <p:txBody>
          <a:bodyPr/>
          <a:lstStyle/>
          <a:p>
            <a:r>
              <a:rPr lang="en-US" dirty="0"/>
              <a:t>Different Conversations at Different Times</a:t>
            </a:r>
          </a:p>
        </p:txBody>
      </p:sp>
      <p:sp>
        <p:nvSpPr>
          <p:cNvPr id="3" name="Content Placeholder 2"/>
          <p:cNvSpPr>
            <a:spLocks noGrp="1"/>
          </p:cNvSpPr>
          <p:nvPr>
            <p:ph idx="1"/>
          </p:nvPr>
        </p:nvSpPr>
        <p:spPr>
          <a:xfrm>
            <a:off x="836613" y="1828800"/>
            <a:ext cx="9829799" cy="3810001"/>
          </a:xfrm>
        </p:spPr>
        <p:txBody>
          <a:bodyPr>
            <a:noAutofit/>
          </a:bodyPr>
          <a:lstStyle/>
          <a:p>
            <a:r>
              <a:rPr lang="en-US" b="1" u="sng" dirty="0"/>
              <a:t>Young and Healthy- </a:t>
            </a:r>
            <a:r>
              <a:rPr lang="en-US" sz="2000" dirty="0"/>
              <a:t>conversations are focused on "what if" scenarios. Decisions to be considered are general and hypothetical and relate primarily to what they would want if an emergency or accident were to occur and cause them to be unable to make their own treatment choices.</a:t>
            </a:r>
          </a:p>
          <a:p>
            <a:r>
              <a:rPr lang="en-US" b="1" u="sng" dirty="0"/>
              <a:t>Living with a Chronic Illness- </a:t>
            </a:r>
            <a:r>
              <a:rPr lang="en-US" sz="2000" dirty="0"/>
              <a:t>conversations are centered on considerations about "what next." These discussions focus on understanding the likely trajectory of their illness and what might occur as the condition progresses. </a:t>
            </a:r>
          </a:p>
          <a:p>
            <a:r>
              <a:rPr lang="en-US" sz="2000" dirty="0"/>
              <a:t>People living with chronic conditions can develop complications or symptoms. It is important to explore what those might be, what treatments are likely, and how those factors might relate to end-of-life situations and decisions. </a:t>
            </a:r>
          </a:p>
        </p:txBody>
      </p:sp>
      <p:pic>
        <p:nvPicPr>
          <p:cNvPr id="6" name="Picture 5" descr="A close up of a logo&#10;&#10;Description automatically generated">
            <a:extLst>
              <a:ext uri="{FF2B5EF4-FFF2-40B4-BE49-F238E27FC236}">
                <a16:creationId xmlns:a16="http://schemas.microsoft.com/office/drawing/2014/main" xmlns="" id="{1F36391B-997A-4305-80E3-C230F85F6AD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22252932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762000"/>
          </a:xfrm>
        </p:spPr>
        <p:txBody>
          <a:bodyPr/>
          <a:lstStyle/>
          <a:p>
            <a:r>
              <a:rPr lang="en-US" dirty="0"/>
              <a:t>Different Conversations at Different Times</a:t>
            </a:r>
          </a:p>
        </p:txBody>
      </p:sp>
      <p:sp>
        <p:nvSpPr>
          <p:cNvPr id="3" name="Content Placeholder 2"/>
          <p:cNvSpPr>
            <a:spLocks noGrp="1"/>
          </p:cNvSpPr>
          <p:nvPr>
            <p:ph idx="1"/>
          </p:nvPr>
        </p:nvSpPr>
        <p:spPr>
          <a:xfrm>
            <a:off x="836612" y="1676400"/>
            <a:ext cx="10515599" cy="4495800"/>
          </a:xfrm>
        </p:spPr>
        <p:txBody>
          <a:bodyPr/>
          <a:lstStyle/>
          <a:p>
            <a:r>
              <a:rPr lang="en-US" b="1" u="sng" dirty="0"/>
              <a:t>Seriously Ill or Nearing the End of Life- </a:t>
            </a:r>
            <a:r>
              <a:rPr lang="en-US" dirty="0"/>
              <a:t>conversations are focused on “what now.” Most seriously ill individuals and their families want to be honestly informed about prognosis and discussing goals of care does not cause them to experience anxiety or hopelessness         (</a:t>
            </a:r>
            <a:r>
              <a:rPr lang="en-US" dirty="0" err="1"/>
              <a:t>Bernacki</a:t>
            </a:r>
            <a:r>
              <a:rPr lang="en-US" dirty="0"/>
              <a:t> &amp; Block, 2014). </a:t>
            </a:r>
          </a:p>
          <a:p>
            <a:r>
              <a:rPr lang="en-US" dirty="0"/>
              <a:t>At this stage, there will be more need to refer to other professionals to help clarify prognosis and specific end-of-life choices that may arise.</a:t>
            </a:r>
          </a:p>
          <a:p>
            <a:r>
              <a:rPr lang="en-US" dirty="0"/>
              <a:t>“What now” conversations focus on how the person would like their last days to be and enable healthcare agents and healthcare team members to make real-time decisions when needed.  </a:t>
            </a:r>
          </a:p>
        </p:txBody>
      </p:sp>
      <p:pic>
        <p:nvPicPr>
          <p:cNvPr id="6" name="Picture 5" descr="A close up of a logo&#10;&#10;Description automatically generated">
            <a:extLst>
              <a:ext uri="{FF2B5EF4-FFF2-40B4-BE49-F238E27FC236}">
                <a16:creationId xmlns:a16="http://schemas.microsoft.com/office/drawing/2014/main" xmlns="" id="{22E97FFC-821A-4D58-9B3A-624D26BE31C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2283131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762000"/>
          </a:xfrm>
        </p:spPr>
        <p:txBody>
          <a:bodyPr/>
          <a:lstStyle/>
          <a:p>
            <a:r>
              <a:rPr lang="en-US" dirty="0"/>
              <a:t>Five Wishes Conversations</a:t>
            </a:r>
          </a:p>
        </p:txBody>
      </p:sp>
      <p:sp>
        <p:nvSpPr>
          <p:cNvPr id="4" name="Content Placeholder 3"/>
          <p:cNvSpPr>
            <a:spLocks noGrp="1"/>
          </p:cNvSpPr>
          <p:nvPr>
            <p:ph sz="half" idx="2"/>
          </p:nvPr>
        </p:nvSpPr>
        <p:spPr>
          <a:xfrm>
            <a:off x="5713412" y="1828799"/>
            <a:ext cx="5638799" cy="4343401"/>
          </a:xfrm>
        </p:spPr>
        <p:txBody>
          <a:bodyPr/>
          <a:lstStyle/>
          <a:p>
            <a:r>
              <a:rPr lang="en-US" dirty="0"/>
              <a:t>Choosing a Healthcare Agent</a:t>
            </a:r>
          </a:p>
          <a:p>
            <a:r>
              <a:rPr lang="en-US" dirty="0"/>
              <a:t>End-of-Life Treatment Decisions</a:t>
            </a:r>
          </a:p>
          <a:p>
            <a:r>
              <a:rPr lang="en-US" dirty="0"/>
              <a:t>Physical Comfort and Symptom Management</a:t>
            </a:r>
          </a:p>
          <a:p>
            <a:r>
              <a:rPr lang="en-US" dirty="0"/>
              <a:t>Dignity and Support</a:t>
            </a:r>
          </a:p>
          <a:p>
            <a:r>
              <a:rPr lang="en-US" dirty="0"/>
              <a:t>Communication with Loved Ones and Healthcare Team</a:t>
            </a:r>
          </a:p>
        </p:txBody>
      </p:sp>
      <p:pic>
        <p:nvPicPr>
          <p:cNvPr id="7" name="Picture 2" descr="C:\Users\skassels\AppData\Local\Microsoft\Windows\Temporary Internet Files\Content.IE5\433834V8\220px-Five_Wishes_Cover[1].gif"/>
          <p:cNvPicPr>
            <a:picLocks noGrp="1" noChangeAspect="1" noChangeArrowheads="1"/>
          </p:cNvPicPr>
          <p:nvPr>
            <p:ph sz="half" idx="1"/>
          </p:nvPr>
        </p:nvPicPr>
        <p:blipFill>
          <a:blip r:embed="rId2" cstate="print"/>
          <a:srcRect/>
          <a:stretch>
            <a:fillRect/>
          </a:stretch>
        </p:blipFill>
        <p:spPr bwMode="auto">
          <a:xfrm>
            <a:off x="1827212" y="1676401"/>
            <a:ext cx="3276600" cy="4229793"/>
          </a:xfrm>
          <a:prstGeom prst="rect">
            <a:avLst/>
          </a:prstGeom>
          <a:noFill/>
        </p:spPr>
      </p:pic>
      <p:pic>
        <p:nvPicPr>
          <p:cNvPr id="8" name="Picture 7" descr="A close up of a logo&#10;&#10;Description automatically generated">
            <a:extLst>
              <a:ext uri="{FF2B5EF4-FFF2-40B4-BE49-F238E27FC236}">
                <a16:creationId xmlns:a16="http://schemas.microsoft.com/office/drawing/2014/main" xmlns="" id="{02D67524-E936-4182-BA42-64E2AE3C0C0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1931703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152400"/>
            <a:ext cx="9601200" cy="1143000"/>
          </a:xfrm>
        </p:spPr>
        <p:txBody>
          <a:bodyPr/>
          <a:lstStyle/>
          <a:p>
            <a:r>
              <a:rPr lang="en-US"/>
              <a:t>The Five Wishes</a:t>
            </a:r>
            <a:endParaRPr lang="en-US" dirty="0"/>
          </a:p>
        </p:txBody>
      </p:sp>
      <p:sp>
        <p:nvSpPr>
          <p:cNvPr id="3" name="Content Placeholder 2"/>
          <p:cNvSpPr>
            <a:spLocks noGrp="1"/>
          </p:cNvSpPr>
          <p:nvPr>
            <p:ph idx="1"/>
          </p:nvPr>
        </p:nvSpPr>
        <p:spPr>
          <a:xfrm>
            <a:off x="912812" y="1905000"/>
            <a:ext cx="10134599" cy="4267200"/>
          </a:xfrm>
        </p:spPr>
        <p:txBody>
          <a:bodyPr/>
          <a:lstStyle/>
          <a:p>
            <a:r>
              <a:rPr lang="en-US"/>
              <a:t>The </a:t>
            </a:r>
            <a:r>
              <a:rPr lang="en-US" i="1"/>
              <a:t>Five Wishes </a:t>
            </a:r>
            <a:r>
              <a:rPr lang="en-US"/>
              <a:t>framework can help you facilitate conversations that address the 5 most important choices to elicit regarding end-of-life preferences. </a:t>
            </a:r>
          </a:p>
          <a:p>
            <a:r>
              <a:rPr lang="en-US"/>
              <a:t>The framework makes reference to the </a:t>
            </a:r>
            <a:r>
              <a:rPr lang="en-US" i="1"/>
              <a:t>Five Wishes </a:t>
            </a:r>
            <a:r>
              <a:rPr lang="en-US"/>
              <a:t>advance directive document as a tool, but is useful regardless of the advance directive document that might be used.</a:t>
            </a:r>
          </a:p>
          <a:p>
            <a:r>
              <a:rPr lang="en-US"/>
              <a:t> Addressing these 5 areas helps ensure families and healthcare providers are prepared to know what is most meaningful to individuals at the end of their lives. </a:t>
            </a:r>
            <a:endParaRPr lang="en-US" dirty="0"/>
          </a:p>
        </p:txBody>
      </p:sp>
      <p:pic>
        <p:nvPicPr>
          <p:cNvPr id="6" name="Picture 5" descr="A close up of a logo&#10;&#10;Description automatically generated">
            <a:extLst>
              <a:ext uri="{FF2B5EF4-FFF2-40B4-BE49-F238E27FC236}">
                <a16:creationId xmlns:a16="http://schemas.microsoft.com/office/drawing/2014/main" xmlns="" id="{F9253F56-2DA3-41C9-896D-E68B110A340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3150430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838200"/>
          </a:xfrm>
        </p:spPr>
        <p:txBody>
          <a:bodyPr/>
          <a:lstStyle/>
          <a:p>
            <a:r>
              <a:rPr lang="en-US" dirty="0"/>
              <a:t>Documenting the Plans</a:t>
            </a:r>
          </a:p>
        </p:txBody>
      </p:sp>
      <p:sp>
        <p:nvSpPr>
          <p:cNvPr id="3" name="Content Placeholder 2"/>
          <p:cNvSpPr>
            <a:spLocks noGrp="1"/>
          </p:cNvSpPr>
          <p:nvPr>
            <p:ph idx="1"/>
          </p:nvPr>
        </p:nvSpPr>
        <p:spPr>
          <a:xfrm>
            <a:off x="912812" y="1905000"/>
            <a:ext cx="10134600" cy="4267200"/>
          </a:xfrm>
        </p:spPr>
        <p:txBody>
          <a:bodyPr/>
          <a:lstStyle/>
          <a:p>
            <a:r>
              <a:rPr lang="en-US" dirty="0"/>
              <a:t>The choices the person makes as a result of advance care planning conversations should be documented in advance directives. </a:t>
            </a:r>
          </a:p>
          <a:p>
            <a:r>
              <a:rPr lang="en-US" dirty="0"/>
              <a:t>It is especially important for a designation of healthcare agent to be documented as a legally valid form is required to give a chosen person authority. </a:t>
            </a:r>
          </a:p>
          <a:p>
            <a:r>
              <a:rPr lang="en-US" dirty="0"/>
              <a:t>Otherwise state laws determining a decision-maker come into play, as mentioned previously. </a:t>
            </a:r>
          </a:p>
        </p:txBody>
      </p:sp>
      <p:pic>
        <p:nvPicPr>
          <p:cNvPr id="6" name="Picture 5" descr="A close up of a logo&#10;&#10;Description automatically generated">
            <a:extLst>
              <a:ext uri="{FF2B5EF4-FFF2-40B4-BE49-F238E27FC236}">
                <a16:creationId xmlns:a16="http://schemas.microsoft.com/office/drawing/2014/main" xmlns="" id="{5AD5DB1A-ADE0-4940-A34B-3FAE086BBC4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66212" y="5976952"/>
            <a:ext cx="2551907" cy="731109"/>
          </a:xfrm>
          <a:prstGeom prst="rect">
            <a:avLst/>
          </a:prstGeom>
        </p:spPr>
      </p:pic>
    </p:spTree>
    <p:extLst>
      <p:ext uri="{BB962C8B-B14F-4D97-AF65-F5344CB8AC3E}">
        <p14:creationId xmlns:p14="http://schemas.microsoft.com/office/powerpoint/2010/main" xmlns="" val="1569392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http://purl.org/dc/terms/"/>
    <ds:schemaRef ds:uri="4873beb7-5857-4685-be1f-d57550cc96cc"/>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262</TotalTime>
  <Words>1545</Words>
  <Application>Microsoft Office PowerPoint</Application>
  <PresentationFormat>Custom</PresentationFormat>
  <Paragraphs>97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Serenity 16x9</vt:lpstr>
      <vt:lpstr>Advance Care Planning</vt:lpstr>
      <vt:lpstr>Objectives</vt:lpstr>
      <vt:lpstr>About This Course</vt:lpstr>
      <vt:lpstr>Changing Demographics and Declining Health</vt:lpstr>
      <vt:lpstr>Different Conversations at Different Times</vt:lpstr>
      <vt:lpstr>Different Conversations at Different Times</vt:lpstr>
      <vt:lpstr>Five Wishes Conversations</vt:lpstr>
      <vt:lpstr>The Five Wishes</vt:lpstr>
      <vt:lpstr>Documenting the Plans</vt:lpstr>
      <vt:lpstr>Documenting Continued</vt:lpstr>
      <vt:lpstr>The documents should be entered into the medical record. Once choices are documented in advance directives, instruct the person to: </vt:lpstr>
      <vt:lpstr>Updating the Plans</vt:lpstr>
      <vt:lpstr>POLST or Physician order for Life Sustaining Treatment</vt:lpstr>
      <vt:lpstr>The DNR or Do Not Resuscitate</vt:lpstr>
      <vt:lpstr>Things to Consider</vt:lpstr>
      <vt:lpstr>Summary</vt:lpstr>
      <vt:lpstr>Slide 17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Care Planning</dc:title>
  <dc:creator>Shellie Young</dc:creator>
  <cp:lastModifiedBy>HP</cp:lastModifiedBy>
  <cp:revision>45</cp:revision>
  <cp:lastPrinted>2018-12-11T20:04:14Z</cp:lastPrinted>
  <dcterms:created xsi:type="dcterms:W3CDTF">2018-12-03T18:37:23Z</dcterms:created>
  <dcterms:modified xsi:type="dcterms:W3CDTF">2020-10-20T15:21:39Z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