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0"/>
  </p:notesMasterIdLst>
  <p:sldIdLst>
    <p:sldId id="257" r:id="rId2"/>
    <p:sldId id="290" r:id="rId3"/>
    <p:sldId id="292" r:id="rId4"/>
    <p:sldId id="258" r:id="rId5"/>
    <p:sldId id="259" r:id="rId6"/>
    <p:sldId id="260" r:id="rId7"/>
    <p:sldId id="261" r:id="rId8"/>
    <p:sldId id="262" r:id="rId9"/>
    <p:sldId id="284" r:id="rId10"/>
    <p:sldId id="263" r:id="rId11"/>
    <p:sldId id="264" r:id="rId12"/>
    <p:sldId id="265" r:id="rId13"/>
    <p:sldId id="285" r:id="rId14"/>
    <p:sldId id="286" r:id="rId15"/>
    <p:sldId id="287" r:id="rId16"/>
    <p:sldId id="266" r:id="rId17"/>
    <p:sldId id="280" r:id="rId18"/>
    <p:sldId id="281" r:id="rId19"/>
    <p:sldId id="282" r:id="rId20"/>
    <p:sldId id="283" r:id="rId21"/>
    <p:sldId id="288" r:id="rId22"/>
    <p:sldId id="269" r:id="rId23"/>
    <p:sldId id="271" r:id="rId24"/>
    <p:sldId id="274" r:id="rId25"/>
    <p:sldId id="275" r:id="rId26"/>
    <p:sldId id="276" r:id="rId27"/>
    <p:sldId id="291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28A4-1A58-4E80-B952-358D3B1E7B1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D8F3-70F7-42ED-8708-E678449E8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51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3-8 risk for pre-diabetes</a:t>
            </a:r>
          </a:p>
          <a:p>
            <a:r>
              <a:rPr lang="en-US" dirty="0" smtClean="0"/>
              <a:t>&gt;9 high risk of diabetes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33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77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 smtClean="0"/>
              <a:t>Start the meal with veggies in a soup or salad</a:t>
            </a:r>
          </a:p>
          <a:p>
            <a:r>
              <a:rPr lang="en-US" altLang="en-US" sz="3200" dirty="0" smtClean="0"/>
              <a:t>Benefits</a:t>
            </a:r>
          </a:p>
          <a:p>
            <a:pPr lvl="1"/>
            <a:r>
              <a:rPr lang="en-US" altLang="en-US" sz="2800" dirty="0" smtClean="0"/>
              <a:t>High in fiber, low in calories, fat-free, packed with vitamins, minerals, antioxidants</a:t>
            </a:r>
          </a:p>
          <a:p>
            <a:r>
              <a:rPr lang="en-US" altLang="en-US" sz="3200" dirty="0" smtClean="0"/>
              <a:t>Dark Green vegetables</a:t>
            </a:r>
          </a:p>
          <a:p>
            <a:pPr lvl="1"/>
            <a:r>
              <a:rPr lang="en-US" altLang="en-US" sz="2800" dirty="0" smtClean="0"/>
              <a:t>Spinach; kale; Swiss chard; </a:t>
            </a:r>
            <a:r>
              <a:rPr lang="en-US" altLang="en-US" sz="2800" dirty="0" err="1" smtClean="0"/>
              <a:t>bok</a:t>
            </a:r>
            <a:r>
              <a:rPr lang="en-US" altLang="en-US" sz="2800" dirty="0" smtClean="0"/>
              <a:t> choy; collards, mustard, beet, turnip greens; and broccoli</a:t>
            </a:r>
          </a:p>
          <a:p>
            <a:pPr lvl="1"/>
            <a:r>
              <a:rPr lang="en-US" altLang="en-US" sz="2800" dirty="0" smtClean="0"/>
              <a:t>Eat raw (salads) or cooked (sautéed  or steamed) </a:t>
            </a:r>
          </a:p>
          <a:p>
            <a:pPr lvl="1"/>
            <a:r>
              <a:rPr lang="en-US" altLang="en-US" sz="2800" dirty="0" smtClean="0"/>
              <a:t>Add to soups, salads, grain dishes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82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Choose a variety </a:t>
            </a:r>
            <a:endParaRPr lang="en-US" altLang="en-US" sz="9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Fresh or frozen is best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Limit juice to &lt;1 cup/day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Limit dried fruit to ¼ cup/day</a:t>
            </a:r>
            <a:endParaRPr lang="en-US" altLang="en-US" sz="105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Benefits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High in fiber, low in calories, fat free, rich in vitamins, minerals, and antioxidants</a:t>
            </a:r>
          </a:p>
          <a:p>
            <a:r>
              <a:rPr lang="en-US" altLang="en-US" sz="3200" dirty="0" smtClean="0"/>
              <a:t>Include more berries!</a:t>
            </a:r>
          </a:p>
          <a:p>
            <a:pPr lvl="1"/>
            <a:r>
              <a:rPr lang="en-US" altLang="en-US" sz="2400" dirty="0" smtClean="0"/>
              <a:t>Buy fresh or frozen (no added sugar)</a:t>
            </a:r>
          </a:p>
          <a:p>
            <a:pPr lvl="1"/>
            <a:r>
              <a:rPr lang="en-US" altLang="en-US" sz="2400" dirty="0" smtClean="0"/>
              <a:t>Great substitute for dessert!</a:t>
            </a:r>
          </a:p>
          <a:p>
            <a:pPr lvl="1"/>
            <a:r>
              <a:rPr lang="en-US" altLang="en-US" sz="2400" dirty="0" smtClean="0"/>
              <a:t>Add to yogurt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2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Choose whole grains</a:t>
            </a:r>
          </a:p>
          <a:p>
            <a:pPr lvl="1">
              <a:defRPr/>
            </a:pPr>
            <a:r>
              <a:rPr lang="en-US" sz="2600" dirty="0" smtClean="0"/>
              <a:t> </a:t>
            </a:r>
            <a:r>
              <a:rPr lang="en-US" sz="3000" dirty="0" smtClean="0"/>
              <a:t>Barley, bulgur, </a:t>
            </a:r>
            <a:r>
              <a:rPr lang="en-US" sz="3000" dirty="0" err="1" smtClean="0"/>
              <a:t>farro</a:t>
            </a:r>
            <a:r>
              <a:rPr lang="en-US" sz="3000" dirty="0" smtClean="0"/>
              <a:t>, brown rice, wild rice, oatmeal, quinoa, whole wheat bread, whole grain cereals</a:t>
            </a:r>
          </a:p>
          <a:p>
            <a:pPr>
              <a:defRPr/>
            </a:pPr>
            <a:r>
              <a:rPr lang="en-US" sz="3000" dirty="0" smtClean="0"/>
              <a:t>Limit to one-quarter of the plate</a:t>
            </a:r>
          </a:p>
          <a:p>
            <a:pPr>
              <a:defRPr/>
            </a:pPr>
            <a:r>
              <a:rPr lang="en-US" sz="3500" dirty="0" smtClean="0"/>
              <a:t>Benefits:</a:t>
            </a:r>
          </a:p>
          <a:p>
            <a:pPr lvl="1">
              <a:defRPr/>
            </a:pPr>
            <a:r>
              <a:rPr lang="en-US" sz="3000" dirty="0" smtClean="0"/>
              <a:t>Fiber rich - contributes to GI health, lower cholesterol levels, and healthy weight</a:t>
            </a:r>
          </a:p>
          <a:p>
            <a:pPr lvl="1">
              <a:defRPr/>
            </a:pPr>
            <a:r>
              <a:rPr lang="en-US" sz="3000" dirty="0" smtClean="0"/>
              <a:t>Provides vitamins and minerals</a:t>
            </a:r>
          </a:p>
          <a:p>
            <a:pPr lvl="1">
              <a:defRPr/>
            </a:pPr>
            <a:r>
              <a:rPr lang="en-US" sz="3000" dirty="0" smtClean="0"/>
              <a:t>Provides energy</a:t>
            </a:r>
          </a:p>
          <a:p>
            <a:pPr lvl="1"/>
            <a:r>
              <a:rPr lang="en-US" altLang="en-US" sz="3500" dirty="0" smtClean="0"/>
              <a:t>Include beans and lentils</a:t>
            </a:r>
          </a:p>
          <a:p>
            <a:pPr lvl="2"/>
            <a:r>
              <a:rPr lang="en-US" altLang="en-US" sz="2600" dirty="0" smtClean="0"/>
              <a:t>Add to soups, salads, and whole grain dishes</a:t>
            </a:r>
          </a:p>
          <a:p>
            <a:pPr lvl="1"/>
            <a:r>
              <a:rPr lang="en-US" altLang="en-US" sz="3500" dirty="0" smtClean="0"/>
              <a:t>Combine whole intact grains with beans and veggies </a:t>
            </a:r>
          </a:p>
          <a:p>
            <a:pPr lvl="2"/>
            <a:r>
              <a:rPr lang="en-US" altLang="en-US" sz="3000" dirty="0" smtClean="0"/>
              <a:t>Wild rice and edamame salad</a:t>
            </a:r>
            <a:endParaRPr lang="en-US" alt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518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Trans fats: 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Hydrogenated or partially hydrogenated oils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Stick (Hard) margarines</a:t>
            </a:r>
            <a:endParaRPr lang="en-US" altLang="en-US" sz="500" dirty="0" smtClean="0"/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Shortenings</a:t>
            </a:r>
            <a:endParaRPr lang="en-US" altLang="en-US" sz="500" dirty="0" smtClean="0"/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Baked products</a:t>
            </a:r>
          </a:p>
          <a:p>
            <a:pPr marL="995887" lvl="1" indent="-342900">
              <a:buFontTx/>
              <a:buChar char="-"/>
            </a:pPr>
            <a:r>
              <a:rPr lang="en-US" altLang="en-US" sz="2000" dirty="0" smtClean="0"/>
              <a:t>Crackers, Cookies, Pastries, Doughnuts, Cupcakes, Etc. </a:t>
            </a:r>
            <a:endParaRPr lang="en-US" altLang="en-US" sz="500" dirty="0" smtClean="0"/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 Fried foods </a:t>
            </a:r>
          </a:p>
          <a:p>
            <a:pPr marL="995887" lvl="1" indent="-342900">
              <a:buFontTx/>
              <a:buChar char="-"/>
            </a:pPr>
            <a:r>
              <a:rPr lang="en-US" altLang="en-US" sz="2000" dirty="0" smtClean="0"/>
              <a:t>French fries, Fried chicken, Etc. 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Saturated fats: 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 smtClean="0"/>
              <a:t>Meat, cheese, cream, butter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 smtClean="0"/>
              <a:t>Hydrogenated oils, processed foods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 smtClean="0"/>
              <a:t>Coconut oil, palm oil, cocoa butter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u="sng" dirty="0" smtClean="0"/>
              <a:t>Fish sources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Salmon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Mackerel		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Albacore tuna 		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Sardines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Lake trout</a:t>
            </a:r>
          </a:p>
          <a:p>
            <a:pPr lvl="1">
              <a:lnSpc>
                <a:spcPct val="90000"/>
              </a:lnSpc>
            </a:pPr>
            <a:endParaRPr lang="en-US" altLang="en-US" sz="19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u="sng" dirty="0" smtClean="0"/>
              <a:t>Plant sources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Walnuts and other nuts/seeds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Canola oil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Ground Flaxseed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Flaxseed oil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Chia and Hemp seeds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Olive oil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Peanut oil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53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Trans fats: 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Hydrogenated or partially hydrogenated oils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Stick (Hard) margarines</a:t>
            </a:r>
            <a:endParaRPr lang="en-US" altLang="en-US" sz="500" dirty="0" smtClean="0"/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Shortenings</a:t>
            </a:r>
            <a:endParaRPr lang="en-US" altLang="en-US" sz="500" dirty="0" smtClean="0"/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Baked products</a:t>
            </a:r>
          </a:p>
          <a:p>
            <a:pPr marL="995887" lvl="1" indent="-342900">
              <a:buFontTx/>
              <a:buChar char="-"/>
            </a:pPr>
            <a:r>
              <a:rPr lang="en-US" altLang="en-US" sz="2000" dirty="0" smtClean="0"/>
              <a:t>Crackers, Cookies, Pastries, Doughnuts, Cupcakes, Etc. </a:t>
            </a:r>
            <a:endParaRPr lang="en-US" altLang="en-US" sz="500" dirty="0" smtClean="0"/>
          </a:p>
          <a:p>
            <a:pPr marL="342900" indent="-342900">
              <a:buFontTx/>
              <a:buChar char="-"/>
            </a:pPr>
            <a:r>
              <a:rPr lang="en-US" altLang="en-US" sz="2000" dirty="0" smtClean="0"/>
              <a:t> Fried foods </a:t>
            </a:r>
          </a:p>
          <a:p>
            <a:pPr marL="995887" lvl="1" indent="-342900">
              <a:buFontTx/>
              <a:buChar char="-"/>
            </a:pPr>
            <a:r>
              <a:rPr lang="en-US" altLang="en-US" sz="2000" dirty="0" smtClean="0"/>
              <a:t>French fries, Fried chicken, Etc. 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Saturated fats: 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 smtClean="0"/>
              <a:t>Meat, cheese, cream, butter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 smtClean="0"/>
              <a:t>Hydrogenated oils, processed foods</a:t>
            </a:r>
          </a:p>
          <a:p>
            <a:pPr marL="342900" indent="-342900">
              <a:lnSpc>
                <a:spcPct val="90000"/>
              </a:lnSpc>
              <a:buFontTx/>
              <a:buChar char="-"/>
              <a:defRPr/>
            </a:pPr>
            <a:r>
              <a:rPr lang="en-US" altLang="en-US" sz="2000" dirty="0" smtClean="0"/>
              <a:t>Coconut oil, palm oil, cocoa butter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u="sng" dirty="0" smtClean="0"/>
              <a:t>Fish sources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Salmon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Mackerel		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Albacore tuna 		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Sardines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Lake trout</a:t>
            </a:r>
          </a:p>
          <a:p>
            <a:pPr lvl="1">
              <a:lnSpc>
                <a:spcPct val="90000"/>
              </a:lnSpc>
            </a:pPr>
            <a:endParaRPr lang="en-US" altLang="en-US" sz="19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u="sng" dirty="0" smtClean="0"/>
              <a:t>Plant sources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Walnuts and other nuts/seeds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Canola oil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Ground Flaxseed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Flaxseed oil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Chia and Hemp seeds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Olive oil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Peanut oil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73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0D00-F346-6A46-AD0A-234019297C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35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51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39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9360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48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2988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45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21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781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024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38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0201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779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193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30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5361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8324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6810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9387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784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2930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2319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781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17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18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01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9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21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3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9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4831-A6B4-4405-B487-3E04040404D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113C43-21F8-4669-B1D4-2711C08C9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15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2" r:id="rId26"/>
    <p:sldLayoutId id="2147483744" r:id="rId27"/>
    <p:sldLayoutId id="2147483746" r:id="rId28"/>
    <p:sldLayoutId id="2147483747" r:id="rId29"/>
    <p:sldLayoutId id="2147483748" r:id="rId3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16/j.jalz.2014.11.009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4.wmf"/><Relationship Id="rId10" Type="http://schemas.openxmlformats.org/officeDocument/2006/relationships/hyperlink" Target="mailto:martha_c_morris@rush.edu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source=images&amp;cd=&amp;cad=rja&amp;uact=8&amp;ved=2ahUKEwiPn7fRkYbbAhUOFnwKHcTkDLkQjRx6BAgBEAU&amp;url=http://healthland.time.com/2012/09/05/can-you-be-fat-and-fit-or-thin-and-unhealthy/&amp;psig=AOvVaw3887zBqjrkBDATX426BO4m&amp;ust=1526419416035777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66" dirty="0"/>
              <a:t>Nutrition Tips for a Healthy Brain 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06529" y="4331368"/>
            <a:ext cx="10216444" cy="2526632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Debbie Lucus MS,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RD,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CDCES</a:t>
            </a:r>
          </a:p>
          <a:p>
            <a:pPr algn="ctr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Hypertension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780" y="1270000"/>
            <a:ext cx="54537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Blood pressure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force of the blood flowing through your blood vessels, is consistently too high.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716" y="2836718"/>
            <a:ext cx="8168640" cy="4021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5476" y="1270000"/>
            <a:ext cx="483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Get checked!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best way to know if your blood pressure is in range </a:t>
            </a:r>
          </a:p>
        </p:txBody>
      </p:sp>
    </p:spTree>
    <p:extLst>
      <p:ext uri="{BB962C8B-B14F-4D97-AF65-F5344CB8AC3E}">
        <p14:creationId xmlns:p14="http://schemas.microsoft.com/office/powerpoint/2010/main" xmlns="" val="91103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Risk factors for Hypertension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572" y="2075175"/>
            <a:ext cx="44958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 history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 and Gender</a:t>
            </a:r>
          </a:p>
          <a:p>
            <a:pPr marL="925119" lvl="1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age 64, men are more likely to get high blood pressure than women are. </a:t>
            </a:r>
          </a:p>
          <a:p>
            <a:pPr marL="925119" lvl="1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65 and older, women are more likely to get high blood pressure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Ethnicity (African-Americans high higher risk)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Chronic Kidney Disease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6727372" y="206428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physical activity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Unhealthy diet (Diet high in sodium)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Overweight or Obese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Drinking too much alcohol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Sleep apnea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cholesterol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Diabetes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Smoking and tobacco use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2" y="1458686"/>
            <a:ext cx="47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Non-modifiable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7372" y="1458686"/>
            <a:ext cx="455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Modifiable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079" y="4762500"/>
            <a:ext cx="1701585" cy="17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67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to do:</a:t>
            </a:r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32286" y="1496291"/>
            <a:ext cx="11331411" cy="424988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defPPr>
              <a:defRPr lang="en-US"/>
            </a:defPPr>
            <a:lvl1pPr marL="0" algn="r" defTabSz="652987" rtl="0" eaLnBrk="1" latinLnBrk="0" hangingPunct="1">
              <a:defRPr sz="13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298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5975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896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1951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4938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792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14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390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a plant-based diet or DASH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diet: low sodium, high in fruits and vegetables,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grains, low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alcohol 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your sodium intake (&lt;1500 mg/day)</a:t>
            </a: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the processed foods</a:t>
            </a: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shaking salt at the table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movement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 least 30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 5 times a week</a:t>
            </a: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and manage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tress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 smoking (1-800-no-butts) </a:t>
            </a: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for a referral to meet with a registered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dietitian</a:t>
            </a:r>
            <a:endParaRPr lang="en-US" sz="1083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7820" y="4788921"/>
            <a:ext cx="2829560" cy="18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16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best eating styles for your brain?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Anti-inflammatory foods (fruits, veggies, whole grains)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in saturated and trans fats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Lower in calories (to maintain healthy weight)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in veggies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in animal products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in spices (cloves, ginger, rosemary, turmeric)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vitamin-E rich foods (nuts, seeds, veg oils, greens)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92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176" y="0"/>
            <a:ext cx="9895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70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food plant-based diet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Dr. Dean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Ornish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Reversing Alzheimer’s Study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randomized control trial looking to see if progression of early stage Alzheimer’s can be reversed by a comprehensive lifestyle medicine program – no drugs, devices or surgery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 well, Love more, Stress less, Move more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Whole foods, low fat and sugar, plant-based + moderate activity + stress management techniques including meditation + psychosocial support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Stay tuned…..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23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MIND </a:t>
            </a:r>
            <a:r>
              <a:rPr lang="en-US" dirty="0" smtClean="0"/>
              <a:t>Diet: </a:t>
            </a:r>
            <a:r>
              <a:rPr lang="en-US" altLang="en-US" sz="3333" b="1" dirty="0" smtClean="0">
                <a:solidFill>
                  <a:srgbClr val="FF0000"/>
                </a:solidFill>
              </a:rPr>
              <a:t>M</a:t>
            </a:r>
            <a:r>
              <a:rPr lang="en-US" altLang="en-US" sz="3333" b="1" dirty="0" smtClean="0"/>
              <a:t>editerranean- DASH </a:t>
            </a:r>
            <a:r>
              <a:rPr lang="en-US" altLang="en-US" sz="3333" b="1" dirty="0" smtClean="0">
                <a:solidFill>
                  <a:srgbClr val="FF0000"/>
                </a:solidFill>
              </a:rPr>
              <a:t>I</a:t>
            </a:r>
            <a:r>
              <a:rPr lang="en-US" altLang="en-US" sz="3333" b="1" dirty="0" smtClean="0"/>
              <a:t>ntervention for </a:t>
            </a:r>
            <a:r>
              <a:rPr lang="en-US" altLang="en-US" sz="3333" b="1" dirty="0" err="1" smtClean="0">
                <a:solidFill>
                  <a:srgbClr val="FF0000"/>
                </a:solidFill>
              </a:rPr>
              <a:t>N</a:t>
            </a:r>
            <a:r>
              <a:rPr lang="en-US" altLang="en-US" sz="3333" b="1" dirty="0" err="1" smtClean="0"/>
              <a:t>eurogenerative</a:t>
            </a:r>
            <a:r>
              <a:rPr lang="en-US" altLang="en-US" sz="3333" b="1" dirty="0" smtClean="0"/>
              <a:t> </a:t>
            </a:r>
            <a:r>
              <a:rPr lang="en-US" altLang="en-US" sz="3333" b="1" dirty="0" smtClean="0">
                <a:solidFill>
                  <a:srgbClr val="FF0000"/>
                </a:solidFill>
              </a:rPr>
              <a:t>D</a:t>
            </a:r>
            <a:r>
              <a:rPr lang="en-US" altLang="en-US" sz="3333" b="1" dirty="0" smtClean="0"/>
              <a:t>elay</a:t>
            </a:r>
            <a:r>
              <a:rPr lang="en-US" altLang="en-US" sz="3333" b="1" dirty="0"/>
              <a:t/>
            </a:r>
            <a:br>
              <a:rPr lang="en-US" altLang="en-US" sz="3333" b="1" dirty="0"/>
            </a:b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535976" y="1524516"/>
            <a:ext cx="10571954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33" dirty="0" smtClean="0">
                <a:latin typeface="AdvOT863180fb"/>
              </a:rPr>
              <a:t>2015 </a:t>
            </a:r>
            <a:r>
              <a:rPr lang="en-US" sz="2333" dirty="0">
                <a:latin typeface="AdvOT863180fb"/>
              </a:rPr>
              <a:t>study found a lowered risk of Alzheimer’s disease: </a:t>
            </a:r>
          </a:p>
          <a:p>
            <a:pPr algn="ctr"/>
            <a:r>
              <a:rPr lang="en-US" sz="2333" dirty="0">
                <a:latin typeface="AdvOT863180fb"/>
              </a:rPr>
              <a:t>	53% in participants who strictly followed the diet</a:t>
            </a:r>
          </a:p>
          <a:p>
            <a:pPr algn="ctr"/>
            <a:r>
              <a:rPr lang="en-US" sz="2333" dirty="0">
                <a:latin typeface="AdvOT863180fb"/>
              </a:rPr>
              <a:t>	35% in those who followed it moderately well</a:t>
            </a:r>
            <a:endParaRPr lang="en-US" sz="1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7715" y="2604386"/>
            <a:ext cx="5278888" cy="4113116"/>
          </a:xfrm>
          <a:prstGeom prst="rect">
            <a:avLst/>
          </a:prstGeom>
        </p:spPr>
        <p:txBody>
          <a:bodyPr vert="horz" lIns="108830" tIns="54415" rIns="108830" bIns="54415" rtlCol="0">
            <a:normAutofit/>
          </a:bodyPr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Eat more often: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09579" y="2634866"/>
            <a:ext cx="3965755" cy="4113116"/>
          </a:xfrm>
          <a:prstGeom prst="rect">
            <a:avLst/>
          </a:prstGeom>
        </p:spPr>
        <p:txBody>
          <a:bodyPr vert="horz" lIns="108830" tIns="54415" rIns="108830" bIns="54415" rtlCol="0">
            <a:normAutofit/>
          </a:bodyPr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Eat less often: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6" descr="green ve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36" y="3367861"/>
            <a:ext cx="1449903" cy="19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ueberri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314" y="4715186"/>
            <a:ext cx="1011579" cy="15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Berri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88" y="5257948"/>
            <a:ext cx="1263380" cy="96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939" y="3356801"/>
            <a:ext cx="1332566" cy="170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eans_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091" y="5220629"/>
            <a:ext cx="964964" cy="12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chicagonow.com/nutrition-health-chicago-style/files/2012/05/No-Processed-Foo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926" y="3398341"/>
            <a:ext cx="2759387" cy="27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456475" y="5770955"/>
            <a:ext cx="2674531" cy="10806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596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75" dirty="0">
                <a:latin typeface="Helvetica Neue"/>
              </a:rPr>
              <a:t> </a:t>
            </a:r>
            <a:r>
              <a:rPr lang="en-US" sz="875" dirty="0"/>
              <a:t>MIND diet associated with reduced incidence of Alzheimer's disease</a:t>
            </a:r>
          </a:p>
          <a:p>
            <a:r>
              <a:rPr lang="en-US" sz="875" dirty="0"/>
              <a:t>Morris, Martha Clare et al.</a:t>
            </a:r>
          </a:p>
          <a:p>
            <a:r>
              <a:rPr lang="en-US" sz="875" dirty="0"/>
              <a:t>Alzheimer's &amp; Dementia: The Journal of the Alzheimer's Association , Volume 11 , Issue 9 , 1007 - 1014</a:t>
            </a:r>
          </a:p>
          <a:p>
            <a:pPr defTabSz="761970"/>
            <a:r>
              <a:rPr lang="en-US" sz="875" dirty="0"/>
              <a:t> </a:t>
            </a:r>
            <a:r>
              <a:rPr lang="en-US" sz="875" dirty="0">
                <a:hlinkClick r:id="rId8"/>
              </a:rPr>
              <a:t>http://dx.doi.org/10.1016/j.jalz.2014.11.009</a:t>
            </a:r>
            <a:endParaRPr lang="en-US" altLang="en-US" sz="875" dirty="0">
              <a:latin typeface="Georgia" panose="02040502050405020303" pitchFamily="18" charset="0"/>
            </a:endParaRPr>
          </a:p>
          <a:p>
            <a:pPr defTabSz="761970"/>
            <a:endParaRPr lang="en-US" altLang="en-US" sz="333" dirty="0">
              <a:latin typeface="Helvetica Neue"/>
            </a:endParaRPr>
          </a:p>
        </p:txBody>
      </p:sp>
      <p:pic>
        <p:nvPicPr>
          <p:cNvPr id="1026" name="Picture 2" descr="'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834" y="-363803"/>
            <a:ext cx="119063" cy="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alzheimersanddementia.com/templates/jsp/_style2/_marlin/images/icon_email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646" y="-363803"/>
            <a:ext cx="127000" cy="1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0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97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foods that have been studied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98" y="1537135"/>
            <a:ext cx="8596668" cy="440646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Curcumin (compound of Turmeric)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Antioxidant, anti-inflammatory, antibacterial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Conflicting results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Flavonoids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Antioxidants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Anthocyanins in blueberries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Cocoa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Caffeine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May reverse cognitive impairment and lower brain Beta-Amyloid (in mice)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Human studies conflicting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454" y="2019299"/>
            <a:ext cx="2220191" cy="22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09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foods….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34" y="150596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Resveratrol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Polyphenol in grapes and red wine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antioxidant and anti-inflammatory actions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Minerals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Magnesium deficiency may increase oxidative stress and impairs memory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Magnesium-rich foods: nuts, seeds, beans, whole grains, soy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 supplements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Mixed results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342" y="1673537"/>
            <a:ext cx="1675660" cy="11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15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Health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53" y="1433226"/>
            <a:ext cx="8596668" cy="4936401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Alzheimer’s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6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leading cause of death in the United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three seniors die with Alzheimer’s or dementia– more than breast cancer and prostate cancer combined.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Deaths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heart disease have declined 7.8% between 2000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BUT deaths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Alzheimer’s have increased by 146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 alone,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costs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Alzheimer’s and dementia will reach $305 billion and by 2050, at the current pace of the disease, costs are expected to be over $1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trillion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known that once a person has developed AD, there is little that can be done 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prevention appears to be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81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foods….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439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studies have had conflicting results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New 2020 study found soy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isoflavones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improve overall cognitive function and memory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288" y="4191625"/>
            <a:ext cx="2530763" cy="2219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39" y="3228013"/>
            <a:ext cx="1691958" cy="1691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273136"/>
            <a:ext cx="1328307" cy="1984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9230" y="4530435"/>
            <a:ext cx="2396084" cy="16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45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solidFill>
              <a:srgbClr val="00AFAF"/>
            </a:solidFill>
          </a:ln>
        </p:spPr>
        <p:txBody>
          <a:bodyPr/>
          <a:lstStyle/>
          <a:p>
            <a:r>
              <a:rPr lang="en-US" dirty="0" smtClean="0"/>
              <a:t>Vegetables </a:t>
            </a:r>
            <a:endParaRPr lang="en-US" dirty="0"/>
          </a:p>
        </p:txBody>
      </p:sp>
      <p:pic>
        <p:nvPicPr>
          <p:cNvPr id="4" name="Picture 5" descr="vegeta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571" y="-37576"/>
            <a:ext cx="2437429" cy="232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is is the icon for MyPlate which replaced MyPyramid in June 2011. The new MyPlate icon is composed of a plate divided into 4 sections: fruits, vegetables, grains, and protein. A dairy section is off the plate to the side. The MyPlate graphic is positioned on a placemat with the website ChooseMyPlate.gov written underneath. The 5 sections of MyPlate are clickable and go to food group subpage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1001" y="4645720"/>
            <a:ext cx="2431819" cy="22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7805" y="2284286"/>
            <a:ext cx="6208695" cy="5332477"/>
          </a:xfrm>
          <a:prstGeom prst="rect">
            <a:avLst/>
          </a:prstGeom>
        </p:spPr>
        <p:txBody>
          <a:bodyPr vert="horz" lIns="108830" tIns="54415" rIns="108830" bIns="54415" rtlCol="0">
            <a:normAutofit/>
          </a:bodyPr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67" dirty="0"/>
              <a:t>Eat more than 3-5 servings per </a:t>
            </a:r>
            <a:r>
              <a:rPr lang="en-US" altLang="en-US" sz="2667" dirty="0" smtClean="0"/>
              <a:t>day</a:t>
            </a:r>
          </a:p>
          <a:p>
            <a:r>
              <a:rPr lang="en-US" altLang="en-US" sz="2333" dirty="0" smtClean="0"/>
              <a:t>1 </a:t>
            </a:r>
            <a:r>
              <a:rPr lang="en-US" altLang="en-US" sz="2333" dirty="0"/>
              <a:t>serving = </a:t>
            </a:r>
          </a:p>
          <a:p>
            <a:pPr marL="544135" lvl="1" indent="0">
              <a:buNone/>
            </a:pPr>
            <a:r>
              <a:rPr lang="en-US" altLang="en-US" sz="2333" dirty="0" smtClean="0"/>
              <a:t>1 </a:t>
            </a:r>
            <a:r>
              <a:rPr lang="en-US" altLang="en-US" sz="2333" dirty="0"/>
              <a:t>cup raw or </a:t>
            </a:r>
            <a:r>
              <a:rPr lang="en-US" altLang="en-US" sz="2333" dirty="0" smtClean="0"/>
              <a:t>½ cup cooked </a:t>
            </a:r>
            <a:r>
              <a:rPr lang="en-US" altLang="en-US" sz="2333" dirty="0"/>
              <a:t>vegetables</a:t>
            </a:r>
          </a:p>
          <a:p>
            <a:pPr marL="544135" lvl="1" indent="0">
              <a:buNone/>
            </a:pPr>
            <a:r>
              <a:rPr lang="en-US" altLang="en-US" sz="2333" dirty="0" smtClean="0"/>
              <a:t>2 </a:t>
            </a:r>
            <a:r>
              <a:rPr lang="en-US" altLang="en-US" sz="2333" dirty="0"/>
              <a:t>cups leafy greens</a:t>
            </a:r>
          </a:p>
          <a:p>
            <a:pPr marL="81623" indent="0">
              <a:buNone/>
            </a:pPr>
            <a:r>
              <a:rPr lang="en-US" altLang="en-US" sz="2933" dirty="0"/>
              <a:t>Make it routine – every lunch and every dinner!</a:t>
            </a:r>
          </a:p>
          <a:p>
            <a:pPr marL="0" indent="0">
              <a:buNone/>
            </a:pPr>
            <a:endParaRPr lang="en-US" altLang="en-US" sz="2417" dirty="0"/>
          </a:p>
        </p:txBody>
      </p:sp>
      <p:pic>
        <p:nvPicPr>
          <p:cNvPr id="8" name="Picture 6" descr="green ve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40896"/>
            <a:ext cx="3357392" cy="44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0789840" y="905327"/>
            <a:ext cx="1402160" cy="1247432"/>
          </a:xfrm>
          <a:prstGeom prst="ellipse">
            <a:avLst/>
          </a:prstGeom>
          <a:noFill/>
          <a:ln w="76200">
            <a:solidFill>
              <a:srgbClr val="00AF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Oval 9"/>
          <p:cNvSpPr/>
          <p:nvPr/>
        </p:nvSpPr>
        <p:spPr>
          <a:xfrm>
            <a:off x="10159999" y="5209216"/>
            <a:ext cx="1155143" cy="1013784"/>
          </a:xfrm>
          <a:prstGeom prst="ellipse">
            <a:avLst/>
          </a:prstGeom>
          <a:noFill/>
          <a:ln w="76200">
            <a:solidFill>
              <a:srgbClr val="00AF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xmlns="" val="3275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ln>
            <a:solidFill>
              <a:srgbClr val="00AFAF"/>
            </a:solidFill>
          </a:ln>
        </p:spPr>
        <p:txBody>
          <a:bodyPr/>
          <a:lstStyle/>
          <a:p>
            <a:r>
              <a:rPr lang="en-US" dirty="0" smtClean="0"/>
              <a:t>Fruit </a:t>
            </a:r>
            <a:endParaRPr lang="en-US" dirty="0"/>
          </a:p>
        </p:txBody>
      </p:sp>
      <p:pic>
        <p:nvPicPr>
          <p:cNvPr id="4" name="Picture 5" descr="vegeta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571" y="-37576"/>
            <a:ext cx="2437429" cy="232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is is the icon for MyPlate which replaced MyPyramid in June 2011. The new MyPlate icon is composed of a plate divided into 4 sections: fruits, vegetables, grains, and protein. A dairy section is off the plate to the side. The MyPlate graphic is positioned on a placemat with the website ChooseMyPlate.gov written underneath. The 5 sections of MyPlate are clickable and go to food group subpage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1001" y="4645720"/>
            <a:ext cx="2431819" cy="22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255" y="1525523"/>
            <a:ext cx="5540555" cy="5332477"/>
          </a:xfrm>
          <a:prstGeom prst="rect">
            <a:avLst/>
          </a:prstGeom>
        </p:spPr>
        <p:txBody>
          <a:bodyPr vert="horz" lIns="108830" tIns="54415" rIns="108830" bIns="54415" rtlCol="0">
            <a:normAutofit/>
          </a:bodyPr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333" dirty="0"/>
              <a:t>Eat 2-4 servings per day</a:t>
            </a:r>
          </a:p>
          <a:p>
            <a:pPr>
              <a:lnSpc>
                <a:spcPct val="90000"/>
              </a:lnSpc>
            </a:pPr>
            <a:r>
              <a:rPr lang="en-US" altLang="en-US" sz="2333" dirty="0"/>
              <a:t>1 serving =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333" dirty="0"/>
              <a:t>	1 cup of fruit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333" dirty="0"/>
              <a:t>	1 medium sized fruit</a:t>
            </a:r>
          </a:p>
          <a:p>
            <a:endParaRPr lang="en-US" altLang="en-US" sz="2417" dirty="0"/>
          </a:p>
        </p:txBody>
      </p:sp>
      <p:sp>
        <p:nvSpPr>
          <p:cNvPr id="9" name="Oval 8"/>
          <p:cNvSpPr/>
          <p:nvPr/>
        </p:nvSpPr>
        <p:spPr>
          <a:xfrm>
            <a:off x="9886404" y="157432"/>
            <a:ext cx="1402160" cy="1247432"/>
          </a:xfrm>
          <a:prstGeom prst="ellipse">
            <a:avLst/>
          </a:prstGeom>
          <a:noFill/>
          <a:ln w="76200">
            <a:solidFill>
              <a:srgbClr val="00AF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Oval 9"/>
          <p:cNvSpPr/>
          <p:nvPr/>
        </p:nvSpPr>
        <p:spPr>
          <a:xfrm>
            <a:off x="10009913" y="4738076"/>
            <a:ext cx="1155143" cy="1013784"/>
          </a:xfrm>
          <a:prstGeom prst="ellipse">
            <a:avLst/>
          </a:prstGeom>
          <a:noFill/>
          <a:ln w="76200">
            <a:solidFill>
              <a:srgbClr val="00AF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1" name="Picture 6" descr="blueberri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875" y="2284286"/>
            <a:ext cx="2814821" cy="419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erri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860" y="3537648"/>
            <a:ext cx="3515481" cy="268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 result for fruit ske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400" y="4645720"/>
            <a:ext cx="2675091" cy="17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0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ln>
            <a:solidFill>
              <a:srgbClr val="00AFAF"/>
            </a:solidFill>
          </a:ln>
        </p:spPr>
        <p:txBody>
          <a:bodyPr/>
          <a:lstStyle/>
          <a:p>
            <a:r>
              <a:rPr lang="en-US" dirty="0" smtClean="0"/>
              <a:t>Whole Grains</a:t>
            </a:r>
            <a:endParaRPr lang="en-US" dirty="0"/>
          </a:p>
        </p:txBody>
      </p:sp>
      <p:pic>
        <p:nvPicPr>
          <p:cNvPr id="4" name="Picture 5" descr="vegeta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571" y="-37576"/>
            <a:ext cx="2437429" cy="232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is is the icon for MyPlate which replaced MyPyramid in June 2011. The new MyPlate icon is composed of a plate divided into 4 sections: fruits, vegetables, grains, and protein. A dairy section is off the plate to the side. The MyPlate graphic is positioned on a placemat with the website ChooseMyPlate.gov written underneath. The 5 sections of MyPlate are clickable and go to food group subpage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571" y="4645720"/>
            <a:ext cx="2431819" cy="22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054306"/>
            <a:ext cx="5252720" cy="5823703"/>
          </a:xfrm>
          <a:prstGeom prst="rect">
            <a:avLst/>
          </a:prstGeom>
        </p:spPr>
        <p:txBody>
          <a:bodyPr vert="horz" lIns="108830" tIns="54415" rIns="108830" bIns="54415" rtlCol="0">
            <a:normAutofit/>
          </a:bodyPr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50" dirty="0"/>
              <a:t>Aim for 2-3 servings of whole </a:t>
            </a:r>
            <a:r>
              <a:rPr lang="en-US" altLang="en-US" sz="3250" dirty="0" smtClean="0"/>
              <a:t>grains/day </a:t>
            </a:r>
            <a:endParaRPr lang="en-US" altLang="en-US" sz="3250" dirty="0"/>
          </a:p>
          <a:p>
            <a:r>
              <a:rPr lang="en-US" altLang="en-US" sz="3250" dirty="0"/>
              <a:t>1 serving = </a:t>
            </a:r>
          </a:p>
          <a:p>
            <a:pPr marL="544135" lvl="1" indent="0">
              <a:buNone/>
            </a:pPr>
            <a:r>
              <a:rPr lang="en-US" sz="2667" dirty="0"/>
              <a:t>1 slice of bread</a:t>
            </a:r>
          </a:p>
          <a:p>
            <a:pPr marL="544135" lvl="1" indent="0">
              <a:buNone/>
            </a:pPr>
            <a:r>
              <a:rPr lang="en-US" sz="2667" dirty="0"/>
              <a:t>1 cup of ready-to-eat cereal</a:t>
            </a:r>
          </a:p>
          <a:p>
            <a:pPr marL="544135" lvl="1" indent="0">
              <a:buNone/>
            </a:pPr>
            <a:r>
              <a:rPr lang="en-US" sz="2667" dirty="0"/>
              <a:t>½ cup of cooked rice, cooked pasta, or cooked </a:t>
            </a:r>
            <a:r>
              <a:rPr lang="en-US" sz="2667" dirty="0" smtClean="0"/>
              <a:t>cereal</a:t>
            </a:r>
          </a:p>
          <a:p>
            <a:pPr marL="429970" indent="-457200"/>
            <a:r>
              <a:rPr lang="en-US" altLang="en-US" sz="3267" dirty="0" smtClean="0"/>
              <a:t>Intact grains preferred</a:t>
            </a:r>
            <a:endParaRPr lang="en-US" altLang="en-US" sz="3267" dirty="0"/>
          </a:p>
          <a:p>
            <a:pPr lvl="1"/>
            <a:endParaRPr lang="en-US" altLang="en-US" sz="2500" dirty="0"/>
          </a:p>
          <a:p>
            <a:endParaRPr lang="en-US" alt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10587484" y="157432"/>
            <a:ext cx="1402160" cy="1247432"/>
          </a:xfrm>
          <a:prstGeom prst="ellipse">
            <a:avLst/>
          </a:prstGeom>
          <a:noFill/>
          <a:ln w="76200">
            <a:solidFill>
              <a:srgbClr val="00AF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Oval 9"/>
          <p:cNvSpPr/>
          <p:nvPr/>
        </p:nvSpPr>
        <p:spPr>
          <a:xfrm>
            <a:off x="10587484" y="4769891"/>
            <a:ext cx="1155143" cy="1013784"/>
          </a:xfrm>
          <a:prstGeom prst="ellipse">
            <a:avLst/>
          </a:prstGeom>
          <a:noFill/>
          <a:ln w="76200">
            <a:solidFill>
              <a:srgbClr val="00AF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3" name="Picture 3" descr="Enjoy an assortment of nutritious whole grai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246" y="3600186"/>
            <a:ext cx="4295324" cy="31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06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Choose fats wisely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71788" y="1045357"/>
            <a:ext cx="4689475" cy="5399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333" b="1" i="1" dirty="0"/>
              <a:t>Replace with Monounsaturated and Polyunsaturated </a:t>
            </a:r>
            <a:r>
              <a:rPr lang="en-US" altLang="en-US" sz="2333" b="1" i="1" dirty="0" smtClean="0"/>
              <a:t>fats – and watch portions</a:t>
            </a:r>
            <a:endParaRPr lang="en-US" altLang="en-US" sz="2333" b="1" i="1" dirty="0"/>
          </a:p>
          <a:p>
            <a:pPr marL="0" indent="0">
              <a:buNone/>
            </a:pPr>
            <a:endParaRPr lang="en-US" altLang="en-US" sz="1833" u="sng" dirty="0"/>
          </a:p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890523"/>
            <a:ext cx="9754571" cy="5332477"/>
          </a:xfrm>
          <a:prstGeom prst="rect">
            <a:avLst/>
          </a:prstGeom>
        </p:spPr>
        <p:txBody>
          <a:bodyPr vert="horz" lIns="108830" tIns="54415" rIns="108830" bIns="54415" rtlCol="0">
            <a:normAutofit/>
          </a:bodyPr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en-US" sz="3000" dirty="0"/>
          </a:p>
          <a:p>
            <a:endParaRPr lang="en-US" alt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556" y="1120116"/>
            <a:ext cx="4741333" cy="127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3" b="1" i="1" dirty="0"/>
              <a:t>Limit Saturated fats and avoid all Trans Fats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0504" y="4505375"/>
            <a:ext cx="2749393" cy="182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340" y="2693643"/>
            <a:ext cx="3180573" cy="1590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3483" y="1959433"/>
            <a:ext cx="2498168" cy="160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385" y="4806137"/>
            <a:ext cx="2668193" cy="15848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59241" y="944881"/>
            <a:ext cx="1" cy="5480884"/>
          </a:xfrm>
          <a:prstGeom prst="line">
            <a:avLst/>
          </a:prstGeom>
          <a:ln>
            <a:solidFill>
              <a:srgbClr val="00AF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30" y="3294728"/>
            <a:ext cx="2511930" cy="1600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5663" y="3685323"/>
            <a:ext cx="1817623" cy="18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2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Stay Hydrated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736195" y="1120180"/>
            <a:ext cx="4689475" cy="5399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333" b="1" i="1" dirty="0"/>
              <a:t>Replace with water, decaffeinated tea</a:t>
            </a:r>
          </a:p>
          <a:p>
            <a:pPr marL="0" indent="0">
              <a:buNone/>
            </a:pPr>
            <a:endParaRPr lang="en-US" altLang="en-US" sz="1833" u="sng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4556" y="1120116"/>
            <a:ext cx="4741333" cy="127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3" b="1" i="1" dirty="0"/>
              <a:t>Limit  alcohol, high sugar, high salt, &amp; caffeinated beverages</a:t>
            </a:r>
          </a:p>
          <a:p>
            <a:endParaRPr lang="en-US" sz="1500" dirty="0"/>
          </a:p>
          <a:p>
            <a:endParaRPr lang="en-US" sz="15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59241" y="944881"/>
            <a:ext cx="1" cy="5480884"/>
          </a:xfrm>
          <a:prstGeom prst="line">
            <a:avLst/>
          </a:prstGeom>
          <a:ln>
            <a:solidFill>
              <a:srgbClr val="00AF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fruit infused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446" y="2069226"/>
            <a:ext cx="2503096" cy="17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ater bottle times to dr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8018" y="3925850"/>
            <a:ext cx="2292262" cy="22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ff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699" y="2031008"/>
            <a:ext cx="1791634" cy="11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port drin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90" y="2076420"/>
            <a:ext cx="2222500" cy="17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oda gener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889" y="4823374"/>
            <a:ext cx="1944688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wa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2899" y="2095735"/>
            <a:ext cx="2381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sparkling wa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354" y="4268569"/>
            <a:ext cx="1539875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2" descr="Image result for beer"/>
          <p:cNvSpPr>
            <a:spLocks noChangeAspect="1" noChangeArrowheads="1"/>
          </p:cNvSpPr>
          <p:nvPr/>
        </p:nvSpPr>
        <p:spPr bwMode="auto">
          <a:xfrm>
            <a:off x="129646" y="-120386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1058" name="Picture 34" descr="Image result for be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90" y="4118610"/>
            <a:ext cx="178593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6" descr="Image result for tea"/>
          <p:cNvSpPr>
            <a:spLocks noChangeAspect="1" noChangeArrowheads="1"/>
          </p:cNvSpPr>
          <p:nvPr/>
        </p:nvSpPr>
        <p:spPr bwMode="auto">
          <a:xfrm>
            <a:off x="256646" y="6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AutoShape 38" descr="Image result for tea"/>
          <p:cNvSpPr>
            <a:spLocks noChangeAspect="1" noChangeArrowheads="1"/>
          </p:cNvSpPr>
          <p:nvPr/>
        </p:nvSpPr>
        <p:spPr bwMode="auto">
          <a:xfrm>
            <a:off x="383646" y="133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1064" name="Picture 40" descr="Image result for te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3560" y="4394079"/>
            <a:ext cx="20716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42" descr="Image result for coffee drink with sugar"/>
          <p:cNvSpPr>
            <a:spLocks noChangeAspect="1" noChangeArrowheads="1"/>
          </p:cNvSpPr>
          <p:nvPr/>
        </p:nvSpPr>
        <p:spPr bwMode="auto">
          <a:xfrm>
            <a:off x="510646" y="260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1068" name="Picture 44" descr="Image result for coffee drink with suga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920" y="3259100"/>
            <a:ext cx="237331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5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Meal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01725"/>
            <a:ext cx="5278438" cy="5399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Eat more often: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leafy vegetables (other vegetables too)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Berries (and other fruits)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Nuts and seeds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Whole grains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Beans and lentils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healthy fats in moderation: olive oil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must: Fish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 lean poultry (but plant foods preferred)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vegeta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8960" y="0"/>
            <a:ext cx="2437429" cy="232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is is the icon for MyPlate which replaced MyPyramid in June 2011. The new MyPlate icon is composed of a plate divided into 4 sections: fruits, vegetables, grains, and protein. A dairy section is off the plate to the side. The MyPlate graphic is positioned on a placemat with the website ChooseMyPlate.gov written underneath. The 5 sections of MyPlate are clickable and go to food group subpage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571" y="4645720"/>
            <a:ext cx="2431819" cy="22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783204" y="1082773"/>
            <a:ext cx="3965755" cy="5399218"/>
          </a:xfrm>
          <a:prstGeom prst="rect">
            <a:avLst/>
          </a:prstGeom>
        </p:spPr>
        <p:txBody>
          <a:bodyPr vert="horz" lIns="108830" tIns="54415" rIns="108830" bIns="54415" rtlCol="0">
            <a:normAutofit/>
          </a:bodyPr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/>
              <a:t>Eat less often: </a:t>
            </a:r>
          </a:p>
          <a:p>
            <a:pPr lvl="1"/>
            <a:r>
              <a:rPr lang="en-US" sz="2800" dirty="0"/>
              <a:t>Red meats</a:t>
            </a:r>
          </a:p>
          <a:p>
            <a:pPr lvl="1"/>
            <a:r>
              <a:rPr lang="en-US" sz="2800" dirty="0"/>
              <a:t>Butter and stick margarine</a:t>
            </a:r>
          </a:p>
          <a:p>
            <a:pPr lvl="1"/>
            <a:r>
              <a:rPr lang="en-US" sz="2800" dirty="0"/>
              <a:t>Cheese </a:t>
            </a:r>
          </a:p>
          <a:p>
            <a:pPr lvl="1"/>
            <a:r>
              <a:rPr lang="en-US" sz="2800" dirty="0"/>
              <a:t>Pastries and sweets</a:t>
            </a:r>
          </a:p>
          <a:p>
            <a:pPr lvl="1"/>
            <a:r>
              <a:rPr lang="en-US" sz="2800" dirty="0"/>
              <a:t>Fried foods </a:t>
            </a:r>
          </a:p>
          <a:p>
            <a:pPr lvl="1"/>
            <a:r>
              <a:rPr lang="en-US" sz="2800" dirty="0"/>
              <a:t>Alcohol </a:t>
            </a:r>
          </a:p>
        </p:txBody>
      </p:sp>
    </p:spTree>
    <p:extLst>
      <p:ext uri="{BB962C8B-B14F-4D97-AF65-F5344CB8AC3E}">
        <p14:creationId xmlns:p14="http://schemas.microsoft.com/office/powerpoint/2010/main" xmlns="" val="2665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Ways to Love your Brain </a:t>
            </a:r>
            <a:br>
              <a:rPr lang="en-US" dirty="0" smtClean="0"/>
            </a:br>
            <a:r>
              <a:rPr lang="en-US" dirty="0" smtClean="0"/>
              <a:t>(from alz.org)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Break a sweat</a:t>
            </a:r>
          </a:p>
          <a:p>
            <a:r>
              <a:rPr lang="en-US" dirty="0" smtClean="0"/>
              <a:t>2. Hit the books</a:t>
            </a:r>
          </a:p>
          <a:p>
            <a:r>
              <a:rPr lang="en-US" dirty="0" smtClean="0"/>
              <a:t>3. Butt out</a:t>
            </a:r>
          </a:p>
          <a:p>
            <a:r>
              <a:rPr lang="en-US" dirty="0" smtClean="0"/>
              <a:t>4. Follow your heart (take care of your heart and your brain might follow)</a:t>
            </a:r>
          </a:p>
          <a:p>
            <a:r>
              <a:rPr lang="en-US" dirty="0" smtClean="0"/>
              <a:t>5. Heads up (avoid head injury)</a:t>
            </a:r>
          </a:p>
          <a:p>
            <a:r>
              <a:rPr lang="en-US" dirty="0" smtClean="0"/>
              <a:t>6. Fuel up right</a:t>
            </a:r>
          </a:p>
          <a:p>
            <a:r>
              <a:rPr lang="en-US" dirty="0" smtClean="0"/>
              <a:t>7. Catch some </a:t>
            </a:r>
            <a:r>
              <a:rPr lang="en-US" dirty="0" err="1" smtClean="0"/>
              <a:t>zzz’s</a:t>
            </a:r>
            <a:endParaRPr lang="en-US" dirty="0" smtClean="0"/>
          </a:p>
          <a:p>
            <a:r>
              <a:rPr lang="en-US" dirty="0" smtClean="0"/>
              <a:t>8. Take care of your mental health</a:t>
            </a:r>
          </a:p>
          <a:p>
            <a:r>
              <a:rPr lang="en-US" dirty="0" smtClean="0"/>
              <a:t>9. Buddy up</a:t>
            </a:r>
          </a:p>
          <a:p>
            <a:r>
              <a:rPr lang="en-US" dirty="0" smtClean="0"/>
              <a:t>10. Stump yourself – challenge your mind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032" y="3922135"/>
            <a:ext cx="28575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9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282" y="505691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79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in brain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62" y="1322368"/>
            <a:ext cx="8596668" cy="388077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Plaques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deposits of a protein fragment called beta-amyloid (BAY-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AM-uh-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loyd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that build up in the spaces between nerve cells.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Tangles are twisted fibers of another protein called tau (rhymes with “wow”) that build up inside cells.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987" y="3664892"/>
            <a:ext cx="2873087" cy="2827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8796" y="3789582"/>
            <a:ext cx="27432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75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altLang="en-US" b="1" dirty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9318" y="734291"/>
            <a:ext cx="10048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Modifiable Risk Factors for Dementia/Alzheimer’s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6745" y="1930399"/>
            <a:ext cx="78451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inactivity (low education)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Inactivity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Hearing Loss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associated with progressive cognitive decline and Alzheimer’s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224" y="1443757"/>
            <a:ext cx="3162177" cy="31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Am I at risk for diabetes? Take the quiz!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475" y="2490844"/>
            <a:ext cx="11092313" cy="1916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2245" y="4967494"/>
            <a:ext cx="520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https://www.cdc.gov/prediabetes/takethetest/</a:t>
            </a:r>
          </a:p>
        </p:txBody>
      </p:sp>
    </p:spTree>
    <p:extLst>
      <p:ext uri="{BB962C8B-B14F-4D97-AF65-F5344CB8AC3E}">
        <p14:creationId xmlns:p14="http://schemas.microsoft.com/office/powerpoint/2010/main" xmlns="" val="180164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Diabetes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1" y="1066800"/>
            <a:ext cx="515982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Prediabetes: blood glucose (blood sugar) is higher than normal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Diabetes: greatly elevated blood glucose levels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066799"/>
            <a:ext cx="5649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Preventing diabetes OR controlling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diabetes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lowers your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for: </a:t>
            </a:r>
          </a:p>
          <a:p>
            <a:pPr marL="925119" lvl="1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attack</a:t>
            </a:r>
          </a:p>
          <a:p>
            <a:pPr marL="925119" lvl="1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 marL="925119" lvl="1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Blindness</a:t>
            </a:r>
          </a:p>
          <a:p>
            <a:pPr marL="925119" lvl="1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Kidney failure </a:t>
            </a:r>
          </a:p>
          <a:p>
            <a:pPr marL="925119" lvl="1" indent="-3809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may improve brain health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531" y="3851789"/>
            <a:ext cx="3009265" cy="20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30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10664825" cy="695325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 for developing diabetes: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199" y="1615456"/>
            <a:ext cx="501831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(African American, Alaska Native, American Indian, Asian American, Hispanic/Latino, Native Hawaiian, or Pacific Islander)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Older Age </a:t>
            </a: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(over 45)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5838209" y="1625734"/>
            <a:ext cx="5983876" cy="4689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Overweight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High blood pressure or history of heart disease or stroke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Physical Inactivity 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History of Gestational Diabetes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gave birth to a baby weighing 9 pounds or more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Polycystic Ovary Syndrome (PCOS)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Low HDL (“good”) cholesterol,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High triglycerides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Have acanthosis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nigricans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(dark, thick, and velvety skin around your neck or armpits)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72" y="880557"/>
            <a:ext cx="4713514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u="sng" dirty="0">
                <a:latin typeface="Arial" panose="020B0604020202020204" pitchFamily="34" charset="0"/>
                <a:cs typeface="Arial" panose="020B0604020202020204" pitchFamily="34" charset="0"/>
              </a:rPr>
              <a:t>Non-modifiable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0945" y="1020504"/>
            <a:ext cx="4555783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u="sng" dirty="0">
                <a:latin typeface="Arial" panose="020B0604020202020204" pitchFamily="34" charset="0"/>
                <a:cs typeface="Arial" panose="020B0604020202020204" pitchFamily="34" charset="0"/>
              </a:rPr>
              <a:t>Modifiable</a:t>
            </a:r>
            <a:endParaRPr lang="en-U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google image, overweight person run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586" y="4620716"/>
            <a:ext cx="28575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24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to do: 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35280" y="1202100"/>
            <a:ext cx="5386918" cy="639762"/>
          </a:xfrm>
          <a:prstGeom prst="rect">
            <a:avLst/>
          </a:prstGeom>
        </p:spPr>
        <p:txBody>
          <a:bodyPr/>
          <a:lstStyle>
            <a:lvl1pPr marL="489741" indent="-489741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106" indent="-408118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470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457" indent="-326495" algn="l" defTabSz="652987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444" indent="-326495" algn="l" defTabSz="652987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433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421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409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397" indent="-326495" algn="l" defTabSz="65298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33" dirty="0"/>
              <a:t>If you </a:t>
            </a:r>
            <a:r>
              <a:rPr lang="en-US" sz="3667" dirty="0"/>
              <a:t>have</a:t>
            </a:r>
            <a:r>
              <a:rPr lang="en-US" sz="3833" dirty="0"/>
              <a:t> prediabetes: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15899" y="2121535"/>
            <a:ext cx="5386918" cy="39512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defPPr>
              <a:defRPr lang="en-US"/>
            </a:defPPr>
            <a:lvl1pPr marL="0" algn="r" defTabSz="652987" rtl="0" eaLnBrk="1" latinLnBrk="0" hangingPunct="1">
              <a:defRPr sz="13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298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5975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896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1951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4938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792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14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390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15" indent="-238115" algn="l">
              <a:buFont typeface="Arial" panose="020B0604020202020204" pitchFamily="34" charset="0"/>
              <a:buChar char="•"/>
            </a:pPr>
            <a:r>
              <a:rPr lang="en-US" sz="2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activity to at least 30 </a:t>
            </a:r>
            <a:r>
              <a:rPr lang="en-US" sz="2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 5 times a week</a:t>
            </a:r>
          </a:p>
          <a:p>
            <a:pPr marL="238115" indent="-238115" algn="l">
              <a:buFont typeface="Arial" panose="020B0604020202020204" pitchFamily="34" charset="0"/>
              <a:buChar char="•"/>
            </a:pPr>
            <a:r>
              <a:rPr lang="en-US" sz="2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with your doctor to see if you need a </a:t>
            </a:r>
            <a:r>
              <a:rPr lang="en-US" sz="2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en-US" sz="2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15" indent="-238115" algn="l">
              <a:buFont typeface="Arial" panose="020B0604020202020204" pitchFamily="34" charset="0"/>
              <a:buChar char="•"/>
            </a:pPr>
            <a:r>
              <a:rPr lang="en-US" sz="2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a </a:t>
            </a:r>
            <a:r>
              <a:rPr lang="en-US" sz="2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fat healthy diet </a:t>
            </a:r>
            <a:r>
              <a:rPr lang="en-US" sz="2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plant-based is recommended</a:t>
            </a:r>
            <a:endParaRPr lang="en-US" sz="2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15" indent="-238115" algn="l">
              <a:buFont typeface="Arial" panose="020B0604020202020204" pitchFamily="34" charset="0"/>
              <a:buChar char="•"/>
            </a:pPr>
            <a:r>
              <a:rPr lang="en-US" sz="2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 </a:t>
            </a:r>
            <a:r>
              <a:rPr lang="en-US" sz="2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en-US" sz="2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</a:t>
            </a:r>
            <a:endParaRPr lang="en-US" sz="2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8115" indent="-238115" algn="l">
              <a:buFont typeface="Arial" panose="020B0604020202020204" pitchFamily="34" charset="0"/>
              <a:buChar char="•"/>
            </a:pPr>
            <a:r>
              <a:rPr lang="en-US" sz="2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a pre-diabetes class!</a:t>
            </a:r>
            <a:endParaRPr lang="en-US" sz="2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08396" y="1108294"/>
            <a:ext cx="5389033" cy="639762"/>
          </a:xfrm>
          <a:prstGeom prst="rect">
            <a:avLst/>
          </a:prstGeom>
        </p:spPr>
        <p:txBody>
          <a:bodyPr vert="horz" lIns="108830" tIns="54415" rIns="108830" bIns="54415" rtlCol="0" anchor="ctr"/>
          <a:lstStyle>
            <a:defPPr>
              <a:defRPr lang="en-US"/>
            </a:defPPr>
            <a:lvl1pPr marL="0" algn="ctr" defTabSz="652987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298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5975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896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1951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4938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792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14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390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67" dirty="0">
                <a:solidFill>
                  <a:schemeClr val="tx1"/>
                </a:solidFill>
              </a:rPr>
              <a:t>If you have diabetes: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260447" y="1984668"/>
            <a:ext cx="5389033" cy="39512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defPPr>
              <a:defRPr lang="en-US"/>
            </a:defPPr>
            <a:lvl1pPr marL="0" algn="r" defTabSz="652987" rtl="0" eaLnBrk="1" latinLnBrk="0" hangingPunct="1">
              <a:defRPr sz="13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298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5975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896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1951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4938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7927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14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3903" algn="l" defTabSz="652987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your doctor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diabetes educator to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blood glucose to goal </a:t>
            </a: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a consistent carbohydrate diet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plant-based preferred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movement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30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 5 times a week</a:t>
            </a:r>
          </a:p>
          <a:p>
            <a:pPr marL="380985" indent="-380985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for a referral to meet with a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educator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83" dirty="0"/>
          </a:p>
        </p:txBody>
      </p:sp>
    </p:spTree>
    <p:extLst>
      <p:ext uri="{BB962C8B-B14F-4D97-AF65-F5344CB8AC3E}">
        <p14:creationId xmlns:p14="http://schemas.microsoft.com/office/powerpoint/2010/main" xmlns="" val="105911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Need Help?	Ask for a Referral….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113" y="1330036"/>
            <a:ext cx="8229600" cy="491882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Sutter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System: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Referral to Diabetes Education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916-774-8885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Univ. of California Medical Center: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Referral to Health Management and Education (HME)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916-734-0718, www.livinghealth.ucdmc.edu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Dignity Health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Referral to Diabetes Education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916-733-5798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Kaiser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Diabetes Care Management Program for all with diabetes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online program available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83FB8-4979-44EB-B1C0-7F62BE3ED94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619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1608</Words>
  <Application>Microsoft Office PowerPoint</Application>
  <PresentationFormat>Custom</PresentationFormat>
  <Paragraphs>307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Nutrition Tips for a Healthy Brain </vt:lpstr>
      <vt:lpstr>Brain Health Facts</vt:lpstr>
      <vt:lpstr>Key factors in brain diseases</vt:lpstr>
      <vt:lpstr>Overview</vt:lpstr>
      <vt:lpstr>Am I at risk for diabetes? Take the quiz!</vt:lpstr>
      <vt:lpstr>Diabetes </vt:lpstr>
      <vt:lpstr>Risk factors for developing diabetes: </vt:lpstr>
      <vt:lpstr>What to do: </vt:lpstr>
      <vt:lpstr>Need Help? Ask for a Referral….</vt:lpstr>
      <vt:lpstr>Hypertension </vt:lpstr>
      <vt:lpstr>Risk factors for Hypertension </vt:lpstr>
      <vt:lpstr>What to do:</vt:lpstr>
      <vt:lpstr>What are the best eating styles for your brain?</vt:lpstr>
      <vt:lpstr>Slide 14</vt:lpstr>
      <vt:lpstr>Whole food plant-based diet research</vt:lpstr>
      <vt:lpstr>MIND Diet: Mediterranean- DASH Intervention for Neurogenerative Delay  </vt:lpstr>
      <vt:lpstr>Slide 17</vt:lpstr>
      <vt:lpstr>Specific foods that have been studied</vt:lpstr>
      <vt:lpstr>Specific foods….</vt:lpstr>
      <vt:lpstr>Specific foods….</vt:lpstr>
      <vt:lpstr>Vegetables </vt:lpstr>
      <vt:lpstr>Fruit </vt:lpstr>
      <vt:lpstr>Whole Grains</vt:lpstr>
      <vt:lpstr>Choose fats wisely </vt:lpstr>
      <vt:lpstr>Stay Hydrated</vt:lpstr>
      <vt:lpstr>Meal Guidelines</vt:lpstr>
      <vt:lpstr>10 Ways to Love your Brain  (from alz.org)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14</cp:revision>
  <dcterms:created xsi:type="dcterms:W3CDTF">2020-06-22T16:09:45Z</dcterms:created>
  <dcterms:modified xsi:type="dcterms:W3CDTF">2020-06-23T19:56:37Z</dcterms:modified>
</cp:coreProperties>
</file>