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22" r:id="rId1"/>
  </p:sldMasterIdLst>
  <p:notesMasterIdLst>
    <p:notesMasterId r:id="rId40"/>
  </p:notesMasterIdLst>
  <p:sldIdLst>
    <p:sldId id="256" r:id="rId2"/>
    <p:sldId id="299" r:id="rId3"/>
    <p:sldId id="262" r:id="rId4"/>
    <p:sldId id="269" r:id="rId5"/>
    <p:sldId id="270" r:id="rId6"/>
    <p:sldId id="279" r:id="rId7"/>
    <p:sldId id="282" r:id="rId8"/>
    <p:sldId id="271" r:id="rId9"/>
    <p:sldId id="281" r:id="rId10"/>
    <p:sldId id="272" r:id="rId11"/>
    <p:sldId id="273" r:id="rId12"/>
    <p:sldId id="294" r:id="rId13"/>
    <p:sldId id="428" r:id="rId14"/>
    <p:sldId id="431" r:id="rId15"/>
    <p:sldId id="429" r:id="rId16"/>
    <p:sldId id="298" r:id="rId17"/>
    <p:sldId id="296" r:id="rId18"/>
    <p:sldId id="425" r:id="rId19"/>
    <p:sldId id="426" r:id="rId20"/>
    <p:sldId id="432" r:id="rId21"/>
    <p:sldId id="274" r:id="rId22"/>
    <p:sldId id="275" r:id="rId23"/>
    <p:sldId id="276" r:id="rId24"/>
    <p:sldId id="295" r:id="rId25"/>
    <p:sldId id="277" r:id="rId26"/>
    <p:sldId id="287" r:id="rId27"/>
    <p:sldId id="288" r:id="rId28"/>
    <p:sldId id="286" r:id="rId29"/>
    <p:sldId id="284" r:id="rId30"/>
    <p:sldId id="423" r:id="rId31"/>
    <p:sldId id="290" r:id="rId32"/>
    <p:sldId id="292" r:id="rId33"/>
    <p:sldId id="278" r:id="rId34"/>
    <p:sldId id="297" r:id="rId35"/>
    <p:sldId id="427" r:id="rId36"/>
    <p:sldId id="424" r:id="rId37"/>
    <p:sldId id="289" r:id="rId38"/>
    <p:sldId id="430" r:id="rId39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65" autoAdjust="0"/>
    <p:restoredTop sz="87982" autoAdjust="0"/>
  </p:normalViewPr>
  <p:slideViewPr>
    <p:cSldViewPr snapToGrid="0" snapToObjects="1">
      <p:cViewPr>
        <p:scale>
          <a:sx n="103" d="100"/>
          <a:sy n="103" d="100"/>
        </p:scale>
        <p:origin x="-1002" y="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15422C1-95C8-F54D-B14F-7DCA45C72E8C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D7A4FB9-8DA6-FD42-BE0D-718655D66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50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aim to reverse cardiometabolic disease, which also happens to be the kind of disease that places one at higher risk for severe COVID-19 (never a better time to reverse disease!!!)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7A4FB9-8DA6-FD42-BE0D-718655D66D4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4079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7A4FB9-8DA6-FD42-BE0D-718655D66D4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4361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1">
            <a:extLst>
              <a:ext uri="{FF2B5EF4-FFF2-40B4-BE49-F238E27FC236}">
                <a16:creationId xmlns:a16="http://schemas.microsoft.com/office/drawing/2014/main" xmlns="" id="{B88BB582-E162-4937-81D7-F3F19269FA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97871333-8D90-4644-AE47-1E7A800E1A0D}" type="slidenum">
              <a:rPr lang="en-US" altLang="en-US">
                <a:latin typeface="Times New Roman" panose="02020603050405020304" pitchFamily="18" charset="0"/>
              </a:rPr>
              <a:pPr/>
              <a:t>24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xmlns="" id="{F097110D-0B50-42AC-B2F4-F00CEF5DC1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xmlns="" id="{BEB03514-A8E1-4C87-92EB-E36F14A52C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Many have already been making plans for dealing with shelter in place, school closures, e.g., trying to work from home, alternate childcare,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7A4FB9-8DA6-FD42-BE0D-718655D66D4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3948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Being ok with the present, what we are feeling, what we are experiencing. Start with the assumption that “human suffering is normal”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7A4FB9-8DA6-FD42-BE0D-718655D66D49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8272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 bold, experiment, and anticipate it will feel weird – through repetition and familiarity, social connectedness can be significant despite being apart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7A4FB9-8DA6-FD42-BE0D-718655D66D49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7246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7A4FB9-8DA6-FD42-BE0D-718655D66D49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5969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Either decrease the demands, or increase the</a:t>
            </a:r>
            <a:r>
              <a:rPr lang="en-US" baseline="0" dirty="0"/>
              <a:t> coping resources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A4FB9-8DA6-FD42-BE0D-718655D66D4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2125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A4FB9-8DA6-FD42-BE0D-718655D66D4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8257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Triggers of a</a:t>
            </a:r>
            <a:r>
              <a:rPr lang="en-US" baseline="0" dirty="0"/>
              <a:t>n adverse cardiovascular event, like a heart attack, right now or in the very near future (acute)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A4FB9-8DA6-FD42-BE0D-718655D66D4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2735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1">
            <a:extLst>
              <a:ext uri="{FF2B5EF4-FFF2-40B4-BE49-F238E27FC236}">
                <a16:creationId xmlns:a16="http://schemas.microsoft.com/office/drawing/2014/main" xmlns="" id="{AD635BBC-E46A-4305-BB10-3E003377ECD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4B12BD1C-654E-4FF2-A49B-B805D81E949C}" type="slidenum">
              <a:rPr lang="en-US" altLang="en-US">
                <a:latin typeface="Times New Roman" panose="02020603050405020304" pitchFamily="18" charset="0"/>
              </a:rPr>
              <a:pPr/>
              <a:t>12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xmlns="" id="{740335FC-89EE-4A76-BE1F-4520B59388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xmlns="" id="{ABAEE168-B428-49DF-9449-A417BC9731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/>
              <a:t>Human body stores up energy in the blood to prepare to fight or run</a:t>
            </a:r>
          </a:p>
          <a:p>
            <a:r>
              <a:rPr lang="en-US" altLang="en-US" dirty="0"/>
              <a:t>Changes that happen in body very important for survival</a:t>
            </a:r>
          </a:p>
          <a:p>
            <a:r>
              <a:rPr lang="en-US" altLang="en-US" dirty="0"/>
              <a:t>	</a:t>
            </a:r>
            <a:r>
              <a:rPr lang="en-US" altLang="en-US" i="1" dirty="0"/>
              <a:t>In a real life-or-death situation, it is vital that when faced with some danger, an automatic response 	takes over causing us to take immediate action (attack or run)</a:t>
            </a:r>
            <a:endParaRPr lang="en-US" altLang="en-US" dirty="0"/>
          </a:p>
          <a:p>
            <a:r>
              <a:rPr lang="en-US" altLang="en-US" dirty="0"/>
              <a:t>Our bodies react the same way to an approaching speeding car and to anxiety caused by a deadline</a:t>
            </a:r>
          </a:p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One list summary of strategies for promoting well-being during COVID-19 situation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7A4FB9-8DA6-FD42-BE0D-718655D66D4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9581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Importance of dealing with a problem directly and productively.  Also critical to express your genuine emotions about a problem, too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7A4FB9-8DA6-FD42-BE0D-718655D66D4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2411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Strategies that reduce negative emotions are not always the same as those that increase positive emotions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7A4FB9-8DA6-FD42-BE0D-718655D66D4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0151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will turn to all of these in this class series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7A4FB9-8DA6-FD42-BE0D-718655D66D4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958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Title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492375"/>
            <a:ext cx="6762749" cy="1470025"/>
          </a:xfrm>
        </p:spPr>
        <p:txBody>
          <a:bodyPr/>
          <a:lstStyle>
            <a:lvl1pPr algn="r">
              <a:defRPr sz="4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1" y="3966882"/>
            <a:ext cx="6762749" cy="1752600"/>
          </a:xfrm>
        </p:spPr>
        <p:txBody>
          <a:bodyPr>
            <a:normAutofit/>
          </a:bodyPr>
          <a:lstStyle>
            <a:lvl1pPr marL="0" indent="0" algn="r">
              <a:spcBef>
                <a:spcPts val="6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D5D0E-C9A9-8440-A93D-7397D926D8D8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D5D0E-C9A9-8440-A93D-7397D926D8D8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A1091-80A1-5A4D-A321-7EF5A5053A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4" y="590550"/>
            <a:ext cx="365760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3023" y="739588"/>
            <a:ext cx="3657600" cy="53087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4" y="1816100"/>
            <a:ext cx="3657600" cy="38227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D5D0E-C9A9-8440-A93D-7397D926D8D8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Picture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977" y="187452"/>
            <a:ext cx="853665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533400"/>
            <a:ext cx="447675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124" y="1828800"/>
            <a:ext cx="4474539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6124" y="6288741"/>
            <a:ext cx="1887537" cy="365125"/>
          </a:xfrm>
        </p:spPr>
        <p:txBody>
          <a:bodyPr/>
          <a:lstStyle/>
          <a:p>
            <a:fld id="{A18D5D0E-C9A9-8440-A93D-7397D926D8D8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67399" y="6288741"/>
            <a:ext cx="267596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A1091-80A1-5A4D-A321-7EF5A5053AB5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188253" y="179292"/>
            <a:ext cx="3281087" cy="6483096"/>
          </a:xfrm>
          <a:prstGeom prst="round1Rect">
            <a:avLst>
              <a:gd name="adj" fmla="val 17325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0953" y="533400"/>
            <a:ext cx="365760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596153" y="1600199"/>
            <a:ext cx="3657600" cy="3657601"/>
          </a:xfrm>
          <a:prstGeom prst="ellipse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0412" y="1828800"/>
            <a:ext cx="3657600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A18D5D0E-C9A9-8440-A93D-7397D926D8D8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A1091-80A1-5A4D-A321-7EF5A5053A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38" y="3778624"/>
            <a:ext cx="7560515" cy="110265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871584" y="762000"/>
            <a:ext cx="7427726" cy="2989730"/>
          </a:xfrm>
          <a:prstGeom prst="roundRect">
            <a:avLst>
              <a:gd name="adj" fmla="val 7476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8034" y="4827493"/>
            <a:ext cx="7559977" cy="1220881"/>
          </a:xfr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A18D5D0E-C9A9-8440-A93D-7397D926D8D8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A1091-80A1-5A4D-A321-7EF5A5053A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D5D0E-C9A9-8440-A93D-7397D926D8D8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A1091-80A1-5A4D-A321-7EF5A5053A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8646" y="779463"/>
            <a:ext cx="1358153" cy="52689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779464"/>
            <a:ext cx="6170613" cy="5268911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D5D0E-C9A9-8440-A93D-7397D926D8D8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A1091-80A1-5A4D-A321-7EF5A5053A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D5D0E-C9A9-8440-A93D-7397D926D8D8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A1091-80A1-5A4D-A321-7EF5A5053A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SectionHead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591360"/>
            <a:ext cx="7583487" cy="1362075"/>
          </a:xfrm>
        </p:spPr>
        <p:txBody>
          <a:bodyPr anchor="b" anchorCtr="0">
            <a:noAutofit/>
          </a:bodyPr>
          <a:lstStyle>
            <a:lvl1pPr algn="l">
              <a:defRPr sz="44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3950354"/>
            <a:ext cx="7583487" cy="1500187"/>
          </a:xfrm>
        </p:spPr>
        <p:txBody>
          <a:bodyPr anchor="t" anchorCtr="0"/>
          <a:lstStyle>
            <a:lvl1pPr marL="0" indent="0" algn="l">
              <a:spcBef>
                <a:spcPts val="60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D5D0E-C9A9-8440-A93D-7397D926D8D8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A1091-80A1-5A4D-A321-7EF5A5053A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8541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D5D0E-C9A9-8440-A93D-7397D926D8D8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A1091-80A1-5A4D-A321-7EF5A5053A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0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0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D5D0E-C9A9-8440-A93D-7397D926D8D8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A1091-80A1-5A4D-A321-7EF5A5053AB5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1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D5D0E-C9A9-8440-A93D-7397D926D8D8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A1091-80A1-5A4D-A321-7EF5A5053AB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779462" y="3991816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D5D0E-C9A9-8440-A93D-7397D926D8D8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A1091-80A1-5A4D-A321-7EF5A5053AB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D5D0E-C9A9-8440-A93D-7397D926D8D8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A1091-80A1-5A4D-A321-7EF5A5053AB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77946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5"/>
          </p:nvPr>
        </p:nvSpPr>
        <p:spPr>
          <a:xfrm>
            <a:off x="77946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D5D0E-C9A9-8440-A93D-7397D926D8D8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A1091-80A1-5A4D-A321-7EF5A5053A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189707" y="189707"/>
            <a:ext cx="8764587" cy="6478587"/>
          </a:xfrm>
          <a:prstGeom prst="round2DiagRect">
            <a:avLst>
              <a:gd name="adj1" fmla="val 9416"/>
              <a:gd name="adj2" fmla="val 0"/>
            </a:avLst>
          </a:prstGeom>
          <a:gradFill>
            <a:gsLst>
              <a:gs pos="1700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28800"/>
            <a:ext cx="7583487" cy="4208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6288741"/>
            <a:ext cx="18875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A18D5D0E-C9A9-8440-A93D-7397D926D8D8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4615" y="6288741"/>
            <a:ext cx="5238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4411" y="219635"/>
            <a:ext cx="493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7B1A1091-80A1-5A4D-A321-7EF5A5053AB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  <p:sldLayoutId id="2147483835" r:id="rId13"/>
    <p:sldLayoutId id="2147483836" r:id="rId14"/>
    <p:sldLayoutId id="2147483837" r:id="rId15"/>
    <p:sldLayoutId id="2147483838" r:id="rId16"/>
  </p:sldLayoutIdLst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Wingdings 2" pitchFamily="18" charset="2"/>
        <a:buChar char=""/>
        <a:defRPr sz="2200" kern="1200">
          <a:solidFill>
            <a:schemeClr val="bg1"/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1711325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6pPr>
      <a:lvl7pPr marL="20002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7pPr>
      <a:lvl8pPr marL="2290763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8pPr>
      <a:lvl9pPr marL="25717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tiff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bs.org/newshour/arts/19-immersive-museum-exhibits-you-can-visit-from-your-couch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teamshieldnorcal.squarespace.com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d.ca.gov/about_edd/coronavirus-2019.htm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ndcbt.org/FAT/" TargetMode="External"/><Relationship Id="rId2" Type="http://schemas.openxmlformats.org/officeDocument/2006/relationships/hyperlink" Target="https://www.psychologytoday.com/us/therapists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1" y="2509978"/>
            <a:ext cx="6762749" cy="1470025"/>
          </a:xfrm>
        </p:spPr>
        <p:txBody>
          <a:bodyPr/>
          <a:lstStyle/>
          <a:p>
            <a:r>
              <a:rPr lang="en-US" sz="4800" dirty="0"/>
              <a:t>Mastering Stress and Boosting Resiliency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Themis A. </a:t>
            </a:r>
            <a:r>
              <a:rPr lang="en-US" sz="3200" dirty="0" err="1"/>
              <a:t>Yiaslas</a:t>
            </a:r>
            <a:r>
              <a:rPr lang="en-US" sz="3200" dirty="0"/>
              <a:t>, </a:t>
            </a:r>
            <a:r>
              <a:rPr lang="en-US" sz="3200" dirty="0" err="1"/>
              <a:t>PsyD</a:t>
            </a:r>
            <a:endParaRPr lang="en-US" sz="32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8DCACBC-9F3F-4569-949C-C0B72B92D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7912" y="5719482"/>
            <a:ext cx="3037125" cy="67569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309082A9-1FFF-4705-B847-2078EDBD0D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01" y="5345158"/>
            <a:ext cx="3037125" cy="7486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E74E171E-BABB-42FB-A0B9-D11F6D5ADB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8563" y="578165"/>
            <a:ext cx="944174" cy="95801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6F345991-6AE3-B547-A730-75A374110E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74418" y="725696"/>
            <a:ext cx="4264336" cy="51051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BFBB9933-CEDA-A548-882A-78A9A8F760DA}"/>
              </a:ext>
            </a:extLst>
          </p:cNvPr>
          <p:cNvSpPr txBox="1"/>
          <p:nvPr/>
        </p:nvSpPr>
        <p:spPr>
          <a:xfrm>
            <a:off x="308963" y="6057327"/>
            <a:ext cx="30863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PreventionForward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Clinic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Cardiac Rehabilitation Program</a:t>
            </a:r>
          </a:p>
        </p:txBody>
      </p:sp>
      <p:pic>
        <p:nvPicPr>
          <p:cNvPr id="14" name="Picture 7" descr="CDPH Site Logo">
            <a:extLst>
              <a:ext uri="{FF2B5EF4-FFF2-40B4-BE49-F238E27FC236}">
                <a16:creationId xmlns:a16="http://schemas.microsoft.com/office/drawing/2014/main" xmlns="" id="{5AE580EE-FC34-6843-8F07-629AEDFFD5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62" y="0"/>
            <a:ext cx="3209404" cy="1236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38809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73" y="-3"/>
            <a:ext cx="892734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233402"/>
            <a:ext cx="4844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Rozanski</a:t>
            </a:r>
            <a:r>
              <a:rPr lang="en-US" dirty="0"/>
              <a:t> et al</a:t>
            </a:r>
            <a:r>
              <a:rPr lang="en-US" i="1" dirty="0"/>
              <a:t>, J Am </a:t>
            </a:r>
            <a:r>
              <a:rPr lang="en-US" i="1" dirty="0" err="1"/>
              <a:t>Coll</a:t>
            </a:r>
            <a:r>
              <a:rPr lang="en-US" i="1" dirty="0"/>
              <a:t> </a:t>
            </a:r>
            <a:r>
              <a:rPr lang="en-US" i="1" dirty="0" err="1"/>
              <a:t>Cardiol</a:t>
            </a:r>
            <a:r>
              <a:rPr lang="en-US" i="1" dirty="0"/>
              <a:t> </a:t>
            </a:r>
            <a:r>
              <a:rPr lang="en-US" dirty="0"/>
              <a:t>2005;45:637–51</a:t>
            </a:r>
          </a:p>
        </p:txBody>
      </p:sp>
    </p:spTree>
    <p:extLst>
      <p:ext uri="{BB962C8B-B14F-4D97-AF65-F5344CB8AC3E}">
        <p14:creationId xmlns:p14="http://schemas.microsoft.com/office/powerpoint/2010/main" val="12355576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6823" y="360741"/>
            <a:ext cx="7024744" cy="553659"/>
          </a:xfrm>
        </p:spPr>
        <p:txBody>
          <a:bodyPr>
            <a:noAutofit/>
          </a:bodyPr>
          <a:lstStyle/>
          <a:p>
            <a:r>
              <a:rPr lang="en-US" sz="3200" dirty="0"/>
              <a:t>Risk for Adverse Cardiac Events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852631" y="5691839"/>
            <a:ext cx="75438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590388" y="5707861"/>
            <a:ext cx="15224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FFFF"/>
                </a:solidFill>
              </a:rPr>
              <a:t>Time (days)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852631" y="1729439"/>
            <a:ext cx="0" cy="398417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356205" y="1617005"/>
            <a:ext cx="44576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FFFF"/>
                </a:solidFill>
              </a:rPr>
              <a:t>Threshold for Adverse Cardiac Events</a:t>
            </a:r>
          </a:p>
        </p:txBody>
      </p:sp>
      <p:sp>
        <p:nvSpPr>
          <p:cNvPr id="10" name="Rectangle 9"/>
          <p:cNvSpPr/>
          <p:nvPr/>
        </p:nvSpPr>
        <p:spPr>
          <a:xfrm>
            <a:off x="852631" y="4777439"/>
            <a:ext cx="7391400" cy="914400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Isosceles Triangle 10"/>
          <p:cNvSpPr/>
          <p:nvPr/>
        </p:nvSpPr>
        <p:spPr>
          <a:xfrm>
            <a:off x="1538431" y="3177239"/>
            <a:ext cx="1060704" cy="1600200"/>
          </a:xfrm>
          <a:prstGeom prst="triangle">
            <a:avLst/>
          </a:prstGeom>
          <a:pattFill prst="wdDnDiag">
            <a:fgClr>
              <a:schemeClr val="tx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/>
          <p:cNvSpPr>
            <a:spLocks noChangeAspect="1"/>
          </p:cNvSpPr>
          <p:nvPr/>
        </p:nvSpPr>
        <p:spPr>
          <a:xfrm>
            <a:off x="3291031" y="3710639"/>
            <a:ext cx="795529" cy="1066800"/>
          </a:xfrm>
          <a:prstGeom prst="triangle">
            <a:avLst/>
          </a:prstGeom>
          <a:pattFill prst="wdDnDiag">
            <a:fgClr>
              <a:schemeClr val="tx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52631" y="2491439"/>
            <a:ext cx="7239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urved Connector 15"/>
          <p:cNvCxnSpPr>
            <a:stCxn id="9" idx="2"/>
          </p:cNvCxnSpPr>
          <p:nvPr/>
        </p:nvCxnSpPr>
        <p:spPr>
          <a:xfrm rot="5400000">
            <a:off x="3348628" y="2173691"/>
            <a:ext cx="392989" cy="79837"/>
          </a:xfrm>
          <a:prstGeom prst="curvedConnector3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Isosceles Triangle 16"/>
          <p:cNvSpPr>
            <a:spLocks noChangeAspect="1"/>
          </p:cNvSpPr>
          <p:nvPr/>
        </p:nvSpPr>
        <p:spPr>
          <a:xfrm>
            <a:off x="4944722" y="3474419"/>
            <a:ext cx="954634" cy="1303020"/>
          </a:xfrm>
          <a:prstGeom prst="triangle">
            <a:avLst/>
          </a:prstGeom>
          <a:pattFill prst="wdDnDiag">
            <a:fgClr>
              <a:schemeClr val="tx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17"/>
          <p:cNvSpPr>
            <a:spLocks noChangeAspect="1"/>
          </p:cNvSpPr>
          <p:nvPr/>
        </p:nvSpPr>
        <p:spPr>
          <a:xfrm>
            <a:off x="6574748" y="1897079"/>
            <a:ext cx="1378914" cy="2880360"/>
          </a:xfrm>
          <a:prstGeom prst="triangle">
            <a:avLst/>
          </a:prstGeom>
          <a:pattFill prst="wdDnDiag">
            <a:fgClr>
              <a:schemeClr val="tx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7569694" y="1221607"/>
            <a:ext cx="108773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FFFF"/>
                </a:solidFill>
              </a:rPr>
              <a:t>Adverse</a:t>
            </a:r>
          </a:p>
          <a:p>
            <a:r>
              <a:rPr lang="en-US" sz="2000" dirty="0">
                <a:solidFill>
                  <a:srgbClr val="FFFFFF"/>
                </a:solidFill>
              </a:rPr>
              <a:t>Cardiac</a:t>
            </a:r>
          </a:p>
          <a:p>
            <a:r>
              <a:rPr lang="en-US" sz="2000" dirty="0">
                <a:solidFill>
                  <a:srgbClr val="FFFFFF"/>
                </a:solidFill>
              </a:rPr>
              <a:t>Event</a:t>
            </a:r>
          </a:p>
        </p:txBody>
      </p:sp>
      <p:cxnSp>
        <p:nvCxnSpPr>
          <p:cNvPr id="23" name="Straight Arrow Connector 22"/>
          <p:cNvCxnSpPr>
            <a:stCxn id="21" idx="1"/>
            <a:endCxn id="18" idx="0"/>
          </p:cNvCxnSpPr>
          <p:nvPr/>
        </p:nvCxnSpPr>
        <p:spPr>
          <a:xfrm flipH="1">
            <a:off x="7264205" y="1729439"/>
            <a:ext cx="305489" cy="1676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022206" y="6082182"/>
            <a:ext cx="27158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FFFF"/>
                </a:solidFill>
              </a:rPr>
              <a:t>Acute Risk Factors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977776" y="6071243"/>
            <a:ext cx="2969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FFFF"/>
                </a:solidFill>
              </a:rPr>
              <a:t>Chronic Risk Factors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418545" y="6073879"/>
            <a:ext cx="533400" cy="384266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550575" y="6053488"/>
            <a:ext cx="471631" cy="386137"/>
          </a:xfrm>
          <a:prstGeom prst="rect">
            <a:avLst/>
          </a:prstGeom>
          <a:pattFill prst="wdDnDiag">
            <a:fgClr>
              <a:schemeClr val="tx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1329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xmlns="" id="{399FDD2D-0920-410F-8F82-8A3281A0F8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400" b="1" dirty="0"/>
              <a:t>Stress Affects Diabetes</a:t>
            </a:r>
          </a:p>
        </p:txBody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xmlns="" id="{BDEC8752-2FD2-4FEF-BC40-D276C04C738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779463" y="1827213"/>
            <a:ext cx="3942439" cy="4114800"/>
          </a:xfrm>
        </p:spPr>
        <p:txBody>
          <a:bodyPr/>
          <a:lstStyle/>
          <a:p>
            <a:pPr eaLnBrk="1" hangingPunct="1">
              <a:spcBef>
                <a:spcPct val="40000"/>
              </a:spcBef>
            </a:pPr>
            <a:r>
              <a:rPr lang="en-US" altLang="en-US" sz="4000" b="1" u="sng" dirty="0">
                <a:latin typeface="Arial" panose="020B0604020202020204" pitchFamily="34" charset="0"/>
              </a:rPr>
              <a:t>Directly</a:t>
            </a:r>
          </a:p>
          <a:p>
            <a:pPr lvl="1" eaLnBrk="1" hangingPunct="1">
              <a:spcBef>
                <a:spcPct val="40000"/>
              </a:spcBef>
            </a:pPr>
            <a:r>
              <a:rPr lang="en-US" altLang="en-US" sz="2400" b="1" dirty="0">
                <a:latin typeface="Arial" panose="020B0604020202020204" pitchFamily="34" charset="0"/>
              </a:rPr>
              <a:t>Increases blood glucose</a:t>
            </a:r>
          </a:p>
          <a:p>
            <a:pPr lvl="1" eaLnBrk="1" hangingPunct="1">
              <a:spcBef>
                <a:spcPct val="40000"/>
              </a:spcBef>
            </a:pPr>
            <a:r>
              <a:rPr lang="en-US" altLang="en-US" sz="2400" b="1" dirty="0">
                <a:latin typeface="Arial" panose="020B0604020202020204" pitchFamily="34" charset="0"/>
              </a:rPr>
              <a:t>Changes effectiveness of medication/ insulin</a:t>
            </a:r>
          </a:p>
          <a:p>
            <a:pPr lvl="1" eaLnBrk="1" hangingPunct="1">
              <a:spcBef>
                <a:spcPct val="40000"/>
              </a:spcBef>
            </a:pPr>
            <a:endParaRPr lang="en-US" altLang="en-US" sz="2100" b="1" dirty="0">
              <a:latin typeface="Arial" panose="020B0604020202020204" pitchFamily="34" charset="0"/>
            </a:endParaRPr>
          </a:p>
          <a:p>
            <a:pPr lvl="1" eaLnBrk="1" hangingPunct="1">
              <a:spcBef>
                <a:spcPct val="40000"/>
              </a:spcBef>
            </a:pPr>
            <a:endParaRPr lang="en-US" altLang="en-US" sz="2100" b="1" dirty="0">
              <a:latin typeface="Arial" panose="020B0604020202020204" pitchFamily="34" charset="0"/>
            </a:endParaRPr>
          </a:p>
          <a:p>
            <a:pPr lvl="1" eaLnBrk="1" hangingPunct="1">
              <a:spcBef>
                <a:spcPct val="40000"/>
              </a:spcBef>
            </a:pPr>
            <a:endParaRPr lang="en-US" altLang="en-US" sz="2100" b="1" dirty="0">
              <a:latin typeface="Arial" panose="020B0604020202020204" pitchFamily="34" charset="0"/>
            </a:endParaRPr>
          </a:p>
        </p:txBody>
      </p:sp>
      <p:sp>
        <p:nvSpPr>
          <p:cNvPr id="12292" name="Rectangle 4">
            <a:extLst>
              <a:ext uri="{FF2B5EF4-FFF2-40B4-BE49-F238E27FC236}">
                <a16:creationId xmlns:a16="http://schemas.microsoft.com/office/drawing/2014/main" xmlns="" id="{B44A0F75-118C-48EF-AC43-142AA6564EA8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891088" y="1827213"/>
            <a:ext cx="3792537" cy="4114800"/>
          </a:xfrm>
        </p:spPr>
        <p:txBody>
          <a:bodyPr/>
          <a:lstStyle/>
          <a:p>
            <a:pPr eaLnBrk="1" hangingPunct="1"/>
            <a:r>
              <a:rPr lang="en-US" altLang="en-US" sz="4000" b="1" u="sng" dirty="0">
                <a:latin typeface="Arial" panose="020B0604020202020204" pitchFamily="34" charset="0"/>
              </a:rPr>
              <a:t>Indirectly</a:t>
            </a:r>
          </a:p>
          <a:p>
            <a:pPr lvl="1" eaLnBrk="1" hangingPunct="1"/>
            <a:r>
              <a:rPr lang="en-US" altLang="en-US" sz="2400" b="1" dirty="0">
                <a:latin typeface="Arial" panose="020B0604020202020204" pitchFamily="34" charset="0"/>
              </a:rPr>
              <a:t>Disrupts routine</a:t>
            </a:r>
          </a:p>
          <a:p>
            <a:pPr lvl="1" eaLnBrk="1" hangingPunct="1"/>
            <a:r>
              <a:rPr lang="en-US" altLang="en-US" sz="2400" b="1" dirty="0">
                <a:latin typeface="Arial" panose="020B0604020202020204" pitchFamily="34" charset="0"/>
              </a:rPr>
              <a:t>Might change </a:t>
            </a:r>
          </a:p>
          <a:p>
            <a:pPr lvl="2" eaLnBrk="1" hangingPunct="1"/>
            <a:r>
              <a:rPr lang="en-US" altLang="en-US" sz="2400" b="1" dirty="0">
                <a:latin typeface="Arial" panose="020B0604020202020204" pitchFamily="34" charset="0"/>
              </a:rPr>
              <a:t>Diet</a:t>
            </a:r>
          </a:p>
          <a:p>
            <a:pPr lvl="2" eaLnBrk="1" hangingPunct="1"/>
            <a:r>
              <a:rPr lang="en-US" altLang="en-US" sz="2400" b="1" dirty="0">
                <a:latin typeface="Arial" panose="020B0604020202020204" pitchFamily="34" charset="0"/>
              </a:rPr>
              <a:t>Exercise</a:t>
            </a:r>
          </a:p>
          <a:p>
            <a:pPr lvl="2" eaLnBrk="1" hangingPunct="1"/>
            <a:r>
              <a:rPr lang="en-US" altLang="en-US" sz="2400" b="1" dirty="0">
                <a:latin typeface="Arial" panose="020B0604020202020204" pitchFamily="34" charset="0"/>
              </a:rPr>
              <a:t>How/when you take meds</a:t>
            </a:r>
          </a:p>
          <a:p>
            <a:pPr lvl="1" eaLnBrk="1" hangingPunct="1"/>
            <a:endParaRPr lang="en-US" altLang="en-US" sz="2100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BB3DED9-BA4F-8048-916A-F2518ED0A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256" y="169817"/>
            <a:ext cx="7583487" cy="730879"/>
          </a:xfrm>
        </p:spPr>
        <p:txBody>
          <a:bodyPr/>
          <a:lstStyle/>
          <a:p>
            <a:r>
              <a:rPr lang="en-US" dirty="0"/>
              <a:t>Life As We Knew It Has Changed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D8BD67B-B4E2-1A4D-99E8-5856DD0FAB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817" y="1031966"/>
            <a:ext cx="8778240" cy="5656217"/>
          </a:xfrm>
        </p:spPr>
        <p:txBody>
          <a:bodyPr>
            <a:normAutofit fontScale="77500" lnSpcReduction="20000"/>
          </a:bodyPr>
          <a:lstStyle/>
          <a:p>
            <a:r>
              <a:rPr lang="en-US" b="1" u="sng" dirty="0"/>
              <a:t>Pandemic</a:t>
            </a:r>
            <a:r>
              <a:rPr lang="en-US" dirty="0"/>
              <a:t>: worldwide spread of coronavirus threatens our health, especially older adults and those with chronic conditions (heart disease, diabetes, hypertension, COPD, weakened immune system), possible quarantine, 24/7 cataclysmic news</a:t>
            </a:r>
          </a:p>
          <a:p>
            <a:pPr lvl="1"/>
            <a:r>
              <a:rPr lang="en-US" dirty="0"/>
              <a:t>Threat to self</a:t>
            </a:r>
          </a:p>
          <a:p>
            <a:pPr lvl="1"/>
            <a:r>
              <a:rPr lang="en-US" dirty="0"/>
              <a:t>Threat to loved ones</a:t>
            </a:r>
          </a:p>
          <a:p>
            <a:r>
              <a:rPr lang="en-US" b="1" u="sng" dirty="0"/>
              <a:t>Work</a:t>
            </a:r>
            <a:r>
              <a:rPr lang="en-US" dirty="0"/>
              <a:t>: Unexpectedly unemployed, furloughed, or working from home, essential workers scared of possible exposure, inability to provide for basic needs, government help is still pending</a:t>
            </a:r>
          </a:p>
          <a:p>
            <a:r>
              <a:rPr lang="en-US" b="1" u="sng" dirty="0"/>
              <a:t>Parenting</a:t>
            </a:r>
            <a:r>
              <a:rPr lang="en-US" dirty="0"/>
              <a:t>: school/daycare closed, kids at home, lack of childcare, grandparents may not be able to help</a:t>
            </a:r>
          </a:p>
          <a:p>
            <a:r>
              <a:rPr lang="en-US" b="1" u="sng" dirty="0"/>
              <a:t>Home</a:t>
            </a:r>
            <a:r>
              <a:rPr lang="en-US" dirty="0"/>
              <a:t>: trying to all be home at the same time</a:t>
            </a:r>
          </a:p>
          <a:p>
            <a:r>
              <a:rPr lang="en-US" b="1" u="sng" dirty="0"/>
              <a:t>Relationships</a:t>
            </a:r>
            <a:r>
              <a:rPr lang="en-US" dirty="0"/>
              <a:t>: disconnected physically from others</a:t>
            </a:r>
          </a:p>
          <a:p>
            <a:r>
              <a:rPr lang="en-US" b="1" u="sng" dirty="0"/>
              <a:t>Shut Downs</a:t>
            </a:r>
            <a:r>
              <a:rPr lang="en-US" dirty="0"/>
              <a:t>: Restaurants, bars, and other public venues and events closed</a:t>
            </a:r>
          </a:p>
          <a:p>
            <a:r>
              <a:rPr lang="en-US" b="1" u="sng" dirty="0"/>
              <a:t>Routines disrupted</a:t>
            </a:r>
          </a:p>
          <a:p>
            <a:r>
              <a:rPr lang="en-US" b="1" u="sng" dirty="0"/>
              <a:t>Grief</a:t>
            </a:r>
            <a:r>
              <a:rPr lang="en-US" dirty="0"/>
              <a:t>: life as we knew it has changed, with many losses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9173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001209-AD94-FC42-9FBB-CBB16DFBF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people who have been released from quarantine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052CB94-65C5-E94E-A9AD-258BE7B4DF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059" y="1680519"/>
            <a:ext cx="8476736" cy="4992129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Being separated from others if a healthcare provider thinks you may have been exposed to COVID-19 can be stressful, even if you do not get sick. Everyone feels differently after coming out of quarantine. Some feelings include :</a:t>
            </a:r>
          </a:p>
          <a:p>
            <a:r>
              <a:rPr lang="en-US" dirty="0"/>
              <a:t>Mixed emotions, including relief after quarantine</a:t>
            </a:r>
          </a:p>
          <a:p>
            <a:r>
              <a:rPr lang="en-US" dirty="0"/>
              <a:t>Fear and worry about your own health and the health of your loved ones</a:t>
            </a:r>
          </a:p>
          <a:p>
            <a:r>
              <a:rPr lang="en-US" dirty="0"/>
              <a:t>Stress from the experience of monitoring yourself or being monitored by others for signs and symptoms of COVID-19</a:t>
            </a:r>
          </a:p>
          <a:p>
            <a:r>
              <a:rPr lang="en-US" dirty="0"/>
              <a:t>Sadness, anger, or frustration because friends or loved ones have unfounded fears of contracting the disease from contact with you, even though you have been determined not to be contagious</a:t>
            </a:r>
          </a:p>
          <a:p>
            <a:r>
              <a:rPr lang="en-US" dirty="0"/>
              <a:t>Guilt about not being able to perform normal work or parenting duties during quarantine</a:t>
            </a:r>
          </a:p>
          <a:p>
            <a:r>
              <a:rPr lang="en-US" b="1" dirty="0"/>
              <a:t>*Altruism of self-isolation (love thy neighbor)*</a:t>
            </a:r>
          </a:p>
        </p:txBody>
      </p:sp>
    </p:spTree>
    <p:extLst>
      <p:ext uri="{BB962C8B-B14F-4D97-AF65-F5344CB8AC3E}">
        <p14:creationId xmlns:p14="http://schemas.microsoft.com/office/powerpoint/2010/main" val="13967267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DCA972-E513-284F-BE84-EEBF3F574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B2EFF04-969D-DC43-824F-2859B9DA02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9463" y="1645921"/>
            <a:ext cx="7583487" cy="4950822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“No map in an unknown territory”</a:t>
            </a:r>
          </a:p>
          <a:p>
            <a:r>
              <a:rPr lang="en-US" sz="2800" dirty="0"/>
              <a:t>Ambiguity; Uncertainty; Destabilization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b="1" u="sng" dirty="0"/>
              <a:t>1</a:t>
            </a:r>
            <a:r>
              <a:rPr lang="en-US" sz="2800" b="1" u="sng" baseline="30000" dirty="0"/>
              <a:t>st</a:t>
            </a:r>
            <a:r>
              <a:rPr lang="en-US" sz="2800" b="1" u="sng" dirty="0"/>
              <a:t> Step</a:t>
            </a:r>
            <a:r>
              <a:rPr lang="en-US" sz="2800" dirty="0"/>
              <a:t>: identify specific problems that we need to solve, get help/resources</a:t>
            </a:r>
          </a:p>
          <a:p>
            <a:r>
              <a:rPr lang="en-US" sz="2800" b="1" u="sng" dirty="0"/>
              <a:t>2</a:t>
            </a:r>
            <a:r>
              <a:rPr lang="en-US" sz="2800" b="1" u="sng" baseline="30000" dirty="0"/>
              <a:t>nd</a:t>
            </a:r>
            <a:r>
              <a:rPr lang="en-US" sz="2800" b="1" u="sng" dirty="0"/>
              <a:t> Step</a:t>
            </a:r>
            <a:r>
              <a:rPr lang="en-US" sz="2800" dirty="0"/>
              <a:t>: make concrete plans of action for each problem</a:t>
            </a:r>
          </a:p>
          <a:p>
            <a:r>
              <a:rPr lang="en-US" sz="2800" b="1" u="sng" dirty="0"/>
              <a:t>3</a:t>
            </a:r>
            <a:r>
              <a:rPr lang="en-US" sz="2800" b="1" u="sng" baseline="30000" dirty="0"/>
              <a:t>rd</a:t>
            </a:r>
            <a:r>
              <a:rPr lang="en-US" sz="2800" b="1" u="sng" dirty="0"/>
              <a:t> Step</a:t>
            </a:r>
            <a:r>
              <a:rPr lang="en-US" sz="2800" dirty="0"/>
              <a:t>: Establish, through trial and error, a new way of life in the unknown territory we now inhabit, managing our emotions and stress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389029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072A9D-22F2-3A43-889C-4B9BAB1A7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159" y="156384"/>
            <a:ext cx="7583487" cy="630695"/>
          </a:xfrm>
        </p:spPr>
        <p:txBody>
          <a:bodyPr/>
          <a:lstStyle/>
          <a:p>
            <a:r>
              <a:rPr lang="en-US" sz="3600" u="sng" dirty="0"/>
              <a:t>The Basics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49DA327-68D9-3C4E-9243-851B487B2D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115" y="787079"/>
            <a:ext cx="8171726" cy="6070921"/>
          </a:xfrm>
        </p:spPr>
        <p:txBody>
          <a:bodyPr>
            <a:normAutofit fontScale="85000" lnSpcReduction="10000"/>
          </a:bodyPr>
          <a:lstStyle/>
          <a:p>
            <a:r>
              <a:rPr lang="en-US" sz="1600" dirty="0"/>
              <a:t>Acknowledge how you feel, and validate your emotions (anxiety is normal when threatened)</a:t>
            </a:r>
          </a:p>
          <a:p>
            <a:r>
              <a:rPr lang="en-US" sz="1600" dirty="0"/>
              <a:t>Address basic needs: concrete plans for employment, finances, housing, childcare, health care</a:t>
            </a:r>
          </a:p>
          <a:p>
            <a:r>
              <a:rPr lang="en-US" sz="1600" dirty="0"/>
              <a:t>Reach out to and stay connected with friends and family (routinely!)</a:t>
            </a:r>
          </a:p>
          <a:p>
            <a:r>
              <a:rPr lang="en-US" sz="1600" dirty="0"/>
              <a:t>Keep a daily routine (wake time, 3 meals/day, sunlight exposure, social connection, exercise/walks; new household routines/boundaries for use of space and time)</a:t>
            </a:r>
          </a:p>
          <a:p>
            <a:r>
              <a:rPr lang="en-US" sz="1600" dirty="0"/>
              <a:t>Maintain a healthy diet: Debbie </a:t>
            </a:r>
            <a:r>
              <a:rPr lang="en-US" sz="1600" dirty="0" err="1"/>
              <a:t>Lucus</a:t>
            </a:r>
            <a:r>
              <a:rPr lang="en-US" sz="1600" dirty="0"/>
              <a:t>’ info, increase whole, unprocessed, plant-based foods</a:t>
            </a:r>
          </a:p>
          <a:p>
            <a:r>
              <a:rPr lang="en-US" sz="1600" dirty="0"/>
              <a:t>Stay physically fit: daily walks, Linda </a:t>
            </a:r>
            <a:r>
              <a:rPr lang="en-US" sz="1600" dirty="0" err="1"/>
              <a:t>Paumer’s</a:t>
            </a:r>
            <a:r>
              <a:rPr lang="en-US" sz="1600" dirty="0"/>
              <a:t> classes, Dave’s Tai Chi</a:t>
            </a:r>
          </a:p>
          <a:p>
            <a:r>
              <a:rPr lang="en-US" sz="1600" dirty="0"/>
              <a:t>Get fresh air, be in nature (walk/read outside, drink tea outside, gardening)</a:t>
            </a:r>
          </a:p>
          <a:p>
            <a:r>
              <a:rPr lang="en-US" sz="1600" dirty="0"/>
              <a:t>Spend time on a hobby, new or old</a:t>
            </a:r>
          </a:p>
          <a:p>
            <a:r>
              <a:rPr lang="en-US" sz="1600" dirty="0"/>
              <a:t>Complete projects around your home (including organize and declutter your home, for ideas watch “Tidying Up with Marie Kondo,” free on Netflix Streaming, Spring Cleaning)</a:t>
            </a:r>
          </a:p>
          <a:p>
            <a:r>
              <a:rPr lang="en-US" sz="1600" dirty="0"/>
              <a:t>Instead of TV, try listening to a podcast (e.g., On Being, TED Talks, This American Life)</a:t>
            </a:r>
          </a:p>
          <a:p>
            <a:pPr lvl="1"/>
            <a:r>
              <a:rPr lang="en-US" sz="1600" dirty="0"/>
              <a:t>Virtual tour of a museum: </a:t>
            </a:r>
            <a:r>
              <a:rPr lang="en-US" sz="1600" dirty="0">
                <a:hlinkClick r:id="rId3"/>
              </a:rPr>
              <a:t>https://www.pbs.org/newshour/arts/19-immersive-museum-exhibits-you-can-visit-from-your-couch</a:t>
            </a:r>
            <a:endParaRPr lang="en-US" sz="1600" dirty="0"/>
          </a:p>
          <a:p>
            <a:r>
              <a:rPr lang="en-US" sz="1600" dirty="0"/>
              <a:t>Stimulate your mind (e.g., PUZZLES, Book Club and discuss over video conferencing, practice or learn a new language)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592D574-03BB-044F-A343-B32EBF5D071E}"/>
              </a:ext>
            </a:extLst>
          </p:cNvPr>
          <p:cNvSpPr txBox="1"/>
          <p:nvPr/>
        </p:nvSpPr>
        <p:spPr>
          <a:xfrm>
            <a:off x="3196883" y="156384"/>
            <a:ext cx="58337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List adapted from Regina Koepp, PsyD, ABPP, </a:t>
            </a:r>
            <a:r>
              <a:rPr lang="en-US" sz="1400" dirty="0" err="1">
                <a:solidFill>
                  <a:schemeClr val="bg1"/>
                </a:solidFill>
              </a:rPr>
              <a:t>www.drreginakoepp.com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4701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2F4F8B3-461D-9D4C-8FB7-E34630734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Too Much COVID-19 Media Exposure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8F62FAE-E3FB-3345-B06F-5A90D4FE19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389" y="1754396"/>
            <a:ext cx="8294913" cy="4208930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Recent study reported that exposure to 24/7 COVID-19 media coverage leads to:</a:t>
            </a:r>
          </a:p>
          <a:p>
            <a:pPr lvl="1"/>
            <a:r>
              <a:rPr lang="en-US" dirty="0"/>
              <a:t>Increased perception of threat</a:t>
            </a:r>
          </a:p>
          <a:p>
            <a:pPr lvl="1"/>
            <a:r>
              <a:rPr lang="en-US" dirty="0"/>
              <a:t>Activated “fight or flight response”</a:t>
            </a:r>
          </a:p>
          <a:p>
            <a:pPr lvl="1"/>
            <a:r>
              <a:rPr lang="en-US" dirty="0"/>
              <a:t>Increased physical and mental health symptoms</a:t>
            </a:r>
          </a:p>
          <a:p>
            <a:r>
              <a:rPr lang="en-US" b="1" dirty="0"/>
              <a:t>Recommendations</a:t>
            </a:r>
          </a:p>
          <a:p>
            <a:pPr lvl="1"/>
            <a:r>
              <a:rPr lang="en-US" dirty="0"/>
              <a:t>Choose 1 or 2 trusted sources of information (e.g., CDC, WHO, local authorities), check 1-2 times per day, 15 minutes per day, to stay informed</a:t>
            </a:r>
          </a:p>
          <a:p>
            <a:pPr lvl="1"/>
            <a:r>
              <a:rPr lang="en-US" dirty="0"/>
              <a:t>Limit repetitive exposure to media stories</a:t>
            </a:r>
          </a:p>
          <a:p>
            <a:pPr lvl="1"/>
            <a:r>
              <a:rPr lang="en-US" dirty="0"/>
              <a:t>Beware of reports on social media whose authenticity/accuracy cannot be ensured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CEBFA61-FB70-524E-A88B-5774386F5040}"/>
              </a:ext>
            </a:extLst>
          </p:cNvPr>
          <p:cNvSpPr txBox="1"/>
          <p:nvPr/>
        </p:nvSpPr>
        <p:spPr>
          <a:xfrm>
            <a:off x="1237473" y="6292334"/>
            <a:ext cx="5359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Garfin</a:t>
            </a:r>
            <a:r>
              <a:rPr lang="en-US" dirty="0">
                <a:solidFill>
                  <a:schemeClr val="bg1"/>
                </a:solidFill>
              </a:rPr>
              <a:t>, Silver, &amp; Holman, 2020, </a:t>
            </a:r>
            <a:r>
              <a:rPr lang="en-US" i="1" dirty="0">
                <a:solidFill>
                  <a:schemeClr val="bg1"/>
                </a:solidFill>
              </a:rPr>
              <a:t>Health Psychology</a:t>
            </a:r>
          </a:p>
        </p:txBody>
      </p:sp>
    </p:spTree>
    <p:extLst>
      <p:ext uri="{BB962C8B-B14F-4D97-AF65-F5344CB8AC3E}">
        <p14:creationId xmlns:p14="http://schemas.microsoft.com/office/powerpoint/2010/main" val="31836709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F7391B-A95D-6047-B589-E800A63EC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9462" y="100938"/>
            <a:ext cx="7583487" cy="719332"/>
          </a:xfrm>
        </p:spPr>
        <p:txBody>
          <a:bodyPr/>
          <a:lstStyle/>
          <a:p>
            <a:r>
              <a:rPr lang="en-US" dirty="0"/>
              <a:t>Managing Uncertainty and Worry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6B8220B-7931-2E47-99EE-F63DB8AD7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585" y="960698"/>
            <a:ext cx="8021256" cy="5671596"/>
          </a:xfrm>
        </p:spPr>
        <p:txBody>
          <a:bodyPr>
            <a:normAutofit fontScale="77500" lnSpcReduction="20000"/>
          </a:bodyPr>
          <a:lstStyle/>
          <a:p>
            <a:r>
              <a:rPr lang="en-US" b="1" u="sng" dirty="0"/>
              <a:t>Schedule “Worry Time”</a:t>
            </a:r>
          </a:p>
          <a:p>
            <a:pPr lvl="1"/>
            <a:r>
              <a:rPr lang="en-US" dirty="0"/>
              <a:t>Block time every day to engage with your worries (e.g., COVID-19)</a:t>
            </a:r>
          </a:p>
          <a:p>
            <a:pPr lvl="1"/>
            <a:r>
              <a:rPr lang="en-US" dirty="0"/>
              <a:t>Write them down</a:t>
            </a:r>
          </a:p>
          <a:p>
            <a:pPr lvl="1"/>
            <a:r>
              <a:rPr lang="en-US" dirty="0"/>
              <a:t>At the same time and in the same “non-fun” place</a:t>
            </a:r>
          </a:p>
          <a:p>
            <a:pPr lvl="1"/>
            <a:r>
              <a:rPr lang="en-US" dirty="0"/>
              <a:t>If you find yourself worrying at other times:</a:t>
            </a:r>
          </a:p>
          <a:p>
            <a:pPr lvl="2"/>
            <a:r>
              <a:rPr lang="en-US" dirty="0"/>
              <a:t>Remind yourself of your scheduled worry time</a:t>
            </a:r>
          </a:p>
          <a:p>
            <a:pPr lvl="2"/>
            <a:r>
              <a:rPr lang="en-US" dirty="0"/>
              <a:t>Acknowledge the issue</a:t>
            </a:r>
          </a:p>
          <a:p>
            <a:pPr lvl="2"/>
            <a:r>
              <a:rPr lang="en-US" dirty="0"/>
              <a:t>Redirect your attention to whatever you were doing before worry interrupted you (focusing on the present moment)</a:t>
            </a:r>
          </a:p>
          <a:p>
            <a:r>
              <a:rPr lang="en-US" b="1" u="sng" dirty="0"/>
              <a:t>Signs of Unproductive Worry</a:t>
            </a:r>
          </a:p>
          <a:p>
            <a:pPr lvl="1"/>
            <a:r>
              <a:rPr lang="en-US" dirty="0"/>
              <a:t>Worry about unanswerable questions (“spinning your wheels”)</a:t>
            </a:r>
          </a:p>
          <a:p>
            <a:pPr lvl="1"/>
            <a:r>
              <a:rPr lang="en-US" dirty="0"/>
              <a:t>Worry about a chain reaction of events (e.g., “what if </a:t>
            </a:r>
            <a:r>
              <a:rPr lang="en-US" i="1" dirty="0"/>
              <a:t>this</a:t>
            </a:r>
            <a:r>
              <a:rPr lang="en-US" dirty="0"/>
              <a:t>, then what if </a:t>
            </a:r>
            <a:r>
              <a:rPr lang="en-US" i="1" u="sng" dirty="0"/>
              <a:t>that?!?</a:t>
            </a:r>
            <a:r>
              <a:rPr lang="en-US" dirty="0"/>
              <a:t>”)</a:t>
            </a:r>
          </a:p>
          <a:p>
            <a:pPr lvl="1"/>
            <a:r>
              <a:rPr lang="en-US" dirty="0"/>
              <a:t>You think you should worry until you feel less anxious</a:t>
            </a:r>
          </a:p>
          <a:p>
            <a:pPr lvl="1"/>
            <a:r>
              <a:rPr lang="en-US" dirty="0"/>
              <a:t>You think you should worry until you control everything</a:t>
            </a:r>
          </a:p>
          <a:p>
            <a:r>
              <a:rPr lang="en-US" b="1" u="sng" dirty="0"/>
              <a:t>Signs of Productive Worry</a:t>
            </a:r>
          </a:p>
          <a:p>
            <a:pPr lvl="1"/>
            <a:r>
              <a:rPr lang="en-US" dirty="0"/>
              <a:t>You recognize what you can control and what you cannot</a:t>
            </a:r>
          </a:p>
          <a:p>
            <a:pPr lvl="1"/>
            <a:r>
              <a:rPr lang="en-US" dirty="0"/>
              <a:t>Specific problems, brainstorming solutions, concrete plan of action</a:t>
            </a:r>
          </a:p>
          <a:p>
            <a:pPr lvl="1"/>
            <a:r>
              <a:rPr lang="en-US" dirty="0"/>
              <a:t>You are willing to accept imperfect solutions</a:t>
            </a:r>
          </a:p>
          <a:p>
            <a:pPr lvl="1"/>
            <a:r>
              <a:rPr lang="en-US" dirty="0"/>
              <a:t>There is a question that has an answer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2127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8F84667-5C0F-7A4B-8F9C-949BB795F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9463" y="285008"/>
            <a:ext cx="7583487" cy="795996"/>
          </a:xfrm>
        </p:spPr>
        <p:txBody>
          <a:bodyPr/>
          <a:lstStyle/>
          <a:p>
            <a:r>
              <a:rPr lang="en-US" dirty="0"/>
              <a:t>Positive Measures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84722ED-90B3-E843-8185-1F34DEAC94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966" y="1389412"/>
            <a:ext cx="8518966" cy="5058889"/>
          </a:xfrm>
        </p:spPr>
        <p:txBody>
          <a:bodyPr>
            <a:normAutofit lnSpcReduction="10000"/>
          </a:bodyPr>
          <a:lstStyle/>
          <a:p>
            <a:r>
              <a:rPr lang="en-US" u="sng" dirty="0"/>
              <a:t>Gratitude Journal</a:t>
            </a:r>
            <a:r>
              <a:rPr lang="en-US" dirty="0"/>
              <a:t>: identify 3 things every day that you are grateful for, then write them down, close your eyes and imagine them at the end of the day (“hunt for the good”)</a:t>
            </a:r>
          </a:p>
          <a:p>
            <a:r>
              <a:rPr lang="en-US" u="sng" dirty="0"/>
              <a:t>Gratitude Letter</a:t>
            </a:r>
            <a:r>
              <a:rPr lang="en-US" dirty="0"/>
              <a:t>: Write a letter to someone in your life that you are grateful for, telling them why. Then, read them the letter by telephone or video chat</a:t>
            </a:r>
          </a:p>
          <a:p>
            <a:r>
              <a:rPr lang="en-US" u="sng" dirty="0"/>
              <a:t>Acts of Kindness</a:t>
            </a:r>
            <a:r>
              <a:rPr lang="en-US" dirty="0"/>
              <a:t>: find one thing you can do every day to help or express kindness to another person, animal, plant, tree (i.e., any living thing)</a:t>
            </a:r>
          </a:p>
          <a:p>
            <a:r>
              <a:rPr lang="en-US" u="sng" dirty="0"/>
              <a:t>Support Healthcare Professionals</a:t>
            </a:r>
            <a:r>
              <a:rPr lang="en-US" dirty="0"/>
              <a:t>: volunteer to help make face shields (an important type of personal protective equipment or PPE) for local hospitals that have shortages (</a:t>
            </a:r>
            <a:r>
              <a:rPr lang="en-US" dirty="0">
                <a:hlinkClick r:id="rId3"/>
              </a:rPr>
              <a:t>https://teamshieldnorcal.squarespace.com/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07505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0A13619-8117-514F-B333-67154D86A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Welcome and Orientation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A66DBA9-339E-3A40-A5F9-563A102780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9463" y="1828800"/>
            <a:ext cx="7583487" cy="4734046"/>
          </a:xfrm>
        </p:spPr>
        <p:txBody>
          <a:bodyPr>
            <a:normAutofit fontScale="92500"/>
          </a:bodyPr>
          <a:lstStyle/>
          <a:p>
            <a:r>
              <a:rPr lang="en-US" dirty="0"/>
              <a:t>Welcome to the “Mastering Stress and Boosting Resiliency” series!</a:t>
            </a:r>
          </a:p>
          <a:p>
            <a:pPr lvl="1"/>
            <a:r>
              <a:rPr lang="en-US" dirty="0"/>
              <a:t>Tuesdays, 5:00 - 6:00 pm, Zoom Meeting</a:t>
            </a:r>
          </a:p>
          <a:p>
            <a:pPr lvl="1"/>
            <a:r>
              <a:rPr lang="en-US" dirty="0"/>
              <a:t>“Managing Stress” is part of </a:t>
            </a:r>
            <a:r>
              <a:rPr lang="en-US" b="1" i="1" dirty="0"/>
              <a:t>reversing</a:t>
            </a:r>
            <a:r>
              <a:rPr lang="en-US" dirty="0"/>
              <a:t> heart disease, hypertension, and diabetes</a:t>
            </a:r>
          </a:p>
          <a:p>
            <a:pPr lvl="1"/>
            <a:r>
              <a:rPr lang="en-US" dirty="0"/>
              <a:t>Bolster one’s mental and physical resiliency to the coronavirus</a:t>
            </a:r>
          </a:p>
          <a:p>
            <a:r>
              <a:rPr lang="en-US" dirty="0"/>
              <a:t>Clinical Psychologist, Sacramento VA Medical Center</a:t>
            </a:r>
          </a:p>
          <a:p>
            <a:r>
              <a:rPr lang="en-US" dirty="0"/>
              <a:t>Director, Heart Disease Reversal Program (Sac VAMC)</a:t>
            </a:r>
          </a:p>
          <a:p>
            <a:r>
              <a:rPr lang="en-US" dirty="0"/>
              <a:t>Volunteer Assistant Clinical Professor, UC Davis Psychiatry</a:t>
            </a:r>
          </a:p>
          <a:p>
            <a:r>
              <a:rPr lang="en-US" dirty="0"/>
              <a:t>A Clinical Leader for Prevention Forward Program, UC Davis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9654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Stress Management?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828800"/>
            <a:ext cx="7583487" cy="4809138"/>
          </a:xfrm>
        </p:spPr>
        <p:txBody>
          <a:bodyPr>
            <a:normAutofit/>
          </a:bodyPr>
          <a:lstStyle/>
          <a:p>
            <a:r>
              <a:rPr lang="en-US" sz="2800" b="1" u="sng" dirty="0"/>
              <a:t>Stress Management Training </a:t>
            </a:r>
            <a:r>
              <a:rPr lang="en-US" sz="2800" dirty="0"/>
              <a:t>= Enhancing skills to withstand adverse situations by directly addressing problems, improving emotional flexibility, increasing the sense of control, cultivating optimism, and possibly finding greater meaning in life</a:t>
            </a:r>
          </a:p>
          <a:p>
            <a:r>
              <a:rPr lang="en-US" sz="2800" b="1" u="sng" dirty="0"/>
              <a:t>Stress management training is NOT:</a:t>
            </a:r>
          </a:p>
          <a:p>
            <a:pPr lvl="1"/>
            <a:r>
              <a:rPr lang="en-US" sz="2600" dirty="0"/>
              <a:t>Just for “mentally weak people”</a:t>
            </a:r>
          </a:p>
          <a:p>
            <a:pPr lvl="1"/>
            <a:r>
              <a:rPr lang="en-US" sz="2600" dirty="0"/>
              <a:t>Helpful only if you are overwhelmed</a:t>
            </a:r>
          </a:p>
          <a:p>
            <a:pPr lvl="1"/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693230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Stress Management Training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828800"/>
            <a:ext cx="7583487" cy="464713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800" dirty="0"/>
              <a:t>1.  Build stress awareness</a:t>
            </a:r>
          </a:p>
          <a:p>
            <a:pPr marL="0" indent="0">
              <a:buNone/>
            </a:pPr>
            <a:r>
              <a:rPr lang="en-US" sz="2800" dirty="0"/>
              <a:t>2.  Identify and change unhelpful thinking</a:t>
            </a:r>
          </a:p>
          <a:p>
            <a:pPr marL="0" indent="0">
              <a:buNone/>
            </a:pPr>
            <a:r>
              <a:rPr lang="en-US" sz="2800" dirty="0"/>
              <a:t>3.  Use coping strategies tailored to the problem causing stress</a:t>
            </a:r>
          </a:p>
          <a:p>
            <a:pPr marL="0" indent="0">
              <a:buNone/>
            </a:pPr>
            <a:r>
              <a:rPr lang="en-US" sz="2800" dirty="0"/>
              <a:t>4.  Learn to relax on demand</a:t>
            </a:r>
          </a:p>
          <a:p>
            <a:pPr marL="0" indent="0">
              <a:buNone/>
            </a:pPr>
            <a:r>
              <a:rPr lang="en-US" sz="2800" dirty="0"/>
              <a:t>5.  Boost positive support, decrease negative support</a:t>
            </a:r>
          </a:p>
          <a:p>
            <a:pPr marL="0" indent="0">
              <a:buNone/>
            </a:pPr>
            <a:r>
              <a:rPr lang="en-US" sz="2800" dirty="0"/>
              <a:t>6.  Nurture healthy sleep</a:t>
            </a:r>
          </a:p>
          <a:p>
            <a:pPr marL="0" indent="0">
              <a:buNone/>
            </a:pPr>
            <a:r>
              <a:rPr lang="en-US" sz="2800" dirty="0"/>
              <a:t>7.  Seek help when needed</a:t>
            </a:r>
          </a:p>
        </p:txBody>
      </p:sp>
    </p:spTree>
    <p:extLst>
      <p:ext uri="{BB962C8B-B14F-4D97-AF65-F5344CB8AC3E}">
        <p14:creationId xmlns:p14="http://schemas.microsoft.com/office/powerpoint/2010/main" val="1485107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45313"/>
            <a:ext cx="7583487" cy="689443"/>
          </a:xfrm>
        </p:spPr>
        <p:txBody>
          <a:bodyPr/>
          <a:lstStyle/>
          <a:p>
            <a:r>
              <a:rPr lang="en-US" dirty="0"/>
              <a:t>1.  Awareness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515" y="1244613"/>
            <a:ext cx="8124617" cy="5613387"/>
          </a:xfrm>
        </p:spPr>
        <p:txBody>
          <a:bodyPr>
            <a:normAutofit fontScale="70000" lnSpcReduction="20000"/>
          </a:bodyPr>
          <a:lstStyle/>
          <a:p>
            <a:r>
              <a:rPr lang="en-US" sz="2800" b="1" u="sng" dirty="0"/>
              <a:t>Identify your Triggers/Stressors</a:t>
            </a:r>
          </a:p>
          <a:p>
            <a:r>
              <a:rPr lang="en-US" sz="2800" b="1" u="sng" dirty="0"/>
              <a:t>Identify Your Specific Symptoms of Stress</a:t>
            </a:r>
          </a:p>
          <a:p>
            <a:pPr lvl="1"/>
            <a:r>
              <a:rPr lang="en-US" sz="2800" b="1" i="1" dirty="0"/>
              <a:t>Physical</a:t>
            </a:r>
            <a:r>
              <a:rPr lang="en-US" sz="2800" dirty="0"/>
              <a:t>: tension, fatigue, teeth grinding, stomachache, sweating, awareness of heart beating or palpitations</a:t>
            </a:r>
          </a:p>
          <a:p>
            <a:pPr lvl="1"/>
            <a:r>
              <a:rPr lang="en-US" sz="2800" b="1" i="1" dirty="0"/>
              <a:t>Emotional</a:t>
            </a:r>
            <a:r>
              <a:rPr lang="en-US" sz="2800" dirty="0"/>
              <a:t>: anxiety, irritability, depressed, sad, grief/loss</a:t>
            </a:r>
          </a:p>
          <a:p>
            <a:pPr lvl="1"/>
            <a:r>
              <a:rPr lang="en-US" sz="2800" b="1" i="1" dirty="0"/>
              <a:t>Cognitive</a:t>
            </a:r>
            <a:r>
              <a:rPr lang="en-US" sz="2800" dirty="0"/>
              <a:t>: worry, fearful predictions, poor concentration</a:t>
            </a:r>
          </a:p>
          <a:p>
            <a:pPr lvl="1"/>
            <a:r>
              <a:rPr lang="en-US" sz="2800" b="1" i="1" dirty="0"/>
              <a:t>Social</a:t>
            </a:r>
            <a:r>
              <a:rPr lang="en-US" sz="2800" dirty="0"/>
              <a:t>: avoiding others, isolating, venting, snapping at others</a:t>
            </a:r>
          </a:p>
          <a:p>
            <a:pPr lvl="1"/>
            <a:r>
              <a:rPr lang="en-US" sz="2800" b="1" i="1" dirty="0"/>
              <a:t>Behavioral</a:t>
            </a:r>
            <a:r>
              <a:rPr lang="en-US" sz="2800" dirty="0"/>
              <a:t>: alcohol, drugs, junk food, sleep disruption, crying, smoking</a:t>
            </a:r>
          </a:p>
          <a:p>
            <a:r>
              <a:rPr lang="en-US" sz="2800" b="1" u="sng" dirty="0"/>
              <a:t>Identify Your Unhelpful Coping Strategies</a:t>
            </a:r>
          </a:p>
          <a:p>
            <a:pPr lvl="1"/>
            <a:r>
              <a:rPr lang="en-US" sz="2600" dirty="0"/>
              <a:t>Drinking alcohol, smoking, drug use, too much coffee</a:t>
            </a:r>
          </a:p>
          <a:p>
            <a:pPr lvl="1"/>
            <a:r>
              <a:rPr lang="en-US" sz="2600" dirty="0"/>
              <a:t>Emotional/binge eating</a:t>
            </a:r>
          </a:p>
          <a:p>
            <a:pPr lvl="1"/>
            <a:r>
              <a:rPr lang="en-US" sz="2600" dirty="0"/>
              <a:t>Distraction/procrastination/avoidance</a:t>
            </a:r>
          </a:p>
          <a:p>
            <a:pPr lvl="1"/>
            <a:r>
              <a:rPr lang="en-US" sz="2600" dirty="0"/>
              <a:t>Neglecting your needs, not managing chronic conditions, avoiding doctor appointments (phone/video!), not taking your medications properly</a:t>
            </a:r>
          </a:p>
        </p:txBody>
      </p:sp>
    </p:spTree>
    <p:extLst>
      <p:ext uri="{BB962C8B-B14F-4D97-AF65-F5344CB8AC3E}">
        <p14:creationId xmlns:p14="http://schemas.microsoft.com/office/powerpoint/2010/main" val="29601626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581" y="346327"/>
            <a:ext cx="7864855" cy="862606"/>
          </a:xfrm>
        </p:spPr>
        <p:txBody>
          <a:bodyPr/>
          <a:lstStyle/>
          <a:p>
            <a:r>
              <a:rPr lang="en-US" dirty="0"/>
              <a:t>2.  Dealing with Unhelpful Thinking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9525" y="1572903"/>
            <a:ext cx="8196949" cy="4733138"/>
          </a:xfrm>
        </p:spPr>
        <p:txBody>
          <a:bodyPr>
            <a:normAutofit/>
          </a:bodyPr>
          <a:lstStyle/>
          <a:p>
            <a:r>
              <a:rPr lang="en-US" sz="2400" i="1" dirty="0"/>
              <a:t>“People are disturbed not be a thing, but by their perception of a thing.” </a:t>
            </a:r>
            <a:r>
              <a:rPr lang="en-US" sz="2400" dirty="0"/>
              <a:t>Epictetus</a:t>
            </a:r>
          </a:p>
          <a:p>
            <a:r>
              <a:rPr lang="en-US" sz="2400" dirty="0"/>
              <a:t>Sometimes our thinking about a problem is making that problem </a:t>
            </a:r>
            <a:r>
              <a:rPr lang="en-US" sz="2400" b="1" u="sng" dirty="0"/>
              <a:t>worse</a:t>
            </a:r>
            <a:r>
              <a:rPr lang="en-US" sz="2400" dirty="0"/>
              <a:t> – so checking our thoughts and automatic assumptions can help</a:t>
            </a:r>
          </a:p>
          <a:p>
            <a:r>
              <a:rPr lang="en-US" sz="2400" dirty="0"/>
              <a:t>“The 3 C’s”</a:t>
            </a:r>
          </a:p>
          <a:p>
            <a:pPr lvl="1"/>
            <a:r>
              <a:rPr lang="en-US" sz="2200" b="1" u="sng" dirty="0"/>
              <a:t>Catch It</a:t>
            </a:r>
            <a:r>
              <a:rPr lang="en-US" sz="2200" dirty="0"/>
              <a:t>: identify automatic thoughts when they occur</a:t>
            </a:r>
          </a:p>
          <a:p>
            <a:pPr lvl="1"/>
            <a:r>
              <a:rPr lang="en-US" sz="2200" b="1" u="sng" dirty="0"/>
              <a:t>Check It</a:t>
            </a:r>
            <a:r>
              <a:rPr lang="en-US" sz="2200" dirty="0"/>
              <a:t>: Ask yourself, “Is this thought helpful or harmful?”</a:t>
            </a:r>
          </a:p>
          <a:p>
            <a:pPr lvl="1"/>
            <a:r>
              <a:rPr lang="en-US" sz="2200" b="1" u="sng" dirty="0"/>
              <a:t>Change It</a:t>
            </a:r>
            <a:r>
              <a:rPr lang="en-US" sz="2200" dirty="0"/>
              <a:t>: find a more helpful, adaptive, positive way to think about your problem (e.g., reframe the issue)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8205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xmlns="" id="{42EEBB72-F8C2-432B-9B0B-06F36F0F73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Notice Your Thoughts</a:t>
            </a:r>
          </a:p>
        </p:txBody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xmlns="" id="{1A3043BF-FF5D-4B67-96CE-49ABD15D8C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79463" y="1995488"/>
            <a:ext cx="7904162" cy="3946525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altLang="en-US" sz="2500" b="1" dirty="0">
                <a:latin typeface="Arial" panose="020B0604020202020204" pitchFamily="34" charset="0"/>
              </a:rPr>
              <a:t>Are you overestimating the likelihood of something bad happening?</a:t>
            </a:r>
          </a:p>
          <a:p>
            <a:pPr eaLnBrk="1" hangingPunct="1"/>
            <a:r>
              <a:rPr lang="en-US" altLang="en-US" sz="2500" b="1" dirty="0">
                <a:latin typeface="Arial" panose="020B0604020202020204" pitchFamily="34" charset="0"/>
              </a:rPr>
              <a:t>Are you catastrophizing?</a:t>
            </a:r>
          </a:p>
          <a:p>
            <a:pPr eaLnBrk="1" hangingPunct="1"/>
            <a:r>
              <a:rPr lang="en-US" altLang="en-US" sz="2500" b="1" dirty="0">
                <a:latin typeface="Arial" panose="020B0604020202020204" pitchFamily="34" charset="0"/>
              </a:rPr>
              <a:t>Are you thinking in “all or nothing” terms?</a:t>
            </a:r>
          </a:p>
          <a:p>
            <a:pPr eaLnBrk="1" hangingPunct="1"/>
            <a:r>
              <a:rPr lang="en-US" altLang="en-US" sz="2500" b="1" dirty="0">
                <a:latin typeface="Arial" panose="020B0604020202020204" pitchFamily="34" charset="0"/>
              </a:rPr>
              <a:t>Are you thinking in a way that is making a bad situation </a:t>
            </a:r>
            <a:r>
              <a:rPr lang="en-US" altLang="en-US" sz="2500" b="1" i="1" dirty="0">
                <a:latin typeface="Arial" panose="020B0604020202020204" pitchFamily="34" charset="0"/>
              </a:rPr>
              <a:t>worse</a:t>
            </a:r>
            <a:r>
              <a:rPr lang="en-US" altLang="en-US" sz="2500" b="1" dirty="0">
                <a:latin typeface="Arial" panose="020B0604020202020204" pitchFamily="34" charset="0"/>
              </a:rPr>
              <a:t>?</a:t>
            </a:r>
          </a:p>
          <a:p>
            <a:pPr eaLnBrk="1" hangingPunct="1"/>
            <a:r>
              <a:rPr lang="en-US" altLang="en-US" sz="2500" b="1" dirty="0">
                <a:latin typeface="Arial" panose="020B0604020202020204" pitchFamily="34" charset="0"/>
              </a:rPr>
              <a:t>Is there another way to think of this?</a:t>
            </a:r>
          </a:p>
          <a:p>
            <a:pPr eaLnBrk="1" hangingPunct="1"/>
            <a:r>
              <a:rPr lang="en-US" altLang="en-US" sz="2500" b="1" dirty="0">
                <a:latin typeface="Arial" panose="020B0604020202020204" pitchFamily="34" charset="0"/>
              </a:rPr>
              <a:t>What would I tell a friend who had this thought?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446615"/>
            <a:ext cx="7583487" cy="769421"/>
          </a:xfrm>
        </p:spPr>
        <p:txBody>
          <a:bodyPr/>
          <a:lstStyle/>
          <a:p>
            <a:r>
              <a:rPr lang="en-US" dirty="0"/>
              <a:t>3.  Coping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2819" y="1645054"/>
            <a:ext cx="8110362" cy="4392676"/>
          </a:xfrm>
        </p:spPr>
        <p:txBody>
          <a:bodyPr>
            <a:normAutofit fontScale="92500"/>
          </a:bodyPr>
          <a:lstStyle/>
          <a:p>
            <a:r>
              <a:rPr lang="en-US" sz="2800" b="1" i="1" u="sng" dirty="0"/>
              <a:t>Problem-Focused Coping</a:t>
            </a:r>
            <a:r>
              <a:rPr lang="en-US" sz="2800" b="1" dirty="0"/>
              <a:t>: </a:t>
            </a:r>
            <a:r>
              <a:rPr lang="en-US" sz="2800" dirty="0"/>
              <a:t>strategies that try to fix or resolve the problem that triggered the stress</a:t>
            </a:r>
          </a:p>
          <a:p>
            <a:r>
              <a:rPr lang="en-US" sz="2800" b="1" i="1" u="sng" dirty="0"/>
              <a:t>Emotion-Focused </a:t>
            </a:r>
            <a:r>
              <a:rPr lang="en-US" sz="2800" b="1" u="sng" dirty="0"/>
              <a:t>Coping</a:t>
            </a:r>
            <a:r>
              <a:rPr lang="en-US" sz="2800" b="1" dirty="0"/>
              <a:t>: </a:t>
            </a:r>
            <a:r>
              <a:rPr lang="en-US" sz="2800" dirty="0"/>
              <a:t>strategies that help one manage the emotions that are triggered by the problem, rather than trying to fix the problem</a:t>
            </a:r>
          </a:p>
          <a:p>
            <a:r>
              <a:rPr lang="en-US" sz="2800" b="1" i="1" u="sng" dirty="0"/>
              <a:t>Meaning-Focused Coping</a:t>
            </a:r>
            <a:r>
              <a:rPr lang="en-US" sz="2800" dirty="0"/>
              <a:t>: trying to understand why a problem/stressor happened, the impact it has on oneself, and finding meaning and importance in one’s life</a:t>
            </a:r>
          </a:p>
        </p:txBody>
      </p:sp>
    </p:spTree>
    <p:extLst>
      <p:ext uri="{BB962C8B-B14F-4D97-AF65-F5344CB8AC3E}">
        <p14:creationId xmlns:p14="http://schemas.microsoft.com/office/powerpoint/2010/main" val="12900957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26239"/>
            <a:ext cx="7583487" cy="843497"/>
          </a:xfrm>
        </p:spPr>
        <p:txBody>
          <a:bodyPr/>
          <a:lstStyle/>
          <a:p>
            <a:r>
              <a:rPr lang="en-US" dirty="0"/>
              <a:t>Problem-Focused Coping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536470"/>
            <a:ext cx="7691209" cy="4829036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Define the problem (e.g., unemployed/loss of income)</a:t>
            </a:r>
          </a:p>
          <a:p>
            <a:r>
              <a:rPr lang="en-US" dirty="0"/>
              <a:t>Break the problem into smaller parts, if possible</a:t>
            </a:r>
          </a:p>
          <a:p>
            <a:r>
              <a:rPr lang="en-US" dirty="0"/>
              <a:t>Clarify which parts of the problem are controllable by you, and those that are not</a:t>
            </a:r>
          </a:p>
          <a:p>
            <a:r>
              <a:rPr lang="en-US" dirty="0"/>
              <a:t>Get high quality information (from trusted experts, high-quality website)</a:t>
            </a:r>
          </a:p>
          <a:p>
            <a:r>
              <a:rPr lang="en-US" dirty="0"/>
              <a:t>Brainstorm ways to solve the problem</a:t>
            </a:r>
          </a:p>
          <a:p>
            <a:r>
              <a:rPr lang="en-US" dirty="0"/>
              <a:t>Identify resources that can help you (friends, family, professionals, local/national organizations, church, veterans organization)</a:t>
            </a:r>
          </a:p>
          <a:p>
            <a:pPr lvl="1"/>
            <a:r>
              <a:rPr lang="en-US" dirty="0"/>
              <a:t>Employment Development Department (EDD) COVID-19: </a:t>
            </a:r>
            <a:r>
              <a:rPr lang="en-US" dirty="0">
                <a:hlinkClick r:id="rId3"/>
              </a:rPr>
              <a:t>https://www.edd.ca.gov/about_edd/coronavirus-2019.htm</a:t>
            </a:r>
            <a:endParaRPr lang="en-US" dirty="0"/>
          </a:p>
          <a:p>
            <a:r>
              <a:rPr lang="en-US" dirty="0"/>
              <a:t>Make a specific plan</a:t>
            </a:r>
          </a:p>
          <a:p>
            <a:r>
              <a:rPr lang="en-US" dirty="0"/>
              <a:t>Afterward, evaluate how well your plan worked, and next steps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8937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195394"/>
            <a:ext cx="7583487" cy="895031"/>
          </a:xfrm>
        </p:spPr>
        <p:txBody>
          <a:bodyPr/>
          <a:lstStyle/>
          <a:p>
            <a:r>
              <a:rPr lang="en-US" dirty="0"/>
              <a:t>Emotion-Focused Coping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109" y="1090425"/>
            <a:ext cx="8079933" cy="5572181"/>
          </a:xfrm>
        </p:spPr>
        <p:txBody>
          <a:bodyPr>
            <a:normAutofit fontScale="92500" lnSpcReduction="10000"/>
          </a:bodyPr>
          <a:lstStyle/>
          <a:p>
            <a:r>
              <a:rPr lang="en-US" sz="1600" u="sng" dirty="0"/>
              <a:t>Identify your emotions</a:t>
            </a:r>
          </a:p>
          <a:p>
            <a:pPr lvl="1"/>
            <a:r>
              <a:rPr lang="en-US" sz="1600" dirty="0"/>
              <a:t>What am I feeling?</a:t>
            </a:r>
          </a:p>
          <a:p>
            <a:pPr lvl="1"/>
            <a:r>
              <a:rPr lang="en-US" sz="1600" dirty="0"/>
              <a:t>Is it familiar? How intense is that feeling (0-10 scale)?</a:t>
            </a:r>
          </a:p>
          <a:p>
            <a:pPr lvl="1"/>
            <a:r>
              <a:rPr lang="en-US" sz="1600" dirty="0"/>
              <a:t>Is this feeling covering another feeling?</a:t>
            </a:r>
          </a:p>
          <a:p>
            <a:pPr lvl="1"/>
            <a:r>
              <a:rPr lang="en-US" sz="1600" dirty="0"/>
              <a:t>Do I need to do anything about the feeling or can I just "be" with/tolerate/accept it?</a:t>
            </a:r>
          </a:p>
          <a:p>
            <a:r>
              <a:rPr lang="en-US" sz="1600" dirty="0"/>
              <a:t>Share/express your emotions with someone you trust</a:t>
            </a:r>
          </a:p>
          <a:p>
            <a:r>
              <a:rPr lang="en-US" sz="1600" dirty="0"/>
              <a:t>Self-talk (statements that help you cope)</a:t>
            </a:r>
          </a:p>
          <a:p>
            <a:r>
              <a:rPr lang="en-US" sz="1600" dirty="0"/>
              <a:t>Do a relaxation exercise</a:t>
            </a:r>
          </a:p>
          <a:p>
            <a:r>
              <a:rPr lang="en-US" sz="1600" dirty="0"/>
              <a:t>Pray or meditate: connect to your spiritual/religious practices/traditions/community</a:t>
            </a:r>
          </a:p>
          <a:p>
            <a:r>
              <a:rPr lang="en-US" sz="1600" dirty="0"/>
              <a:t>Engage in pleasant activities and hobbies (the things that bring us reward, pleasure, joy, positive distractions): </a:t>
            </a:r>
            <a:r>
              <a:rPr lang="en-US" sz="1600" i="1" dirty="0"/>
              <a:t>“The behavioral antidepressant”</a:t>
            </a:r>
          </a:p>
          <a:p>
            <a:r>
              <a:rPr lang="en-US" sz="1600" dirty="0"/>
              <a:t>Engage the senses</a:t>
            </a:r>
          </a:p>
          <a:p>
            <a:r>
              <a:rPr lang="en-US" sz="1600" dirty="0"/>
              <a:t>Change the setting</a:t>
            </a:r>
          </a:p>
          <a:p>
            <a:r>
              <a:rPr lang="en-US" sz="1600" dirty="0"/>
              <a:t>Keep your sense of humor</a:t>
            </a:r>
          </a:p>
        </p:txBody>
      </p:sp>
    </p:spTree>
    <p:extLst>
      <p:ext uri="{BB962C8B-B14F-4D97-AF65-F5344CB8AC3E}">
        <p14:creationId xmlns:p14="http://schemas.microsoft.com/office/powerpoint/2010/main" val="2979560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Keys to Successful Coping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828800"/>
            <a:ext cx="7583487" cy="4648200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Active (rather than passive) coping</a:t>
            </a:r>
          </a:p>
          <a:p>
            <a:r>
              <a:rPr lang="en-US" sz="2800" dirty="0"/>
              <a:t>Clarify Controllable vs. Uncontrollable stressors</a:t>
            </a:r>
          </a:p>
          <a:p>
            <a:r>
              <a:rPr lang="en-US" sz="2800" dirty="0"/>
              <a:t>The key is the goodness-of-fit between the problem/stressor and the coping strategy</a:t>
            </a:r>
          </a:p>
          <a:p>
            <a:pPr lvl="1"/>
            <a:r>
              <a:rPr lang="en-US" sz="2600" dirty="0"/>
              <a:t>Confront and fix the problems you can control</a:t>
            </a:r>
          </a:p>
          <a:p>
            <a:pPr lvl="1"/>
            <a:r>
              <a:rPr lang="en-US" sz="2600" dirty="0"/>
              <a:t>Accept the problems/people/situations you cannot control</a:t>
            </a:r>
          </a:p>
          <a:p>
            <a:pPr lvl="1"/>
            <a:r>
              <a:rPr lang="en-US" sz="2600" dirty="0"/>
              <a:t>Serenity Prayer</a:t>
            </a:r>
          </a:p>
        </p:txBody>
      </p:sp>
    </p:spTree>
    <p:extLst>
      <p:ext uri="{BB962C8B-B14F-4D97-AF65-F5344CB8AC3E}">
        <p14:creationId xmlns:p14="http://schemas.microsoft.com/office/powerpoint/2010/main" val="32972385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04642"/>
            <a:ext cx="7583487" cy="747164"/>
          </a:xfrm>
        </p:spPr>
        <p:txBody>
          <a:bodyPr/>
          <a:lstStyle/>
          <a:p>
            <a:r>
              <a:rPr lang="en-US" dirty="0"/>
              <a:t>4.  Relaxation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051806"/>
            <a:ext cx="8139224" cy="5631425"/>
          </a:xfrm>
        </p:spPr>
        <p:txBody>
          <a:bodyPr>
            <a:normAutofit/>
          </a:bodyPr>
          <a:lstStyle/>
          <a:p>
            <a:r>
              <a:rPr lang="en-US" b="1" i="1" u="sng" dirty="0"/>
              <a:t>Learn to relax on demand</a:t>
            </a:r>
          </a:p>
          <a:p>
            <a:r>
              <a:rPr lang="en-US" dirty="0"/>
              <a:t>Wide range of relaxation exercises exist, try a variety and use whatever works best for you:</a:t>
            </a:r>
          </a:p>
          <a:p>
            <a:pPr lvl="1"/>
            <a:r>
              <a:rPr lang="en-US" dirty="0"/>
              <a:t>Breathing Exercises (diaphragmatic, deep)</a:t>
            </a:r>
          </a:p>
          <a:p>
            <a:pPr lvl="1"/>
            <a:r>
              <a:rPr lang="en-US" dirty="0"/>
              <a:t>Guided Imagery (Visualization)</a:t>
            </a:r>
          </a:p>
          <a:p>
            <a:pPr lvl="1"/>
            <a:r>
              <a:rPr lang="en-US" dirty="0"/>
              <a:t>Progressive Muscle Relaxation</a:t>
            </a:r>
          </a:p>
          <a:p>
            <a:pPr lvl="1"/>
            <a:r>
              <a:rPr lang="en-US" dirty="0"/>
              <a:t>Autogenic Relaxation</a:t>
            </a:r>
          </a:p>
          <a:p>
            <a:r>
              <a:rPr lang="en-US" u="sng" dirty="0"/>
              <a:t>Numerous resources available for free online</a:t>
            </a:r>
            <a:r>
              <a:rPr lang="en-US" dirty="0"/>
              <a:t> (e.g., guided recordings on YouTube)</a:t>
            </a:r>
          </a:p>
          <a:p>
            <a:r>
              <a:rPr lang="en-US" u="sng" dirty="0"/>
              <a:t>Mobile phone applications</a:t>
            </a:r>
          </a:p>
          <a:p>
            <a:pPr lvl="1"/>
            <a:r>
              <a:rPr lang="en-US" dirty="0"/>
              <a:t>Breathe2Relax</a:t>
            </a:r>
          </a:p>
          <a:p>
            <a:pPr lvl="1"/>
            <a:r>
              <a:rPr lang="en-US" dirty="0"/>
              <a:t>Mindfulness Coach</a:t>
            </a:r>
          </a:p>
          <a:p>
            <a:pPr lvl="1"/>
            <a:r>
              <a:rPr lang="en-US" dirty="0"/>
              <a:t>Virtual Hope Box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081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60643" y="2721567"/>
            <a:ext cx="570724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solidFill>
                  <a:srgbClr val="FFFFFF"/>
                </a:solidFill>
              </a:rPr>
              <a:t>What is stress?</a:t>
            </a:r>
          </a:p>
        </p:txBody>
      </p:sp>
    </p:spTree>
    <p:extLst>
      <p:ext uri="{BB962C8B-B14F-4D97-AF65-F5344CB8AC3E}">
        <p14:creationId xmlns:p14="http://schemas.microsoft.com/office/powerpoint/2010/main" val="21979939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890" y="297881"/>
            <a:ext cx="7024744" cy="787708"/>
          </a:xfrm>
        </p:spPr>
        <p:txBody>
          <a:bodyPr/>
          <a:lstStyle/>
          <a:p>
            <a:r>
              <a:rPr lang="en-US" dirty="0"/>
              <a:t>Mindfulness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711" y="1486387"/>
            <a:ext cx="8229600" cy="4800600"/>
          </a:xfrm>
        </p:spPr>
        <p:txBody>
          <a:bodyPr>
            <a:normAutofit fontScale="85000" lnSpcReduction="10000"/>
          </a:bodyPr>
          <a:lstStyle/>
          <a:p>
            <a:r>
              <a:rPr lang="en-US" u="sng" dirty="0"/>
              <a:t>Mindfulness defined</a:t>
            </a:r>
            <a:r>
              <a:rPr lang="en-US" dirty="0"/>
              <a:t>: “</a:t>
            </a:r>
            <a:r>
              <a:rPr lang="en-US" i="1" dirty="0"/>
              <a:t>paying attention, on purpose, to the present moment without judgment</a:t>
            </a:r>
            <a:r>
              <a:rPr lang="en-US" dirty="0"/>
              <a:t>” –Jon Kabat-Zinn, PhD</a:t>
            </a:r>
          </a:p>
          <a:p>
            <a:r>
              <a:rPr lang="en-US" u="sng" dirty="0"/>
              <a:t>Mindfulness Based Stress Reduction (MBSR)</a:t>
            </a:r>
            <a:r>
              <a:rPr lang="en-US" dirty="0"/>
              <a:t>: 8-session program incorporating sitting meditation, mindful movement like yoga, body scan meditation, research supporting its use for many health conditions</a:t>
            </a:r>
          </a:p>
          <a:p>
            <a:r>
              <a:rPr lang="en-US" u="sng" dirty="0"/>
              <a:t>Mindfulness Coach Mobile Phone App </a:t>
            </a:r>
            <a:r>
              <a:rPr lang="en-US" dirty="0"/>
              <a:t>(by Dept. Veterans Affairs)</a:t>
            </a:r>
          </a:p>
          <a:p>
            <a:r>
              <a:rPr lang="en-US" u="sng" dirty="0"/>
              <a:t>Mindfulness Training benefits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Reduce stress, irritability/anger, and worry</a:t>
            </a:r>
          </a:p>
          <a:p>
            <a:pPr lvl="1"/>
            <a:r>
              <a:rPr lang="en-US" dirty="0"/>
              <a:t>Improve sleep and blood pressure</a:t>
            </a:r>
          </a:p>
          <a:p>
            <a:pPr lvl="1"/>
            <a:r>
              <a:rPr lang="en-US" dirty="0"/>
              <a:t>Less reactive and more flexible</a:t>
            </a:r>
          </a:p>
          <a:p>
            <a:pPr lvl="1"/>
            <a:r>
              <a:rPr lang="en-US" dirty="0"/>
              <a:t>Decrease anxiety and depression</a:t>
            </a:r>
          </a:p>
          <a:p>
            <a:pPr lvl="1"/>
            <a:r>
              <a:rPr lang="en-US" dirty="0"/>
              <a:t>Improve ability to cope with chronic pain and other chronic health problems</a:t>
            </a:r>
          </a:p>
          <a:p>
            <a:pPr lvl="1"/>
            <a:r>
              <a:rPr lang="en-US" dirty="0"/>
              <a:t>Improve cognitive function (concentration, memory)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3F262C6-851D-1F48-AEAD-DED626A950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7634" y="3300552"/>
            <a:ext cx="879677" cy="879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0610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590351"/>
            <a:ext cx="7583487" cy="1044388"/>
          </a:xfrm>
        </p:spPr>
        <p:txBody>
          <a:bodyPr/>
          <a:lstStyle/>
          <a:p>
            <a:r>
              <a:rPr lang="en-US" dirty="0"/>
              <a:t>5. Boost Positive Social Support, Decrease the Negative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828800"/>
            <a:ext cx="7583487" cy="4768770"/>
          </a:xfrm>
        </p:spPr>
        <p:txBody>
          <a:bodyPr>
            <a:normAutofit fontScale="92500" lnSpcReduction="10000"/>
          </a:bodyPr>
          <a:lstStyle/>
          <a:p>
            <a:r>
              <a:rPr lang="en-US" b="1" u="sng" dirty="0"/>
              <a:t>Connect to family and friends – every day</a:t>
            </a:r>
          </a:p>
          <a:p>
            <a:pPr lvl="1"/>
            <a:r>
              <a:rPr lang="en-US" dirty="0"/>
              <a:t>Telephone calls and text messaging</a:t>
            </a:r>
          </a:p>
          <a:p>
            <a:pPr lvl="1"/>
            <a:r>
              <a:rPr lang="en-US" dirty="0"/>
              <a:t>Video Calls: Zoom, Skype, FaceTime, WhatsApp, and others</a:t>
            </a:r>
          </a:p>
          <a:p>
            <a:r>
              <a:rPr lang="en-US" b="1" u="sng" dirty="0"/>
              <a:t>Need Ideas? Be Creative!</a:t>
            </a:r>
          </a:p>
          <a:p>
            <a:pPr lvl="1"/>
            <a:r>
              <a:rPr lang="en-US" dirty="0"/>
              <a:t>Virtual “shared” meal (cook together or separately, then place your device on the table and “eat together”)</a:t>
            </a:r>
          </a:p>
          <a:p>
            <a:pPr lvl="1"/>
            <a:r>
              <a:rPr lang="en-US" dirty="0"/>
              <a:t>Virtual dance party</a:t>
            </a:r>
          </a:p>
          <a:p>
            <a:pPr lvl="1"/>
            <a:r>
              <a:rPr lang="en-US" dirty="0"/>
              <a:t>Watch a television series together, and discuss</a:t>
            </a:r>
          </a:p>
          <a:p>
            <a:pPr lvl="1"/>
            <a:r>
              <a:rPr lang="en-US" dirty="0"/>
              <a:t>Virtual book club</a:t>
            </a:r>
          </a:p>
          <a:p>
            <a:pPr lvl="1"/>
            <a:r>
              <a:rPr lang="en-US" dirty="0"/>
              <a:t>Invite family/friends to read an entire book aloud, together</a:t>
            </a:r>
          </a:p>
          <a:p>
            <a:pPr lvl="1"/>
            <a:r>
              <a:rPr lang="en-US" dirty="0"/>
              <a:t>Host a series of evening virtual gatherings called “Seven Songs” – each guest has one evening to share and play the 7 songs that have most shaped them in their life</a:t>
            </a:r>
          </a:p>
          <a:p>
            <a:pPr lvl="1"/>
            <a:r>
              <a:rPr lang="en-US" dirty="0"/>
              <a:t>Older generation shares their life stories, lessons learned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4319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6201"/>
            <a:ext cx="7583487" cy="796433"/>
          </a:xfrm>
        </p:spPr>
        <p:txBody>
          <a:bodyPr/>
          <a:lstStyle/>
          <a:p>
            <a:r>
              <a:rPr lang="en-US" dirty="0"/>
              <a:t>6.  Nurture Healthy Sleep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977871"/>
            <a:ext cx="8026129" cy="5693457"/>
          </a:xfrm>
        </p:spPr>
        <p:txBody>
          <a:bodyPr>
            <a:normAutofit fontScale="92500" lnSpcReduction="10000"/>
          </a:bodyPr>
          <a:lstStyle/>
          <a:p>
            <a:r>
              <a:rPr lang="en-US" b="1" u="sng" dirty="0"/>
              <a:t>Healthy Sleep Habits</a:t>
            </a:r>
          </a:p>
          <a:p>
            <a:pPr lvl="1"/>
            <a:r>
              <a:rPr lang="en-US" dirty="0"/>
              <a:t>Wake up around the same time every day</a:t>
            </a:r>
          </a:p>
          <a:p>
            <a:pPr lvl="1"/>
            <a:r>
              <a:rPr lang="en-US" dirty="0"/>
              <a:t>Get out of bed and get light exposure in the morning</a:t>
            </a:r>
          </a:p>
          <a:p>
            <a:pPr lvl="1"/>
            <a:r>
              <a:rPr lang="en-US" dirty="0"/>
              <a:t>Avoid or limit daytime naps</a:t>
            </a:r>
          </a:p>
          <a:p>
            <a:pPr lvl="1"/>
            <a:r>
              <a:rPr lang="en-US" dirty="0"/>
              <a:t>Don’t spend long periods of time in bed awake</a:t>
            </a:r>
          </a:p>
          <a:p>
            <a:pPr lvl="1"/>
            <a:r>
              <a:rPr lang="en-US" dirty="0"/>
              <a:t>Avoid caffeine, especially past 12 noon</a:t>
            </a:r>
          </a:p>
          <a:p>
            <a:pPr lvl="1"/>
            <a:r>
              <a:rPr lang="en-US" dirty="0"/>
              <a:t>Avoid alcohol within at least 3 hours of bedtime</a:t>
            </a:r>
          </a:p>
          <a:p>
            <a:pPr lvl="1"/>
            <a:r>
              <a:rPr lang="en-US" dirty="0"/>
              <a:t>No screen time in bed/bedroom! No news before bed!</a:t>
            </a:r>
          </a:p>
          <a:p>
            <a:r>
              <a:rPr lang="en-US" b="1" u="sng" dirty="0"/>
              <a:t>If you have sleep apnea, treat it</a:t>
            </a:r>
          </a:p>
          <a:p>
            <a:pPr lvl="1"/>
            <a:r>
              <a:rPr lang="en-US" dirty="0"/>
              <a:t>STOP-BANG Screening: </a:t>
            </a:r>
            <a:r>
              <a:rPr lang="en-US" b="1" u="sng" dirty="0"/>
              <a:t>S</a:t>
            </a:r>
            <a:r>
              <a:rPr lang="en-US" dirty="0"/>
              <a:t>noring (loudly), </a:t>
            </a:r>
            <a:r>
              <a:rPr lang="en-US" b="1" u="sng" dirty="0"/>
              <a:t>T</a:t>
            </a:r>
            <a:r>
              <a:rPr lang="en-US" dirty="0"/>
              <a:t>ired/fatigued, </a:t>
            </a:r>
            <a:r>
              <a:rPr lang="en-US" b="1" u="sng" dirty="0"/>
              <a:t>O</a:t>
            </a:r>
            <a:r>
              <a:rPr lang="en-US" dirty="0"/>
              <a:t>bserved you stop breathing, treated for high blood </a:t>
            </a:r>
            <a:r>
              <a:rPr lang="en-US" b="1" u="sng" dirty="0"/>
              <a:t>P</a:t>
            </a:r>
            <a:r>
              <a:rPr lang="en-US" dirty="0"/>
              <a:t>ressure, </a:t>
            </a:r>
            <a:r>
              <a:rPr lang="en-US" b="1" u="sng" dirty="0"/>
              <a:t>B</a:t>
            </a:r>
            <a:r>
              <a:rPr lang="en-US" dirty="0"/>
              <a:t>MI &gt; 35, </a:t>
            </a:r>
            <a:r>
              <a:rPr lang="en-US" b="1" u="sng" dirty="0"/>
              <a:t>A</a:t>
            </a:r>
            <a:r>
              <a:rPr lang="en-US" dirty="0"/>
              <a:t>ge &gt; 50, Neck </a:t>
            </a:r>
            <a:r>
              <a:rPr lang="en-US" b="1" u="sng" dirty="0"/>
              <a:t>C</a:t>
            </a:r>
            <a:r>
              <a:rPr lang="en-US" dirty="0"/>
              <a:t>ircumference &gt; 16 inches, male </a:t>
            </a:r>
            <a:r>
              <a:rPr lang="en-US" b="1" u="sng" dirty="0"/>
              <a:t>G</a:t>
            </a:r>
            <a:r>
              <a:rPr lang="en-US" dirty="0"/>
              <a:t>ender</a:t>
            </a:r>
          </a:p>
          <a:p>
            <a:pPr lvl="1"/>
            <a:r>
              <a:rPr lang="en-US" dirty="0"/>
              <a:t>PAP is treatment of choice (CPAP or </a:t>
            </a:r>
            <a:r>
              <a:rPr lang="en-US" dirty="0" err="1"/>
              <a:t>BiPAP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If you have a claustrophobic reaction to the mask, ask for help</a:t>
            </a:r>
          </a:p>
          <a:p>
            <a:r>
              <a:rPr lang="en-US" b="1" u="sng" dirty="0"/>
              <a:t>Clinical Insomnia</a:t>
            </a:r>
            <a:r>
              <a:rPr lang="en-US" dirty="0"/>
              <a:t>: best treatment is Cognitive Behavioral Therapy for Insomnia (CBT-</a:t>
            </a:r>
            <a:r>
              <a:rPr lang="en-US" dirty="0" err="1"/>
              <a:t>i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653428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15900"/>
            <a:ext cx="7583487" cy="1044388"/>
          </a:xfrm>
        </p:spPr>
        <p:txBody>
          <a:bodyPr/>
          <a:lstStyle/>
          <a:p>
            <a:r>
              <a:rPr lang="en-US" dirty="0"/>
              <a:t>7.  Seek Help When Needed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562100"/>
            <a:ext cx="7956354" cy="50800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Significant depression, anxiety, anger, and significant relationship problems can be difficult to deal with on your own</a:t>
            </a:r>
          </a:p>
          <a:p>
            <a:r>
              <a:rPr lang="en-US" dirty="0"/>
              <a:t>Seeking treatment from a professional can help:</a:t>
            </a:r>
          </a:p>
          <a:p>
            <a:pPr lvl="1"/>
            <a:r>
              <a:rPr lang="en-US" dirty="0"/>
              <a:t>Counseling (marital)</a:t>
            </a:r>
          </a:p>
          <a:p>
            <a:pPr lvl="1"/>
            <a:r>
              <a:rPr lang="en-US" dirty="0"/>
              <a:t>Psychotherapy</a:t>
            </a:r>
          </a:p>
          <a:p>
            <a:pPr lvl="1"/>
            <a:r>
              <a:rPr lang="en-US" dirty="0"/>
              <a:t>Psychiatric medication</a:t>
            </a:r>
          </a:p>
          <a:p>
            <a:r>
              <a:rPr lang="en-US" dirty="0"/>
              <a:t>UC Davis Behavioral Health Center (Adult/EDAPT Clinic): (916)734-3574</a:t>
            </a:r>
          </a:p>
          <a:p>
            <a:r>
              <a:rPr lang="en-US" dirty="0"/>
              <a:t>UC Davis Children’s Behavioral Health Center: (916)734-3574</a:t>
            </a:r>
          </a:p>
          <a:p>
            <a:r>
              <a:rPr lang="en-US" dirty="0"/>
              <a:t>Psychology Today Find a Therapist: </a:t>
            </a:r>
            <a:r>
              <a:rPr lang="en-US" dirty="0">
                <a:hlinkClick r:id="rId2"/>
              </a:rPr>
              <a:t>https://www.psychologytoday.com/us/therapists</a:t>
            </a:r>
            <a:endParaRPr lang="en-US" dirty="0"/>
          </a:p>
          <a:p>
            <a:r>
              <a:rPr lang="en-US" dirty="0"/>
              <a:t>Association for Behavioral and Cognitive Therapies, Find a Therapist: </a:t>
            </a:r>
            <a:r>
              <a:rPr lang="en-US" dirty="0">
                <a:hlinkClick r:id="rId3"/>
              </a:rPr>
              <a:t>http://www.findcbt.org/FAT/</a:t>
            </a:r>
            <a:endParaRPr lang="en-US" dirty="0"/>
          </a:p>
          <a:p>
            <a:r>
              <a:rPr lang="en-US" u="sng" dirty="0"/>
              <a:t>Therapy Apps</a:t>
            </a:r>
            <a:r>
              <a:rPr lang="en-US" dirty="0"/>
              <a:t>: </a:t>
            </a:r>
            <a:r>
              <a:rPr lang="en-US" dirty="0" err="1"/>
              <a:t>Talkspace</a:t>
            </a:r>
            <a:r>
              <a:rPr lang="en-US" dirty="0"/>
              <a:t>, </a:t>
            </a:r>
            <a:r>
              <a:rPr lang="en-US" dirty="0" err="1"/>
              <a:t>BetterHelp</a:t>
            </a:r>
            <a:r>
              <a:rPr lang="en-US" dirty="0"/>
              <a:t>, Regain – Couples Therapy</a:t>
            </a:r>
          </a:p>
        </p:txBody>
      </p:sp>
    </p:spTree>
    <p:extLst>
      <p:ext uri="{BB962C8B-B14F-4D97-AF65-F5344CB8AC3E}">
        <p14:creationId xmlns:p14="http://schemas.microsoft.com/office/powerpoint/2010/main" val="552143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047BD4-B31A-F14E-B9BC-857C9BAB4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9462" y="167243"/>
            <a:ext cx="7583487" cy="824469"/>
          </a:xfrm>
        </p:spPr>
        <p:txBody>
          <a:bodyPr/>
          <a:lstStyle/>
          <a:p>
            <a:r>
              <a:rPr lang="en-US" dirty="0"/>
              <a:t>Hotlines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8728E10-5538-304D-85F4-B2BBE61F0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9463" y="1205469"/>
            <a:ext cx="7583487" cy="5271531"/>
          </a:xfrm>
        </p:spPr>
        <p:txBody>
          <a:bodyPr>
            <a:normAutofit fontScale="70000" lnSpcReduction="20000"/>
          </a:bodyPr>
          <a:lstStyle/>
          <a:p>
            <a:r>
              <a:rPr lang="en-US" b="1" u="sng" dirty="0"/>
              <a:t>Friendship Line (Institute on Aging)</a:t>
            </a:r>
          </a:p>
          <a:p>
            <a:pPr lvl="1"/>
            <a:r>
              <a:rPr lang="en-US" dirty="0"/>
              <a:t>Toll Free 800-971-0016</a:t>
            </a:r>
          </a:p>
          <a:p>
            <a:pPr lvl="1"/>
            <a:r>
              <a:rPr lang="en-US" dirty="0"/>
              <a:t>Friendship and support for older adults who may be lonely, isolated, grieving, depressed, or anxious</a:t>
            </a:r>
          </a:p>
          <a:p>
            <a:r>
              <a:rPr lang="en-US" b="1" u="sng" dirty="0"/>
              <a:t>Services &amp; Advocacy for LGBT Elders (SAGE) Hotline</a:t>
            </a:r>
          </a:p>
          <a:p>
            <a:pPr lvl="1"/>
            <a:r>
              <a:rPr lang="en-US" dirty="0"/>
              <a:t>Toll Free 877-360-5428</a:t>
            </a:r>
          </a:p>
          <a:p>
            <a:pPr lvl="1"/>
            <a:r>
              <a:rPr lang="en-US" dirty="0"/>
              <a:t>Offer support without judgment, answer questions factually and confidentially</a:t>
            </a:r>
          </a:p>
          <a:p>
            <a:pPr lvl="1"/>
            <a:r>
              <a:rPr lang="en-US" dirty="0"/>
              <a:t>Provide info about community resources such as healthcare, transportation, counseling, legal services, and emotional support programs</a:t>
            </a:r>
          </a:p>
          <a:p>
            <a:pPr lvl="1"/>
            <a:r>
              <a:rPr lang="en-US" dirty="0"/>
              <a:t>Available in English and Spanish, in 180 languages</a:t>
            </a:r>
          </a:p>
          <a:p>
            <a:pPr lvl="1"/>
            <a:r>
              <a:rPr lang="en-US" dirty="0" err="1"/>
              <a:t>sageusa.org</a:t>
            </a:r>
            <a:endParaRPr lang="en-US" dirty="0"/>
          </a:p>
          <a:p>
            <a:r>
              <a:rPr lang="en-US" b="1" u="sng" dirty="0"/>
              <a:t>National Suicide Prevention Lifeline</a:t>
            </a:r>
          </a:p>
          <a:p>
            <a:pPr lvl="1"/>
            <a:r>
              <a:rPr lang="en-US" dirty="0"/>
              <a:t>800-273-8255, or online chat</a:t>
            </a:r>
          </a:p>
          <a:p>
            <a:r>
              <a:rPr lang="en-US" b="1" u="sng" dirty="0"/>
              <a:t>Veterans Crisis Line (confidential, 24/7)</a:t>
            </a:r>
          </a:p>
          <a:p>
            <a:pPr lvl="1"/>
            <a:r>
              <a:rPr lang="en-US" dirty="0" err="1"/>
              <a:t>www.veteranscrisisline.net</a:t>
            </a:r>
            <a:endParaRPr lang="en-US" dirty="0"/>
          </a:p>
          <a:p>
            <a:pPr lvl="1"/>
            <a:r>
              <a:rPr lang="en-US" dirty="0"/>
              <a:t>800-273-8255 (Press 1 at the prompt if you are a veteran)</a:t>
            </a:r>
          </a:p>
          <a:p>
            <a:pPr lvl="1"/>
            <a:r>
              <a:rPr lang="en-US" dirty="0"/>
              <a:t>Text 838255</a:t>
            </a:r>
          </a:p>
          <a:p>
            <a:pPr lvl="1"/>
            <a:r>
              <a:rPr lang="en-US" dirty="0"/>
              <a:t>Chat (connect online)</a:t>
            </a:r>
          </a:p>
          <a:p>
            <a:pPr lvl="1"/>
            <a:r>
              <a:rPr lang="en-US" dirty="0"/>
              <a:t>Support for deaf and hard of hearing: 800-799-4889</a:t>
            </a:r>
          </a:p>
        </p:txBody>
      </p:sp>
    </p:spTree>
    <p:extLst>
      <p:ext uri="{BB962C8B-B14F-4D97-AF65-F5344CB8AC3E}">
        <p14:creationId xmlns:p14="http://schemas.microsoft.com/office/powerpoint/2010/main" val="31180096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4F0FE29-E889-4B4A-A870-63031D680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A0DBDCA-C1F7-1E44-B9CD-A420CCAD9C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Caregivers</a:t>
            </a:r>
          </a:p>
          <a:p>
            <a:pPr lvl="1"/>
            <a:r>
              <a:rPr lang="en-US" dirty="0" err="1"/>
              <a:t>CaregiverAction.org</a:t>
            </a:r>
            <a:r>
              <a:rPr lang="en-US" dirty="0"/>
              <a:t>, free hotline 855-227-3640. Lots of resources related to caregiving during COVID-19</a:t>
            </a:r>
          </a:p>
          <a:p>
            <a:pPr lvl="1"/>
            <a:r>
              <a:rPr lang="en-US" dirty="0"/>
              <a:t>The Family Caregiver Alliance: 800-445-8106</a:t>
            </a:r>
          </a:p>
          <a:p>
            <a:pPr lvl="1"/>
            <a:r>
              <a:rPr lang="en-US" dirty="0"/>
              <a:t>Alzheimer’s Association: if you are caring for someone with Alzheimer’s or any type of dementia, they can help (24/7 Helpline: 800-272-3900)</a:t>
            </a:r>
          </a:p>
        </p:txBody>
      </p:sp>
    </p:spTree>
    <p:extLst>
      <p:ext uri="{BB962C8B-B14F-4D97-AF65-F5344CB8AC3E}">
        <p14:creationId xmlns:p14="http://schemas.microsoft.com/office/powerpoint/2010/main" val="17034832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D8C764-6E8F-D441-8988-AF8D7EB07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challenge to you: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389539B-B05D-E64F-B027-F76A4CF2D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What are at least 1-2 things you can do (from today’s presentation, or your own ideas) to help you better manage stress, and/or help you be resilient moving forward?</a:t>
            </a:r>
          </a:p>
          <a:p>
            <a:r>
              <a:rPr lang="en-US" sz="3200" dirty="0"/>
              <a:t>How can you use this time to make your life </a:t>
            </a:r>
            <a:r>
              <a:rPr lang="en-US" sz="3200" b="1" u="sng" dirty="0"/>
              <a:t>better</a:t>
            </a:r>
            <a:r>
              <a:rPr lang="en-US" sz="3200" dirty="0"/>
              <a:t>, in some way?</a:t>
            </a:r>
          </a:p>
        </p:txBody>
      </p:sp>
    </p:spTree>
    <p:extLst>
      <p:ext uri="{BB962C8B-B14F-4D97-AF65-F5344CB8AC3E}">
        <p14:creationId xmlns:p14="http://schemas.microsoft.com/office/powerpoint/2010/main" val="377869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Stress Management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828800"/>
            <a:ext cx="7583487" cy="4619220"/>
          </a:xfrm>
        </p:spPr>
        <p:txBody>
          <a:bodyPr>
            <a:normAutofit fontScale="92500"/>
          </a:bodyPr>
          <a:lstStyle/>
          <a:p>
            <a:r>
              <a:rPr lang="en-US" dirty="0"/>
              <a:t>What are my most common sources of stress (triggers)?</a:t>
            </a:r>
          </a:p>
          <a:p>
            <a:r>
              <a:rPr lang="en-US" dirty="0"/>
              <a:t>What are the signs and symptoms I get when stressed?</a:t>
            </a:r>
          </a:p>
          <a:p>
            <a:r>
              <a:rPr lang="en-US" dirty="0"/>
              <a:t>What are my helpful ways of coping?</a:t>
            </a:r>
          </a:p>
          <a:p>
            <a:r>
              <a:rPr lang="en-US" dirty="0"/>
              <a:t>What are my unhelpful ways of coping?</a:t>
            </a:r>
          </a:p>
          <a:p>
            <a:r>
              <a:rPr lang="en-US" dirty="0"/>
              <a:t>What problem or source of stress have I been avoiding dealing with? Is it time to deal with it more actively?</a:t>
            </a:r>
          </a:p>
          <a:p>
            <a:r>
              <a:rPr lang="en-US" dirty="0"/>
              <a:t>What resource(s) could I turn to for help with this problem?</a:t>
            </a:r>
          </a:p>
          <a:p>
            <a:r>
              <a:rPr lang="en-US" dirty="0"/>
              <a:t>What are 1-2 practices I could start doing, to help me cope better with stress?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92075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2596898-39B1-614E-B49A-8FD2434F0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and Comments?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1D8777A-7313-B345-A7F9-5928202438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503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Stress?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b="1" dirty="0"/>
              <a:t>Stress = </a:t>
            </a:r>
            <a:r>
              <a:rPr lang="en-US" sz="3200" dirty="0"/>
              <a:t>“Condition or feeling experienced when a person perceives that demands exceed the personal and social resources the individual is able to mobilize” (Richard Lazarus)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61631" y="5003803"/>
            <a:ext cx="544772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FFFF"/>
                </a:solidFill>
              </a:rPr>
              <a:t>Perceived Stress = </a:t>
            </a:r>
            <a:r>
              <a:rPr lang="en-US" sz="3200" u="sng" dirty="0">
                <a:solidFill>
                  <a:srgbClr val="FFFFFF"/>
                </a:solidFill>
              </a:rPr>
              <a:t>Demands   </a:t>
            </a:r>
          </a:p>
          <a:p>
            <a:r>
              <a:rPr lang="en-US" sz="3200" dirty="0">
                <a:solidFill>
                  <a:srgbClr val="FFFFFF"/>
                </a:solidFill>
              </a:rPr>
              <a:t>				             Resources</a:t>
            </a:r>
          </a:p>
        </p:txBody>
      </p:sp>
    </p:spTree>
    <p:extLst>
      <p:ext uri="{BB962C8B-B14F-4D97-AF65-F5344CB8AC3E}">
        <p14:creationId xmlns:p14="http://schemas.microsoft.com/office/powerpoint/2010/main" val="24770238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does stress do to the mind and body?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054" y="1425389"/>
            <a:ext cx="8512537" cy="5287810"/>
          </a:xfrm>
        </p:spPr>
        <p:txBody>
          <a:bodyPr numCol="2">
            <a:noAutofit/>
          </a:bodyPr>
          <a:lstStyle/>
          <a:p>
            <a:r>
              <a:rPr lang="en-US" sz="1600" dirty="0"/>
              <a:t>High blood pressure</a:t>
            </a:r>
          </a:p>
          <a:p>
            <a:r>
              <a:rPr lang="en-US" sz="1600" dirty="0"/>
              <a:t>High blood sugar</a:t>
            </a:r>
          </a:p>
          <a:p>
            <a:r>
              <a:rPr lang="en-US" sz="1600" dirty="0"/>
              <a:t>Speeds up clogging of coronary arteries</a:t>
            </a:r>
          </a:p>
          <a:p>
            <a:r>
              <a:rPr lang="en-US" sz="1600" dirty="0"/>
              <a:t>Increases chance of heart attack</a:t>
            </a:r>
          </a:p>
          <a:p>
            <a:r>
              <a:rPr lang="en-US" sz="1600" dirty="0"/>
              <a:t>Depression</a:t>
            </a:r>
          </a:p>
          <a:p>
            <a:r>
              <a:rPr lang="en-US" sz="1600" dirty="0"/>
              <a:t>Anxiety</a:t>
            </a:r>
          </a:p>
          <a:p>
            <a:r>
              <a:rPr lang="en-US" sz="1600" dirty="0"/>
              <a:t>Poor sleep</a:t>
            </a:r>
          </a:p>
          <a:p>
            <a:r>
              <a:rPr lang="en-US" sz="1600" dirty="0"/>
              <a:t>Weight gain</a:t>
            </a:r>
          </a:p>
          <a:p>
            <a:r>
              <a:rPr lang="en-US" sz="1600" dirty="0"/>
              <a:t>Weakened immune system (get sick easier)</a:t>
            </a:r>
          </a:p>
          <a:p>
            <a:endParaRPr lang="en-US" sz="1600" dirty="0"/>
          </a:p>
          <a:p>
            <a:r>
              <a:rPr lang="en-US" sz="1600" dirty="0"/>
              <a:t>Digestive problems (e.g., ulcers, worsened IBS)</a:t>
            </a:r>
          </a:p>
          <a:p>
            <a:r>
              <a:rPr lang="en-US" sz="1600" dirty="0"/>
              <a:t>Headaches and worsened chronic pain</a:t>
            </a:r>
          </a:p>
          <a:p>
            <a:r>
              <a:rPr lang="en-US" sz="1600" dirty="0"/>
              <a:t>Memory and concentration and other cognitive impairment</a:t>
            </a:r>
          </a:p>
          <a:p>
            <a:r>
              <a:rPr lang="en-US" sz="1600" dirty="0"/>
              <a:t>Sexual problems (e.g., erectile dysfunction, low sex drive)</a:t>
            </a:r>
          </a:p>
          <a:p>
            <a:r>
              <a:rPr lang="en-US" sz="1600" dirty="0"/>
              <a:t>Social isolation and relationship problems</a:t>
            </a:r>
          </a:p>
          <a:p>
            <a:r>
              <a:rPr lang="en-US" sz="1600" dirty="0"/>
              <a:t>Unhealthy coping habits: alcohol, smoking, eating junk or comfort foods</a:t>
            </a:r>
          </a:p>
          <a:p>
            <a:r>
              <a:rPr lang="en-US" sz="1600" dirty="0"/>
              <a:t>Not taking care of your health: not taking medications as prescribed, missing doctors' appointments</a:t>
            </a:r>
          </a:p>
        </p:txBody>
      </p:sp>
    </p:spTree>
    <p:extLst>
      <p:ext uri="{BB962C8B-B14F-4D97-AF65-F5344CB8AC3E}">
        <p14:creationId xmlns:p14="http://schemas.microsoft.com/office/powerpoint/2010/main" val="2360584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749" y="293091"/>
            <a:ext cx="8229600" cy="718155"/>
          </a:xfrm>
        </p:spPr>
        <p:txBody>
          <a:bodyPr/>
          <a:lstStyle/>
          <a:p>
            <a:r>
              <a:rPr lang="en-US" dirty="0"/>
              <a:t>Autonomic Nervous System</a:t>
            </a:r>
          </a:p>
        </p:txBody>
      </p:sp>
      <p:pic>
        <p:nvPicPr>
          <p:cNvPr id="1026" name="Picture 2" descr="U:\1 - Behavioral Medicine\Cardiology\Mather Coronary Heart Disease Reversal Program\autonomic-nervous-syste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29" y="1143000"/>
            <a:ext cx="6172200" cy="5717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550144" y="2877234"/>
            <a:ext cx="14782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“Relaxation</a:t>
            </a:r>
          </a:p>
          <a:p>
            <a:pPr algn="ctr"/>
            <a:r>
              <a:rPr lang="en-US" b="1" dirty="0">
                <a:solidFill>
                  <a:srgbClr val="FFFFFF"/>
                </a:solidFill>
              </a:rPr>
              <a:t>Response”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1188" y="2630171"/>
            <a:ext cx="13660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“Fight or </a:t>
            </a:r>
          </a:p>
          <a:p>
            <a:pPr algn="ctr"/>
            <a:r>
              <a:rPr lang="en-US" b="1" dirty="0">
                <a:solidFill>
                  <a:srgbClr val="FFFFFF"/>
                </a:solidFill>
              </a:rPr>
              <a:t>Flight</a:t>
            </a:r>
          </a:p>
          <a:p>
            <a:pPr algn="ctr"/>
            <a:r>
              <a:rPr lang="en-US" b="1" dirty="0">
                <a:solidFill>
                  <a:srgbClr val="FFFFFF"/>
                </a:solidFill>
              </a:rPr>
              <a:t>Response”</a:t>
            </a:r>
          </a:p>
        </p:txBody>
      </p:sp>
    </p:spTree>
    <p:extLst>
      <p:ext uri="{BB962C8B-B14F-4D97-AF65-F5344CB8AC3E}">
        <p14:creationId xmlns:p14="http://schemas.microsoft.com/office/powerpoint/2010/main" val="15292018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Acute</a:t>
            </a:r>
            <a:r>
              <a:rPr lang="en-US" dirty="0"/>
              <a:t> Cardiovascular Risk Factors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u="sng" dirty="0"/>
              <a:t>Psychosocial:</a:t>
            </a:r>
            <a:endParaRPr lang="en-US" sz="4000" u="sng" dirty="0"/>
          </a:p>
          <a:p>
            <a:pPr lvl="1"/>
            <a:r>
              <a:rPr lang="en-US" sz="3200" dirty="0"/>
              <a:t>Stress</a:t>
            </a:r>
          </a:p>
          <a:p>
            <a:pPr lvl="1"/>
            <a:r>
              <a:rPr lang="en-US" sz="3200" dirty="0"/>
              <a:t>Anger (going into a rage </a:t>
            </a:r>
            <a:r>
              <a:rPr lang="en-US" sz="3200" dirty="0">
                <a:sym typeface="Wingdings"/>
              </a:rPr>
              <a:t> doubles risk of a heart attack over the next 2 hours)</a:t>
            </a:r>
            <a:endParaRPr lang="en-US" sz="3200" dirty="0"/>
          </a:p>
          <a:p>
            <a:r>
              <a:rPr lang="en-US" sz="3600" u="sng" dirty="0"/>
              <a:t>Standard:</a:t>
            </a:r>
            <a:endParaRPr lang="en-US" sz="4000" u="sng" dirty="0"/>
          </a:p>
          <a:p>
            <a:pPr lvl="1"/>
            <a:r>
              <a:rPr lang="en-US" sz="3200" dirty="0"/>
              <a:t>Exercise</a:t>
            </a:r>
          </a:p>
          <a:p>
            <a:pPr lvl="1"/>
            <a:r>
              <a:rPr lang="en-US" sz="3200" dirty="0"/>
              <a:t>Cardiovascular Reactivity</a:t>
            </a:r>
          </a:p>
        </p:txBody>
      </p:sp>
    </p:spTree>
    <p:extLst>
      <p:ext uri="{BB962C8B-B14F-4D97-AF65-F5344CB8AC3E}">
        <p14:creationId xmlns:p14="http://schemas.microsoft.com/office/powerpoint/2010/main" val="21215532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23129"/>
            <a:ext cx="7024744" cy="730714"/>
          </a:xfrm>
        </p:spPr>
        <p:txBody>
          <a:bodyPr/>
          <a:lstStyle/>
          <a:p>
            <a:r>
              <a:rPr lang="en-US" dirty="0"/>
              <a:t>Acute Stress</a:t>
            </a:r>
          </a:p>
        </p:txBody>
      </p:sp>
      <p:pic>
        <p:nvPicPr>
          <p:cNvPr id="1026" name="Picture 2" descr="https://d2vxmcb1jggxc9.cloudfront.net/content/circulationaha/99/16/2192/F3.large.jpg?width=800&amp;height=600&amp;carousel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50" y="853843"/>
            <a:ext cx="7620000" cy="533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47250" y="6292334"/>
            <a:ext cx="55547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FF"/>
                </a:solidFill>
              </a:rPr>
              <a:t>Rozanski</a:t>
            </a:r>
            <a:r>
              <a:rPr lang="en-US" dirty="0">
                <a:solidFill>
                  <a:srgbClr val="FFFFFF"/>
                </a:solidFill>
              </a:rPr>
              <a:t> et al</a:t>
            </a:r>
            <a:r>
              <a:rPr lang="en-US" i="1" dirty="0">
                <a:solidFill>
                  <a:srgbClr val="FFFFFF"/>
                </a:solidFill>
              </a:rPr>
              <a:t>, Circulation </a:t>
            </a:r>
            <a:r>
              <a:rPr lang="en-US" dirty="0">
                <a:solidFill>
                  <a:srgbClr val="FFFFFF"/>
                </a:solidFill>
              </a:rPr>
              <a:t>1999;99(16):2197–2217</a:t>
            </a:r>
          </a:p>
        </p:txBody>
      </p:sp>
    </p:spTree>
    <p:extLst>
      <p:ext uri="{BB962C8B-B14F-4D97-AF65-F5344CB8AC3E}">
        <p14:creationId xmlns:p14="http://schemas.microsoft.com/office/powerpoint/2010/main" val="26320338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Chronic</a:t>
            </a:r>
            <a:r>
              <a:rPr lang="en-US" dirty="0"/>
              <a:t> Cardiovascular Risk Factors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588901"/>
            <a:ext cx="3388489" cy="639762"/>
          </a:xfrm>
        </p:spPr>
        <p:txBody>
          <a:bodyPr>
            <a:noAutofit/>
          </a:bodyPr>
          <a:lstStyle/>
          <a:p>
            <a:pPr algn="l"/>
            <a:r>
              <a:rPr lang="en-US" sz="3200" dirty="0"/>
              <a:t>Psychosocial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lvl="1"/>
            <a:r>
              <a:rPr lang="en-US" sz="2500" dirty="0"/>
              <a:t>Depression</a:t>
            </a:r>
          </a:p>
          <a:p>
            <a:pPr lvl="1"/>
            <a:r>
              <a:rPr lang="en-US" sz="2500" dirty="0"/>
              <a:t>Stress</a:t>
            </a:r>
          </a:p>
          <a:p>
            <a:pPr lvl="1"/>
            <a:r>
              <a:rPr lang="en-US" sz="2500" dirty="0"/>
              <a:t>Hostility/Anger</a:t>
            </a:r>
          </a:p>
          <a:p>
            <a:pPr lvl="1"/>
            <a:r>
              <a:rPr lang="en-US" sz="2500" dirty="0"/>
              <a:t>Low Social Support, Loneliness</a:t>
            </a:r>
          </a:p>
          <a:p>
            <a:pPr lvl="1"/>
            <a:r>
              <a:rPr lang="en-US" sz="2500" dirty="0"/>
              <a:t>Low socioeconomic status</a:t>
            </a:r>
          </a:p>
          <a:p>
            <a:endParaRPr lang="en-US" sz="2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49662" y="1588901"/>
            <a:ext cx="3657600" cy="639762"/>
          </a:xfrm>
        </p:spPr>
        <p:txBody>
          <a:bodyPr>
            <a:noAutofit/>
          </a:bodyPr>
          <a:lstStyle/>
          <a:p>
            <a:pPr algn="l"/>
            <a:r>
              <a:rPr lang="en-US" sz="3200" dirty="0"/>
              <a:t>Standard</a:t>
            </a:r>
            <a:endParaRPr lang="en-US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70000" lnSpcReduction="20000"/>
          </a:bodyPr>
          <a:lstStyle/>
          <a:p>
            <a:pPr lvl="1"/>
            <a:r>
              <a:rPr lang="en-US" sz="3200" dirty="0"/>
              <a:t>Age</a:t>
            </a:r>
          </a:p>
          <a:p>
            <a:pPr lvl="1"/>
            <a:r>
              <a:rPr lang="en-US" sz="3200" dirty="0"/>
              <a:t>Sex</a:t>
            </a:r>
          </a:p>
          <a:p>
            <a:pPr lvl="1"/>
            <a:r>
              <a:rPr lang="en-US" sz="3200" dirty="0"/>
              <a:t>Family History</a:t>
            </a:r>
          </a:p>
          <a:p>
            <a:pPr lvl="1"/>
            <a:r>
              <a:rPr lang="en-US" sz="3200" dirty="0"/>
              <a:t>Smoking</a:t>
            </a:r>
          </a:p>
          <a:p>
            <a:pPr lvl="1"/>
            <a:r>
              <a:rPr lang="en-US" sz="3200" dirty="0"/>
              <a:t>Overweight/Obesity</a:t>
            </a:r>
          </a:p>
          <a:p>
            <a:pPr lvl="1"/>
            <a:r>
              <a:rPr lang="en-US" sz="3200" dirty="0"/>
              <a:t>Cholesterol</a:t>
            </a:r>
          </a:p>
          <a:p>
            <a:pPr lvl="1"/>
            <a:r>
              <a:rPr lang="en-US" sz="3200" dirty="0"/>
              <a:t>Hypertension</a:t>
            </a:r>
          </a:p>
          <a:p>
            <a:pPr lvl="1"/>
            <a:r>
              <a:rPr lang="en-US" sz="3200" dirty="0"/>
              <a:t>Diabetes</a:t>
            </a:r>
          </a:p>
          <a:p>
            <a:pPr lvl="1"/>
            <a:r>
              <a:rPr lang="en-US" sz="3200" dirty="0"/>
              <a:t>Sedentary/Inactive</a:t>
            </a:r>
          </a:p>
          <a:p>
            <a:pPr lvl="1"/>
            <a:r>
              <a:rPr lang="en-US" sz="3200" dirty="0"/>
              <a:t>Poor Diet</a:t>
            </a:r>
          </a:p>
          <a:p>
            <a:pPr lvl="1"/>
            <a:endParaRPr lang="en-US" sz="3200" dirty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79296302"/>
      </p:ext>
    </p:extLst>
  </p:cSld>
  <p:clrMapOvr>
    <a:masterClrMapping/>
  </p:clrMapOvr>
</p:sld>
</file>

<file path=ppt/theme/theme1.xml><?xml version="1.0" encoding="utf-8"?>
<a:theme xmlns:a="http://schemas.openxmlformats.org/drawingml/2006/main" name="Revolution">
  <a:themeElements>
    <a:clrScheme name="Revolution">
      <a:dk1>
        <a:sysClr val="windowText" lastClr="000000"/>
      </a:dk1>
      <a:lt1>
        <a:sysClr val="window" lastClr="FFFFFF"/>
      </a:lt1>
      <a:dk2>
        <a:srgbClr val="1B3861"/>
      </a:dk2>
      <a:lt2>
        <a:srgbClr val="38ABED"/>
      </a:lt2>
      <a:accent1>
        <a:srgbClr val="0C5986"/>
      </a:accent1>
      <a:accent2>
        <a:srgbClr val="DDF53D"/>
      </a:accent2>
      <a:accent3>
        <a:srgbClr val="508709"/>
      </a:accent3>
      <a:accent4>
        <a:srgbClr val="BF5E00"/>
      </a:accent4>
      <a:accent5>
        <a:srgbClr val="9C0001"/>
      </a:accent5>
      <a:accent6>
        <a:srgbClr val="660075"/>
      </a:accent6>
      <a:hlink>
        <a:srgbClr val="ABF24D"/>
      </a:hlink>
      <a:folHlink>
        <a:srgbClr val="A0E7FB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Revolution">
      <a: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0800000">
              <a:srgbClr val="808080">
                <a:alpha val="75000"/>
              </a:srgbClr>
            </a:innerShdw>
          </a:effectLst>
        </a:effectStyle>
        <a:effectStyle>
          <a:effectLst>
            <a:innerShdw blurRad="50800" dist="25400" dir="13500000">
              <a:srgbClr val="808080">
                <a:alpha val="75000"/>
              </a:srgbClr>
            </a:innerShdw>
            <a:outerShdw blurRad="63500" dist="50800" dir="5400000" algn="br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1400000"/>
            </a:lightRig>
          </a:scene3d>
          <a:sp3d contourW="12700" prstMaterial="softmetal">
            <a:bevelT w="63500" h="254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1542</TotalTime>
  <Words>3228</Words>
  <Application>Microsoft Office PowerPoint</Application>
  <PresentationFormat>On-screen Show (4:3)</PresentationFormat>
  <Paragraphs>364</Paragraphs>
  <Slides>38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Revolution</vt:lpstr>
      <vt:lpstr>Mastering Stress and Boosting Resiliency</vt:lpstr>
      <vt:lpstr>Welcome and Orientation</vt:lpstr>
      <vt:lpstr>PowerPoint Presentation</vt:lpstr>
      <vt:lpstr>What is Stress?</vt:lpstr>
      <vt:lpstr>What does stress do to the mind and body?</vt:lpstr>
      <vt:lpstr>Autonomic Nervous System</vt:lpstr>
      <vt:lpstr>Acute Cardiovascular Risk Factors</vt:lpstr>
      <vt:lpstr>Acute Stress</vt:lpstr>
      <vt:lpstr>Chronic Cardiovascular Risk Factors</vt:lpstr>
      <vt:lpstr>PowerPoint Presentation</vt:lpstr>
      <vt:lpstr>Risk for Adverse Cardiac Events</vt:lpstr>
      <vt:lpstr>Stress Affects Diabetes</vt:lpstr>
      <vt:lpstr>Life As We Knew It Has Changed</vt:lpstr>
      <vt:lpstr>For people who have been released from quarantine</vt:lpstr>
      <vt:lpstr>Crisis</vt:lpstr>
      <vt:lpstr>The Basics</vt:lpstr>
      <vt:lpstr>Too Much COVID-19 Media Exposure</vt:lpstr>
      <vt:lpstr>Managing Uncertainty and Worry</vt:lpstr>
      <vt:lpstr>Positive Measures</vt:lpstr>
      <vt:lpstr>What is Stress Management?</vt:lpstr>
      <vt:lpstr>Stress Management Training</vt:lpstr>
      <vt:lpstr>1.  Awareness</vt:lpstr>
      <vt:lpstr>2.  Dealing with Unhelpful Thinking</vt:lpstr>
      <vt:lpstr>Notice Your Thoughts</vt:lpstr>
      <vt:lpstr>3.  Coping</vt:lpstr>
      <vt:lpstr>Problem-Focused Coping </vt:lpstr>
      <vt:lpstr>Emotion-Focused Coping</vt:lpstr>
      <vt:lpstr>Keys to Successful Coping</vt:lpstr>
      <vt:lpstr>4.  Relaxation</vt:lpstr>
      <vt:lpstr>Mindfulness</vt:lpstr>
      <vt:lpstr>5. Boost Positive Social Support, Decrease the Negative</vt:lpstr>
      <vt:lpstr>6.  Nurture Healthy Sleep</vt:lpstr>
      <vt:lpstr>7.  Seek Help When Needed</vt:lpstr>
      <vt:lpstr>Hotlines</vt:lpstr>
      <vt:lpstr>Other Resources</vt:lpstr>
      <vt:lpstr>My challenge to you:</vt:lpstr>
      <vt:lpstr>Your Stress Management Plan</vt:lpstr>
      <vt:lpstr>Questions and Comments?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Motivation for Change</dc:title>
  <dc:creator>Themis</dc:creator>
  <cp:lastModifiedBy>HP</cp:lastModifiedBy>
  <cp:revision>470</cp:revision>
  <cp:lastPrinted>2020-02-11T19:23:51Z</cp:lastPrinted>
  <dcterms:created xsi:type="dcterms:W3CDTF">2020-01-12T21:54:15Z</dcterms:created>
  <dcterms:modified xsi:type="dcterms:W3CDTF">2020-04-01T02:01:56Z</dcterms:modified>
</cp:coreProperties>
</file>