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22" r:id="rId1"/>
  </p:sldMasterIdLst>
  <p:notesMasterIdLst>
    <p:notesMasterId r:id="rId36"/>
  </p:notesMasterIdLst>
  <p:sldIdLst>
    <p:sldId id="256" r:id="rId2"/>
    <p:sldId id="299" r:id="rId3"/>
    <p:sldId id="444" r:id="rId4"/>
    <p:sldId id="440" r:id="rId5"/>
    <p:sldId id="433" r:id="rId6"/>
    <p:sldId id="434" r:id="rId7"/>
    <p:sldId id="435" r:id="rId8"/>
    <p:sldId id="269" r:id="rId9"/>
    <p:sldId id="439" r:id="rId10"/>
    <p:sldId id="428" r:id="rId11"/>
    <p:sldId id="441" r:id="rId12"/>
    <p:sldId id="437" r:id="rId13"/>
    <p:sldId id="442" r:id="rId14"/>
    <p:sldId id="438" r:id="rId15"/>
    <p:sldId id="443" r:id="rId16"/>
    <p:sldId id="453" r:id="rId17"/>
    <p:sldId id="454" r:id="rId18"/>
    <p:sldId id="455" r:id="rId19"/>
    <p:sldId id="445" r:id="rId20"/>
    <p:sldId id="446" r:id="rId21"/>
    <p:sldId id="284" r:id="rId22"/>
    <p:sldId id="447" r:id="rId23"/>
    <p:sldId id="448" r:id="rId24"/>
    <p:sldId id="452" r:id="rId25"/>
    <p:sldId id="296" r:id="rId26"/>
    <p:sldId id="423" r:id="rId27"/>
    <p:sldId id="451" r:id="rId28"/>
    <p:sldId id="278" r:id="rId29"/>
    <p:sldId id="297" r:id="rId30"/>
    <p:sldId id="427" r:id="rId31"/>
    <p:sldId id="456" r:id="rId32"/>
    <p:sldId id="424" r:id="rId33"/>
    <p:sldId id="289" r:id="rId34"/>
    <p:sldId id="430" r:id="rId35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54" autoAdjust="0"/>
    <p:restoredTop sz="87990" autoAdjust="0"/>
  </p:normalViewPr>
  <p:slideViewPr>
    <p:cSldViewPr snapToGrid="0" snapToObjects="1">
      <p:cViewPr varScale="1">
        <p:scale>
          <a:sx n="88" d="100"/>
          <a:sy n="88" d="100"/>
        </p:scale>
        <p:origin x="230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15422C1-95C8-F54D-B14F-7DCA45C72E8C}" type="datetimeFigureOut">
              <a:rPr lang="en-US" smtClean="0"/>
              <a:t>4/7/20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D7A4FB9-8DA6-FD42-BE0D-718655D66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50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7A4FB9-8DA6-FD42-BE0D-718655D66D4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4079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Either decrease the demands, or increase the</a:t>
            </a:r>
            <a:r>
              <a:rPr lang="en-US" baseline="0" dirty="0"/>
              <a:t> coping resources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A4FB9-8DA6-FD42-BE0D-718655D66D4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2125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7A4FB9-8DA6-FD42-BE0D-718655D66D4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5233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Being ok with the present, what we are feeling, what we are experiencing. Start with the assumption that “human suffering is normal”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7A4FB9-8DA6-FD42-BE0D-718655D66D4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8272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7A4FB9-8DA6-FD42-BE0D-718655D66D4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596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Title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492375"/>
            <a:ext cx="6762749" cy="1470025"/>
          </a:xfrm>
        </p:spPr>
        <p:txBody>
          <a:bodyPr/>
          <a:lstStyle>
            <a:lvl1pPr algn="r">
              <a:defRPr sz="4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1" y="3966882"/>
            <a:ext cx="6762749" cy="1752600"/>
          </a:xfrm>
        </p:spPr>
        <p:txBody>
          <a:bodyPr>
            <a:normAutofit/>
          </a:bodyPr>
          <a:lstStyle>
            <a:lvl1pPr marL="0" indent="0" algn="r">
              <a:spcBef>
                <a:spcPts val="6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D5D0E-C9A9-8440-A93D-7397D926D8D8}" type="datetimeFigureOut">
              <a:rPr lang="en-US" smtClean="0"/>
              <a:t>4/7/20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D5D0E-C9A9-8440-A93D-7397D926D8D8}" type="datetimeFigureOut">
              <a:rPr lang="en-US" smtClean="0"/>
              <a:t>4/7/20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A1091-80A1-5A4D-A321-7EF5A5053A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4" y="590550"/>
            <a:ext cx="365760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3023" y="739588"/>
            <a:ext cx="3657600" cy="53087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4" y="1816100"/>
            <a:ext cx="3657600" cy="38227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D5D0E-C9A9-8440-A93D-7397D926D8D8}" type="datetimeFigureOut">
              <a:rPr lang="en-US" smtClean="0"/>
              <a:t>4/7/20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Picture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977" y="187452"/>
            <a:ext cx="853665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533400"/>
            <a:ext cx="447675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124" y="1828800"/>
            <a:ext cx="4474539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6124" y="6288741"/>
            <a:ext cx="1887537" cy="365125"/>
          </a:xfrm>
        </p:spPr>
        <p:txBody>
          <a:bodyPr/>
          <a:lstStyle/>
          <a:p>
            <a:fld id="{A18D5D0E-C9A9-8440-A93D-7397D926D8D8}" type="datetimeFigureOut">
              <a:rPr lang="en-US" smtClean="0"/>
              <a:t>4/7/20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67399" y="6288741"/>
            <a:ext cx="267596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A1091-80A1-5A4D-A321-7EF5A5053AB5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188253" y="179292"/>
            <a:ext cx="3281087" cy="6483096"/>
          </a:xfrm>
          <a:prstGeom prst="round1Rect">
            <a:avLst>
              <a:gd name="adj" fmla="val 17325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0953" y="533400"/>
            <a:ext cx="365760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596153" y="1600199"/>
            <a:ext cx="3657600" cy="3657601"/>
          </a:xfrm>
          <a:prstGeom prst="ellipse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0412" y="1828800"/>
            <a:ext cx="3657600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A18D5D0E-C9A9-8440-A93D-7397D926D8D8}" type="datetimeFigureOut">
              <a:rPr lang="en-US" smtClean="0"/>
              <a:t>4/7/20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A1091-80A1-5A4D-A321-7EF5A5053A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38" y="3778624"/>
            <a:ext cx="7560515" cy="110265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871584" y="762000"/>
            <a:ext cx="7427726" cy="2989730"/>
          </a:xfrm>
          <a:prstGeom prst="roundRect">
            <a:avLst>
              <a:gd name="adj" fmla="val 7476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8034" y="4827493"/>
            <a:ext cx="7559977" cy="1220881"/>
          </a:xfr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A18D5D0E-C9A9-8440-A93D-7397D926D8D8}" type="datetimeFigureOut">
              <a:rPr lang="en-US" smtClean="0"/>
              <a:t>4/7/20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A1091-80A1-5A4D-A321-7EF5A5053A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D5D0E-C9A9-8440-A93D-7397D926D8D8}" type="datetimeFigureOut">
              <a:rPr lang="en-US" smtClean="0"/>
              <a:t>4/7/20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A1091-80A1-5A4D-A321-7EF5A5053A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8646" y="779463"/>
            <a:ext cx="1358153" cy="52689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779464"/>
            <a:ext cx="6170613" cy="5268911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D5D0E-C9A9-8440-A93D-7397D926D8D8}" type="datetimeFigureOut">
              <a:rPr lang="en-US" smtClean="0"/>
              <a:t>4/7/20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A1091-80A1-5A4D-A321-7EF5A5053A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D5D0E-C9A9-8440-A93D-7397D926D8D8}" type="datetimeFigureOut">
              <a:rPr lang="en-US" smtClean="0"/>
              <a:t>4/7/20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A1091-80A1-5A4D-A321-7EF5A5053A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SectionHead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591360"/>
            <a:ext cx="7583487" cy="1362075"/>
          </a:xfrm>
        </p:spPr>
        <p:txBody>
          <a:bodyPr anchor="b" anchorCtr="0">
            <a:noAutofit/>
          </a:bodyPr>
          <a:lstStyle>
            <a:lvl1pPr algn="l">
              <a:defRPr sz="44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3950354"/>
            <a:ext cx="7583487" cy="1500187"/>
          </a:xfrm>
        </p:spPr>
        <p:txBody>
          <a:bodyPr anchor="t" anchorCtr="0"/>
          <a:lstStyle>
            <a:lvl1pPr marL="0" indent="0" algn="l">
              <a:spcBef>
                <a:spcPts val="60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D5D0E-C9A9-8440-A93D-7397D926D8D8}" type="datetimeFigureOut">
              <a:rPr lang="en-US" smtClean="0"/>
              <a:t>4/7/20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A1091-80A1-5A4D-A321-7EF5A5053A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8541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D5D0E-C9A9-8440-A93D-7397D926D8D8}" type="datetimeFigureOut">
              <a:rPr lang="en-US" smtClean="0"/>
              <a:t>4/7/20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A1091-80A1-5A4D-A321-7EF5A5053A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0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0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D5D0E-C9A9-8440-A93D-7397D926D8D8}" type="datetimeFigureOut">
              <a:rPr lang="en-US" smtClean="0"/>
              <a:t>4/7/20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A1091-80A1-5A4D-A321-7EF5A5053AB5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1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D5D0E-C9A9-8440-A93D-7397D926D8D8}" type="datetimeFigureOut">
              <a:rPr lang="en-US" smtClean="0"/>
              <a:t>4/7/20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A1091-80A1-5A4D-A321-7EF5A5053AB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779462" y="3991816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D5D0E-C9A9-8440-A93D-7397D926D8D8}" type="datetimeFigureOut">
              <a:rPr lang="en-US" smtClean="0"/>
              <a:t>4/7/20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A1091-80A1-5A4D-A321-7EF5A5053AB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D5D0E-C9A9-8440-A93D-7397D926D8D8}" type="datetimeFigureOut">
              <a:rPr lang="en-US" smtClean="0"/>
              <a:t>4/7/20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A1091-80A1-5A4D-A321-7EF5A5053AB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77946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5"/>
          </p:nvPr>
        </p:nvSpPr>
        <p:spPr>
          <a:xfrm>
            <a:off x="77946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D5D0E-C9A9-8440-A93D-7397D926D8D8}" type="datetimeFigureOut">
              <a:rPr lang="en-US" smtClean="0"/>
              <a:t>4/7/20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A1091-80A1-5A4D-A321-7EF5A5053A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189707" y="189707"/>
            <a:ext cx="8764587" cy="6478587"/>
          </a:xfrm>
          <a:prstGeom prst="round2DiagRect">
            <a:avLst>
              <a:gd name="adj1" fmla="val 9416"/>
              <a:gd name="adj2" fmla="val 0"/>
            </a:avLst>
          </a:prstGeom>
          <a:gradFill>
            <a:gsLst>
              <a:gs pos="1700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28800"/>
            <a:ext cx="7583487" cy="4208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6288741"/>
            <a:ext cx="18875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A18D5D0E-C9A9-8440-A93D-7397D926D8D8}" type="datetimeFigureOut">
              <a:rPr lang="en-US" smtClean="0"/>
              <a:t>4/7/20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4615" y="6288741"/>
            <a:ext cx="5238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4411" y="219635"/>
            <a:ext cx="493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7B1A1091-80A1-5A4D-A321-7EF5A5053AB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  <p:sldLayoutId id="2147483835" r:id="rId13"/>
    <p:sldLayoutId id="2147483836" r:id="rId14"/>
    <p:sldLayoutId id="2147483837" r:id="rId15"/>
    <p:sldLayoutId id="2147483838" r:id="rId16"/>
  </p:sldLayoutIdLst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Wingdings 2" pitchFamily="18" charset="2"/>
        <a:buChar char=""/>
        <a:defRPr sz="2200" kern="1200">
          <a:solidFill>
            <a:schemeClr val="bg1"/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1711325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6pPr>
      <a:lvl7pPr marL="20002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7pPr>
      <a:lvl8pPr marL="2290763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8pPr>
      <a:lvl9pPr marL="25717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tiff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eaveinc.org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F7_EBCjDYE&amp;list=PLglFExOeYAZjqEX2Jxq7jWGPUrXQCHOx-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edschool.ucsd.edu/som/fmph/research/mindfulness/programs/mindfulness-programs/MBSR-programs/Pages/audio.aspx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ndcbt.org/FAT/" TargetMode="External"/><Relationship Id="rId2" Type="http://schemas.openxmlformats.org/officeDocument/2006/relationships/hyperlink" Target="https://www.psychologytoday.com/us/therapists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1" y="2509978"/>
            <a:ext cx="6762749" cy="1470025"/>
          </a:xfrm>
        </p:spPr>
        <p:txBody>
          <a:bodyPr/>
          <a:lstStyle/>
          <a:p>
            <a:r>
              <a:rPr lang="en-US" sz="4800" dirty="0"/>
              <a:t>Mastering Stress and Boosting Resiliency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Themis A. </a:t>
            </a:r>
            <a:r>
              <a:rPr lang="en-US" sz="3200" dirty="0" err="1"/>
              <a:t>Yiaslas</a:t>
            </a:r>
            <a:r>
              <a:rPr lang="en-US" sz="3200" dirty="0"/>
              <a:t>, </a:t>
            </a:r>
            <a:r>
              <a:rPr lang="en-US" sz="3200" dirty="0" err="1"/>
              <a:t>PsyD</a:t>
            </a:r>
            <a:endParaRPr lang="en-US" sz="32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8DCACBC-9F3F-4569-949C-C0B72B92D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7912" y="5719482"/>
            <a:ext cx="3037125" cy="67569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09082A9-1FFF-4705-B847-2078EDBD0D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01" y="5345158"/>
            <a:ext cx="3037125" cy="7486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74E171E-BABB-42FB-A0B9-D11F6D5ADB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8563" y="578165"/>
            <a:ext cx="944174" cy="95801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F345991-6AE3-B547-A730-75A374110E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74418" y="725696"/>
            <a:ext cx="4264336" cy="51051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FBB9933-CEDA-A548-882A-78A9A8F760DA}"/>
              </a:ext>
            </a:extLst>
          </p:cNvPr>
          <p:cNvSpPr txBox="1"/>
          <p:nvPr/>
        </p:nvSpPr>
        <p:spPr>
          <a:xfrm>
            <a:off x="308963" y="6057327"/>
            <a:ext cx="30863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PreventionForward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Clinic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Cardiac Rehabilitation Program</a:t>
            </a:r>
          </a:p>
        </p:txBody>
      </p:sp>
      <p:pic>
        <p:nvPicPr>
          <p:cNvPr id="14" name="Picture 7" descr="CDPH Site Logo">
            <a:extLst>
              <a:ext uri="{FF2B5EF4-FFF2-40B4-BE49-F238E27FC236}">
                <a16:creationId xmlns:a16="http://schemas.microsoft.com/office/drawing/2014/main" id="{5AE580EE-FC34-6843-8F07-629AEDFFD5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62" y="0"/>
            <a:ext cx="3209404" cy="1236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38809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3DED9-BA4F-8048-916A-F2518ED0A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256" y="169817"/>
            <a:ext cx="7583487" cy="730879"/>
          </a:xfrm>
        </p:spPr>
        <p:txBody>
          <a:bodyPr/>
          <a:lstStyle/>
          <a:p>
            <a:r>
              <a:rPr lang="en-US" dirty="0"/>
              <a:t>Life As We Knew It Has Changed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8BD67B-B4E2-1A4D-99E8-5856DD0FAB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817" y="1031966"/>
            <a:ext cx="8778240" cy="5656217"/>
          </a:xfrm>
        </p:spPr>
        <p:txBody>
          <a:bodyPr>
            <a:normAutofit fontScale="77500" lnSpcReduction="20000"/>
          </a:bodyPr>
          <a:lstStyle/>
          <a:p>
            <a:r>
              <a:rPr lang="en-US" b="1" u="sng" dirty="0"/>
              <a:t>Pandemic</a:t>
            </a:r>
            <a:r>
              <a:rPr lang="en-US" dirty="0"/>
              <a:t>: worldwide spread of coronavirus threatens our health, especially older adults and those with chronic conditions (heart disease, diabetes, hypertension, COPD, weakened immune system), possible quarantine, 24/7 cataclysmic news</a:t>
            </a:r>
          </a:p>
          <a:p>
            <a:pPr lvl="1"/>
            <a:r>
              <a:rPr lang="en-US" dirty="0"/>
              <a:t>Threat to self</a:t>
            </a:r>
          </a:p>
          <a:p>
            <a:pPr lvl="1"/>
            <a:r>
              <a:rPr lang="en-US" dirty="0"/>
              <a:t>Threat to loved ones</a:t>
            </a:r>
          </a:p>
          <a:p>
            <a:r>
              <a:rPr lang="en-US" b="1" u="sng" dirty="0"/>
              <a:t>Work</a:t>
            </a:r>
            <a:r>
              <a:rPr lang="en-US" dirty="0"/>
              <a:t>: Unexpectedly unemployed, furloughed, or working from home, essential workers scared of possible exposure, inability to provide for basic needs, government help is still pending</a:t>
            </a:r>
          </a:p>
          <a:p>
            <a:r>
              <a:rPr lang="en-US" b="1" u="sng" dirty="0"/>
              <a:t>Parenting</a:t>
            </a:r>
            <a:r>
              <a:rPr lang="en-US" dirty="0"/>
              <a:t>: school/daycare closed, kids at home, lack of childcare, grandparents may not be able to help</a:t>
            </a:r>
          </a:p>
          <a:p>
            <a:r>
              <a:rPr lang="en-US" b="1" u="sng" dirty="0"/>
              <a:t>Home</a:t>
            </a:r>
            <a:r>
              <a:rPr lang="en-US" dirty="0"/>
              <a:t>: trying to all be home at the same time</a:t>
            </a:r>
          </a:p>
          <a:p>
            <a:r>
              <a:rPr lang="en-US" b="1" u="sng" dirty="0"/>
              <a:t>Relationships</a:t>
            </a:r>
            <a:r>
              <a:rPr lang="en-US" dirty="0"/>
              <a:t>: disconnected physically from others</a:t>
            </a:r>
          </a:p>
          <a:p>
            <a:r>
              <a:rPr lang="en-US" b="1" u="sng" dirty="0"/>
              <a:t>Shut Downs</a:t>
            </a:r>
            <a:r>
              <a:rPr lang="en-US" dirty="0"/>
              <a:t>: Restaurants, bars, and other public venues and events closed</a:t>
            </a:r>
          </a:p>
          <a:p>
            <a:r>
              <a:rPr lang="en-US" b="1" u="sng" dirty="0"/>
              <a:t>Routines disrupted</a:t>
            </a:r>
          </a:p>
          <a:p>
            <a:r>
              <a:rPr lang="en-US" b="1" u="sng" dirty="0"/>
              <a:t>Grief</a:t>
            </a:r>
            <a:r>
              <a:rPr lang="en-US" dirty="0"/>
              <a:t>: life as we knew it has changed, with many losses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9173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48F359-1143-B742-AA2C-F0DA9A07C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Your Stress Triggers?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2BDDF2-EC50-8B44-B41C-54AA28D748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Write down them down now!</a:t>
            </a:r>
          </a:p>
        </p:txBody>
      </p:sp>
    </p:spTree>
    <p:extLst>
      <p:ext uri="{BB962C8B-B14F-4D97-AF65-F5344CB8AC3E}">
        <p14:creationId xmlns:p14="http://schemas.microsoft.com/office/powerpoint/2010/main" val="31041416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63E77-E464-7144-94EE-DB052AF1E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Identify Your Specific Symptoms of Stress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7E9110-29AD-6343-B820-B9ACB59AC5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011" y="1828800"/>
            <a:ext cx="8255726" cy="4480560"/>
          </a:xfrm>
        </p:spPr>
        <p:txBody>
          <a:bodyPr>
            <a:normAutofit fontScale="85000" lnSpcReduction="10000"/>
          </a:bodyPr>
          <a:lstStyle/>
          <a:p>
            <a:r>
              <a:rPr lang="en-US" sz="2800" b="1" u="sng" dirty="0"/>
              <a:t>Physical</a:t>
            </a:r>
            <a:r>
              <a:rPr lang="en-US" sz="2800" dirty="0"/>
              <a:t>: tension, fatigue, teeth grinding, stomachache, sweating, awareness of heart beating or palpitations</a:t>
            </a:r>
          </a:p>
          <a:p>
            <a:r>
              <a:rPr lang="en-US" sz="2800" b="1" u="sng" dirty="0"/>
              <a:t>Emotional</a:t>
            </a:r>
            <a:r>
              <a:rPr lang="en-US" sz="2800" dirty="0"/>
              <a:t>: anxiety, irritability, depressed, sad, grief/loss</a:t>
            </a:r>
          </a:p>
          <a:p>
            <a:r>
              <a:rPr lang="en-US" sz="2800" b="1" u="sng" dirty="0"/>
              <a:t>Cognitive</a:t>
            </a:r>
            <a:r>
              <a:rPr lang="en-US" sz="2800" dirty="0"/>
              <a:t>: worry, fearful predictions, poor concentration</a:t>
            </a:r>
          </a:p>
          <a:p>
            <a:r>
              <a:rPr lang="en-US" sz="2800" b="1" u="sng" dirty="0"/>
              <a:t>Social</a:t>
            </a:r>
            <a:r>
              <a:rPr lang="en-US" sz="2800" dirty="0"/>
              <a:t>: avoiding others, isolating, venting, snapping at others</a:t>
            </a:r>
          </a:p>
          <a:p>
            <a:r>
              <a:rPr lang="en-US" sz="2800" b="1" u="sng" dirty="0"/>
              <a:t>Behavioral</a:t>
            </a:r>
            <a:r>
              <a:rPr lang="en-US" sz="2800" dirty="0"/>
              <a:t>: alcohol, drugs, junk food, sleep disruption, crying, smoking</a:t>
            </a:r>
          </a:p>
        </p:txBody>
      </p:sp>
    </p:spTree>
    <p:extLst>
      <p:ext uri="{BB962C8B-B14F-4D97-AF65-F5344CB8AC3E}">
        <p14:creationId xmlns:p14="http://schemas.microsoft.com/office/powerpoint/2010/main" val="25319174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7AD46-835F-2747-8398-4882A2CD4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Your Stress Symptoms?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6D2226-FF84-AF44-8985-974CC09DAE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Write them down now!</a:t>
            </a:r>
          </a:p>
        </p:txBody>
      </p:sp>
    </p:spTree>
    <p:extLst>
      <p:ext uri="{BB962C8B-B14F-4D97-AF65-F5344CB8AC3E}">
        <p14:creationId xmlns:p14="http://schemas.microsoft.com/office/powerpoint/2010/main" val="16270325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096C2-C133-B14C-837B-6A46E9ACC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Identify Your Unhelpful Coping Strategies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0EA1C8-BA0E-4A40-A617-8209913E9B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268" y="1578429"/>
            <a:ext cx="8312286" cy="4898571"/>
          </a:xfrm>
        </p:spPr>
        <p:txBody>
          <a:bodyPr>
            <a:normAutofit fontScale="92500" lnSpcReduction="10000"/>
          </a:bodyPr>
          <a:lstStyle/>
          <a:p>
            <a:r>
              <a:rPr lang="en-US" sz="2600" dirty="0"/>
              <a:t>Drinking alcohol, smoking, drug use, too much coffee</a:t>
            </a:r>
          </a:p>
          <a:p>
            <a:r>
              <a:rPr lang="en-US" sz="2600" dirty="0"/>
              <a:t>Emotional and binge eating</a:t>
            </a:r>
          </a:p>
          <a:p>
            <a:r>
              <a:rPr lang="en-US" sz="2600" dirty="0"/>
              <a:t>Distraction/procrastination/avoidance of problems</a:t>
            </a:r>
          </a:p>
          <a:p>
            <a:r>
              <a:rPr lang="en-US" sz="2600" dirty="0"/>
              <a:t>Neglecting your needs, not managing chronic conditions, avoiding doctor appointments (phone/video!), not taking your medications properly</a:t>
            </a:r>
          </a:p>
          <a:p>
            <a:r>
              <a:rPr lang="en-US" sz="2600" dirty="0"/>
              <a:t>***Lashing out at your partner/spouse, children, or family (UN is sounding the alarm about increased domestic violence during COVID-19 pandemic)***</a:t>
            </a:r>
          </a:p>
          <a:p>
            <a:pPr lvl="1"/>
            <a:r>
              <a:rPr lang="en-US" sz="2400" b="1" u="sng" dirty="0"/>
              <a:t>WEAVE</a:t>
            </a:r>
            <a:r>
              <a:rPr lang="en-US" sz="2400" dirty="0"/>
              <a:t>: (916) 920-2952 (also online chat at website) </a:t>
            </a:r>
          </a:p>
          <a:p>
            <a:pPr lvl="1"/>
            <a:r>
              <a:rPr lang="en-US" sz="2400" dirty="0">
                <a:hlinkClick r:id="rId2"/>
              </a:rPr>
              <a:t>https://www.weaveinc.org/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5638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0E79C-E6CF-D040-8DDB-E6390EE9A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Your Unhelpful Coping Habits?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B0303E-96C4-3946-920F-A37D8FBB99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Write them down now!</a:t>
            </a:r>
          </a:p>
        </p:txBody>
      </p:sp>
    </p:spTree>
    <p:extLst>
      <p:ext uri="{BB962C8B-B14F-4D97-AF65-F5344CB8AC3E}">
        <p14:creationId xmlns:p14="http://schemas.microsoft.com/office/powerpoint/2010/main" val="6640716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69C7F2-8300-FC4A-B82D-698BC9D1A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Nurture Restful Sleep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9E9C2A-BE4F-9349-AB0B-827722D501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Strategy #3</a:t>
            </a:r>
          </a:p>
        </p:txBody>
      </p:sp>
    </p:spTree>
    <p:extLst>
      <p:ext uri="{BB962C8B-B14F-4D97-AF65-F5344CB8AC3E}">
        <p14:creationId xmlns:p14="http://schemas.microsoft.com/office/powerpoint/2010/main" val="3716517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6201"/>
            <a:ext cx="7583487" cy="796433"/>
          </a:xfrm>
        </p:spPr>
        <p:txBody>
          <a:bodyPr/>
          <a:lstStyle/>
          <a:p>
            <a:r>
              <a:rPr lang="en-US" dirty="0"/>
              <a:t>Healthy Sleep Habits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977871"/>
            <a:ext cx="8026129" cy="5693457"/>
          </a:xfrm>
        </p:spPr>
        <p:txBody>
          <a:bodyPr>
            <a:normAutofit/>
          </a:bodyPr>
          <a:lstStyle/>
          <a:p>
            <a:r>
              <a:rPr lang="en-US" b="1" u="sng" dirty="0"/>
              <a:t>Healthy Sleep Habits</a:t>
            </a:r>
          </a:p>
          <a:p>
            <a:pPr lvl="1"/>
            <a:r>
              <a:rPr lang="en-US" dirty="0"/>
              <a:t>Wake up around the same time every day</a:t>
            </a:r>
          </a:p>
          <a:p>
            <a:pPr lvl="1"/>
            <a:r>
              <a:rPr lang="en-US" dirty="0"/>
              <a:t>Get out of bed and get light exposure in the morning</a:t>
            </a:r>
          </a:p>
          <a:p>
            <a:pPr lvl="1"/>
            <a:r>
              <a:rPr lang="en-US" dirty="0"/>
              <a:t>Avoid or limit daytime naps</a:t>
            </a:r>
          </a:p>
          <a:p>
            <a:pPr lvl="1"/>
            <a:r>
              <a:rPr lang="en-US" dirty="0"/>
              <a:t>Don’t spend long periods of time in bed awake</a:t>
            </a:r>
          </a:p>
          <a:p>
            <a:pPr lvl="1"/>
            <a:r>
              <a:rPr lang="en-US" dirty="0"/>
              <a:t>Avoid caffeine, especially past 12 noon</a:t>
            </a:r>
          </a:p>
          <a:p>
            <a:pPr lvl="1"/>
            <a:r>
              <a:rPr lang="en-US" dirty="0"/>
              <a:t>Avoid alcohol within at least 3 hours of bedtime</a:t>
            </a:r>
          </a:p>
          <a:p>
            <a:pPr lvl="1"/>
            <a:r>
              <a:rPr lang="en-US" dirty="0"/>
              <a:t>No screen time in bed/bedroom! No news before bed!</a:t>
            </a:r>
          </a:p>
          <a:p>
            <a:r>
              <a:rPr lang="en-US" b="1" u="sng" dirty="0"/>
              <a:t>Clinical Insomnia</a:t>
            </a:r>
            <a:r>
              <a:rPr lang="en-US" dirty="0"/>
              <a:t>: best treatment is Cognitive Behavioral Therapy for Insomnia (CBT-</a:t>
            </a:r>
            <a:r>
              <a:rPr lang="en-US" dirty="0" err="1"/>
              <a:t>i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965183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054E9-2E25-E24C-99A6-28F7E0E08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Sleep Disorders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CD28C0-1B33-B34C-9A68-CCAFE0D5F6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b="1" u="sng" dirty="0"/>
              <a:t>If you have sleep apnea, treat it!</a:t>
            </a:r>
          </a:p>
          <a:p>
            <a:pPr lvl="1"/>
            <a:r>
              <a:rPr lang="en-US" sz="2400" dirty="0"/>
              <a:t>STOP-BANG Screening: </a:t>
            </a:r>
            <a:r>
              <a:rPr lang="en-US" sz="2400" b="1" u="sng" dirty="0"/>
              <a:t>S</a:t>
            </a:r>
            <a:r>
              <a:rPr lang="en-US" sz="2400" dirty="0"/>
              <a:t>noring (loudly), </a:t>
            </a:r>
            <a:r>
              <a:rPr lang="en-US" sz="2400" b="1" u="sng" dirty="0"/>
              <a:t>T</a:t>
            </a:r>
            <a:r>
              <a:rPr lang="en-US" sz="2400" dirty="0"/>
              <a:t>ired/fatigued, </a:t>
            </a:r>
            <a:r>
              <a:rPr lang="en-US" sz="2400" b="1" u="sng" dirty="0"/>
              <a:t>O</a:t>
            </a:r>
            <a:r>
              <a:rPr lang="en-US" sz="2400" dirty="0"/>
              <a:t>bserved you stop breathing, treated for high blood </a:t>
            </a:r>
            <a:r>
              <a:rPr lang="en-US" sz="2400" b="1" u="sng" dirty="0"/>
              <a:t>P</a:t>
            </a:r>
            <a:r>
              <a:rPr lang="en-US" sz="2400" dirty="0"/>
              <a:t>ressure, </a:t>
            </a:r>
            <a:r>
              <a:rPr lang="en-US" sz="2400" b="1" u="sng" dirty="0"/>
              <a:t>B</a:t>
            </a:r>
            <a:r>
              <a:rPr lang="en-US" sz="2400" dirty="0"/>
              <a:t>MI &gt; 35, </a:t>
            </a:r>
            <a:r>
              <a:rPr lang="en-US" sz="2400" b="1" u="sng" dirty="0"/>
              <a:t>A</a:t>
            </a:r>
            <a:r>
              <a:rPr lang="en-US" sz="2400" dirty="0"/>
              <a:t>ge &gt; 50, Neck </a:t>
            </a:r>
            <a:r>
              <a:rPr lang="en-US" sz="2400" b="1" u="sng" dirty="0"/>
              <a:t>C</a:t>
            </a:r>
            <a:r>
              <a:rPr lang="en-US" sz="2400" dirty="0"/>
              <a:t>ircumference &gt; 16 inches, male </a:t>
            </a:r>
            <a:r>
              <a:rPr lang="en-US" sz="2400" b="1" u="sng" dirty="0"/>
              <a:t>G</a:t>
            </a:r>
            <a:r>
              <a:rPr lang="en-US" sz="2400" dirty="0"/>
              <a:t>ender</a:t>
            </a:r>
          </a:p>
          <a:p>
            <a:pPr lvl="1"/>
            <a:r>
              <a:rPr lang="en-US" sz="2400" dirty="0"/>
              <a:t>PAP is treatment of choice (CPAP or BiPAP)</a:t>
            </a:r>
          </a:p>
          <a:p>
            <a:pPr lvl="1"/>
            <a:r>
              <a:rPr lang="en-US" sz="2400" dirty="0"/>
              <a:t>If you have a claustrophobic reaction to the mask, ask for help</a:t>
            </a:r>
          </a:p>
          <a:p>
            <a:r>
              <a:rPr lang="en-US" sz="2400" b="1" u="sng" dirty="0"/>
              <a:t>Clinical Insomnia</a:t>
            </a:r>
            <a:r>
              <a:rPr lang="en-US" sz="2400" dirty="0"/>
              <a:t>: best treatment is Cognitive Behavioral Therapy for Insomnia (CBT-</a:t>
            </a:r>
            <a:r>
              <a:rPr lang="en-US" sz="2400" dirty="0" err="1"/>
              <a:t>i</a:t>
            </a:r>
            <a:r>
              <a:rPr lang="en-US" sz="2400" dirty="0"/>
              <a:t>)</a:t>
            </a:r>
            <a:endParaRPr lang="en-US" sz="2400" b="1" u="sng" dirty="0"/>
          </a:p>
        </p:txBody>
      </p:sp>
    </p:spTree>
    <p:extLst>
      <p:ext uri="{BB962C8B-B14F-4D97-AF65-F5344CB8AC3E}">
        <p14:creationId xmlns:p14="http://schemas.microsoft.com/office/powerpoint/2010/main" val="5258609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9A253-2FF3-BD49-8A1E-D3CE5A94B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 to Relax on Demand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CA191B-4974-E040-A984-E1901D3ED2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Strategy #2</a:t>
            </a:r>
          </a:p>
        </p:txBody>
      </p:sp>
    </p:spTree>
    <p:extLst>
      <p:ext uri="{BB962C8B-B14F-4D97-AF65-F5344CB8AC3E}">
        <p14:creationId xmlns:p14="http://schemas.microsoft.com/office/powerpoint/2010/main" val="2650176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13619-8117-514F-B333-67154D86A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Class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66DBA9-339E-3A40-A5F9-563A102780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9463" y="1828800"/>
            <a:ext cx="7583487" cy="4734046"/>
          </a:xfrm>
        </p:spPr>
        <p:txBody>
          <a:bodyPr>
            <a:normAutofit/>
          </a:bodyPr>
          <a:lstStyle/>
          <a:p>
            <a:r>
              <a:rPr lang="en-US" sz="2800" dirty="0"/>
              <a:t>Overview of the “</a:t>
            </a:r>
            <a:r>
              <a:rPr lang="en-US" sz="2800" u="sng" dirty="0"/>
              <a:t>Mastering Stress and Boosting Resiliency</a:t>
            </a:r>
            <a:r>
              <a:rPr lang="en-US" sz="2800" dirty="0"/>
              <a:t>” class series</a:t>
            </a:r>
          </a:p>
          <a:p>
            <a:pPr lvl="1"/>
            <a:r>
              <a:rPr lang="en-US" sz="2800" dirty="0"/>
              <a:t>Tuesdays, 5:00 - 6:00 pm, Zoom Meeting</a:t>
            </a:r>
          </a:p>
          <a:p>
            <a:r>
              <a:rPr lang="en-US" sz="2800" dirty="0"/>
              <a:t>Today’s Topics</a:t>
            </a:r>
          </a:p>
          <a:p>
            <a:pPr lvl="1"/>
            <a:r>
              <a:rPr lang="en-US" sz="2400" dirty="0"/>
              <a:t>Building Stress Awareness</a:t>
            </a:r>
          </a:p>
          <a:p>
            <a:pPr lvl="1"/>
            <a:r>
              <a:rPr lang="en-US" sz="2400" dirty="0"/>
              <a:t>Enhancing Sleep</a:t>
            </a:r>
          </a:p>
          <a:p>
            <a:pPr lvl="1"/>
            <a:r>
              <a:rPr lang="en-US" sz="2400" dirty="0"/>
              <a:t>Learning to Relax on Demand</a:t>
            </a:r>
          </a:p>
          <a:p>
            <a:pPr lvl="2"/>
            <a:r>
              <a:rPr lang="en-US" sz="2200" i="1" dirty="0"/>
              <a:t>Guided Exercise</a:t>
            </a:r>
            <a:r>
              <a:rPr lang="en-US" sz="2200" dirty="0"/>
              <a:t>: Diaphragmatic Breathing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9654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6CAD2-249B-044F-9C02-EDD0493C6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9462" y="0"/>
            <a:ext cx="7583487" cy="1044388"/>
          </a:xfrm>
        </p:spPr>
        <p:txBody>
          <a:bodyPr/>
          <a:lstStyle/>
          <a:p>
            <a:r>
              <a:rPr lang="en-US" dirty="0"/>
              <a:t>Benefits of Relaxation Training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FE8A4A-8DAA-F845-9AA4-49972F0352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1" y="1425387"/>
            <a:ext cx="8186056" cy="5207641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Improved mood </a:t>
            </a:r>
          </a:p>
          <a:p>
            <a:r>
              <a:rPr lang="en-US" dirty="0"/>
              <a:t>Increased energy and productivity </a:t>
            </a:r>
          </a:p>
          <a:p>
            <a:r>
              <a:rPr lang="en-US" dirty="0"/>
              <a:t>Improved concentration and focus </a:t>
            </a:r>
          </a:p>
          <a:p>
            <a:r>
              <a:rPr lang="en-US" dirty="0"/>
              <a:t>Improved sense of control over stress and daily demands </a:t>
            </a:r>
          </a:p>
          <a:p>
            <a:r>
              <a:rPr lang="en-US" dirty="0"/>
              <a:t>Improved nighttime sleep </a:t>
            </a:r>
          </a:p>
          <a:p>
            <a:r>
              <a:rPr lang="en-US" dirty="0"/>
              <a:t>Increased self-confidence </a:t>
            </a:r>
          </a:p>
          <a:p>
            <a:r>
              <a:rPr lang="en-US" dirty="0"/>
              <a:t>Greater ability to handle problems </a:t>
            </a:r>
          </a:p>
          <a:p>
            <a:r>
              <a:rPr lang="en-US" dirty="0"/>
              <a:t>Decreased anxiety and other negative emotions such as anger and frustration </a:t>
            </a:r>
          </a:p>
          <a:p>
            <a:r>
              <a:rPr lang="en-US" dirty="0"/>
              <a:t>Increased blood flow to muscles and reduced muscle tension </a:t>
            </a:r>
          </a:p>
          <a:p>
            <a:r>
              <a:rPr lang="en-US" dirty="0"/>
              <a:t>Lower blood pressure, breathing rate, and heart rate </a:t>
            </a:r>
          </a:p>
          <a:p>
            <a:r>
              <a:rPr lang="en-US" dirty="0"/>
              <a:t>Decreased pain, such as headaches and back pain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0546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04642"/>
            <a:ext cx="7583487" cy="747164"/>
          </a:xfrm>
        </p:spPr>
        <p:txBody>
          <a:bodyPr/>
          <a:lstStyle/>
          <a:p>
            <a:r>
              <a:rPr lang="en-US" dirty="0"/>
              <a:t>Relaxation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486" y="1248229"/>
            <a:ext cx="8425201" cy="5435002"/>
          </a:xfrm>
        </p:spPr>
        <p:txBody>
          <a:bodyPr>
            <a:normAutofit fontScale="92500" lnSpcReduction="10000"/>
          </a:bodyPr>
          <a:lstStyle/>
          <a:p>
            <a:r>
              <a:rPr lang="en-US" sz="2400" b="1" dirty="0"/>
              <a:t>Wide range of relaxation exercises exist, try a variety and use whatever works best for you:</a:t>
            </a:r>
          </a:p>
          <a:p>
            <a:pPr lvl="1"/>
            <a:r>
              <a:rPr lang="en-US" sz="2400" dirty="0"/>
              <a:t>Breathing Exercises (diaphragmatic, deep)</a:t>
            </a:r>
          </a:p>
          <a:p>
            <a:pPr lvl="1"/>
            <a:r>
              <a:rPr lang="en-US" sz="2400" dirty="0"/>
              <a:t>Guided Imagery (Visualization)</a:t>
            </a:r>
          </a:p>
          <a:p>
            <a:pPr lvl="1"/>
            <a:r>
              <a:rPr lang="en-US" sz="2400" dirty="0"/>
              <a:t>Progressive Muscle Relaxation</a:t>
            </a:r>
          </a:p>
          <a:p>
            <a:pPr lvl="1"/>
            <a:r>
              <a:rPr lang="en-US" sz="2400" dirty="0"/>
              <a:t>Autogenic Relaxation</a:t>
            </a:r>
          </a:p>
          <a:p>
            <a:r>
              <a:rPr lang="en-US" sz="2400" b="1" dirty="0"/>
              <a:t>If relaxation feels foreign or unnatural, that likely means you are a person who needs it most!</a:t>
            </a:r>
          </a:p>
          <a:p>
            <a:r>
              <a:rPr lang="en-US" sz="2400" dirty="0"/>
              <a:t>Some spiritual/religious practices can also be relaxing, use if consistent with your values and belief system (e.g., contemplative/centering prayer, meditations)</a:t>
            </a:r>
          </a:p>
          <a:p>
            <a:r>
              <a:rPr lang="en-US" sz="2400" u="sng" dirty="0"/>
              <a:t>Numerous resources available for free online</a:t>
            </a:r>
            <a:r>
              <a:rPr lang="en-US" sz="2400" dirty="0"/>
              <a:t> (e.g., guided recordings on YouTube, free apps, websites)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0816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35532D-B464-B84C-966E-729156A7B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Tips for Relaxation 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4BB744-BEEE-DC43-B43D-5DCF8731D5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515" y="1828800"/>
            <a:ext cx="8157028" cy="4648200"/>
          </a:xfrm>
        </p:spPr>
        <p:txBody>
          <a:bodyPr>
            <a:normAutofit lnSpcReduction="10000"/>
          </a:bodyPr>
          <a:lstStyle/>
          <a:p>
            <a:r>
              <a:rPr lang="en-US" b="1" u="sng" dirty="0"/>
              <a:t>Establish a routine</a:t>
            </a:r>
            <a:r>
              <a:rPr lang="en-US" dirty="0"/>
              <a:t>: daily practice, same time, 1-2x/day, pair with another regular activity (e.g., bedtime routine)</a:t>
            </a:r>
          </a:p>
          <a:p>
            <a:r>
              <a:rPr lang="en-US" b="1" u="sng" dirty="0"/>
              <a:t>Be comfortable</a:t>
            </a:r>
            <a:r>
              <a:rPr lang="en-US" dirty="0"/>
              <a:t>: comfortable chair, soda, mat, bed, loosen belt and wear comfortable clothing, don’t do anything that hurts!</a:t>
            </a:r>
          </a:p>
          <a:p>
            <a:r>
              <a:rPr lang="en-US" b="1" u="sng" dirty="0"/>
              <a:t>Concentrate</a:t>
            </a:r>
            <a:r>
              <a:rPr lang="en-US" dirty="0"/>
              <a:t>: practice in a quiet place, and eliminate disruptions, close eyes or keep them open</a:t>
            </a:r>
          </a:p>
          <a:p>
            <a:r>
              <a:rPr lang="en-US" b="1" u="sng" dirty="0"/>
              <a:t>Be patient</a:t>
            </a:r>
            <a:r>
              <a:rPr lang="en-US" dirty="0"/>
              <a:t>: it takes time to build this skill, don’t worry  about doing it “correctly”</a:t>
            </a:r>
          </a:p>
          <a:p>
            <a:r>
              <a:rPr lang="en-US" b="1" u="sng" dirty="0"/>
              <a:t>Incorporate relaxation into daily life</a:t>
            </a:r>
            <a:r>
              <a:rPr lang="en-US" dirty="0"/>
              <a:t>: over time, practice relaxation in everyday life</a:t>
            </a:r>
          </a:p>
        </p:txBody>
      </p:sp>
    </p:spTree>
    <p:extLst>
      <p:ext uri="{BB962C8B-B14F-4D97-AF65-F5344CB8AC3E}">
        <p14:creationId xmlns:p14="http://schemas.microsoft.com/office/powerpoint/2010/main" val="33860430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65EE3-A479-EC47-B943-50E8CCE81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Guided Relaxation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09B463-A74F-FB46-9AB6-6849210DC4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u="sng" dirty="0"/>
              <a:t>Mobile Phone Apps</a:t>
            </a:r>
          </a:p>
          <a:p>
            <a:pPr lvl="1"/>
            <a:r>
              <a:rPr lang="en-US" sz="2400" dirty="0"/>
              <a:t>Headspace</a:t>
            </a:r>
          </a:p>
          <a:p>
            <a:pPr lvl="1"/>
            <a:r>
              <a:rPr lang="en-US" sz="2400" dirty="0"/>
              <a:t>Calm</a:t>
            </a:r>
          </a:p>
          <a:p>
            <a:pPr lvl="1"/>
            <a:r>
              <a:rPr lang="en-US" sz="2400" dirty="0"/>
              <a:t>Breathe2Relax</a:t>
            </a:r>
          </a:p>
          <a:p>
            <a:pPr lvl="1"/>
            <a:r>
              <a:rPr lang="en-US" sz="2400" dirty="0"/>
              <a:t>Tactical Breather</a:t>
            </a:r>
          </a:p>
          <a:p>
            <a:pPr lvl="1"/>
            <a:r>
              <a:rPr lang="en-US" sz="2400" dirty="0"/>
              <a:t>Mindfulness Coach</a:t>
            </a:r>
          </a:p>
          <a:p>
            <a:pPr lvl="1"/>
            <a:r>
              <a:rPr lang="en-US" sz="2400" dirty="0"/>
              <a:t>Virtual Hope Box</a:t>
            </a:r>
          </a:p>
          <a:p>
            <a:pPr lvl="1"/>
            <a:r>
              <a:rPr lang="en-US" sz="2400" dirty="0"/>
              <a:t>CBT-I Coach (for insomnia, has guided relaxation tracks)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068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49BA93-E5AE-4548-A371-E10B7653A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Websites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64BDBC-AA0C-4D48-8246-BD924882AF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/>
              <a:t>Ornish</a:t>
            </a:r>
            <a:r>
              <a:rPr lang="en-US" b="1" dirty="0"/>
              <a:t> Lifestyle Medicine, Stress Management </a:t>
            </a:r>
            <a:r>
              <a:rPr lang="en-US" b="1" dirty="0" err="1"/>
              <a:t>Youtube</a:t>
            </a:r>
            <a:r>
              <a:rPr lang="en-US" b="1" dirty="0"/>
              <a:t> Channel: </a:t>
            </a:r>
            <a:r>
              <a:rPr lang="en-US" dirty="0">
                <a:hlinkClick r:id="rId3"/>
              </a:rPr>
              <a:t>https://www.youtube.com/watch?v=lF7_EBCjDYE&amp;list=PLglFExOeYAZjqEX2Jxq7jWGPUrXQCHOx-</a:t>
            </a:r>
            <a:endParaRPr lang="en-US" dirty="0"/>
          </a:p>
          <a:p>
            <a:r>
              <a:rPr lang="en-US" b="1" dirty="0"/>
              <a:t>UC San Diego Center for Mindfulness, Guided Audio &amp; Video: </a:t>
            </a:r>
            <a:r>
              <a:rPr lang="en-US" dirty="0">
                <a:hlinkClick r:id="rId4"/>
              </a:rPr>
              <a:t>https://medschool.ucsd.edu/som/fmph/research/mindfulness/programs/mindfulness-programs/MBSR-programs/Pages/audio.aspx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6757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4F8B3-461D-9D4C-8FB7-E34630734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Too Much COVID-19 Media Exposure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F62FAE-E3FB-3345-B06F-5A90D4FE19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389" y="1754396"/>
            <a:ext cx="8294913" cy="4208930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Recent study reported that exposure to 24/7 COVID-19 media coverage leads to:</a:t>
            </a:r>
          </a:p>
          <a:p>
            <a:pPr lvl="1"/>
            <a:r>
              <a:rPr lang="en-US" dirty="0"/>
              <a:t>Increased perception of threat</a:t>
            </a:r>
          </a:p>
          <a:p>
            <a:pPr lvl="1"/>
            <a:r>
              <a:rPr lang="en-US" dirty="0"/>
              <a:t>Activated “fight or flight response”</a:t>
            </a:r>
          </a:p>
          <a:p>
            <a:pPr lvl="1"/>
            <a:r>
              <a:rPr lang="en-US" dirty="0"/>
              <a:t>Increased physical and mental health symptoms</a:t>
            </a:r>
          </a:p>
          <a:p>
            <a:r>
              <a:rPr lang="en-US" b="1" dirty="0"/>
              <a:t>Recommendations</a:t>
            </a:r>
          </a:p>
          <a:p>
            <a:pPr lvl="1"/>
            <a:r>
              <a:rPr lang="en-US" dirty="0"/>
              <a:t>Choose 1 or 2 trusted sources of information (e.g., CDC, WHO, local authorities), check 1-2 times per day, 15 minutes per day, to stay informed</a:t>
            </a:r>
          </a:p>
          <a:p>
            <a:pPr lvl="1"/>
            <a:r>
              <a:rPr lang="en-US" dirty="0"/>
              <a:t>Limit repetitive exposure to media stories</a:t>
            </a:r>
          </a:p>
          <a:p>
            <a:pPr lvl="1"/>
            <a:r>
              <a:rPr lang="en-US" dirty="0"/>
              <a:t>Beware of reports on social media whose authenticity/accuracy cannot be ensured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EBFA61-FB70-524E-A88B-5774386F5040}"/>
              </a:ext>
            </a:extLst>
          </p:cNvPr>
          <p:cNvSpPr txBox="1"/>
          <p:nvPr/>
        </p:nvSpPr>
        <p:spPr>
          <a:xfrm>
            <a:off x="1237473" y="6292334"/>
            <a:ext cx="5359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Garfin</a:t>
            </a:r>
            <a:r>
              <a:rPr lang="en-US" dirty="0">
                <a:solidFill>
                  <a:schemeClr val="bg1"/>
                </a:solidFill>
              </a:rPr>
              <a:t>, Silver, &amp; Holman, 2020, </a:t>
            </a:r>
            <a:r>
              <a:rPr lang="en-US" i="1" dirty="0">
                <a:solidFill>
                  <a:schemeClr val="bg1"/>
                </a:solidFill>
              </a:rPr>
              <a:t>Health Psychology</a:t>
            </a:r>
          </a:p>
        </p:txBody>
      </p:sp>
    </p:spTree>
    <p:extLst>
      <p:ext uri="{BB962C8B-B14F-4D97-AF65-F5344CB8AC3E}">
        <p14:creationId xmlns:p14="http://schemas.microsoft.com/office/powerpoint/2010/main" val="31836709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890" y="297881"/>
            <a:ext cx="7024744" cy="787708"/>
          </a:xfrm>
        </p:spPr>
        <p:txBody>
          <a:bodyPr/>
          <a:lstStyle/>
          <a:p>
            <a:r>
              <a:rPr lang="en-US" dirty="0"/>
              <a:t>Mindfulness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711" y="1486387"/>
            <a:ext cx="8229600" cy="4800600"/>
          </a:xfrm>
        </p:spPr>
        <p:txBody>
          <a:bodyPr>
            <a:normAutofit/>
          </a:bodyPr>
          <a:lstStyle/>
          <a:p>
            <a:r>
              <a:rPr lang="en-US" sz="2400" u="sng" dirty="0"/>
              <a:t>Mindfulness defined</a:t>
            </a:r>
            <a:r>
              <a:rPr lang="en-US" sz="2400" dirty="0"/>
              <a:t>: “</a:t>
            </a:r>
            <a:r>
              <a:rPr lang="en-US" sz="2400" i="1" dirty="0"/>
              <a:t>paying attention, on purpose, to the present moment without judgment</a:t>
            </a:r>
            <a:r>
              <a:rPr lang="en-US" sz="2400" dirty="0"/>
              <a:t>” –Jon Kabat-Zinn, PhD</a:t>
            </a:r>
          </a:p>
          <a:p>
            <a:r>
              <a:rPr lang="en-US" sz="2400" u="sng" dirty="0"/>
              <a:t>Mindfulness Practice Class, with Linda Larsen, RN</a:t>
            </a:r>
            <a:endParaRPr lang="en-US" sz="2400" dirty="0"/>
          </a:p>
          <a:p>
            <a:r>
              <a:rPr lang="en-US" sz="2400" u="sng" dirty="0"/>
              <a:t>Mindfulness Coach Mobile Phone App </a:t>
            </a:r>
            <a:r>
              <a:rPr lang="en-US" sz="2400" dirty="0"/>
              <a:t>(by Dept. Veterans Affairs)</a:t>
            </a:r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F262C6-851D-1F48-AEAD-DED626A950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4378" y="2654552"/>
            <a:ext cx="774448" cy="774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0610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40A07-E1DC-824C-8D11-9C5D28D4F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CF9A98-B634-F64E-BB39-B87F3E67FE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Reminders for All</a:t>
            </a:r>
          </a:p>
        </p:txBody>
      </p:sp>
    </p:spTree>
    <p:extLst>
      <p:ext uri="{BB962C8B-B14F-4D97-AF65-F5344CB8AC3E}">
        <p14:creationId xmlns:p14="http://schemas.microsoft.com/office/powerpoint/2010/main" val="41803799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206" y="320402"/>
            <a:ext cx="8281851" cy="1044388"/>
          </a:xfrm>
        </p:spPr>
        <p:txBody>
          <a:bodyPr/>
          <a:lstStyle/>
          <a:p>
            <a:r>
              <a:rPr lang="en-US" dirty="0"/>
              <a:t>Seek Professional Help When Needed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966" y="1562100"/>
            <a:ext cx="8281851" cy="50800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Seeking treatment from a professional can help:</a:t>
            </a:r>
          </a:p>
          <a:p>
            <a:pPr lvl="1"/>
            <a:r>
              <a:rPr lang="en-US" dirty="0"/>
              <a:t>Counseling (marital)</a:t>
            </a:r>
          </a:p>
          <a:p>
            <a:pPr lvl="1"/>
            <a:r>
              <a:rPr lang="en-US" dirty="0"/>
              <a:t>Psychotherapy</a:t>
            </a:r>
          </a:p>
          <a:p>
            <a:pPr lvl="1"/>
            <a:r>
              <a:rPr lang="en-US" dirty="0"/>
              <a:t>Psychiatric medication</a:t>
            </a:r>
          </a:p>
          <a:p>
            <a:r>
              <a:rPr lang="en-US" dirty="0"/>
              <a:t>UC Davis Behavioral Health Center (Adult/EDAPT Clinic): (916)734-3574</a:t>
            </a:r>
          </a:p>
          <a:p>
            <a:r>
              <a:rPr lang="en-US" dirty="0"/>
              <a:t>UC Davis Children’s Behavioral Health Center: (916)734-3574</a:t>
            </a:r>
          </a:p>
          <a:p>
            <a:r>
              <a:rPr lang="en-US" dirty="0"/>
              <a:t>Psychology Today Find a Therapist: </a:t>
            </a:r>
            <a:r>
              <a:rPr lang="en-US" dirty="0">
                <a:hlinkClick r:id="rId2"/>
              </a:rPr>
              <a:t>https://www.psychologytoday.com/us/therapists</a:t>
            </a:r>
            <a:endParaRPr lang="en-US" dirty="0"/>
          </a:p>
          <a:p>
            <a:r>
              <a:rPr lang="en-US" dirty="0"/>
              <a:t>Association for Behavioral and Cognitive Therapies, Find a Therapist: </a:t>
            </a:r>
            <a:r>
              <a:rPr lang="en-US" dirty="0">
                <a:hlinkClick r:id="rId3"/>
              </a:rPr>
              <a:t>http://www.findcbt.org/FAT/</a:t>
            </a:r>
            <a:endParaRPr lang="en-US" dirty="0"/>
          </a:p>
          <a:p>
            <a:r>
              <a:rPr lang="en-US" u="sng" dirty="0"/>
              <a:t>Therapy Apps</a:t>
            </a:r>
            <a:r>
              <a:rPr lang="en-US" dirty="0"/>
              <a:t>: </a:t>
            </a:r>
            <a:r>
              <a:rPr lang="en-US" dirty="0" err="1"/>
              <a:t>Talkspace</a:t>
            </a:r>
            <a:r>
              <a:rPr lang="en-US" dirty="0"/>
              <a:t>, </a:t>
            </a:r>
            <a:r>
              <a:rPr lang="en-US" dirty="0" err="1"/>
              <a:t>BetterHelp</a:t>
            </a:r>
            <a:r>
              <a:rPr lang="en-US" dirty="0"/>
              <a:t>, Regain – Couples Therapy</a:t>
            </a:r>
          </a:p>
        </p:txBody>
      </p:sp>
    </p:spTree>
    <p:extLst>
      <p:ext uri="{BB962C8B-B14F-4D97-AF65-F5344CB8AC3E}">
        <p14:creationId xmlns:p14="http://schemas.microsoft.com/office/powerpoint/2010/main" val="552143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47BD4-B31A-F14E-B9BC-857C9BAB4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256" y="145800"/>
            <a:ext cx="7583487" cy="824469"/>
          </a:xfrm>
        </p:spPr>
        <p:txBody>
          <a:bodyPr/>
          <a:lstStyle/>
          <a:p>
            <a:r>
              <a:rPr lang="en-US" dirty="0"/>
              <a:t>Hotlines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728E10-5538-304D-85F4-B2BBE61F0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429" y="991712"/>
            <a:ext cx="8200571" cy="5699045"/>
          </a:xfrm>
        </p:spPr>
        <p:txBody>
          <a:bodyPr>
            <a:normAutofit fontScale="77500" lnSpcReduction="20000"/>
          </a:bodyPr>
          <a:lstStyle/>
          <a:p>
            <a:r>
              <a:rPr lang="en-US" b="1" u="sng" dirty="0"/>
              <a:t>Friendship Line (Institute on Aging)</a:t>
            </a:r>
          </a:p>
          <a:p>
            <a:pPr lvl="1"/>
            <a:r>
              <a:rPr lang="en-US" dirty="0"/>
              <a:t>Toll Free 800-971-0016</a:t>
            </a:r>
          </a:p>
          <a:p>
            <a:pPr lvl="1"/>
            <a:r>
              <a:rPr lang="en-US" dirty="0"/>
              <a:t>Friendship and support for older adults who may be lonely, isolated, grieving, depressed, or anxious</a:t>
            </a:r>
          </a:p>
          <a:p>
            <a:r>
              <a:rPr lang="en-US" b="1" u="sng" dirty="0"/>
              <a:t>Services &amp; Advocacy for LGBT Elders (SAGE) Hotline</a:t>
            </a:r>
          </a:p>
          <a:p>
            <a:pPr lvl="1"/>
            <a:r>
              <a:rPr lang="en-US" dirty="0"/>
              <a:t>Toll Free 877-360-5428</a:t>
            </a:r>
          </a:p>
          <a:p>
            <a:pPr lvl="1"/>
            <a:r>
              <a:rPr lang="en-US" dirty="0"/>
              <a:t>Offer support without judgment, answer questions factually and confidentially</a:t>
            </a:r>
          </a:p>
          <a:p>
            <a:pPr lvl="1"/>
            <a:r>
              <a:rPr lang="en-US" dirty="0"/>
              <a:t>Provide info about community resources such as healthcare, transportation, counseling, legal services, and emotional support programs</a:t>
            </a:r>
          </a:p>
          <a:p>
            <a:pPr lvl="1"/>
            <a:r>
              <a:rPr lang="en-US" dirty="0"/>
              <a:t>Available in English and Spanish, in 180 languages</a:t>
            </a:r>
          </a:p>
          <a:p>
            <a:pPr lvl="1"/>
            <a:r>
              <a:rPr lang="en-US" dirty="0" err="1"/>
              <a:t>sageusa.org</a:t>
            </a:r>
            <a:endParaRPr lang="en-US" dirty="0"/>
          </a:p>
          <a:p>
            <a:r>
              <a:rPr lang="en-US" b="1" u="sng" dirty="0"/>
              <a:t>National Suicide Prevention Lifeline</a:t>
            </a:r>
          </a:p>
          <a:p>
            <a:pPr lvl="1"/>
            <a:r>
              <a:rPr lang="en-US" dirty="0"/>
              <a:t>800-273-8255, or online chat</a:t>
            </a:r>
          </a:p>
          <a:p>
            <a:r>
              <a:rPr lang="en-US" b="1" u="sng" dirty="0"/>
              <a:t>Veterans Crisis Line (confidential, 24/7)</a:t>
            </a:r>
          </a:p>
          <a:p>
            <a:pPr lvl="1"/>
            <a:r>
              <a:rPr lang="en-US" dirty="0" err="1"/>
              <a:t>www.veteranscrisisline.net</a:t>
            </a:r>
            <a:endParaRPr lang="en-US" dirty="0"/>
          </a:p>
          <a:p>
            <a:pPr lvl="1"/>
            <a:r>
              <a:rPr lang="en-US" dirty="0"/>
              <a:t>800-273-8255 (Press 1 at the prompt if you are a veteran)</a:t>
            </a:r>
          </a:p>
          <a:p>
            <a:pPr lvl="1"/>
            <a:r>
              <a:rPr lang="en-US" dirty="0"/>
              <a:t>Text 838255</a:t>
            </a:r>
          </a:p>
          <a:p>
            <a:pPr lvl="1"/>
            <a:r>
              <a:rPr lang="en-US" dirty="0"/>
              <a:t>Chat (connect online)</a:t>
            </a:r>
          </a:p>
          <a:p>
            <a:pPr lvl="1"/>
            <a:r>
              <a:rPr lang="en-US" dirty="0"/>
              <a:t>Support for deaf and hard of hearing: 800-799-4889</a:t>
            </a:r>
          </a:p>
        </p:txBody>
      </p:sp>
    </p:spTree>
    <p:extLst>
      <p:ext uri="{BB962C8B-B14F-4D97-AF65-F5344CB8AC3E}">
        <p14:creationId xmlns:p14="http://schemas.microsoft.com/office/powerpoint/2010/main" val="3118009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Stress Management?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828800"/>
            <a:ext cx="7583487" cy="4809138"/>
          </a:xfrm>
        </p:spPr>
        <p:txBody>
          <a:bodyPr>
            <a:normAutofit/>
          </a:bodyPr>
          <a:lstStyle/>
          <a:p>
            <a:r>
              <a:rPr lang="en-US" sz="2800" b="1" u="sng" dirty="0"/>
              <a:t>Stress Management Training </a:t>
            </a:r>
            <a:r>
              <a:rPr lang="en-US" sz="2800" dirty="0"/>
              <a:t>= Enhancing skills to withstand adverse situations by directly addressing problems, improving emotional flexibility, increasing the sense of control, cultivating optimism, and possibly finding greater meaning in life</a:t>
            </a:r>
          </a:p>
          <a:p>
            <a:r>
              <a:rPr lang="en-US" sz="2800" b="1" u="sng" dirty="0"/>
              <a:t>Stress management training is NOT:</a:t>
            </a:r>
          </a:p>
          <a:p>
            <a:pPr lvl="1"/>
            <a:r>
              <a:rPr lang="en-US" sz="2600" dirty="0"/>
              <a:t>Just for “mentally weak people”</a:t>
            </a:r>
          </a:p>
          <a:p>
            <a:pPr lvl="1"/>
            <a:r>
              <a:rPr lang="en-US" sz="2600" dirty="0"/>
              <a:t>Helpful only if you are overwhelmed</a:t>
            </a:r>
          </a:p>
          <a:p>
            <a:pPr lvl="1"/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2830678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0FE29-E889-4B4A-A870-63031D680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256" y="0"/>
            <a:ext cx="7583487" cy="1044388"/>
          </a:xfrm>
        </p:spPr>
        <p:txBody>
          <a:bodyPr/>
          <a:lstStyle/>
          <a:p>
            <a:r>
              <a:rPr lang="en-US" dirty="0"/>
              <a:t>More Hotlines &amp; Other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0DBDCA-C1F7-1E44-B9CD-A420CCAD9C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577" y="1425389"/>
            <a:ext cx="8255726" cy="5236668"/>
          </a:xfrm>
        </p:spPr>
        <p:txBody>
          <a:bodyPr>
            <a:normAutofit fontScale="92500" lnSpcReduction="10000"/>
          </a:bodyPr>
          <a:lstStyle/>
          <a:p>
            <a:r>
              <a:rPr lang="en-US" b="1" u="sng" dirty="0"/>
              <a:t>For Caregivers</a:t>
            </a:r>
          </a:p>
          <a:p>
            <a:pPr lvl="1"/>
            <a:r>
              <a:rPr lang="en-US" dirty="0" err="1"/>
              <a:t>CaregiverAction.org</a:t>
            </a:r>
            <a:r>
              <a:rPr lang="en-US" dirty="0"/>
              <a:t>, free hotline 855-227-3640. Lots of resources related to caregiving during COVID-19</a:t>
            </a:r>
          </a:p>
          <a:p>
            <a:pPr lvl="1"/>
            <a:r>
              <a:rPr lang="en-US" dirty="0"/>
              <a:t>The Family Caregiver Alliance: 800-445-8106</a:t>
            </a:r>
          </a:p>
          <a:p>
            <a:pPr lvl="1"/>
            <a:r>
              <a:rPr lang="en-US" dirty="0"/>
              <a:t>Alzheimer’s Association: if you are caring for someone with Alzheimer’s or any type of dementia, they can help (24/7 Helpline: 800-272-3900)</a:t>
            </a:r>
          </a:p>
          <a:p>
            <a:r>
              <a:rPr lang="en-US" b="1" u="sng" dirty="0"/>
              <a:t>Domestic Violence</a:t>
            </a:r>
          </a:p>
          <a:p>
            <a:pPr lvl="1"/>
            <a:r>
              <a:rPr lang="en-US" b="1" dirty="0"/>
              <a:t>WEAVE 24 Hour Support &amp; Information Line: (916) 920-2952</a:t>
            </a:r>
          </a:p>
          <a:p>
            <a:pPr lvl="1"/>
            <a:r>
              <a:rPr lang="en-US" b="1" dirty="0"/>
              <a:t>Counseling and Service Locations:</a:t>
            </a:r>
          </a:p>
          <a:p>
            <a:pPr lvl="2"/>
            <a:r>
              <a:rPr lang="en-US" b="1" dirty="0"/>
              <a:t>WEAVE Midtown Counseling Center</a:t>
            </a:r>
            <a:br>
              <a:rPr lang="en-US" dirty="0"/>
            </a:br>
            <a:r>
              <a:rPr lang="en-US" dirty="0"/>
              <a:t>1900 K Street</a:t>
            </a:r>
            <a:br>
              <a:rPr lang="en-US" dirty="0"/>
            </a:br>
            <a:r>
              <a:rPr lang="en-US" dirty="0"/>
              <a:t>Sacramento, CA 95811</a:t>
            </a:r>
            <a:br>
              <a:rPr lang="en-US" dirty="0"/>
            </a:br>
            <a:r>
              <a:rPr lang="en-US" dirty="0"/>
              <a:t>Phone: 916.448.2321</a:t>
            </a:r>
          </a:p>
          <a:p>
            <a:pPr lvl="1"/>
            <a:r>
              <a:rPr lang="en-US" b="1" dirty="0"/>
              <a:t>Other 24/7 Support Lines:</a:t>
            </a:r>
            <a:br>
              <a:rPr lang="en-US" dirty="0"/>
            </a:br>
            <a:r>
              <a:rPr lang="en-US" dirty="0"/>
              <a:t>National Domestic Violence Hotline 1.800.799.7233</a:t>
            </a:r>
            <a:br>
              <a:rPr lang="en-US" dirty="0"/>
            </a:br>
            <a:r>
              <a:rPr lang="en-US" dirty="0"/>
              <a:t>National Sexual Assault Hotline 1.800.656.4673</a:t>
            </a:r>
          </a:p>
        </p:txBody>
      </p:sp>
    </p:spTree>
    <p:extLst>
      <p:ext uri="{BB962C8B-B14F-4D97-AF65-F5344CB8AC3E}">
        <p14:creationId xmlns:p14="http://schemas.microsoft.com/office/powerpoint/2010/main" val="17034832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33B66-FB67-E449-B4EB-59380FC28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Diaphragmatic Breathing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B9927B-363D-A544-BCFE-3BC09C4631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Guided Relaxation </a:t>
            </a:r>
          </a:p>
        </p:txBody>
      </p:sp>
    </p:spTree>
    <p:extLst>
      <p:ext uri="{BB962C8B-B14F-4D97-AF65-F5344CB8AC3E}">
        <p14:creationId xmlns:p14="http://schemas.microsoft.com/office/powerpoint/2010/main" val="13927162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8C764-6E8F-D441-8988-AF8D7EB07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challenge to you: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89539B-B05D-E64F-B027-F76A4CF2D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What are at least 1-2 things you can do (from today’s presentation, or your own ideas) to help you better manage stress, and/or help you be resilient moving forward?</a:t>
            </a:r>
          </a:p>
          <a:p>
            <a:r>
              <a:rPr lang="en-US" sz="3200" dirty="0"/>
              <a:t>How can you use this time to make your life </a:t>
            </a:r>
            <a:r>
              <a:rPr lang="en-US" sz="3200" b="1" u="sng" dirty="0"/>
              <a:t>better</a:t>
            </a:r>
            <a:r>
              <a:rPr lang="en-US" sz="3200" dirty="0"/>
              <a:t>, in some way?</a:t>
            </a:r>
          </a:p>
        </p:txBody>
      </p:sp>
    </p:spTree>
    <p:extLst>
      <p:ext uri="{BB962C8B-B14F-4D97-AF65-F5344CB8AC3E}">
        <p14:creationId xmlns:p14="http://schemas.microsoft.com/office/powerpoint/2010/main" val="377869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Stress Management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828800"/>
            <a:ext cx="7583487" cy="4619220"/>
          </a:xfrm>
        </p:spPr>
        <p:txBody>
          <a:bodyPr>
            <a:normAutofit fontScale="92500"/>
          </a:bodyPr>
          <a:lstStyle/>
          <a:p>
            <a:r>
              <a:rPr lang="en-US" dirty="0"/>
              <a:t>What are my most common sources of stress (triggers)?</a:t>
            </a:r>
          </a:p>
          <a:p>
            <a:r>
              <a:rPr lang="en-US" dirty="0"/>
              <a:t>What are the signs and symptoms I get when stressed?</a:t>
            </a:r>
          </a:p>
          <a:p>
            <a:r>
              <a:rPr lang="en-US" dirty="0"/>
              <a:t>What are my helpful ways of coping?</a:t>
            </a:r>
          </a:p>
          <a:p>
            <a:r>
              <a:rPr lang="en-US" dirty="0"/>
              <a:t>What are my unhelpful ways of coping?</a:t>
            </a:r>
          </a:p>
          <a:p>
            <a:r>
              <a:rPr lang="en-US" dirty="0"/>
              <a:t>What problem or source of stress have I been avoiding dealing with? Is it time to deal with it more actively?</a:t>
            </a:r>
          </a:p>
          <a:p>
            <a:r>
              <a:rPr lang="en-US" dirty="0"/>
              <a:t>What resource(s) could I turn to for help with this problem?</a:t>
            </a:r>
          </a:p>
          <a:p>
            <a:r>
              <a:rPr lang="en-US" dirty="0"/>
              <a:t>What are 1-2 practices I could start doing, to help me cope better with stress?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9207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96898-39B1-614E-B49A-8FD2434F0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and Comments?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D8777A-7313-B345-A7F9-5928202438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503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DB968-7CC0-164C-970B-181CB0CE0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9462" y="381000"/>
            <a:ext cx="7583487" cy="1044388"/>
          </a:xfrm>
        </p:spPr>
        <p:txBody>
          <a:bodyPr/>
          <a:lstStyle/>
          <a:p>
            <a:r>
              <a:rPr lang="en-US" dirty="0"/>
              <a:t>Stress Management Training: </a:t>
            </a:r>
            <a:br>
              <a:rPr lang="en-US" dirty="0"/>
            </a:br>
            <a:r>
              <a:rPr lang="en-US" dirty="0"/>
              <a:t>3-Month Series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9FFD8E-46EC-814E-BB17-B3C541A8B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9463" y="1580606"/>
            <a:ext cx="7583487" cy="489639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Build Stress Awareness</a:t>
            </a:r>
          </a:p>
          <a:p>
            <a:r>
              <a:rPr lang="en-US" dirty="0"/>
              <a:t>Learn to Relax on Demand</a:t>
            </a:r>
          </a:p>
          <a:p>
            <a:r>
              <a:rPr lang="en-US" dirty="0"/>
              <a:t>Identify and Change Unhelpful Thinking</a:t>
            </a:r>
          </a:p>
          <a:p>
            <a:r>
              <a:rPr lang="en-US" dirty="0"/>
              <a:t>Build Coping Skills</a:t>
            </a:r>
          </a:p>
          <a:p>
            <a:pPr lvl="1"/>
            <a:r>
              <a:rPr lang="en-US" dirty="0"/>
              <a:t>Solving Problems</a:t>
            </a:r>
          </a:p>
          <a:p>
            <a:pPr lvl="1"/>
            <a:r>
              <a:rPr lang="en-US" dirty="0"/>
              <a:t>Managing Emotions &amp; Acceptance</a:t>
            </a:r>
          </a:p>
          <a:p>
            <a:pPr lvl="1"/>
            <a:r>
              <a:rPr lang="en-US" dirty="0"/>
              <a:t>Making Sense and Meaning</a:t>
            </a:r>
          </a:p>
          <a:p>
            <a:r>
              <a:rPr lang="en-US" dirty="0"/>
              <a:t>Improve Social Support</a:t>
            </a:r>
          </a:p>
          <a:p>
            <a:r>
              <a:rPr lang="en-US" dirty="0"/>
              <a:t>Promote Lifestyle and Medication Treatments</a:t>
            </a:r>
          </a:p>
          <a:p>
            <a:pPr lvl="1"/>
            <a:r>
              <a:rPr lang="en-US" dirty="0"/>
              <a:t>Nutrition, Exercise, Medication Treatments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5631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1B968-2787-1143-85A2-005054A38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Time To Reverse Chronic Disease is NOW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20EF4A-D4FF-3347-A6C0-E5564A3842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0256" y="1815737"/>
            <a:ext cx="7583487" cy="4208930"/>
          </a:xfrm>
        </p:spPr>
        <p:txBody>
          <a:bodyPr>
            <a:normAutofit/>
          </a:bodyPr>
          <a:lstStyle/>
          <a:p>
            <a:r>
              <a:rPr lang="en-US" sz="2400" b="1" u="sng" dirty="0"/>
              <a:t>Our Mission</a:t>
            </a:r>
            <a:r>
              <a:rPr lang="en-US" sz="2400" b="1" dirty="0"/>
              <a:t>: </a:t>
            </a:r>
            <a:r>
              <a:rPr lang="en-US" sz="2400" dirty="0"/>
              <a:t>Comprehensive lifestyle changes, with the high aim of </a:t>
            </a:r>
            <a:r>
              <a:rPr lang="en-US" sz="2400" b="1" u="sng" dirty="0"/>
              <a:t>reversing</a:t>
            </a:r>
            <a:r>
              <a:rPr lang="en-US" sz="2400" dirty="0"/>
              <a:t> hypertension, diabetes, and atherosclerotic heart disease</a:t>
            </a:r>
          </a:p>
          <a:p>
            <a:r>
              <a:rPr lang="en-US" sz="2400" dirty="0"/>
              <a:t>Directly targets the factors that appear associated with higher risk of severe COVID-19</a:t>
            </a:r>
          </a:p>
          <a:p>
            <a:r>
              <a:rPr lang="en-US" sz="2400" dirty="0"/>
              <a:t>Reverse chronic disease for today’s threat (COVID-19), and for the long-term threat of premature death and disability</a:t>
            </a:r>
          </a:p>
        </p:txBody>
      </p:sp>
    </p:spTree>
    <p:extLst>
      <p:ext uri="{BB962C8B-B14F-4D97-AF65-F5344CB8AC3E}">
        <p14:creationId xmlns:p14="http://schemas.microsoft.com/office/powerpoint/2010/main" val="11547751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30B0F-65F2-F741-BE25-A3F7916DA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256" y="276498"/>
            <a:ext cx="7583487" cy="1044388"/>
          </a:xfrm>
        </p:spPr>
        <p:txBody>
          <a:bodyPr/>
          <a:lstStyle/>
          <a:p>
            <a:r>
              <a:rPr lang="en-US" dirty="0"/>
              <a:t>Lifestyle Factors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627AC2-E722-5348-8E8D-D9C9F01A7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451" y="1672046"/>
            <a:ext cx="8242663" cy="4804954"/>
          </a:xfrm>
        </p:spPr>
        <p:txBody>
          <a:bodyPr/>
          <a:lstStyle/>
          <a:p>
            <a:r>
              <a:rPr lang="en-US" sz="2400" b="1" u="sng" dirty="0"/>
              <a:t>Healthy Nutrition</a:t>
            </a:r>
          </a:p>
          <a:p>
            <a:pPr lvl="1"/>
            <a:r>
              <a:rPr lang="en-US" sz="2400" dirty="0"/>
              <a:t>“Eat Real Food. Mostly Plants. Not too much.” </a:t>
            </a:r>
          </a:p>
          <a:p>
            <a:pPr marL="282575" lvl="1" indent="0">
              <a:buNone/>
            </a:pPr>
            <a:r>
              <a:rPr lang="en-US" sz="2400" dirty="0"/>
              <a:t>–Michael Pollan</a:t>
            </a:r>
          </a:p>
          <a:p>
            <a:r>
              <a:rPr lang="en-US" sz="2400" b="1" u="sng" dirty="0"/>
              <a:t>Exercise and Physical Activity</a:t>
            </a:r>
          </a:p>
          <a:p>
            <a:pPr lvl="1"/>
            <a:r>
              <a:rPr lang="en-US" sz="2400" dirty="0"/>
              <a:t>Aerobic</a:t>
            </a:r>
          </a:p>
          <a:p>
            <a:pPr lvl="1"/>
            <a:r>
              <a:rPr lang="en-US" sz="2400" dirty="0"/>
              <a:t>Strength</a:t>
            </a:r>
          </a:p>
          <a:p>
            <a:pPr lvl="1"/>
            <a:r>
              <a:rPr lang="en-US" sz="2400" dirty="0"/>
              <a:t>Flexibility</a:t>
            </a:r>
          </a:p>
          <a:p>
            <a:pPr lvl="1"/>
            <a:r>
              <a:rPr lang="en-US" sz="2400" dirty="0"/>
              <a:t>Yoga</a:t>
            </a:r>
          </a:p>
          <a:p>
            <a:pPr lvl="1"/>
            <a:r>
              <a:rPr lang="en-US" sz="2400" dirty="0"/>
              <a:t>Tai Chi</a:t>
            </a:r>
          </a:p>
          <a:p>
            <a:r>
              <a:rPr lang="en-US" sz="2400" b="1" u="sng" dirty="0"/>
              <a:t>Following Your Medication Treatment Plan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12061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41E7EE-D9DC-434A-9A08-7DCD44048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Stress Awareness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A38576-0F29-974C-A760-E2EE66EF5B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Strategy #1</a:t>
            </a:r>
          </a:p>
        </p:txBody>
      </p:sp>
    </p:spTree>
    <p:extLst>
      <p:ext uri="{BB962C8B-B14F-4D97-AF65-F5344CB8AC3E}">
        <p14:creationId xmlns:p14="http://schemas.microsoft.com/office/powerpoint/2010/main" val="29243734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Stress?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b="1" dirty="0"/>
              <a:t>Stress = </a:t>
            </a:r>
            <a:r>
              <a:rPr lang="en-US" sz="3200" dirty="0"/>
              <a:t>“Condition or feeling experienced when a person perceives that demands exceed the personal and social resources the individual is able to mobilize” (Richard Lazarus)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61631" y="5003803"/>
            <a:ext cx="544772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FFFF"/>
                </a:solidFill>
              </a:rPr>
              <a:t>Perceived Stress = </a:t>
            </a:r>
            <a:r>
              <a:rPr lang="en-US" sz="3200" u="sng" dirty="0">
                <a:solidFill>
                  <a:srgbClr val="FFFFFF"/>
                </a:solidFill>
              </a:rPr>
              <a:t>Demands   </a:t>
            </a:r>
          </a:p>
          <a:p>
            <a:r>
              <a:rPr lang="en-US" sz="3200" dirty="0">
                <a:solidFill>
                  <a:srgbClr val="FFFFFF"/>
                </a:solidFill>
              </a:rPr>
              <a:t>				             Resources</a:t>
            </a:r>
          </a:p>
        </p:txBody>
      </p:sp>
    </p:spTree>
    <p:extLst>
      <p:ext uri="{BB962C8B-B14F-4D97-AF65-F5344CB8AC3E}">
        <p14:creationId xmlns:p14="http://schemas.microsoft.com/office/powerpoint/2010/main" val="24770238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DD704-1D53-0245-B967-A5B571129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Identify Your Specific Stress Triggers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54F8F1-406E-F546-B8D8-4F2A0AFC99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Situations</a:t>
            </a:r>
          </a:p>
          <a:p>
            <a:r>
              <a:rPr lang="en-US" sz="2800" dirty="0"/>
              <a:t>People</a:t>
            </a:r>
          </a:p>
          <a:p>
            <a:r>
              <a:rPr lang="en-US" sz="2800" dirty="0"/>
              <a:t>Places</a:t>
            </a:r>
          </a:p>
          <a:p>
            <a:r>
              <a:rPr lang="en-US" sz="2800" dirty="0"/>
              <a:t>Medical conditions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401165"/>
      </p:ext>
    </p:extLst>
  </p:cSld>
  <p:clrMapOvr>
    <a:masterClrMapping/>
  </p:clrMapOvr>
</p:sld>
</file>

<file path=ppt/theme/theme1.xml><?xml version="1.0" encoding="utf-8"?>
<a:theme xmlns:a="http://schemas.openxmlformats.org/drawingml/2006/main" name="Revolution">
  <a:themeElements>
    <a:clrScheme name="Revolution">
      <a:dk1>
        <a:sysClr val="windowText" lastClr="000000"/>
      </a:dk1>
      <a:lt1>
        <a:sysClr val="window" lastClr="FFFFFF"/>
      </a:lt1>
      <a:dk2>
        <a:srgbClr val="1B3861"/>
      </a:dk2>
      <a:lt2>
        <a:srgbClr val="38ABED"/>
      </a:lt2>
      <a:accent1>
        <a:srgbClr val="0C5986"/>
      </a:accent1>
      <a:accent2>
        <a:srgbClr val="DDF53D"/>
      </a:accent2>
      <a:accent3>
        <a:srgbClr val="508709"/>
      </a:accent3>
      <a:accent4>
        <a:srgbClr val="BF5E00"/>
      </a:accent4>
      <a:accent5>
        <a:srgbClr val="9C0001"/>
      </a:accent5>
      <a:accent6>
        <a:srgbClr val="660075"/>
      </a:accent6>
      <a:hlink>
        <a:srgbClr val="ABF24D"/>
      </a:hlink>
      <a:folHlink>
        <a:srgbClr val="A0E7FB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Revolution">
      <a: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0800000">
              <a:srgbClr val="808080">
                <a:alpha val="75000"/>
              </a:srgbClr>
            </a:innerShdw>
          </a:effectLst>
        </a:effectStyle>
        <a:effectStyle>
          <a:effectLst>
            <a:innerShdw blurRad="50800" dist="25400" dir="13500000">
              <a:srgbClr val="808080">
                <a:alpha val="75000"/>
              </a:srgbClr>
            </a:innerShdw>
            <a:outerShdw blurRad="63500" dist="50800" dir="5400000" algn="br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1400000"/>
            </a:lightRig>
          </a:scene3d>
          <a:sp3d contourW="12700" prstMaterial="softmetal">
            <a:bevelT w="63500" h="254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1839</TotalTime>
  <Words>1923</Words>
  <Application>Microsoft Macintosh PowerPoint</Application>
  <PresentationFormat>On-screen Show (4:3)</PresentationFormat>
  <Paragraphs>220</Paragraphs>
  <Slides>34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Calibri</vt:lpstr>
      <vt:lpstr>Trebuchet MS</vt:lpstr>
      <vt:lpstr>Wingdings 2</vt:lpstr>
      <vt:lpstr>Revolution</vt:lpstr>
      <vt:lpstr>Mastering Stress and Boosting Resiliency</vt:lpstr>
      <vt:lpstr>Today’s Class</vt:lpstr>
      <vt:lpstr>What is Stress Management?</vt:lpstr>
      <vt:lpstr>Stress Management Training:  3-Month Series</vt:lpstr>
      <vt:lpstr>Best Time To Reverse Chronic Disease is NOW</vt:lpstr>
      <vt:lpstr>Lifestyle Factors</vt:lpstr>
      <vt:lpstr>Building Stress Awareness</vt:lpstr>
      <vt:lpstr>What is Stress?</vt:lpstr>
      <vt:lpstr>Identify Your Specific Stress Triggers</vt:lpstr>
      <vt:lpstr>Life As We Knew It Has Changed</vt:lpstr>
      <vt:lpstr>What Are Your Stress Triggers?</vt:lpstr>
      <vt:lpstr>Identify Your Specific Symptoms of Stress</vt:lpstr>
      <vt:lpstr>What Are Your Stress Symptoms?</vt:lpstr>
      <vt:lpstr>Identify Your Unhelpful Coping Strategies</vt:lpstr>
      <vt:lpstr>What Are Your Unhelpful Coping Habits?</vt:lpstr>
      <vt:lpstr>Nurture Restful Sleep</vt:lpstr>
      <vt:lpstr>Healthy Sleep Habits</vt:lpstr>
      <vt:lpstr>Sleep Disorders</vt:lpstr>
      <vt:lpstr>Learn to Relax on Demand</vt:lpstr>
      <vt:lpstr>Benefits of Relaxation Training</vt:lpstr>
      <vt:lpstr>Relaxation</vt:lpstr>
      <vt:lpstr>Tips for Relaxation Practice</vt:lpstr>
      <vt:lpstr>Guided Relaxation</vt:lpstr>
      <vt:lpstr>Websites</vt:lpstr>
      <vt:lpstr>Too Much COVID-19 Media Exposure</vt:lpstr>
      <vt:lpstr>Mindfulness</vt:lpstr>
      <vt:lpstr>Resources</vt:lpstr>
      <vt:lpstr>Seek Professional Help When Needed</vt:lpstr>
      <vt:lpstr>Hotlines</vt:lpstr>
      <vt:lpstr>More Hotlines &amp; Other Resources</vt:lpstr>
      <vt:lpstr>Diaphragmatic Breathing</vt:lpstr>
      <vt:lpstr>My challenge to you:</vt:lpstr>
      <vt:lpstr>Your Stress Management Plan</vt:lpstr>
      <vt:lpstr>Questions and Comments?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Motivation for Change</dc:title>
  <dc:creator>Themis</dc:creator>
  <cp:lastModifiedBy>Themis Yiaslas</cp:lastModifiedBy>
  <cp:revision>562</cp:revision>
  <cp:lastPrinted>2020-02-11T19:23:51Z</cp:lastPrinted>
  <dcterms:created xsi:type="dcterms:W3CDTF">2020-01-12T21:54:15Z</dcterms:created>
  <dcterms:modified xsi:type="dcterms:W3CDTF">2020-04-07T23:59:46Z</dcterms:modified>
</cp:coreProperties>
</file>