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27"/>
  </p:notesMasterIdLst>
  <p:sldIdLst>
    <p:sldId id="256" r:id="rId2"/>
    <p:sldId id="299" r:id="rId3"/>
    <p:sldId id="444" r:id="rId4"/>
    <p:sldId id="440" r:id="rId5"/>
    <p:sldId id="433" r:id="rId6"/>
    <p:sldId id="462" r:id="rId7"/>
    <p:sldId id="435" r:id="rId8"/>
    <p:sldId id="461" r:id="rId9"/>
    <p:sldId id="466" r:id="rId10"/>
    <p:sldId id="463" r:id="rId11"/>
    <p:sldId id="464" r:id="rId12"/>
    <p:sldId id="465" r:id="rId13"/>
    <p:sldId id="470" r:id="rId14"/>
    <p:sldId id="467" r:id="rId15"/>
    <p:sldId id="468" r:id="rId16"/>
    <p:sldId id="469" r:id="rId17"/>
    <p:sldId id="471" r:id="rId18"/>
    <p:sldId id="451" r:id="rId19"/>
    <p:sldId id="278" r:id="rId20"/>
    <p:sldId id="297" r:id="rId21"/>
    <p:sldId id="427" r:id="rId22"/>
    <p:sldId id="456" r:id="rId23"/>
    <p:sldId id="424" r:id="rId24"/>
    <p:sldId id="289" r:id="rId25"/>
    <p:sldId id="430"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5" autoAdjust="0"/>
    <p:restoredTop sz="90678" autoAdjust="0"/>
  </p:normalViewPr>
  <p:slideViewPr>
    <p:cSldViewPr snapToGrid="0" snapToObjects="1">
      <p:cViewPr>
        <p:scale>
          <a:sx n="100" d="100"/>
          <a:sy n="100" d="100"/>
        </p:scale>
        <p:origin x="-1092"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5422C1-95C8-F54D-B14F-7DCA45C72E8C}" type="datetimeFigureOut">
              <a:rPr lang="en-US" smtClean="0"/>
              <a:t>4/22/2020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D7A4FB9-8DA6-FD42-BE0D-718655D66D49}" type="slidenum">
              <a:rPr lang="en-US" smtClean="0"/>
              <a:t>‹#›</a:t>
            </a:fld>
            <a:endParaRPr lang="en-US"/>
          </a:p>
        </p:txBody>
      </p:sp>
    </p:spTree>
    <p:extLst>
      <p:ext uri="{BB962C8B-B14F-4D97-AF65-F5344CB8AC3E}">
        <p14:creationId xmlns:p14="http://schemas.microsoft.com/office/powerpoint/2010/main" val="1242503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A4FB9-8DA6-FD42-BE0D-718655D66D49}" type="slidenum">
              <a:rPr lang="en-US" smtClean="0"/>
              <a:t>1</a:t>
            </a:fld>
            <a:endParaRPr lang="en-US"/>
          </a:p>
        </p:txBody>
      </p:sp>
    </p:spTree>
    <p:extLst>
      <p:ext uri="{BB962C8B-B14F-4D97-AF65-F5344CB8AC3E}">
        <p14:creationId xmlns:p14="http://schemas.microsoft.com/office/powerpoint/2010/main" val="295568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A4FB9-8DA6-FD42-BE0D-718655D66D49}" type="slidenum">
              <a:rPr lang="en-US" smtClean="0"/>
              <a:t>2</a:t>
            </a:fld>
            <a:endParaRPr lang="en-US"/>
          </a:p>
        </p:txBody>
      </p:sp>
    </p:spTree>
    <p:extLst>
      <p:ext uri="{BB962C8B-B14F-4D97-AF65-F5344CB8AC3E}">
        <p14:creationId xmlns:p14="http://schemas.microsoft.com/office/powerpoint/2010/main" val="269240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for everyday irritations that are not worth your time, where avoidance is the best coping strategy!</a:t>
            </a:r>
          </a:p>
        </p:txBody>
      </p:sp>
      <p:sp>
        <p:nvSpPr>
          <p:cNvPr id="4" name="Slide Number Placeholder 3"/>
          <p:cNvSpPr>
            <a:spLocks noGrp="1"/>
          </p:cNvSpPr>
          <p:nvPr>
            <p:ph type="sldNum" sz="quarter" idx="5"/>
          </p:nvPr>
        </p:nvSpPr>
        <p:spPr/>
        <p:txBody>
          <a:bodyPr/>
          <a:lstStyle/>
          <a:p>
            <a:fld id="{1D7A4FB9-8DA6-FD42-BE0D-718655D66D49}" type="slidenum">
              <a:rPr lang="en-US" smtClean="0"/>
              <a:t>6</a:t>
            </a:fld>
            <a:endParaRPr lang="en-US"/>
          </a:p>
        </p:txBody>
      </p:sp>
    </p:spTree>
    <p:extLst>
      <p:ext uri="{BB962C8B-B14F-4D97-AF65-F5344CB8AC3E}">
        <p14:creationId xmlns:p14="http://schemas.microsoft.com/office/powerpoint/2010/main" val="141994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A4FB9-8DA6-FD42-BE0D-718655D66D49}" type="slidenum">
              <a:rPr lang="en-US" smtClean="0"/>
              <a:t>20</a:t>
            </a:fld>
            <a:endParaRPr lang="en-US"/>
          </a:p>
        </p:txBody>
      </p:sp>
    </p:spTree>
    <p:extLst>
      <p:ext uri="{BB962C8B-B14F-4D97-AF65-F5344CB8AC3E}">
        <p14:creationId xmlns:p14="http://schemas.microsoft.com/office/powerpoint/2010/main" val="2559596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18D5D0E-C9A9-8440-A93D-7397D926D8D8}"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A18D5D0E-C9A9-8440-A93D-7397D926D8D8}"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A1091-80A1-5A4D-A321-7EF5A5053A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D5D0E-C9A9-8440-A93D-7397D926D8D8}"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A18D5D0E-C9A9-8440-A93D-7397D926D8D8}" type="datetimeFigureOut">
              <a:rPr lang="en-US" smtClean="0"/>
              <a:t>4/22/2020</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7B1A1091-80A1-5A4D-A321-7EF5A5053AB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A18D5D0E-C9A9-8440-A93D-7397D926D8D8}" type="datetimeFigureOut">
              <a:rPr lang="en-US" smtClean="0"/>
              <a:t>4/22/2020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7B1A1091-80A1-5A4D-A321-7EF5A5053AB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A18D5D0E-C9A9-8440-A93D-7397D926D8D8}" type="datetimeFigureOut">
              <a:rPr lang="en-US" smtClean="0"/>
              <a:t>4/22/2020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7B1A1091-80A1-5A4D-A321-7EF5A5053A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18D5D0E-C9A9-8440-A93D-7397D926D8D8}"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A1091-80A1-5A4D-A321-7EF5A5053AB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18D5D0E-C9A9-8440-A93D-7397D926D8D8}"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A1091-80A1-5A4D-A321-7EF5A5053A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18D5D0E-C9A9-8440-A93D-7397D926D8D8}"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A1091-80A1-5A4D-A321-7EF5A5053A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8D5D0E-C9A9-8440-A93D-7397D926D8D8}"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A1091-80A1-5A4D-A321-7EF5A5053A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A18D5D0E-C9A9-8440-A93D-7397D926D8D8}"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A1091-80A1-5A4D-A321-7EF5A5053A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18D5D0E-C9A9-8440-A93D-7397D926D8D8}"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A1091-80A1-5A4D-A321-7EF5A5053AB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A18D5D0E-C9A9-8440-A93D-7397D926D8D8}"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A1091-80A1-5A4D-A321-7EF5A5053AB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A18D5D0E-C9A9-8440-A93D-7397D926D8D8}"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A1091-80A1-5A4D-A321-7EF5A5053AB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A18D5D0E-C9A9-8440-A93D-7397D926D8D8}"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A1091-80A1-5A4D-A321-7EF5A5053AB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18D5D0E-C9A9-8440-A93D-7397D926D8D8}"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A1091-80A1-5A4D-A321-7EF5A5053A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A18D5D0E-C9A9-8440-A93D-7397D926D8D8}" type="datetimeFigureOut">
              <a:rPr lang="en-US" smtClean="0"/>
              <a:t>4/22/2020</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7B1A1091-80A1-5A4D-A321-7EF5A5053A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findcbt.org/FAT/" TargetMode="External"/><Relationship Id="rId2" Type="http://schemas.openxmlformats.org/officeDocument/2006/relationships/hyperlink" Target="https://www.psychologytoday.com/us/therapis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1" y="1683708"/>
            <a:ext cx="6762749" cy="2296296"/>
          </a:xfrm>
        </p:spPr>
        <p:txBody>
          <a:bodyPr/>
          <a:lstStyle/>
          <a:p>
            <a:r>
              <a:rPr lang="en-US" sz="4800" b="1" dirty="0"/>
              <a:t>Mastering Stress and Boosting Resiliency:</a:t>
            </a:r>
            <a:br>
              <a:rPr lang="en-US" sz="4800" b="1" dirty="0"/>
            </a:br>
            <a:r>
              <a:rPr lang="en-US" sz="4800" dirty="0"/>
              <a:t>Session 4</a:t>
            </a:r>
            <a:endParaRPr lang="en-US" dirty="0"/>
          </a:p>
        </p:txBody>
      </p:sp>
      <p:sp>
        <p:nvSpPr>
          <p:cNvPr id="3" name="Subtitle 2"/>
          <p:cNvSpPr>
            <a:spLocks noGrp="1"/>
          </p:cNvSpPr>
          <p:nvPr>
            <p:ph type="subTitle" idx="1"/>
          </p:nvPr>
        </p:nvSpPr>
        <p:spPr/>
        <p:txBody>
          <a:bodyPr>
            <a:normAutofit/>
          </a:bodyPr>
          <a:lstStyle/>
          <a:p>
            <a:r>
              <a:rPr lang="en-US" sz="3200" dirty="0"/>
              <a:t>Themis A. </a:t>
            </a:r>
            <a:r>
              <a:rPr lang="en-US" sz="3200" dirty="0" err="1"/>
              <a:t>Yiaslas</a:t>
            </a:r>
            <a:r>
              <a:rPr lang="en-US" sz="3200" dirty="0"/>
              <a:t>, </a:t>
            </a:r>
            <a:r>
              <a:rPr lang="en-US" sz="3200" dirty="0" err="1"/>
              <a:t>PsyD</a:t>
            </a:r>
            <a:endParaRPr lang="en-US" sz="3200" dirty="0"/>
          </a:p>
        </p:txBody>
      </p:sp>
      <p:pic>
        <p:nvPicPr>
          <p:cNvPr id="9" name="Picture 8">
            <a:extLst>
              <a:ext uri="{FF2B5EF4-FFF2-40B4-BE49-F238E27FC236}">
                <a16:creationId xmlns:a16="http://schemas.microsoft.com/office/drawing/2014/main" xmlns="" id="{78DCACBC-9F3F-4569-949C-C0B72B92DD56}"/>
              </a:ext>
            </a:extLst>
          </p:cNvPr>
          <p:cNvPicPr>
            <a:picLocks noChangeAspect="1"/>
          </p:cNvPicPr>
          <p:nvPr/>
        </p:nvPicPr>
        <p:blipFill>
          <a:blip r:embed="rId3"/>
          <a:stretch>
            <a:fillRect/>
          </a:stretch>
        </p:blipFill>
        <p:spPr>
          <a:xfrm>
            <a:off x="5797912" y="5719482"/>
            <a:ext cx="3037125" cy="675690"/>
          </a:xfrm>
          <a:prstGeom prst="rect">
            <a:avLst/>
          </a:prstGeom>
        </p:spPr>
      </p:pic>
      <p:pic>
        <p:nvPicPr>
          <p:cNvPr id="10" name="Picture 9">
            <a:extLst>
              <a:ext uri="{FF2B5EF4-FFF2-40B4-BE49-F238E27FC236}">
                <a16:creationId xmlns:a16="http://schemas.microsoft.com/office/drawing/2014/main" xmlns="" id="{309082A9-1FFF-4705-B847-2078EDBD0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01" y="5345158"/>
            <a:ext cx="3037125" cy="748647"/>
          </a:xfrm>
          <a:prstGeom prst="rect">
            <a:avLst/>
          </a:prstGeom>
        </p:spPr>
      </p:pic>
      <p:pic>
        <p:nvPicPr>
          <p:cNvPr id="11" name="Picture 10">
            <a:extLst>
              <a:ext uri="{FF2B5EF4-FFF2-40B4-BE49-F238E27FC236}">
                <a16:creationId xmlns:a16="http://schemas.microsoft.com/office/drawing/2014/main" xmlns="" id="{E74E171E-BABB-42FB-A0B9-D11F6D5ADB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8563" y="578165"/>
            <a:ext cx="944174" cy="958011"/>
          </a:xfrm>
          <a:prstGeom prst="rect">
            <a:avLst/>
          </a:prstGeom>
        </p:spPr>
      </p:pic>
      <p:pic>
        <p:nvPicPr>
          <p:cNvPr id="12" name="Picture 11">
            <a:extLst>
              <a:ext uri="{FF2B5EF4-FFF2-40B4-BE49-F238E27FC236}">
                <a16:creationId xmlns:a16="http://schemas.microsoft.com/office/drawing/2014/main" xmlns="" id="{6F345991-6AE3-B547-A730-75A374110EA2}"/>
              </a:ext>
            </a:extLst>
          </p:cNvPr>
          <p:cNvPicPr>
            <a:picLocks noChangeAspect="1"/>
          </p:cNvPicPr>
          <p:nvPr/>
        </p:nvPicPr>
        <p:blipFill>
          <a:blip r:embed="rId6"/>
          <a:stretch>
            <a:fillRect/>
          </a:stretch>
        </p:blipFill>
        <p:spPr>
          <a:xfrm>
            <a:off x="3874418" y="725696"/>
            <a:ext cx="4264336" cy="510519"/>
          </a:xfrm>
          <a:prstGeom prst="rect">
            <a:avLst/>
          </a:prstGeom>
        </p:spPr>
      </p:pic>
      <p:sp>
        <p:nvSpPr>
          <p:cNvPr id="13" name="TextBox 12">
            <a:extLst>
              <a:ext uri="{FF2B5EF4-FFF2-40B4-BE49-F238E27FC236}">
                <a16:creationId xmlns:a16="http://schemas.microsoft.com/office/drawing/2014/main" xmlns="" id="{BFBB9933-CEDA-A548-882A-78A9A8F760DA}"/>
              </a:ext>
            </a:extLst>
          </p:cNvPr>
          <p:cNvSpPr txBox="1"/>
          <p:nvPr/>
        </p:nvSpPr>
        <p:spPr>
          <a:xfrm>
            <a:off x="308963" y="6057327"/>
            <a:ext cx="3086358" cy="646331"/>
          </a:xfrm>
          <a:prstGeom prst="rect">
            <a:avLst/>
          </a:prstGeom>
          <a:noFill/>
        </p:spPr>
        <p:txBody>
          <a:bodyPr wrap="none" rtlCol="0">
            <a:spAutoFit/>
          </a:bodyPr>
          <a:lstStyle/>
          <a:p>
            <a:r>
              <a:rPr lang="en-US" dirty="0" err="1">
                <a:latin typeface="Calibri" panose="020F0502020204030204" pitchFamily="34" charset="0"/>
                <a:cs typeface="Calibri" panose="020F0502020204030204" pitchFamily="34" charset="0"/>
              </a:rPr>
              <a:t>PreventionForward</a:t>
            </a:r>
            <a:r>
              <a:rPr lang="en-US" dirty="0">
                <a:latin typeface="Calibri" panose="020F0502020204030204" pitchFamily="34" charset="0"/>
                <a:cs typeface="Calibri" panose="020F0502020204030204" pitchFamily="34" charset="0"/>
              </a:rPr>
              <a:t> Clinic</a:t>
            </a:r>
          </a:p>
          <a:p>
            <a:r>
              <a:rPr lang="en-US" dirty="0">
                <a:latin typeface="Calibri" panose="020F0502020204030204" pitchFamily="34" charset="0"/>
                <a:cs typeface="Calibri" panose="020F0502020204030204" pitchFamily="34" charset="0"/>
              </a:rPr>
              <a:t>Cardiac Rehabilitation Program</a:t>
            </a:r>
          </a:p>
        </p:txBody>
      </p:sp>
      <p:pic>
        <p:nvPicPr>
          <p:cNvPr id="14" name="Picture 7" descr="CDPH Site Logo">
            <a:extLst>
              <a:ext uri="{FF2B5EF4-FFF2-40B4-BE49-F238E27FC236}">
                <a16:creationId xmlns:a16="http://schemas.microsoft.com/office/drawing/2014/main" xmlns="" id="{5AE580EE-FC34-6843-8F07-629AEDFFD5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862" y="0"/>
            <a:ext cx="3209404" cy="123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8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3D9BE-1328-9A4F-A7DB-6120A77DBC7B}"/>
              </a:ext>
            </a:extLst>
          </p:cNvPr>
          <p:cNvSpPr>
            <a:spLocks noGrp="1"/>
          </p:cNvSpPr>
          <p:nvPr>
            <p:ph type="title"/>
          </p:nvPr>
        </p:nvSpPr>
        <p:spPr>
          <a:xfrm>
            <a:off x="779463" y="381000"/>
            <a:ext cx="7856537" cy="1044388"/>
          </a:xfrm>
        </p:spPr>
        <p:txBody>
          <a:bodyPr/>
          <a:lstStyle/>
          <a:p>
            <a:r>
              <a:rPr lang="en-US" dirty="0"/>
              <a:t>Common Styles of Distorted Thinking</a:t>
            </a:r>
          </a:p>
        </p:txBody>
      </p:sp>
      <p:sp>
        <p:nvSpPr>
          <p:cNvPr id="3" name="Content Placeholder 2">
            <a:extLst>
              <a:ext uri="{FF2B5EF4-FFF2-40B4-BE49-F238E27FC236}">
                <a16:creationId xmlns:a16="http://schemas.microsoft.com/office/drawing/2014/main" xmlns="" id="{7CCE3092-F3C6-AD47-8ABC-55751445B899}"/>
              </a:ext>
            </a:extLst>
          </p:cNvPr>
          <p:cNvSpPr>
            <a:spLocks noGrp="1"/>
          </p:cNvSpPr>
          <p:nvPr>
            <p:ph idx="1"/>
          </p:nvPr>
        </p:nvSpPr>
        <p:spPr>
          <a:xfrm>
            <a:off x="506414" y="1828800"/>
            <a:ext cx="8129585" cy="4648200"/>
          </a:xfrm>
        </p:spPr>
        <p:txBody>
          <a:bodyPr>
            <a:normAutofit fontScale="92500" lnSpcReduction="10000"/>
          </a:bodyPr>
          <a:lstStyle/>
          <a:p>
            <a:pPr lvl="0"/>
            <a:r>
              <a:rPr lang="en-US" b="1" u="sng" dirty="0"/>
              <a:t>Filtering</a:t>
            </a:r>
            <a:r>
              <a:rPr lang="en-US" dirty="0"/>
              <a:t>: You take all the negative details and magnify them while filtering out all positive aspects of a situation.</a:t>
            </a:r>
          </a:p>
          <a:p>
            <a:pPr lvl="0"/>
            <a:r>
              <a:rPr lang="en-US" b="1" u="sng" dirty="0"/>
              <a:t>All-or-Nothing</a:t>
            </a:r>
            <a:r>
              <a:rPr lang="en-US" u="sng" dirty="0"/>
              <a:t> Thinking</a:t>
            </a:r>
            <a:r>
              <a:rPr lang="en-US" dirty="0"/>
              <a:t>: Things are black or white, good or bad. You have to be perfect or you are a failure.</a:t>
            </a:r>
          </a:p>
          <a:p>
            <a:pPr lvl="0"/>
            <a:r>
              <a:rPr lang="en-US" b="1" u="sng" dirty="0"/>
              <a:t>Overgeneralization</a:t>
            </a:r>
            <a:r>
              <a:rPr lang="en-US" dirty="0"/>
              <a:t>: You come to a general conclusion based on a single incident or piece of evidence. If something bad happens once, you expect it to happen over and over again.</a:t>
            </a:r>
          </a:p>
          <a:p>
            <a:pPr lvl="0"/>
            <a:r>
              <a:rPr lang="en-US" b="1" u="sng" dirty="0"/>
              <a:t>Over-estimating</a:t>
            </a:r>
            <a:r>
              <a:rPr lang="en-US" b="1" dirty="0"/>
              <a:t>:</a:t>
            </a:r>
            <a:r>
              <a:rPr lang="en-US" dirty="0"/>
              <a:t> You believe that a negative outcome is more likely that it actually is.</a:t>
            </a:r>
          </a:p>
          <a:p>
            <a:pPr lvl="0"/>
            <a:r>
              <a:rPr lang="en-US" b="1" u="sng" dirty="0"/>
              <a:t>Catastrophizing</a:t>
            </a:r>
            <a:r>
              <a:rPr lang="en-US" dirty="0"/>
              <a:t>: You think that if something negative happens, it will become a disaster with a terrible outcome – often this follows over-estimating.</a:t>
            </a:r>
          </a:p>
          <a:p>
            <a:endParaRPr lang="en-US" dirty="0"/>
          </a:p>
        </p:txBody>
      </p:sp>
    </p:spTree>
    <p:extLst>
      <p:ext uri="{BB962C8B-B14F-4D97-AF65-F5344CB8AC3E}">
        <p14:creationId xmlns:p14="http://schemas.microsoft.com/office/powerpoint/2010/main" val="186712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B9238C-C29B-E64F-B2EE-6419D95E6668}"/>
              </a:ext>
            </a:extLst>
          </p:cNvPr>
          <p:cNvSpPr>
            <a:spLocks noGrp="1"/>
          </p:cNvSpPr>
          <p:nvPr>
            <p:ph type="title"/>
          </p:nvPr>
        </p:nvSpPr>
        <p:spPr/>
        <p:txBody>
          <a:bodyPr/>
          <a:lstStyle/>
          <a:p>
            <a:r>
              <a:rPr lang="en-US" dirty="0"/>
              <a:t>Common Styles of Distorted Thinking</a:t>
            </a:r>
          </a:p>
        </p:txBody>
      </p:sp>
      <p:sp>
        <p:nvSpPr>
          <p:cNvPr id="3" name="Content Placeholder 2">
            <a:extLst>
              <a:ext uri="{FF2B5EF4-FFF2-40B4-BE49-F238E27FC236}">
                <a16:creationId xmlns:a16="http://schemas.microsoft.com/office/drawing/2014/main" xmlns="" id="{2EBF6BFC-6756-E14C-8217-DFBA3C50D403}"/>
              </a:ext>
            </a:extLst>
          </p:cNvPr>
          <p:cNvSpPr>
            <a:spLocks noGrp="1"/>
          </p:cNvSpPr>
          <p:nvPr>
            <p:ph idx="1"/>
          </p:nvPr>
        </p:nvSpPr>
        <p:spPr>
          <a:xfrm>
            <a:off x="520700" y="1828800"/>
            <a:ext cx="8064499" cy="4546600"/>
          </a:xfrm>
        </p:spPr>
        <p:txBody>
          <a:bodyPr>
            <a:normAutofit fontScale="92500" lnSpcReduction="20000"/>
          </a:bodyPr>
          <a:lstStyle/>
          <a:p>
            <a:pPr lvl="0"/>
            <a:r>
              <a:rPr lang="en-US" b="1" u="sng" dirty="0"/>
              <a:t>Mind-Reading</a:t>
            </a:r>
            <a:r>
              <a:rPr lang="en-US" b="1" dirty="0"/>
              <a:t>:</a:t>
            </a:r>
            <a:r>
              <a:rPr lang="en-US" dirty="0"/>
              <a:t> Without their saying so, you know what people are feeling and why they act the way they do. In particular, you are able to figure out how people are feeling toward you.</a:t>
            </a:r>
          </a:p>
          <a:p>
            <a:pPr lvl="0"/>
            <a:r>
              <a:rPr lang="en-US" b="1" u="sng" dirty="0"/>
              <a:t>Personalization</a:t>
            </a:r>
            <a:r>
              <a:rPr lang="en-US" dirty="0"/>
              <a:t>: Thinking that everything people do or say is some kind of reaction to you. You also compare yourself to others, trying to determine who is smarter, better looking, etc.</a:t>
            </a:r>
          </a:p>
          <a:p>
            <a:pPr lvl="0"/>
            <a:r>
              <a:rPr lang="en-US" b="1" u="sng" dirty="0"/>
              <a:t>Control Fallacies</a:t>
            </a:r>
            <a:r>
              <a:rPr lang="en-US" dirty="0"/>
              <a:t>: If you feel externally controlled, you see yourself as helpless, a victim of fate. The fallacy of internal control has you responsible for the pain and happiness of everyone around you.</a:t>
            </a:r>
          </a:p>
          <a:p>
            <a:pPr lvl="0"/>
            <a:r>
              <a:rPr lang="en-US" b="1" u="sng" dirty="0"/>
              <a:t>Fallacy of Fairness</a:t>
            </a:r>
            <a:r>
              <a:rPr lang="en-US" dirty="0"/>
              <a:t>: You feel resentful because you think you know what’s fair but other people won’t agree with you.</a:t>
            </a:r>
          </a:p>
          <a:p>
            <a:pPr lvl="0"/>
            <a:r>
              <a:rPr lang="en-US" b="1" u="sng" dirty="0"/>
              <a:t>Blaming</a:t>
            </a:r>
            <a:r>
              <a:rPr lang="en-US" dirty="0"/>
              <a:t>: You hold other people responsible for your pain, or take the other tack and blame yourself for every problem.</a:t>
            </a:r>
          </a:p>
        </p:txBody>
      </p:sp>
    </p:spTree>
    <p:extLst>
      <p:ext uri="{BB962C8B-B14F-4D97-AF65-F5344CB8AC3E}">
        <p14:creationId xmlns:p14="http://schemas.microsoft.com/office/powerpoint/2010/main" val="237205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EDA07-D784-D147-92F6-457F2C6B64AF}"/>
              </a:ext>
            </a:extLst>
          </p:cNvPr>
          <p:cNvSpPr>
            <a:spLocks noGrp="1"/>
          </p:cNvSpPr>
          <p:nvPr>
            <p:ph type="title"/>
          </p:nvPr>
        </p:nvSpPr>
        <p:spPr>
          <a:xfrm>
            <a:off x="408781" y="203200"/>
            <a:ext cx="8326437" cy="676088"/>
          </a:xfrm>
        </p:spPr>
        <p:txBody>
          <a:bodyPr/>
          <a:lstStyle/>
          <a:p>
            <a:r>
              <a:rPr lang="en-US" dirty="0"/>
              <a:t>Common Styles of Distorted Thinking</a:t>
            </a:r>
          </a:p>
        </p:txBody>
      </p:sp>
      <p:sp>
        <p:nvSpPr>
          <p:cNvPr id="3" name="Content Placeholder 2">
            <a:extLst>
              <a:ext uri="{FF2B5EF4-FFF2-40B4-BE49-F238E27FC236}">
                <a16:creationId xmlns:a16="http://schemas.microsoft.com/office/drawing/2014/main" xmlns="" id="{6CF0C9FB-6E5D-794E-A4CE-3E83DC808BC5}"/>
              </a:ext>
            </a:extLst>
          </p:cNvPr>
          <p:cNvSpPr>
            <a:spLocks noGrp="1"/>
          </p:cNvSpPr>
          <p:nvPr>
            <p:ph idx="1"/>
          </p:nvPr>
        </p:nvSpPr>
        <p:spPr>
          <a:xfrm>
            <a:off x="190500" y="1016000"/>
            <a:ext cx="8572500" cy="5638800"/>
          </a:xfrm>
        </p:spPr>
        <p:txBody>
          <a:bodyPr>
            <a:normAutofit lnSpcReduction="10000"/>
          </a:bodyPr>
          <a:lstStyle/>
          <a:p>
            <a:pPr lvl="0"/>
            <a:r>
              <a:rPr lang="en-US" sz="1800" b="1" u="sng" dirty="0" err="1"/>
              <a:t>Shoulds</a:t>
            </a:r>
            <a:r>
              <a:rPr lang="en-US" sz="1800" dirty="0"/>
              <a:t>: You have a list of ironclad rules about how you and other people should act.  People who break the rules anger you and you feel guilty if you violate the rules.</a:t>
            </a:r>
          </a:p>
          <a:p>
            <a:pPr lvl="0"/>
            <a:r>
              <a:rPr lang="en-US" sz="1800" b="1" u="sng" dirty="0"/>
              <a:t>Emotional Reasoning</a:t>
            </a:r>
            <a:r>
              <a:rPr lang="en-US" sz="1800" dirty="0"/>
              <a:t>: You believe that what you feel must be true-automatically. If you </a:t>
            </a:r>
            <a:r>
              <a:rPr lang="en-US" sz="1800" u="sng" dirty="0"/>
              <a:t>feel</a:t>
            </a:r>
            <a:r>
              <a:rPr lang="en-US" sz="1800" dirty="0"/>
              <a:t> stupid and boring, then you must </a:t>
            </a:r>
            <a:r>
              <a:rPr lang="en-US" sz="1800" u="sng" dirty="0"/>
              <a:t>be</a:t>
            </a:r>
            <a:r>
              <a:rPr lang="en-US" sz="1800" dirty="0"/>
              <a:t> stupid and boring.</a:t>
            </a:r>
          </a:p>
          <a:p>
            <a:pPr lvl="0"/>
            <a:r>
              <a:rPr lang="en-US" sz="1800" b="1" u="sng" dirty="0"/>
              <a:t>Fallacy of Change</a:t>
            </a:r>
            <a:r>
              <a:rPr lang="en-US" sz="1800" dirty="0"/>
              <a:t>: You expect other people will change to suit you if you just pressure them enough. You need to change people because your hopes for happiness seem to depend entirely on them.</a:t>
            </a:r>
          </a:p>
          <a:p>
            <a:pPr lvl="0"/>
            <a:r>
              <a:rPr lang="en-US" sz="1800" b="1" u="sng" dirty="0"/>
              <a:t>Global Labeling</a:t>
            </a:r>
            <a:r>
              <a:rPr lang="en-US" sz="1800" dirty="0"/>
              <a:t>: You generalize one or two qualities into a negative global judgement.</a:t>
            </a:r>
          </a:p>
          <a:p>
            <a:pPr lvl="0"/>
            <a:r>
              <a:rPr lang="en-US" sz="1800" b="1" u="sng" dirty="0"/>
              <a:t>Being Right</a:t>
            </a:r>
            <a:r>
              <a:rPr lang="en-US" sz="1800" dirty="0"/>
              <a:t>: You are continually on trial to prove that your opinions and actions are correct. Being wrong is unthinkable and you will go to any length to demonstrate your rightness.</a:t>
            </a:r>
          </a:p>
          <a:p>
            <a:pPr lvl="0"/>
            <a:r>
              <a:rPr lang="en-US" sz="1800" b="1" u="sng" dirty="0"/>
              <a:t>Heaven’s Reward Fallacy</a:t>
            </a:r>
            <a:r>
              <a:rPr lang="en-US" sz="1800" dirty="0"/>
              <a:t>: You expect all your sacrifice and self-denial to pay off, as if there were someone keeping score.  You feel bitter when the reward doesn’t come.</a:t>
            </a:r>
          </a:p>
        </p:txBody>
      </p:sp>
    </p:spTree>
    <p:extLst>
      <p:ext uri="{BB962C8B-B14F-4D97-AF65-F5344CB8AC3E}">
        <p14:creationId xmlns:p14="http://schemas.microsoft.com/office/powerpoint/2010/main" val="396550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3E5E8-2204-DD48-9452-62F3DD18E1F4}"/>
              </a:ext>
            </a:extLst>
          </p:cNvPr>
          <p:cNvSpPr>
            <a:spLocks noGrp="1"/>
          </p:cNvSpPr>
          <p:nvPr>
            <p:ph type="title"/>
          </p:nvPr>
        </p:nvSpPr>
        <p:spPr/>
        <p:txBody>
          <a:bodyPr/>
          <a:lstStyle/>
          <a:p>
            <a:r>
              <a:rPr lang="en-US" dirty="0"/>
              <a:t>Assignment Option #1</a:t>
            </a:r>
          </a:p>
        </p:txBody>
      </p:sp>
      <p:sp>
        <p:nvSpPr>
          <p:cNvPr id="3" name="Content Placeholder 2">
            <a:extLst>
              <a:ext uri="{FF2B5EF4-FFF2-40B4-BE49-F238E27FC236}">
                <a16:creationId xmlns:a16="http://schemas.microsoft.com/office/drawing/2014/main" xmlns="" id="{2E4E8ECF-B643-C648-8B3F-CDC9A51B8701}"/>
              </a:ext>
            </a:extLst>
          </p:cNvPr>
          <p:cNvSpPr>
            <a:spLocks noGrp="1"/>
          </p:cNvSpPr>
          <p:nvPr>
            <p:ph idx="1"/>
          </p:nvPr>
        </p:nvSpPr>
        <p:spPr>
          <a:xfrm>
            <a:off x="584201" y="1828800"/>
            <a:ext cx="7778750" cy="4648200"/>
          </a:xfrm>
        </p:spPr>
        <p:txBody>
          <a:bodyPr>
            <a:normAutofit fontScale="92500"/>
          </a:bodyPr>
          <a:lstStyle/>
          <a:p>
            <a:r>
              <a:rPr lang="en-US" sz="2400" dirty="0"/>
              <a:t>To help you get better at catching unhelpful thinking…</a:t>
            </a:r>
          </a:p>
          <a:p>
            <a:r>
              <a:rPr lang="en-US" sz="2400" dirty="0"/>
              <a:t>Read this list of common cognitive distortions once every morning</a:t>
            </a:r>
          </a:p>
          <a:p>
            <a:r>
              <a:rPr lang="en-US" sz="2400" dirty="0"/>
              <a:t>Notice when you feel stressed or upset during the week</a:t>
            </a:r>
          </a:p>
          <a:p>
            <a:pPr lvl="1"/>
            <a:r>
              <a:rPr lang="en-US" sz="2400" dirty="0"/>
              <a:t>Ask yourself, “What was going through my mind just then?”</a:t>
            </a:r>
          </a:p>
          <a:p>
            <a:r>
              <a:rPr lang="en-US" sz="2400" u="sng" dirty="0"/>
              <a:t>Decide</a:t>
            </a:r>
            <a:r>
              <a:rPr lang="en-US" sz="2400" dirty="0"/>
              <a:t>:</a:t>
            </a:r>
          </a:p>
          <a:p>
            <a:pPr lvl="1"/>
            <a:r>
              <a:rPr lang="en-US" sz="2400" dirty="0"/>
              <a:t>Am I engaging in distorted/unhelpful thinking?</a:t>
            </a:r>
          </a:p>
          <a:p>
            <a:pPr lvl="1"/>
            <a:r>
              <a:rPr lang="en-US" sz="2400" dirty="0"/>
              <a:t>What do I have to do to deal with this situation?</a:t>
            </a:r>
          </a:p>
          <a:p>
            <a:endParaRPr lang="en-US" dirty="0"/>
          </a:p>
        </p:txBody>
      </p:sp>
    </p:spTree>
    <p:extLst>
      <p:ext uri="{BB962C8B-B14F-4D97-AF65-F5344CB8AC3E}">
        <p14:creationId xmlns:p14="http://schemas.microsoft.com/office/powerpoint/2010/main" val="113384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7C83C61-AEE7-2148-9A36-0BF6D62ED4AA}"/>
              </a:ext>
            </a:extLst>
          </p:cNvPr>
          <p:cNvPicPr>
            <a:picLocks noChangeAspect="1"/>
          </p:cNvPicPr>
          <p:nvPr/>
        </p:nvPicPr>
        <p:blipFill>
          <a:blip r:embed="rId2"/>
          <a:stretch>
            <a:fillRect/>
          </a:stretch>
        </p:blipFill>
        <p:spPr>
          <a:xfrm rot="5400000">
            <a:off x="1325053" y="-1159952"/>
            <a:ext cx="6493895" cy="9144001"/>
          </a:xfrm>
          <a:prstGeom prst="rect">
            <a:avLst/>
          </a:prstGeom>
        </p:spPr>
      </p:pic>
    </p:spTree>
    <p:extLst>
      <p:ext uri="{BB962C8B-B14F-4D97-AF65-F5344CB8AC3E}">
        <p14:creationId xmlns:p14="http://schemas.microsoft.com/office/powerpoint/2010/main" val="3708315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73A872-DBD8-B341-B483-71FB3B942AFE}"/>
              </a:ext>
            </a:extLst>
          </p:cNvPr>
          <p:cNvPicPr>
            <a:picLocks noChangeAspect="1"/>
          </p:cNvPicPr>
          <p:nvPr/>
        </p:nvPicPr>
        <p:blipFill>
          <a:blip r:embed="rId2"/>
          <a:stretch>
            <a:fillRect/>
          </a:stretch>
        </p:blipFill>
        <p:spPr>
          <a:xfrm rot="5400000">
            <a:off x="1325053" y="-1143000"/>
            <a:ext cx="6493894" cy="9144000"/>
          </a:xfrm>
          <a:prstGeom prst="rect">
            <a:avLst/>
          </a:prstGeom>
        </p:spPr>
      </p:pic>
      <p:sp>
        <p:nvSpPr>
          <p:cNvPr id="3" name="TextBox 2">
            <a:extLst>
              <a:ext uri="{FF2B5EF4-FFF2-40B4-BE49-F238E27FC236}">
                <a16:creationId xmlns:a16="http://schemas.microsoft.com/office/drawing/2014/main" xmlns="" id="{64290912-E6BE-154F-9496-6459220298A3}"/>
              </a:ext>
            </a:extLst>
          </p:cNvPr>
          <p:cNvSpPr txBox="1"/>
          <p:nvPr/>
        </p:nvSpPr>
        <p:spPr>
          <a:xfrm>
            <a:off x="800100" y="342900"/>
            <a:ext cx="2244140" cy="307777"/>
          </a:xfrm>
          <a:prstGeom prst="rect">
            <a:avLst/>
          </a:prstGeom>
          <a:noFill/>
        </p:spPr>
        <p:txBody>
          <a:bodyPr wrap="none" rtlCol="0">
            <a:spAutoFit/>
          </a:bodyPr>
          <a:lstStyle/>
          <a:p>
            <a:r>
              <a:rPr lang="en-US" sz="1400" b="1" dirty="0"/>
              <a:t>Watching news – no tests</a:t>
            </a:r>
          </a:p>
        </p:txBody>
      </p:sp>
      <p:sp>
        <p:nvSpPr>
          <p:cNvPr id="4" name="TextBox 3">
            <a:extLst>
              <a:ext uri="{FF2B5EF4-FFF2-40B4-BE49-F238E27FC236}">
                <a16:creationId xmlns:a16="http://schemas.microsoft.com/office/drawing/2014/main" xmlns="" id="{E9D42A39-2F5E-EE47-88F5-767ED1ED1399}"/>
              </a:ext>
            </a:extLst>
          </p:cNvPr>
          <p:cNvSpPr txBox="1"/>
          <p:nvPr/>
        </p:nvSpPr>
        <p:spPr>
          <a:xfrm>
            <a:off x="1028700" y="850900"/>
            <a:ext cx="825867" cy="307777"/>
          </a:xfrm>
          <a:prstGeom prst="rect">
            <a:avLst/>
          </a:prstGeom>
          <a:noFill/>
        </p:spPr>
        <p:txBody>
          <a:bodyPr wrap="none" rtlCol="0">
            <a:spAutoFit/>
          </a:bodyPr>
          <a:lstStyle/>
          <a:p>
            <a:r>
              <a:rPr lang="en-US" sz="1400" b="1" dirty="0"/>
              <a:t>Anxiety</a:t>
            </a:r>
            <a:endParaRPr lang="en-US" b="1" dirty="0"/>
          </a:p>
        </p:txBody>
      </p:sp>
      <p:sp>
        <p:nvSpPr>
          <p:cNvPr id="5" name="TextBox 4">
            <a:extLst>
              <a:ext uri="{FF2B5EF4-FFF2-40B4-BE49-F238E27FC236}">
                <a16:creationId xmlns:a16="http://schemas.microsoft.com/office/drawing/2014/main" xmlns="" id="{6BFB3EC2-1422-624D-A842-FB6533996B7A}"/>
              </a:ext>
            </a:extLst>
          </p:cNvPr>
          <p:cNvSpPr txBox="1"/>
          <p:nvPr/>
        </p:nvSpPr>
        <p:spPr>
          <a:xfrm>
            <a:off x="3149600" y="1739900"/>
            <a:ext cx="2266967" cy="923330"/>
          </a:xfrm>
          <a:prstGeom prst="rect">
            <a:avLst/>
          </a:prstGeom>
          <a:noFill/>
        </p:spPr>
        <p:txBody>
          <a:bodyPr wrap="none" rtlCol="0">
            <a:spAutoFit/>
          </a:bodyPr>
          <a:lstStyle/>
          <a:p>
            <a:r>
              <a:rPr lang="en-US" b="1" dirty="0"/>
              <a:t>- Rapid heart rate</a:t>
            </a:r>
          </a:p>
          <a:p>
            <a:r>
              <a:rPr lang="en-US" b="1" dirty="0"/>
              <a:t>- Tense</a:t>
            </a:r>
          </a:p>
          <a:p>
            <a:r>
              <a:rPr lang="en-US" b="1" dirty="0"/>
              <a:t>- Pit in my stomach</a:t>
            </a:r>
          </a:p>
        </p:txBody>
      </p:sp>
      <p:sp>
        <p:nvSpPr>
          <p:cNvPr id="6" name="TextBox 5">
            <a:extLst>
              <a:ext uri="{FF2B5EF4-FFF2-40B4-BE49-F238E27FC236}">
                <a16:creationId xmlns:a16="http://schemas.microsoft.com/office/drawing/2014/main" xmlns="" id="{8BB937F2-B27A-7647-9986-367C998189C6}"/>
              </a:ext>
            </a:extLst>
          </p:cNvPr>
          <p:cNvSpPr txBox="1"/>
          <p:nvPr/>
        </p:nvSpPr>
        <p:spPr>
          <a:xfrm>
            <a:off x="660400" y="4991100"/>
            <a:ext cx="3123612" cy="646331"/>
          </a:xfrm>
          <a:prstGeom prst="rect">
            <a:avLst/>
          </a:prstGeom>
          <a:noFill/>
        </p:spPr>
        <p:txBody>
          <a:bodyPr wrap="none" rtlCol="0">
            <a:spAutoFit/>
          </a:bodyPr>
          <a:lstStyle/>
          <a:p>
            <a:r>
              <a:rPr lang="en-US" b="1" dirty="0"/>
              <a:t>“We’re never getting back </a:t>
            </a:r>
          </a:p>
          <a:p>
            <a:r>
              <a:rPr lang="en-US" b="1" dirty="0"/>
              <a:t>to normal life”</a:t>
            </a:r>
          </a:p>
        </p:txBody>
      </p:sp>
      <p:sp>
        <p:nvSpPr>
          <p:cNvPr id="7" name="TextBox 6">
            <a:extLst>
              <a:ext uri="{FF2B5EF4-FFF2-40B4-BE49-F238E27FC236}">
                <a16:creationId xmlns:a16="http://schemas.microsoft.com/office/drawing/2014/main" xmlns="" id="{F7401325-8B8C-A246-B45A-FACDB2B31334}"/>
              </a:ext>
            </a:extLst>
          </p:cNvPr>
          <p:cNvSpPr txBox="1"/>
          <p:nvPr/>
        </p:nvSpPr>
        <p:spPr>
          <a:xfrm>
            <a:off x="5245100" y="4575601"/>
            <a:ext cx="3567002" cy="1477328"/>
          </a:xfrm>
          <a:prstGeom prst="rect">
            <a:avLst/>
          </a:prstGeom>
          <a:noFill/>
        </p:spPr>
        <p:txBody>
          <a:bodyPr wrap="none" rtlCol="0">
            <a:spAutoFit/>
          </a:bodyPr>
          <a:lstStyle/>
          <a:p>
            <a:r>
              <a:rPr lang="en-US" b="1" dirty="0"/>
              <a:t>- Eat that NY cheesecake </a:t>
            </a:r>
          </a:p>
          <a:p>
            <a:r>
              <a:rPr lang="en-US" b="1" dirty="0"/>
              <a:t>in my fridge</a:t>
            </a:r>
          </a:p>
          <a:p>
            <a:r>
              <a:rPr lang="en-US" b="1" dirty="0"/>
              <a:t>- Search the internet for other </a:t>
            </a:r>
          </a:p>
          <a:p>
            <a:r>
              <a:rPr lang="en-US" b="1" dirty="0"/>
              <a:t>news on testing</a:t>
            </a:r>
          </a:p>
          <a:p>
            <a:r>
              <a:rPr lang="en-US" b="1" dirty="0"/>
              <a:t>- Skip your planned walk</a:t>
            </a:r>
          </a:p>
        </p:txBody>
      </p:sp>
    </p:spTree>
    <p:extLst>
      <p:ext uri="{BB962C8B-B14F-4D97-AF65-F5344CB8AC3E}">
        <p14:creationId xmlns:p14="http://schemas.microsoft.com/office/powerpoint/2010/main" val="315446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81264-E96E-BC4B-84CE-7F59E923B997}"/>
              </a:ext>
            </a:extLst>
          </p:cNvPr>
          <p:cNvSpPr>
            <a:spLocks noGrp="1"/>
          </p:cNvSpPr>
          <p:nvPr>
            <p:ph type="title"/>
          </p:nvPr>
        </p:nvSpPr>
        <p:spPr>
          <a:xfrm>
            <a:off x="742156" y="25400"/>
            <a:ext cx="7583487" cy="1044388"/>
          </a:xfrm>
        </p:spPr>
        <p:txBody>
          <a:bodyPr/>
          <a:lstStyle/>
          <a:p>
            <a:r>
              <a:rPr lang="en-US" dirty="0"/>
              <a:t>Assignment Option #2</a:t>
            </a:r>
          </a:p>
        </p:txBody>
      </p:sp>
      <p:sp>
        <p:nvSpPr>
          <p:cNvPr id="3" name="Content Placeholder 2">
            <a:extLst>
              <a:ext uri="{FF2B5EF4-FFF2-40B4-BE49-F238E27FC236}">
                <a16:creationId xmlns:a16="http://schemas.microsoft.com/office/drawing/2014/main" xmlns="" id="{25753693-6B35-B842-BB53-E4E69F27855E}"/>
              </a:ext>
            </a:extLst>
          </p:cNvPr>
          <p:cNvSpPr>
            <a:spLocks noGrp="1"/>
          </p:cNvSpPr>
          <p:nvPr>
            <p:ph idx="1"/>
          </p:nvPr>
        </p:nvSpPr>
        <p:spPr>
          <a:xfrm>
            <a:off x="342900" y="1425388"/>
            <a:ext cx="8382000" cy="5051612"/>
          </a:xfrm>
        </p:spPr>
        <p:txBody>
          <a:bodyPr>
            <a:normAutofit/>
          </a:bodyPr>
          <a:lstStyle/>
          <a:p>
            <a:r>
              <a:rPr lang="en-US" dirty="0"/>
              <a:t>Every time you notice yourself feeling stressed or upset, stop and fill out a monitoring log, “3 component model”</a:t>
            </a:r>
          </a:p>
          <a:p>
            <a:pPr lvl="1"/>
            <a:r>
              <a:rPr lang="en-US" dirty="0"/>
              <a:t>Or, as soon as you are able after the situation</a:t>
            </a:r>
          </a:p>
          <a:p>
            <a:r>
              <a:rPr lang="en-US" b="1" u="sng" dirty="0"/>
              <a:t>Ask yourself</a:t>
            </a:r>
            <a:r>
              <a:rPr lang="en-US" dirty="0"/>
              <a:t>, </a:t>
            </a:r>
            <a:r>
              <a:rPr lang="en-US" b="1" dirty="0"/>
              <a:t>“What was going through my mind just then?”</a:t>
            </a:r>
            <a:endParaRPr lang="en-US" b="1" dirty="0">
              <a:sym typeface="Wingdings" pitchFamily="2" charset="2"/>
            </a:endParaRPr>
          </a:p>
          <a:p>
            <a:pPr lvl="1"/>
            <a:r>
              <a:rPr lang="en-US" b="1" dirty="0">
                <a:sym typeface="Wingdings" pitchFamily="2" charset="2"/>
              </a:rPr>
              <a:t>Write down the </a:t>
            </a:r>
            <a:r>
              <a:rPr lang="en-US" b="1" u="sng" dirty="0">
                <a:sym typeface="Wingdings" pitchFamily="2" charset="2"/>
              </a:rPr>
              <a:t>situation</a:t>
            </a:r>
          </a:p>
          <a:p>
            <a:pPr lvl="1"/>
            <a:r>
              <a:rPr lang="en-US" b="1" dirty="0">
                <a:sym typeface="Wingdings" pitchFamily="2" charset="2"/>
              </a:rPr>
              <a:t>What you are </a:t>
            </a:r>
            <a:r>
              <a:rPr lang="en-US" b="1" u="sng" dirty="0">
                <a:sym typeface="Wingdings" pitchFamily="2" charset="2"/>
              </a:rPr>
              <a:t>feeling emotionally</a:t>
            </a:r>
          </a:p>
          <a:p>
            <a:pPr lvl="1"/>
            <a:r>
              <a:rPr lang="en-US" b="1" dirty="0">
                <a:sym typeface="Wingdings" pitchFamily="2" charset="2"/>
              </a:rPr>
              <a:t>Your </a:t>
            </a:r>
            <a:r>
              <a:rPr lang="en-US" b="1" u="sng" dirty="0">
                <a:sym typeface="Wingdings" pitchFamily="2" charset="2"/>
              </a:rPr>
              <a:t>automatic thoughts</a:t>
            </a:r>
          </a:p>
          <a:p>
            <a:pPr lvl="1"/>
            <a:r>
              <a:rPr lang="en-US" b="1" dirty="0">
                <a:sym typeface="Wingdings" pitchFamily="2" charset="2"/>
              </a:rPr>
              <a:t>What you </a:t>
            </a:r>
            <a:r>
              <a:rPr lang="en-US" b="1" u="sng" dirty="0">
                <a:sym typeface="Wingdings" pitchFamily="2" charset="2"/>
              </a:rPr>
              <a:t>feel physically </a:t>
            </a:r>
            <a:r>
              <a:rPr lang="en-US" b="1" dirty="0">
                <a:sym typeface="Wingdings" pitchFamily="2" charset="2"/>
              </a:rPr>
              <a:t>in your body</a:t>
            </a:r>
          </a:p>
          <a:p>
            <a:pPr lvl="1"/>
            <a:r>
              <a:rPr lang="en-US" b="1" dirty="0">
                <a:sym typeface="Wingdings" pitchFamily="2" charset="2"/>
              </a:rPr>
              <a:t>What you did or want to do (or what you want to avoid)</a:t>
            </a:r>
            <a:endParaRPr lang="en-US" b="1" dirty="0"/>
          </a:p>
          <a:p>
            <a:r>
              <a:rPr lang="en-US" u="sng" dirty="0"/>
              <a:t>Decide</a:t>
            </a:r>
            <a:r>
              <a:rPr lang="en-US" dirty="0"/>
              <a:t>:</a:t>
            </a:r>
          </a:p>
          <a:p>
            <a:pPr lvl="1"/>
            <a:r>
              <a:rPr lang="en-US" dirty="0"/>
              <a:t>Am I engaging in distorted thinking?</a:t>
            </a:r>
          </a:p>
          <a:p>
            <a:pPr lvl="1"/>
            <a:r>
              <a:rPr lang="en-US" dirty="0"/>
              <a:t>What do I have to do to deal with this situation?</a:t>
            </a:r>
          </a:p>
          <a:p>
            <a:endParaRPr lang="en-US" dirty="0"/>
          </a:p>
        </p:txBody>
      </p:sp>
    </p:spTree>
    <p:extLst>
      <p:ext uri="{BB962C8B-B14F-4D97-AF65-F5344CB8AC3E}">
        <p14:creationId xmlns:p14="http://schemas.microsoft.com/office/powerpoint/2010/main" val="55327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8C1FC-6C09-4248-8358-EB932204C262}"/>
              </a:ext>
            </a:extLst>
          </p:cNvPr>
          <p:cNvSpPr>
            <a:spLocks noGrp="1"/>
          </p:cNvSpPr>
          <p:nvPr>
            <p:ph type="title"/>
          </p:nvPr>
        </p:nvSpPr>
        <p:spPr/>
        <p:txBody>
          <a:bodyPr/>
          <a:lstStyle/>
          <a:p>
            <a:r>
              <a:rPr lang="en-US" dirty="0"/>
              <a:t>Why write down how I feel?</a:t>
            </a:r>
          </a:p>
        </p:txBody>
      </p:sp>
      <p:sp>
        <p:nvSpPr>
          <p:cNvPr id="3" name="Content Placeholder 2">
            <a:extLst>
              <a:ext uri="{FF2B5EF4-FFF2-40B4-BE49-F238E27FC236}">
                <a16:creationId xmlns:a16="http://schemas.microsoft.com/office/drawing/2014/main" xmlns="" id="{986C1357-57D2-6B40-B5CA-5DF439E48725}"/>
              </a:ext>
            </a:extLst>
          </p:cNvPr>
          <p:cNvSpPr>
            <a:spLocks noGrp="1"/>
          </p:cNvSpPr>
          <p:nvPr>
            <p:ph idx="1"/>
          </p:nvPr>
        </p:nvSpPr>
        <p:spPr>
          <a:xfrm>
            <a:off x="779463" y="1828800"/>
            <a:ext cx="7583487" cy="4648200"/>
          </a:xfrm>
        </p:spPr>
        <p:txBody>
          <a:bodyPr/>
          <a:lstStyle/>
          <a:p>
            <a:r>
              <a:rPr lang="en-US" dirty="0"/>
              <a:t>Writing down forces us to clarify what happened</a:t>
            </a:r>
          </a:p>
          <a:p>
            <a:r>
              <a:rPr lang="en-US" dirty="0"/>
              <a:t>Clarifies the different parts of our stress</a:t>
            </a:r>
          </a:p>
          <a:p>
            <a:r>
              <a:rPr lang="en-US" dirty="0"/>
              <a:t>Allows us to stand back and have more perspective</a:t>
            </a:r>
          </a:p>
          <a:p>
            <a:r>
              <a:rPr lang="en-US" dirty="0"/>
              <a:t>Builds our awareness over time to the subtle changes in our body, our emotions, and our internal dialogue</a:t>
            </a:r>
          </a:p>
          <a:p>
            <a:r>
              <a:rPr lang="en-US" dirty="0"/>
              <a:t>This leads us to be less reactive, and more flexible in the moment</a:t>
            </a:r>
          </a:p>
          <a:p>
            <a:r>
              <a:rPr lang="en-US" dirty="0"/>
              <a:t>Eventually stop keeping track (process becomes second nature)</a:t>
            </a:r>
          </a:p>
        </p:txBody>
      </p:sp>
    </p:spTree>
    <p:extLst>
      <p:ext uri="{BB962C8B-B14F-4D97-AF65-F5344CB8AC3E}">
        <p14:creationId xmlns:p14="http://schemas.microsoft.com/office/powerpoint/2010/main" val="398383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540A07-E1DC-824C-8D11-9C5D28D4F12E}"/>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xmlns="" id="{68CF9A98-B634-F64E-BB39-B87F3E67FE3F}"/>
              </a:ext>
            </a:extLst>
          </p:cNvPr>
          <p:cNvSpPr>
            <a:spLocks noGrp="1"/>
          </p:cNvSpPr>
          <p:nvPr>
            <p:ph type="body" idx="1"/>
          </p:nvPr>
        </p:nvSpPr>
        <p:spPr/>
        <p:txBody>
          <a:bodyPr/>
          <a:lstStyle/>
          <a:p>
            <a:r>
              <a:rPr lang="en-US" dirty="0"/>
              <a:t>Reminders for All</a:t>
            </a:r>
          </a:p>
        </p:txBody>
      </p:sp>
    </p:spTree>
    <p:extLst>
      <p:ext uri="{BB962C8B-B14F-4D97-AF65-F5344CB8AC3E}">
        <p14:creationId xmlns:p14="http://schemas.microsoft.com/office/powerpoint/2010/main" val="418037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06" y="320402"/>
            <a:ext cx="8281851" cy="1044388"/>
          </a:xfrm>
        </p:spPr>
        <p:txBody>
          <a:bodyPr/>
          <a:lstStyle/>
          <a:p>
            <a:r>
              <a:rPr lang="en-US" dirty="0"/>
              <a:t>Seek Professional Help When Needed</a:t>
            </a:r>
          </a:p>
        </p:txBody>
      </p:sp>
      <p:sp>
        <p:nvSpPr>
          <p:cNvPr id="3" name="Content Placeholder 2"/>
          <p:cNvSpPr>
            <a:spLocks noGrp="1"/>
          </p:cNvSpPr>
          <p:nvPr>
            <p:ph idx="1"/>
          </p:nvPr>
        </p:nvSpPr>
        <p:spPr>
          <a:xfrm>
            <a:off x="453966" y="1562100"/>
            <a:ext cx="8281851" cy="5080000"/>
          </a:xfrm>
        </p:spPr>
        <p:txBody>
          <a:bodyPr>
            <a:normAutofit fontScale="92500" lnSpcReduction="10000"/>
          </a:bodyPr>
          <a:lstStyle/>
          <a:p>
            <a:r>
              <a:rPr lang="en-US" dirty="0"/>
              <a:t>Seeking treatment from a professional can help:</a:t>
            </a:r>
          </a:p>
          <a:p>
            <a:pPr lvl="1"/>
            <a:r>
              <a:rPr lang="en-US" dirty="0"/>
              <a:t>Counseling (marital)</a:t>
            </a:r>
          </a:p>
          <a:p>
            <a:pPr lvl="1"/>
            <a:r>
              <a:rPr lang="en-US" dirty="0"/>
              <a:t>Psychotherapy</a:t>
            </a:r>
          </a:p>
          <a:p>
            <a:pPr lvl="1"/>
            <a:r>
              <a:rPr lang="en-US" dirty="0"/>
              <a:t>Psychiatric medication</a:t>
            </a:r>
          </a:p>
          <a:p>
            <a:r>
              <a:rPr lang="en-US" dirty="0"/>
              <a:t>UC Davis Behavioral Health Center (Adult/EDAPT Clinic): (916)734-3574</a:t>
            </a:r>
          </a:p>
          <a:p>
            <a:r>
              <a:rPr lang="en-US" dirty="0"/>
              <a:t>UC Davis Children’s Behavioral Health Center: (916)734-3574</a:t>
            </a:r>
          </a:p>
          <a:p>
            <a:r>
              <a:rPr lang="en-US" dirty="0"/>
              <a:t>Psychology Today Find a Therapist: </a:t>
            </a:r>
            <a:r>
              <a:rPr lang="en-US" dirty="0">
                <a:hlinkClick r:id="rId2"/>
              </a:rPr>
              <a:t>https://www.psychologytoday.com/us/therapists</a:t>
            </a:r>
            <a:endParaRPr lang="en-US" dirty="0"/>
          </a:p>
          <a:p>
            <a:r>
              <a:rPr lang="en-US" dirty="0"/>
              <a:t>Association for Behavioral and Cognitive Therapies, Find a Therapist: </a:t>
            </a:r>
            <a:r>
              <a:rPr lang="en-US" dirty="0">
                <a:hlinkClick r:id="rId3"/>
              </a:rPr>
              <a:t>http://www.findcbt.org/FAT/</a:t>
            </a:r>
            <a:endParaRPr lang="en-US" dirty="0"/>
          </a:p>
          <a:p>
            <a:r>
              <a:rPr lang="en-US" u="sng" dirty="0"/>
              <a:t>Therapy Apps</a:t>
            </a:r>
            <a:r>
              <a:rPr lang="en-US" dirty="0"/>
              <a:t>: </a:t>
            </a:r>
            <a:r>
              <a:rPr lang="en-US" dirty="0" err="1"/>
              <a:t>Talkspace</a:t>
            </a:r>
            <a:r>
              <a:rPr lang="en-US" dirty="0"/>
              <a:t>, </a:t>
            </a:r>
            <a:r>
              <a:rPr lang="en-US" dirty="0" err="1"/>
              <a:t>BetterHelp</a:t>
            </a:r>
            <a:r>
              <a:rPr lang="en-US" dirty="0"/>
              <a:t>, Regain – Couples Therapy</a:t>
            </a:r>
          </a:p>
        </p:txBody>
      </p:sp>
    </p:spTree>
    <p:extLst>
      <p:ext uri="{BB962C8B-B14F-4D97-AF65-F5344CB8AC3E}">
        <p14:creationId xmlns:p14="http://schemas.microsoft.com/office/powerpoint/2010/main" val="5521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13619-8117-514F-B333-67154D86A533}"/>
              </a:ext>
            </a:extLst>
          </p:cNvPr>
          <p:cNvSpPr>
            <a:spLocks noGrp="1"/>
          </p:cNvSpPr>
          <p:nvPr>
            <p:ph type="title"/>
          </p:nvPr>
        </p:nvSpPr>
        <p:spPr/>
        <p:txBody>
          <a:bodyPr/>
          <a:lstStyle/>
          <a:p>
            <a:r>
              <a:rPr lang="en-US" dirty="0"/>
              <a:t>Today’s Class</a:t>
            </a:r>
          </a:p>
        </p:txBody>
      </p:sp>
      <p:sp>
        <p:nvSpPr>
          <p:cNvPr id="3" name="Content Placeholder 2">
            <a:extLst>
              <a:ext uri="{FF2B5EF4-FFF2-40B4-BE49-F238E27FC236}">
                <a16:creationId xmlns:a16="http://schemas.microsoft.com/office/drawing/2014/main" xmlns="" id="{BA66DBA9-339E-3A40-A5F9-563A10278046}"/>
              </a:ext>
            </a:extLst>
          </p:cNvPr>
          <p:cNvSpPr>
            <a:spLocks noGrp="1"/>
          </p:cNvSpPr>
          <p:nvPr>
            <p:ph idx="1"/>
          </p:nvPr>
        </p:nvSpPr>
        <p:spPr>
          <a:xfrm>
            <a:off x="779463" y="1828800"/>
            <a:ext cx="7583487" cy="4734046"/>
          </a:xfrm>
        </p:spPr>
        <p:txBody>
          <a:bodyPr>
            <a:normAutofit/>
          </a:bodyPr>
          <a:lstStyle/>
          <a:p>
            <a:r>
              <a:rPr lang="en-US" sz="2800" dirty="0"/>
              <a:t>Welcome to the “</a:t>
            </a:r>
            <a:r>
              <a:rPr lang="en-US" sz="2800" u="sng" dirty="0"/>
              <a:t>Mastering Stress and Boosting Resiliency</a:t>
            </a:r>
            <a:r>
              <a:rPr lang="en-US" sz="2800" dirty="0"/>
              <a:t>” class series</a:t>
            </a:r>
          </a:p>
          <a:p>
            <a:pPr lvl="1"/>
            <a:r>
              <a:rPr lang="en-US" sz="2800" dirty="0"/>
              <a:t>Tuesdays, 5:00 - 6:00 pm, Zoom Meeting</a:t>
            </a:r>
          </a:p>
          <a:p>
            <a:r>
              <a:rPr lang="en-US" sz="2800" u="sng" dirty="0"/>
              <a:t>Today’s Topics</a:t>
            </a:r>
          </a:p>
          <a:p>
            <a:pPr lvl="1"/>
            <a:r>
              <a:rPr lang="en-US" sz="2400" dirty="0"/>
              <a:t>Dealing with Negative Thinking</a:t>
            </a:r>
          </a:p>
          <a:p>
            <a:pPr lvl="2"/>
            <a:r>
              <a:rPr lang="en-US" sz="2200" i="1" dirty="0"/>
              <a:t>Cognitive Distortions</a:t>
            </a:r>
          </a:p>
          <a:p>
            <a:pPr lvl="2"/>
            <a:r>
              <a:rPr lang="en-US" sz="2200" i="1" dirty="0"/>
              <a:t>Self-Monitoring Our Internal Dialogue</a:t>
            </a:r>
          </a:p>
          <a:p>
            <a:pPr lvl="1"/>
            <a:r>
              <a:rPr lang="en-US" sz="2400" dirty="0"/>
              <a:t>Learning to Relax on Demand</a:t>
            </a:r>
          </a:p>
          <a:p>
            <a:pPr lvl="2"/>
            <a:r>
              <a:rPr lang="en-US" sz="2200" i="1" dirty="0"/>
              <a:t>Guided Exercise</a:t>
            </a:r>
            <a:r>
              <a:rPr lang="en-US" sz="2200" dirty="0"/>
              <a:t>: Progressive Muscle Relaxation</a:t>
            </a:r>
          </a:p>
          <a:p>
            <a:endParaRPr lang="en-US" dirty="0"/>
          </a:p>
        </p:txBody>
      </p:sp>
    </p:spTree>
    <p:extLst>
      <p:ext uri="{BB962C8B-B14F-4D97-AF65-F5344CB8AC3E}">
        <p14:creationId xmlns:p14="http://schemas.microsoft.com/office/powerpoint/2010/main" val="352396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047BD4-B31A-F14E-B9BC-857C9BAB469B}"/>
              </a:ext>
            </a:extLst>
          </p:cNvPr>
          <p:cNvSpPr>
            <a:spLocks noGrp="1"/>
          </p:cNvSpPr>
          <p:nvPr>
            <p:ph type="title"/>
          </p:nvPr>
        </p:nvSpPr>
        <p:spPr>
          <a:xfrm>
            <a:off x="780256" y="145800"/>
            <a:ext cx="7583487" cy="824469"/>
          </a:xfrm>
        </p:spPr>
        <p:txBody>
          <a:bodyPr/>
          <a:lstStyle/>
          <a:p>
            <a:r>
              <a:rPr lang="en-US" dirty="0"/>
              <a:t>Hotlines</a:t>
            </a:r>
          </a:p>
        </p:txBody>
      </p:sp>
      <p:sp>
        <p:nvSpPr>
          <p:cNvPr id="3" name="Content Placeholder 2">
            <a:extLst>
              <a:ext uri="{FF2B5EF4-FFF2-40B4-BE49-F238E27FC236}">
                <a16:creationId xmlns:a16="http://schemas.microsoft.com/office/drawing/2014/main" xmlns="" id="{28728E10-5538-304D-85F4-B2BBE61F05F0}"/>
              </a:ext>
            </a:extLst>
          </p:cNvPr>
          <p:cNvSpPr>
            <a:spLocks noGrp="1"/>
          </p:cNvSpPr>
          <p:nvPr>
            <p:ph idx="1"/>
          </p:nvPr>
        </p:nvSpPr>
        <p:spPr>
          <a:xfrm>
            <a:off x="435429" y="991712"/>
            <a:ext cx="8200571" cy="5699045"/>
          </a:xfrm>
        </p:spPr>
        <p:txBody>
          <a:bodyPr>
            <a:normAutofit fontScale="77500" lnSpcReduction="20000"/>
          </a:bodyPr>
          <a:lstStyle/>
          <a:p>
            <a:r>
              <a:rPr lang="en-US" b="1" u="sng" dirty="0"/>
              <a:t>Friendship Line (Institute on Aging)</a:t>
            </a:r>
          </a:p>
          <a:p>
            <a:pPr lvl="1"/>
            <a:r>
              <a:rPr lang="en-US" dirty="0"/>
              <a:t>Toll Free 800-971-0016</a:t>
            </a:r>
          </a:p>
          <a:p>
            <a:pPr lvl="1"/>
            <a:r>
              <a:rPr lang="en-US" dirty="0"/>
              <a:t>Friendship and support for older adults who may be lonely, isolated, grieving, depressed, or anxious</a:t>
            </a:r>
          </a:p>
          <a:p>
            <a:r>
              <a:rPr lang="en-US" b="1" u="sng" dirty="0"/>
              <a:t>Services &amp; Advocacy for LGBT Elders (SAGE) Hotline</a:t>
            </a:r>
          </a:p>
          <a:p>
            <a:pPr lvl="1"/>
            <a:r>
              <a:rPr lang="en-US" dirty="0"/>
              <a:t>Toll Free 877-360-5428</a:t>
            </a:r>
          </a:p>
          <a:p>
            <a:pPr lvl="1"/>
            <a:r>
              <a:rPr lang="en-US" dirty="0"/>
              <a:t>Offer support without judgment, answer questions factually and confidentially</a:t>
            </a:r>
          </a:p>
          <a:p>
            <a:pPr lvl="1"/>
            <a:r>
              <a:rPr lang="en-US" dirty="0"/>
              <a:t>Provide info about community resources such as healthcare, transportation, counseling, legal services, and emotional support programs</a:t>
            </a:r>
          </a:p>
          <a:p>
            <a:pPr lvl="1"/>
            <a:r>
              <a:rPr lang="en-US" dirty="0"/>
              <a:t>Available in English and Spanish, in 180 languages</a:t>
            </a:r>
          </a:p>
          <a:p>
            <a:pPr lvl="1"/>
            <a:r>
              <a:rPr lang="en-US" dirty="0" err="1"/>
              <a:t>sageusa.org</a:t>
            </a:r>
            <a:endParaRPr lang="en-US" dirty="0"/>
          </a:p>
          <a:p>
            <a:r>
              <a:rPr lang="en-US" b="1" u="sng" dirty="0"/>
              <a:t>National Suicide Prevention Lifeline</a:t>
            </a:r>
          </a:p>
          <a:p>
            <a:pPr lvl="1"/>
            <a:r>
              <a:rPr lang="en-US" dirty="0"/>
              <a:t>800-273-8255, or online chat</a:t>
            </a:r>
          </a:p>
          <a:p>
            <a:r>
              <a:rPr lang="en-US" b="1" u="sng" dirty="0"/>
              <a:t>Veterans Crisis Line (confidential, 24/7)</a:t>
            </a:r>
          </a:p>
          <a:p>
            <a:pPr lvl="1"/>
            <a:r>
              <a:rPr lang="en-US" dirty="0" err="1"/>
              <a:t>www.veteranscrisisline.net</a:t>
            </a:r>
            <a:endParaRPr lang="en-US" dirty="0"/>
          </a:p>
          <a:p>
            <a:pPr lvl="1"/>
            <a:r>
              <a:rPr lang="en-US" dirty="0"/>
              <a:t>800-273-8255 (Press 1 at the prompt if you are a veteran)</a:t>
            </a:r>
          </a:p>
          <a:p>
            <a:pPr lvl="1"/>
            <a:r>
              <a:rPr lang="en-US" dirty="0"/>
              <a:t>Text 838255</a:t>
            </a:r>
          </a:p>
          <a:p>
            <a:pPr lvl="1"/>
            <a:r>
              <a:rPr lang="en-US" dirty="0"/>
              <a:t>Chat (connect online)</a:t>
            </a:r>
          </a:p>
          <a:p>
            <a:pPr lvl="1"/>
            <a:r>
              <a:rPr lang="en-US" dirty="0"/>
              <a:t>Support for deaf and hard of hearing: 800-799-4889</a:t>
            </a:r>
          </a:p>
        </p:txBody>
      </p:sp>
    </p:spTree>
    <p:extLst>
      <p:ext uri="{BB962C8B-B14F-4D97-AF65-F5344CB8AC3E}">
        <p14:creationId xmlns:p14="http://schemas.microsoft.com/office/powerpoint/2010/main" val="3118009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0FE29-E889-4B4A-A870-63031D680038}"/>
              </a:ext>
            </a:extLst>
          </p:cNvPr>
          <p:cNvSpPr>
            <a:spLocks noGrp="1"/>
          </p:cNvSpPr>
          <p:nvPr>
            <p:ph type="title"/>
          </p:nvPr>
        </p:nvSpPr>
        <p:spPr>
          <a:xfrm>
            <a:off x="780256" y="0"/>
            <a:ext cx="7583487" cy="1044388"/>
          </a:xfrm>
        </p:spPr>
        <p:txBody>
          <a:bodyPr/>
          <a:lstStyle/>
          <a:p>
            <a:r>
              <a:rPr lang="en-US" dirty="0"/>
              <a:t>More Hotlines &amp; Other Resources</a:t>
            </a:r>
          </a:p>
        </p:txBody>
      </p:sp>
      <p:sp>
        <p:nvSpPr>
          <p:cNvPr id="3" name="Content Placeholder 2">
            <a:extLst>
              <a:ext uri="{FF2B5EF4-FFF2-40B4-BE49-F238E27FC236}">
                <a16:creationId xmlns:a16="http://schemas.microsoft.com/office/drawing/2014/main" xmlns="" id="{2A0DBDCA-C1F7-1E44-B9CD-A420CCAD9CA4}"/>
              </a:ext>
            </a:extLst>
          </p:cNvPr>
          <p:cNvSpPr>
            <a:spLocks noGrp="1"/>
          </p:cNvSpPr>
          <p:nvPr>
            <p:ph idx="1"/>
          </p:nvPr>
        </p:nvSpPr>
        <p:spPr>
          <a:xfrm>
            <a:off x="444136" y="1298389"/>
            <a:ext cx="8255726" cy="5236668"/>
          </a:xfrm>
        </p:spPr>
        <p:txBody>
          <a:bodyPr>
            <a:normAutofit fontScale="92500" lnSpcReduction="10000"/>
          </a:bodyPr>
          <a:lstStyle/>
          <a:p>
            <a:r>
              <a:rPr lang="en-US" b="1" u="sng" dirty="0"/>
              <a:t>For Caregivers</a:t>
            </a:r>
          </a:p>
          <a:p>
            <a:pPr lvl="1"/>
            <a:r>
              <a:rPr lang="en-US" dirty="0" err="1"/>
              <a:t>CaregiverAction.org</a:t>
            </a:r>
            <a:r>
              <a:rPr lang="en-US" dirty="0"/>
              <a:t>, free hotline 855-227-3640. Lots of resources related to caregiving during COVID-19</a:t>
            </a:r>
          </a:p>
          <a:p>
            <a:pPr lvl="1"/>
            <a:r>
              <a:rPr lang="en-US" dirty="0"/>
              <a:t>The Family Caregiver Alliance: 800-445-8106</a:t>
            </a:r>
          </a:p>
          <a:p>
            <a:pPr lvl="1"/>
            <a:r>
              <a:rPr lang="en-US" dirty="0"/>
              <a:t>Alzheimer’s Association: if you are caring for someone with Alzheimer’s or any type of dementia, they can help (24/7 Helpline: 800-272-3900)</a:t>
            </a:r>
          </a:p>
          <a:p>
            <a:r>
              <a:rPr lang="en-US" b="1" u="sng" dirty="0"/>
              <a:t>Domestic Violence</a:t>
            </a:r>
          </a:p>
          <a:p>
            <a:pPr lvl="1"/>
            <a:r>
              <a:rPr lang="en-US" b="1" dirty="0"/>
              <a:t>WEAVE 24 Hour Support &amp; Information Line: (916) 920-2952</a:t>
            </a:r>
          </a:p>
          <a:p>
            <a:pPr lvl="1"/>
            <a:r>
              <a:rPr lang="en-US" b="1" dirty="0"/>
              <a:t>Counseling and Service Locations:</a:t>
            </a:r>
          </a:p>
          <a:p>
            <a:pPr lvl="2"/>
            <a:r>
              <a:rPr lang="en-US" b="1" dirty="0"/>
              <a:t>WEAVE Midtown Counseling Center</a:t>
            </a:r>
            <a:r>
              <a:rPr lang="en-US" dirty="0"/>
              <a:t/>
            </a:r>
            <a:br>
              <a:rPr lang="en-US" dirty="0"/>
            </a:br>
            <a:r>
              <a:rPr lang="en-US" dirty="0"/>
              <a:t>1900 K Street</a:t>
            </a:r>
            <a:br>
              <a:rPr lang="en-US" dirty="0"/>
            </a:br>
            <a:r>
              <a:rPr lang="en-US" dirty="0"/>
              <a:t>Sacramento, CA 95811</a:t>
            </a:r>
            <a:br>
              <a:rPr lang="en-US" dirty="0"/>
            </a:br>
            <a:r>
              <a:rPr lang="en-US" dirty="0"/>
              <a:t>Phone: 916.448.2321</a:t>
            </a:r>
          </a:p>
          <a:p>
            <a:pPr lvl="1"/>
            <a:r>
              <a:rPr lang="en-US" b="1" dirty="0"/>
              <a:t>Other 24/7 Support Lines:</a:t>
            </a:r>
            <a:r>
              <a:rPr lang="en-US" dirty="0"/>
              <a:t/>
            </a:r>
            <a:br>
              <a:rPr lang="en-US" dirty="0"/>
            </a:br>
            <a:r>
              <a:rPr lang="en-US" dirty="0"/>
              <a:t>National Domestic Violence Hotline 1.800.799.7233</a:t>
            </a:r>
            <a:br>
              <a:rPr lang="en-US" dirty="0"/>
            </a:br>
            <a:r>
              <a:rPr lang="en-US" dirty="0"/>
              <a:t>National Sexual Assault Hotline 1.800.656.4673</a:t>
            </a:r>
          </a:p>
        </p:txBody>
      </p:sp>
    </p:spTree>
    <p:extLst>
      <p:ext uri="{BB962C8B-B14F-4D97-AF65-F5344CB8AC3E}">
        <p14:creationId xmlns:p14="http://schemas.microsoft.com/office/powerpoint/2010/main" val="1703483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33B66-FB67-E449-B4EB-59380FC28713}"/>
              </a:ext>
            </a:extLst>
          </p:cNvPr>
          <p:cNvSpPr>
            <a:spLocks noGrp="1"/>
          </p:cNvSpPr>
          <p:nvPr>
            <p:ph type="title"/>
          </p:nvPr>
        </p:nvSpPr>
        <p:spPr>
          <a:xfrm>
            <a:off x="484187" y="2588279"/>
            <a:ext cx="8174037" cy="1362075"/>
          </a:xfrm>
        </p:spPr>
        <p:txBody>
          <a:bodyPr/>
          <a:lstStyle/>
          <a:p>
            <a:r>
              <a:rPr lang="en-US" dirty="0"/>
              <a:t>Progressive Muscle Relaxation</a:t>
            </a:r>
          </a:p>
        </p:txBody>
      </p:sp>
      <p:sp>
        <p:nvSpPr>
          <p:cNvPr id="3" name="Text Placeholder 2">
            <a:extLst>
              <a:ext uri="{FF2B5EF4-FFF2-40B4-BE49-F238E27FC236}">
                <a16:creationId xmlns:a16="http://schemas.microsoft.com/office/drawing/2014/main" xmlns="" id="{D9B9927B-363D-A544-BCFE-3BC09C463143}"/>
              </a:ext>
            </a:extLst>
          </p:cNvPr>
          <p:cNvSpPr>
            <a:spLocks noGrp="1"/>
          </p:cNvSpPr>
          <p:nvPr>
            <p:ph type="body" idx="1"/>
          </p:nvPr>
        </p:nvSpPr>
        <p:spPr>
          <a:xfrm>
            <a:off x="484187" y="3950354"/>
            <a:ext cx="7583487" cy="1500187"/>
          </a:xfrm>
        </p:spPr>
        <p:txBody>
          <a:bodyPr>
            <a:normAutofit/>
          </a:bodyPr>
          <a:lstStyle/>
          <a:p>
            <a:r>
              <a:rPr lang="en-US" sz="2400" dirty="0"/>
              <a:t>Today’s Guided Relaxation </a:t>
            </a:r>
          </a:p>
        </p:txBody>
      </p:sp>
    </p:spTree>
    <p:extLst>
      <p:ext uri="{BB962C8B-B14F-4D97-AF65-F5344CB8AC3E}">
        <p14:creationId xmlns:p14="http://schemas.microsoft.com/office/powerpoint/2010/main" val="139271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D8C764-6E8F-D441-8988-AF8D7EB0764F}"/>
              </a:ext>
            </a:extLst>
          </p:cNvPr>
          <p:cNvSpPr>
            <a:spLocks noGrp="1"/>
          </p:cNvSpPr>
          <p:nvPr>
            <p:ph type="title"/>
          </p:nvPr>
        </p:nvSpPr>
        <p:spPr/>
        <p:txBody>
          <a:bodyPr/>
          <a:lstStyle/>
          <a:p>
            <a:r>
              <a:rPr lang="en-US" dirty="0"/>
              <a:t>My challenge to you:</a:t>
            </a:r>
          </a:p>
        </p:txBody>
      </p:sp>
      <p:sp>
        <p:nvSpPr>
          <p:cNvPr id="3" name="Content Placeholder 2">
            <a:extLst>
              <a:ext uri="{FF2B5EF4-FFF2-40B4-BE49-F238E27FC236}">
                <a16:creationId xmlns:a16="http://schemas.microsoft.com/office/drawing/2014/main" xmlns="" id="{2389539B-B05D-E64F-B027-F76A4CF2D5C5}"/>
              </a:ext>
            </a:extLst>
          </p:cNvPr>
          <p:cNvSpPr>
            <a:spLocks noGrp="1"/>
          </p:cNvSpPr>
          <p:nvPr>
            <p:ph idx="1"/>
          </p:nvPr>
        </p:nvSpPr>
        <p:spPr/>
        <p:txBody>
          <a:bodyPr>
            <a:normAutofit/>
          </a:bodyPr>
          <a:lstStyle/>
          <a:p>
            <a:r>
              <a:rPr lang="en-US" sz="3200" dirty="0"/>
              <a:t>What are at least 1-2 things you can do (from today’s presentation, or your own ideas) to help you better manage stress, and/or help you be resilient moving forward?</a:t>
            </a:r>
          </a:p>
          <a:p>
            <a:r>
              <a:rPr lang="en-US" sz="3200" dirty="0"/>
              <a:t>How can you use this time to make your life </a:t>
            </a:r>
            <a:r>
              <a:rPr lang="en-US" sz="3200" b="1" u="sng" dirty="0"/>
              <a:t>better</a:t>
            </a:r>
            <a:r>
              <a:rPr lang="en-US" sz="3200" dirty="0"/>
              <a:t>, in some way?</a:t>
            </a:r>
          </a:p>
        </p:txBody>
      </p:sp>
    </p:spTree>
    <p:extLst>
      <p:ext uri="{BB962C8B-B14F-4D97-AF65-F5344CB8AC3E}">
        <p14:creationId xmlns:p14="http://schemas.microsoft.com/office/powerpoint/2010/main" val="37786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Stress Management Plan</a:t>
            </a:r>
          </a:p>
        </p:txBody>
      </p:sp>
      <p:sp>
        <p:nvSpPr>
          <p:cNvPr id="3" name="Content Placeholder 2"/>
          <p:cNvSpPr>
            <a:spLocks noGrp="1"/>
          </p:cNvSpPr>
          <p:nvPr>
            <p:ph idx="1"/>
          </p:nvPr>
        </p:nvSpPr>
        <p:spPr>
          <a:xfrm>
            <a:off x="779463" y="1828800"/>
            <a:ext cx="7583487" cy="4619220"/>
          </a:xfrm>
        </p:spPr>
        <p:txBody>
          <a:bodyPr>
            <a:normAutofit fontScale="92500"/>
          </a:bodyPr>
          <a:lstStyle/>
          <a:p>
            <a:r>
              <a:rPr lang="en-US" dirty="0"/>
              <a:t>What are my most common sources of stress (triggers)?</a:t>
            </a:r>
          </a:p>
          <a:p>
            <a:r>
              <a:rPr lang="en-US" dirty="0"/>
              <a:t>What are the signs and symptoms I get when stressed?</a:t>
            </a:r>
          </a:p>
          <a:p>
            <a:r>
              <a:rPr lang="en-US" dirty="0"/>
              <a:t>What are my helpful ways of coping?</a:t>
            </a:r>
          </a:p>
          <a:p>
            <a:r>
              <a:rPr lang="en-US" dirty="0"/>
              <a:t>What are my unhelpful ways of coping?</a:t>
            </a:r>
          </a:p>
          <a:p>
            <a:r>
              <a:rPr lang="en-US" dirty="0"/>
              <a:t>What problem or source of stress have I been avoiding dealing with? Is it time to deal with it more actively?</a:t>
            </a:r>
          </a:p>
          <a:p>
            <a:r>
              <a:rPr lang="en-US" dirty="0"/>
              <a:t>What resource(s) could I turn to for help with this problem?</a:t>
            </a:r>
          </a:p>
          <a:p>
            <a:r>
              <a:rPr lang="en-US" dirty="0"/>
              <a:t>What are 1-2 practices I could start doing, to help me cope better with stress?</a:t>
            </a:r>
          </a:p>
          <a:p>
            <a:endParaRPr lang="en-US" dirty="0"/>
          </a:p>
        </p:txBody>
      </p:sp>
    </p:spTree>
    <p:extLst>
      <p:ext uri="{BB962C8B-B14F-4D97-AF65-F5344CB8AC3E}">
        <p14:creationId xmlns:p14="http://schemas.microsoft.com/office/powerpoint/2010/main" val="3319920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96898-39B1-614E-B49A-8FD2434F0F11}"/>
              </a:ext>
            </a:extLst>
          </p:cNvPr>
          <p:cNvSpPr>
            <a:spLocks noGrp="1"/>
          </p:cNvSpPr>
          <p:nvPr>
            <p:ph type="title"/>
          </p:nvPr>
        </p:nvSpPr>
        <p:spPr/>
        <p:txBody>
          <a:bodyPr/>
          <a:lstStyle/>
          <a:p>
            <a:r>
              <a:rPr lang="en-US" dirty="0"/>
              <a:t>Questions and Comments?</a:t>
            </a:r>
          </a:p>
        </p:txBody>
      </p:sp>
      <p:sp>
        <p:nvSpPr>
          <p:cNvPr id="3" name="Content Placeholder 2">
            <a:extLst>
              <a:ext uri="{FF2B5EF4-FFF2-40B4-BE49-F238E27FC236}">
                <a16:creationId xmlns:a16="http://schemas.microsoft.com/office/drawing/2014/main" xmlns="" id="{71D8777A-7313-B345-A7F9-59282024389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0950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Stress Management?</a:t>
            </a:r>
          </a:p>
        </p:txBody>
      </p:sp>
      <p:sp>
        <p:nvSpPr>
          <p:cNvPr id="3" name="Content Placeholder 2"/>
          <p:cNvSpPr>
            <a:spLocks noGrp="1"/>
          </p:cNvSpPr>
          <p:nvPr>
            <p:ph idx="1"/>
          </p:nvPr>
        </p:nvSpPr>
        <p:spPr>
          <a:xfrm>
            <a:off x="779463" y="1828800"/>
            <a:ext cx="7583487" cy="4809138"/>
          </a:xfrm>
        </p:spPr>
        <p:txBody>
          <a:bodyPr>
            <a:normAutofit/>
          </a:bodyPr>
          <a:lstStyle/>
          <a:p>
            <a:r>
              <a:rPr lang="en-US" sz="2800" b="1" u="sng" dirty="0"/>
              <a:t>Stress Management Training </a:t>
            </a:r>
            <a:r>
              <a:rPr lang="en-US" sz="2800" dirty="0"/>
              <a:t>= Enhancing skills to withstand adverse situations by directly addressing problems, improving emotional flexibility, increasing the sense of control, cultivating optimism, and possibly finding greater meaning in life</a:t>
            </a:r>
          </a:p>
          <a:p>
            <a:r>
              <a:rPr lang="en-US" sz="2800" b="1" u="sng" dirty="0"/>
              <a:t>Stress management training is NOT:</a:t>
            </a:r>
          </a:p>
          <a:p>
            <a:pPr lvl="1"/>
            <a:r>
              <a:rPr lang="en-US" sz="2600" dirty="0"/>
              <a:t>Just for “mentally weak people”</a:t>
            </a:r>
          </a:p>
          <a:p>
            <a:pPr lvl="1"/>
            <a:r>
              <a:rPr lang="en-US" sz="2600" dirty="0"/>
              <a:t>Helpful only if you are overwhelmed</a:t>
            </a:r>
          </a:p>
          <a:p>
            <a:pPr lvl="1"/>
            <a:endParaRPr lang="en-US" sz="2600" dirty="0"/>
          </a:p>
        </p:txBody>
      </p:sp>
    </p:spTree>
    <p:extLst>
      <p:ext uri="{BB962C8B-B14F-4D97-AF65-F5344CB8AC3E}">
        <p14:creationId xmlns:p14="http://schemas.microsoft.com/office/powerpoint/2010/main" val="128306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DB968-7CC0-164C-970B-181CB0CE0888}"/>
              </a:ext>
            </a:extLst>
          </p:cNvPr>
          <p:cNvSpPr>
            <a:spLocks noGrp="1"/>
          </p:cNvSpPr>
          <p:nvPr>
            <p:ph type="title"/>
          </p:nvPr>
        </p:nvSpPr>
        <p:spPr>
          <a:xfrm>
            <a:off x="779462" y="381000"/>
            <a:ext cx="7583487" cy="1044388"/>
          </a:xfrm>
        </p:spPr>
        <p:txBody>
          <a:bodyPr/>
          <a:lstStyle/>
          <a:p>
            <a:r>
              <a:rPr lang="en-US" dirty="0"/>
              <a:t>Stress Management Training: </a:t>
            </a:r>
            <a:br>
              <a:rPr lang="en-US" dirty="0"/>
            </a:br>
            <a:r>
              <a:rPr lang="en-US" dirty="0"/>
              <a:t>3-Month Series</a:t>
            </a:r>
          </a:p>
        </p:txBody>
      </p:sp>
      <p:sp>
        <p:nvSpPr>
          <p:cNvPr id="3" name="Content Placeholder 2">
            <a:extLst>
              <a:ext uri="{FF2B5EF4-FFF2-40B4-BE49-F238E27FC236}">
                <a16:creationId xmlns:a16="http://schemas.microsoft.com/office/drawing/2014/main" xmlns="" id="{4C9FFD8E-46EC-814E-BB17-B3C541A8BC3C}"/>
              </a:ext>
            </a:extLst>
          </p:cNvPr>
          <p:cNvSpPr>
            <a:spLocks noGrp="1"/>
          </p:cNvSpPr>
          <p:nvPr>
            <p:ph idx="1"/>
          </p:nvPr>
        </p:nvSpPr>
        <p:spPr>
          <a:xfrm>
            <a:off x="779463" y="1580606"/>
            <a:ext cx="7583487" cy="4896394"/>
          </a:xfrm>
        </p:spPr>
        <p:txBody>
          <a:bodyPr>
            <a:normAutofit lnSpcReduction="10000"/>
          </a:bodyPr>
          <a:lstStyle/>
          <a:p>
            <a:r>
              <a:rPr lang="en-US" dirty="0"/>
              <a:t>Build Stress Awareness</a:t>
            </a:r>
          </a:p>
          <a:p>
            <a:r>
              <a:rPr lang="en-US" dirty="0"/>
              <a:t>Learn to Relax on Demand</a:t>
            </a:r>
          </a:p>
          <a:p>
            <a:r>
              <a:rPr lang="en-US" dirty="0"/>
              <a:t>Identify and Change Unhelpful Thinking</a:t>
            </a:r>
          </a:p>
          <a:p>
            <a:r>
              <a:rPr lang="en-US" dirty="0"/>
              <a:t>Build Coping Skills</a:t>
            </a:r>
          </a:p>
          <a:p>
            <a:pPr lvl="1"/>
            <a:r>
              <a:rPr lang="en-US" dirty="0"/>
              <a:t>Solving Problems</a:t>
            </a:r>
          </a:p>
          <a:p>
            <a:pPr lvl="1"/>
            <a:r>
              <a:rPr lang="en-US" dirty="0"/>
              <a:t>Managing Emotions &amp; Acceptance</a:t>
            </a:r>
          </a:p>
          <a:p>
            <a:pPr lvl="1"/>
            <a:r>
              <a:rPr lang="en-US" dirty="0"/>
              <a:t>Making Sense and Meaning</a:t>
            </a:r>
          </a:p>
          <a:p>
            <a:r>
              <a:rPr lang="en-US" dirty="0"/>
              <a:t>Improve Social Support</a:t>
            </a:r>
          </a:p>
          <a:p>
            <a:r>
              <a:rPr lang="en-US" dirty="0"/>
              <a:t>Promote Lifestyle and Medication Treatments</a:t>
            </a:r>
          </a:p>
          <a:p>
            <a:pPr lvl="1"/>
            <a:r>
              <a:rPr lang="en-US" dirty="0"/>
              <a:t>Nutrition, Exercise, Medication Treatments</a:t>
            </a:r>
          </a:p>
          <a:p>
            <a:endParaRPr lang="en-US" dirty="0"/>
          </a:p>
          <a:p>
            <a:endParaRPr lang="en-US" dirty="0"/>
          </a:p>
        </p:txBody>
      </p:sp>
    </p:spTree>
    <p:extLst>
      <p:ext uri="{BB962C8B-B14F-4D97-AF65-F5344CB8AC3E}">
        <p14:creationId xmlns:p14="http://schemas.microsoft.com/office/powerpoint/2010/main" val="285356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1B968-2787-1143-85A2-005054A3885B}"/>
              </a:ext>
            </a:extLst>
          </p:cNvPr>
          <p:cNvSpPr>
            <a:spLocks noGrp="1"/>
          </p:cNvSpPr>
          <p:nvPr>
            <p:ph type="title"/>
          </p:nvPr>
        </p:nvSpPr>
        <p:spPr/>
        <p:txBody>
          <a:bodyPr/>
          <a:lstStyle/>
          <a:p>
            <a:r>
              <a:rPr lang="en-US" dirty="0"/>
              <a:t>Best Time To Reverse Chronic Disease is NOW</a:t>
            </a:r>
          </a:p>
        </p:txBody>
      </p:sp>
      <p:sp>
        <p:nvSpPr>
          <p:cNvPr id="3" name="Content Placeholder 2">
            <a:extLst>
              <a:ext uri="{FF2B5EF4-FFF2-40B4-BE49-F238E27FC236}">
                <a16:creationId xmlns:a16="http://schemas.microsoft.com/office/drawing/2014/main" xmlns="" id="{8820EF4A-D4FF-3347-A6C0-E5564A384293}"/>
              </a:ext>
            </a:extLst>
          </p:cNvPr>
          <p:cNvSpPr>
            <a:spLocks noGrp="1"/>
          </p:cNvSpPr>
          <p:nvPr>
            <p:ph idx="1"/>
          </p:nvPr>
        </p:nvSpPr>
        <p:spPr>
          <a:xfrm>
            <a:off x="780256" y="1815737"/>
            <a:ext cx="7583487" cy="4208930"/>
          </a:xfrm>
        </p:spPr>
        <p:txBody>
          <a:bodyPr>
            <a:normAutofit/>
          </a:bodyPr>
          <a:lstStyle/>
          <a:p>
            <a:r>
              <a:rPr lang="en-US" sz="2400" b="1" u="sng" dirty="0"/>
              <a:t>Our Mission</a:t>
            </a:r>
            <a:r>
              <a:rPr lang="en-US" sz="2400" b="1" dirty="0"/>
              <a:t>: </a:t>
            </a:r>
            <a:r>
              <a:rPr lang="en-US" sz="2400" dirty="0"/>
              <a:t>Comprehensive lifestyle changes, with the high aim of </a:t>
            </a:r>
            <a:r>
              <a:rPr lang="en-US" sz="2400" b="1" u="sng" dirty="0"/>
              <a:t>reversing</a:t>
            </a:r>
            <a:r>
              <a:rPr lang="en-US" sz="2400" dirty="0"/>
              <a:t> hypertension, diabetes, and atherosclerotic heart disease</a:t>
            </a:r>
          </a:p>
          <a:p>
            <a:r>
              <a:rPr lang="en-US" sz="2400" dirty="0"/>
              <a:t>Directly targets the factors that appear associated with higher risk of severe COVID-19</a:t>
            </a:r>
          </a:p>
          <a:p>
            <a:r>
              <a:rPr lang="en-US" sz="2400" dirty="0"/>
              <a:t>Reverse chronic disease for today’s threat (COVID-19), and for the long-term threat of premature death and disability</a:t>
            </a:r>
          </a:p>
        </p:txBody>
      </p:sp>
    </p:spTree>
    <p:extLst>
      <p:ext uri="{BB962C8B-B14F-4D97-AF65-F5344CB8AC3E}">
        <p14:creationId xmlns:p14="http://schemas.microsoft.com/office/powerpoint/2010/main" val="115477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C5A98D0-4A90-9942-AFC8-46589317D5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9144000" cy="6604000"/>
          </a:xfrm>
          <a:prstGeom prst="rect">
            <a:avLst/>
          </a:prstGeom>
          <a:noFill/>
          <a:ln>
            <a:noFill/>
          </a:ln>
        </p:spPr>
      </p:pic>
      <p:sp>
        <p:nvSpPr>
          <p:cNvPr id="4" name="TextBox 3">
            <a:extLst>
              <a:ext uri="{FF2B5EF4-FFF2-40B4-BE49-F238E27FC236}">
                <a16:creationId xmlns:a16="http://schemas.microsoft.com/office/drawing/2014/main" xmlns="" id="{51D8FC32-2A17-0741-8557-D50C1F2A24A8}"/>
              </a:ext>
            </a:extLst>
          </p:cNvPr>
          <p:cNvSpPr txBox="1"/>
          <p:nvPr/>
        </p:nvSpPr>
        <p:spPr>
          <a:xfrm>
            <a:off x="0" y="6361668"/>
            <a:ext cx="7443769" cy="369332"/>
          </a:xfrm>
          <a:prstGeom prst="rect">
            <a:avLst/>
          </a:prstGeom>
          <a:noFill/>
        </p:spPr>
        <p:txBody>
          <a:bodyPr wrap="none" rtlCol="0">
            <a:spAutoFit/>
          </a:bodyPr>
          <a:lstStyle/>
          <a:p>
            <a:r>
              <a:rPr lang="en-US" dirty="0">
                <a:solidFill>
                  <a:schemeClr val="bg1"/>
                </a:solidFill>
              </a:rPr>
              <a:t>Robert Allan, PhD, Figure 24.1, </a:t>
            </a:r>
            <a:r>
              <a:rPr lang="en-US" dirty="0" err="1">
                <a:solidFill>
                  <a:schemeClr val="bg1"/>
                </a:solidFill>
              </a:rPr>
              <a:t>pg</a:t>
            </a:r>
            <a:r>
              <a:rPr lang="en-US" dirty="0">
                <a:solidFill>
                  <a:schemeClr val="bg1"/>
                </a:solidFill>
              </a:rPr>
              <a:t> 483, </a:t>
            </a:r>
            <a:r>
              <a:rPr lang="en-US" u="sng" dirty="0">
                <a:solidFill>
                  <a:schemeClr val="bg1"/>
                </a:solidFill>
              </a:rPr>
              <a:t>Heart and Mind</a:t>
            </a:r>
            <a:r>
              <a:rPr lang="en-US" dirty="0">
                <a:solidFill>
                  <a:schemeClr val="bg1"/>
                </a:solidFill>
              </a:rPr>
              <a:t>, 2</a:t>
            </a:r>
            <a:r>
              <a:rPr lang="en-US" baseline="30000" dirty="0">
                <a:solidFill>
                  <a:schemeClr val="bg1"/>
                </a:solidFill>
              </a:rPr>
              <a:t>nd</a:t>
            </a:r>
            <a:r>
              <a:rPr lang="en-US" dirty="0">
                <a:solidFill>
                  <a:schemeClr val="bg1"/>
                </a:solidFill>
              </a:rPr>
              <a:t> Ed. (2012)</a:t>
            </a:r>
          </a:p>
        </p:txBody>
      </p:sp>
    </p:spTree>
    <p:extLst>
      <p:ext uri="{BB962C8B-B14F-4D97-AF65-F5344CB8AC3E}">
        <p14:creationId xmlns:p14="http://schemas.microsoft.com/office/powerpoint/2010/main" val="393198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1E7EE-D9DC-434A-9A08-7DCD440487DE}"/>
              </a:ext>
            </a:extLst>
          </p:cNvPr>
          <p:cNvSpPr>
            <a:spLocks noGrp="1"/>
          </p:cNvSpPr>
          <p:nvPr>
            <p:ph type="title"/>
          </p:nvPr>
        </p:nvSpPr>
        <p:spPr>
          <a:xfrm>
            <a:off x="482601" y="2591360"/>
            <a:ext cx="8382000" cy="1362075"/>
          </a:xfrm>
        </p:spPr>
        <p:txBody>
          <a:bodyPr/>
          <a:lstStyle/>
          <a:p>
            <a:r>
              <a:rPr lang="en-US" dirty="0"/>
              <a:t>Dealing with Negative Thinking</a:t>
            </a:r>
          </a:p>
        </p:txBody>
      </p:sp>
      <p:sp>
        <p:nvSpPr>
          <p:cNvPr id="3" name="Text Placeholder 2">
            <a:extLst>
              <a:ext uri="{FF2B5EF4-FFF2-40B4-BE49-F238E27FC236}">
                <a16:creationId xmlns:a16="http://schemas.microsoft.com/office/drawing/2014/main" xmlns="" id="{2AA38576-0F29-974C-A760-E2EE66EF5B80}"/>
              </a:ext>
            </a:extLst>
          </p:cNvPr>
          <p:cNvSpPr>
            <a:spLocks noGrp="1"/>
          </p:cNvSpPr>
          <p:nvPr>
            <p:ph type="body" idx="1"/>
          </p:nvPr>
        </p:nvSpPr>
        <p:spPr>
          <a:xfrm>
            <a:off x="482601" y="3953435"/>
            <a:ext cx="7583487" cy="1500187"/>
          </a:xfrm>
        </p:spPr>
        <p:txBody>
          <a:bodyPr>
            <a:normAutofit/>
          </a:bodyPr>
          <a:lstStyle/>
          <a:p>
            <a:r>
              <a:rPr lang="en-US" sz="2400" dirty="0"/>
              <a:t>Strategy #4</a:t>
            </a:r>
          </a:p>
        </p:txBody>
      </p:sp>
    </p:spTree>
    <p:extLst>
      <p:ext uri="{BB962C8B-B14F-4D97-AF65-F5344CB8AC3E}">
        <p14:creationId xmlns:p14="http://schemas.microsoft.com/office/powerpoint/2010/main" val="292437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68E7B-F0F9-AA40-A451-B29329E55D9E}"/>
              </a:ext>
            </a:extLst>
          </p:cNvPr>
          <p:cNvSpPr>
            <a:spLocks noGrp="1"/>
          </p:cNvSpPr>
          <p:nvPr>
            <p:ph type="title"/>
          </p:nvPr>
        </p:nvSpPr>
        <p:spPr/>
        <p:txBody>
          <a:bodyPr/>
          <a:lstStyle/>
          <a:p>
            <a:r>
              <a:rPr lang="en-US" dirty="0"/>
              <a:t>Cognitive Appraisal: Making Sense</a:t>
            </a:r>
          </a:p>
        </p:txBody>
      </p:sp>
      <p:sp>
        <p:nvSpPr>
          <p:cNvPr id="3" name="Content Placeholder 2">
            <a:extLst>
              <a:ext uri="{FF2B5EF4-FFF2-40B4-BE49-F238E27FC236}">
                <a16:creationId xmlns:a16="http://schemas.microsoft.com/office/drawing/2014/main" xmlns="" id="{F2DD1470-7A43-E241-887C-8DB1F6098053}"/>
              </a:ext>
            </a:extLst>
          </p:cNvPr>
          <p:cNvSpPr>
            <a:spLocks noGrp="1"/>
          </p:cNvSpPr>
          <p:nvPr>
            <p:ph idx="1"/>
          </p:nvPr>
        </p:nvSpPr>
        <p:spPr>
          <a:xfrm>
            <a:off x="355600" y="1828800"/>
            <a:ext cx="8381999" cy="4648200"/>
          </a:xfrm>
        </p:spPr>
        <p:txBody>
          <a:bodyPr>
            <a:normAutofit fontScale="92500"/>
          </a:bodyPr>
          <a:lstStyle/>
          <a:p>
            <a:r>
              <a:rPr lang="en-US" b="1" dirty="0"/>
              <a:t>The world consists of a series of positive, negative, and neutral events</a:t>
            </a:r>
          </a:p>
          <a:p>
            <a:r>
              <a:rPr lang="en-US" b="1" dirty="0"/>
              <a:t>You interpret the events with a series of thoughts that continually flow through your mind. This is called your internal dialogue</a:t>
            </a:r>
          </a:p>
          <a:p>
            <a:pPr lvl="1"/>
            <a:r>
              <a:rPr lang="en-US" b="1" u="sng" dirty="0"/>
              <a:t>Deliberate Thinking</a:t>
            </a:r>
            <a:r>
              <a:rPr lang="en-US" dirty="0"/>
              <a:t>: under your deliberate control (e.g., “I wonder what I’ll have for dinner tonight…”)</a:t>
            </a:r>
          </a:p>
          <a:p>
            <a:pPr lvl="1"/>
            <a:r>
              <a:rPr lang="en-US" b="1" u="sng" dirty="0"/>
              <a:t>Automatic Thinking</a:t>
            </a:r>
            <a:r>
              <a:rPr lang="en-US" dirty="0"/>
              <a:t>: pops in your head effortlessly, usually triggered by something (spouse does not answer when you call them, and right then you think, “He/She never listens,” and you feel annoyed)</a:t>
            </a:r>
          </a:p>
          <a:p>
            <a:r>
              <a:rPr lang="en-US" b="1" dirty="0"/>
              <a:t>Your feelings are created by your thoughts and not actual events. All experiences must be processed through your brain and given a conscious meaning before you experience any emotional response</a:t>
            </a:r>
          </a:p>
        </p:txBody>
      </p:sp>
    </p:spTree>
    <p:extLst>
      <p:ext uri="{BB962C8B-B14F-4D97-AF65-F5344CB8AC3E}">
        <p14:creationId xmlns:p14="http://schemas.microsoft.com/office/powerpoint/2010/main" val="215613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ECDD10-C60C-384D-8858-E790883A4622}"/>
              </a:ext>
            </a:extLst>
          </p:cNvPr>
          <p:cNvSpPr>
            <a:spLocks noGrp="1"/>
          </p:cNvSpPr>
          <p:nvPr>
            <p:ph type="title"/>
          </p:nvPr>
        </p:nvSpPr>
        <p:spPr/>
        <p:txBody>
          <a:bodyPr/>
          <a:lstStyle/>
          <a:p>
            <a:r>
              <a:rPr lang="en-US" dirty="0"/>
              <a:t>Building Awareness of Thoughts</a:t>
            </a:r>
          </a:p>
        </p:txBody>
      </p:sp>
      <p:sp>
        <p:nvSpPr>
          <p:cNvPr id="3" name="Content Placeholder 2">
            <a:extLst>
              <a:ext uri="{FF2B5EF4-FFF2-40B4-BE49-F238E27FC236}">
                <a16:creationId xmlns:a16="http://schemas.microsoft.com/office/drawing/2014/main" xmlns="" id="{2F10C158-F810-6946-9D00-E4828D6FDFD4}"/>
              </a:ext>
            </a:extLst>
          </p:cNvPr>
          <p:cNvSpPr>
            <a:spLocks noGrp="1"/>
          </p:cNvSpPr>
          <p:nvPr>
            <p:ph idx="1"/>
          </p:nvPr>
        </p:nvSpPr>
        <p:spPr>
          <a:xfrm>
            <a:off x="533401" y="1828800"/>
            <a:ext cx="8051800" cy="4648200"/>
          </a:xfrm>
        </p:spPr>
        <p:txBody>
          <a:bodyPr>
            <a:normAutofit/>
          </a:bodyPr>
          <a:lstStyle/>
          <a:p>
            <a:r>
              <a:rPr lang="en-US" sz="2400" dirty="0"/>
              <a:t>The first task in managing unhelpful thinking is to build awareness that it’s happening!</a:t>
            </a:r>
          </a:p>
          <a:p>
            <a:pPr marL="0" indent="0">
              <a:buNone/>
            </a:pPr>
            <a:r>
              <a:rPr lang="en-US" sz="2400" dirty="0"/>
              <a:t>1.  </a:t>
            </a:r>
            <a:r>
              <a:rPr lang="en-US" sz="2400" b="1" u="sng" dirty="0"/>
              <a:t>Pay Attention </a:t>
            </a:r>
            <a:r>
              <a:rPr lang="en-US" sz="2400" dirty="0"/>
              <a:t>to your thoughts (internal monologue), especially when you feel upset</a:t>
            </a:r>
          </a:p>
          <a:p>
            <a:pPr marL="0" indent="0">
              <a:buNone/>
            </a:pPr>
            <a:r>
              <a:rPr lang="en-US" sz="2400" dirty="0"/>
              <a:t>2.  </a:t>
            </a:r>
            <a:r>
              <a:rPr lang="en-US" sz="2400" b="1" u="sng" dirty="0"/>
              <a:t>Learn the cognitive distortions </a:t>
            </a:r>
            <a:r>
              <a:rPr lang="en-US" sz="2400" dirty="0"/>
              <a:t>(the most common ways that our thinking can become unhelpful, a.k.a. “thinking traps”)</a:t>
            </a:r>
          </a:p>
          <a:p>
            <a:pPr marL="0" indent="0">
              <a:buNone/>
            </a:pPr>
            <a:r>
              <a:rPr lang="en-US" sz="2400" dirty="0"/>
              <a:t>3.  </a:t>
            </a:r>
            <a:r>
              <a:rPr lang="en-US" sz="2400" b="1" u="sng" dirty="0"/>
              <a:t>Keep track of your automatic thoughts </a:t>
            </a:r>
            <a:r>
              <a:rPr lang="en-US" sz="2400" dirty="0"/>
              <a:t>(i.e., a log/diary) over time</a:t>
            </a:r>
          </a:p>
        </p:txBody>
      </p:sp>
    </p:spTree>
    <p:extLst>
      <p:ext uri="{BB962C8B-B14F-4D97-AF65-F5344CB8AC3E}">
        <p14:creationId xmlns:p14="http://schemas.microsoft.com/office/powerpoint/2010/main" val="757192533"/>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2221</TotalTime>
  <Words>1700</Words>
  <Application>Microsoft Office PowerPoint</Application>
  <PresentationFormat>On-screen Show (4:3)</PresentationFormat>
  <Paragraphs>164</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Revolution</vt:lpstr>
      <vt:lpstr>Mastering Stress and Boosting Resiliency: Session 4</vt:lpstr>
      <vt:lpstr>Today’s Class</vt:lpstr>
      <vt:lpstr>What is Stress Management?</vt:lpstr>
      <vt:lpstr>Stress Management Training:  3-Month Series</vt:lpstr>
      <vt:lpstr>Best Time To Reverse Chronic Disease is NOW</vt:lpstr>
      <vt:lpstr>PowerPoint Presentation</vt:lpstr>
      <vt:lpstr>Dealing with Negative Thinking</vt:lpstr>
      <vt:lpstr>Cognitive Appraisal: Making Sense</vt:lpstr>
      <vt:lpstr>Building Awareness of Thoughts</vt:lpstr>
      <vt:lpstr>Common Styles of Distorted Thinking</vt:lpstr>
      <vt:lpstr>Common Styles of Distorted Thinking</vt:lpstr>
      <vt:lpstr>Common Styles of Distorted Thinking</vt:lpstr>
      <vt:lpstr>Assignment Option #1</vt:lpstr>
      <vt:lpstr>PowerPoint Presentation</vt:lpstr>
      <vt:lpstr>PowerPoint Presentation</vt:lpstr>
      <vt:lpstr>Assignment Option #2</vt:lpstr>
      <vt:lpstr>Why write down how I feel?</vt:lpstr>
      <vt:lpstr>Resources</vt:lpstr>
      <vt:lpstr>Seek Professional Help When Needed</vt:lpstr>
      <vt:lpstr>Hotlines</vt:lpstr>
      <vt:lpstr>More Hotlines &amp; Other Resources</vt:lpstr>
      <vt:lpstr>Progressive Muscle Relaxation</vt:lpstr>
      <vt:lpstr>My challenge to you:</vt:lpstr>
      <vt:lpstr>Your Stress Management Plan</vt:lpstr>
      <vt:lpstr>Questions and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for Change</dc:title>
  <dc:creator>Themis</dc:creator>
  <cp:lastModifiedBy>HP</cp:lastModifiedBy>
  <cp:revision>626</cp:revision>
  <cp:lastPrinted>2020-02-11T19:23:51Z</cp:lastPrinted>
  <dcterms:created xsi:type="dcterms:W3CDTF">2020-01-12T21:54:15Z</dcterms:created>
  <dcterms:modified xsi:type="dcterms:W3CDTF">2020-04-22T13:25:51Z</dcterms:modified>
</cp:coreProperties>
</file>