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7" r:id="rId2"/>
    <p:sldId id="298" r:id="rId3"/>
    <p:sldId id="301" r:id="rId4"/>
    <p:sldId id="257" r:id="rId5"/>
    <p:sldId id="258" r:id="rId6"/>
    <p:sldId id="259" r:id="rId7"/>
    <p:sldId id="260" r:id="rId8"/>
    <p:sldId id="264" r:id="rId9"/>
    <p:sldId id="302" r:id="rId10"/>
    <p:sldId id="303" r:id="rId11"/>
    <p:sldId id="261" r:id="rId12"/>
    <p:sldId id="262" r:id="rId13"/>
    <p:sldId id="263" r:id="rId14"/>
    <p:sldId id="304" r:id="rId15"/>
    <p:sldId id="300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69" d="100"/>
          <a:sy n="69" d="100"/>
        </p:scale>
        <p:origin x="-120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svg"/><Relationship Id="rId1" Type="http://schemas.openxmlformats.org/officeDocument/2006/relationships/image" Target="../media/image14.png"/><Relationship Id="rId6" Type="http://schemas.openxmlformats.org/officeDocument/2006/relationships/image" Target="../media/image15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svg"/><Relationship Id="rId1" Type="http://schemas.openxmlformats.org/officeDocument/2006/relationships/image" Target="../media/image14.png"/><Relationship Id="rId6" Type="http://schemas.openxmlformats.org/officeDocument/2006/relationships/image" Target="../media/image15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7AC87-33C0-4C4B-AD82-8E7A82E052B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ACBC41-562E-4238-BAA8-5F415C5973AE}">
      <dgm:prSet/>
      <dgm:spPr/>
      <dgm:t>
        <a:bodyPr/>
        <a:lstStyle/>
        <a:p>
          <a:r>
            <a:rPr lang="en-US" dirty="0"/>
            <a:t>Active brain cells (neurons) demand a better blood supply than idle ones</a:t>
          </a:r>
        </a:p>
      </dgm:t>
    </dgm:pt>
    <dgm:pt modelId="{EAA72B41-4DF1-4084-85DE-3735E05A91FE}" type="parTrans" cxnId="{9275DB4E-BD82-451A-8FB3-716CDC9A617B}">
      <dgm:prSet/>
      <dgm:spPr/>
      <dgm:t>
        <a:bodyPr/>
        <a:lstStyle/>
        <a:p>
          <a:endParaRPr lang="en-US"/>
        </a:p>
      </dgm:t>
    </dgm:pt>
    <dgm:pt modelId="{5F745F62-60C8-489C-81DC-E188F180CC24}" type="sibTrans" cxnId="{9275DB4E-BD82-451A-8FB3-716CDC9A617B}">
      <dgm:prSet/>
      <dgm:spPr/>
      <dgm:t>
        <a:bodyPr/>
        <a:lstStyle/>
        <a:p>
          <a:endParaRPr lang="en-US"/>
        </a:p>
      </dgm:t>
    </dgm:pt>
    <dgm:pt modelId="{CE2CD403-59ED-43A5-A218-56BA2A90EEE7}">
      <dgm:prSet/>
      <dgm:spPr/>
      <dgm:t>
        <a:bodyPr/>
        <a:lstStyle/>
        <a:p>
          <a:r>
            <a:rPr lang="en-US"/>
            <a:t>This preferential supply of oxygen and a variety of nutrients enhances their function</a:t>
          </a:r>
        </a:p>
      </dgm:t>
    </dgm:pt>
    <dgm:pt modelId="{4B27A516-1987-4443-9A94-A172DBC299AA}" type="parTrans" cxnId="{D069A11C-6726-4B0A-A659-EFD4847EC35A}">
      <dgm:prSet/>
      <dgm:spPr/>
      <dgm:t>
        <a:bodyPr/>
        <a:lstStyle/>
        <a:p>
          <a:endParaRPr lang="en-US"/>
        </a:p>
      </dgm:t>
    </dgm:pt>
    <dgm:pt modelId="{DF90CD54-BCC6-47C0-8202-114731C1A834}" type="sibTrans" cxnId="{D069A11C-6726-4B0A-A659-EFD4847EC35A}">
      <dgm:prSet/>
      <dgm:spPr/>
      <dgm:t>
        <a:bodyPr/>
        <a:lstStyle/>
        <a:p>
          <a:endParaRPr lang="en-US"/>
        </a:p>
      </dgm:t>
    </dgm:pt>
    <dgm:pt modelId="{26E7460D-740F-430E-8B1B-D88265E667E1}" type="pres">
      <dgm:prSet presAssocID="{5BB7AC87-33C0-4C4B-AD82-8E7A82E052B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F419A7-5861-44F3-816C-F8F1116467BC}" type="pres">
      <dgm:prSet presAssocID="{75ACBC41-562E-4238-BAA8-5F415C5973AE}" presName="thickLine" presStyleLbl="alignNode1" presStyleIdx="0" presStyleCnt="2"/>
      <dgm:spPr/>
    </dgm:pt>
    <dgm:pt modelId="{64979FCE-3A72-49C3-A5F3-4CE479553006}" type="pres">
      <dgm:prSet presAssocID="{75ACBC41-562E-4238-BAA8-5F415C5973AE}" presName="horz1" presStyleCnt="0"/>
      <dgm:spPr/>
    </dgm:pt>
    <dgm:pt modelId="{BF6E2FEE-661C-4B7C-B413-45301CDA8C3E}" type="pres">
      <dgm:prSet presAssocID="{75ACBC41-562E-4238-BAA8-5F415C5973AE}" presName="tx1" presStyleLbl="revTx" presStyleIdx="0" presStyleCnt="2"/>
      <dgm:spPr/>
      <dgm:t>
        <a:bodyPr/>
        <a:lstStyle/>
        <a:p>
          <a:endParaRPr lang="en-US"/>
        </a:p>
      </dgm:t>
    </dgm:pt>
    <dgm:pt modelId="{3E1B2A65-CF5F-462C-9483-D3B91AA3F5D7}" type="pres">
      <dgm:prSet presAssocID="{75ACBC41-562E-4238-BAA8-5F415C5973AE}" presName="vert1" presStyleCnt="0"/>
      <dgm:spPr/>
    </dgm:pt>
    <dgm:pt modelId="{77C121F6-4F61-48DD-817D-490093110B8B}" type="pres">
      <dgm:prSet presAssocID="{CE2CD403-59ED-43A5-A218-56BA2A90EEE7}" presName="thickLine" presStyleLbl="alignNode1" presStyleIdx="1" presStyleCnt="2"/>
      <dgm:spPr/>
    </dgm:pt>
    <dgm:pt modelId="{24B6E1DA-E733-4FE4-A62D-40E81EB28FCF}" type="pres">
      <dgm:prSet presAssocID="{CE2CD403-59ED-43A5-A218-56BA2A90EEE7}" presName="horz1" presStyleCnt="0"/>
      <dgm:spPr/>
    </dgm:pt>
    <dgm:pt modelId="{FD08EB8B-816F-4AF8-9290-421BCC4DDE0A}" type="pres">
      <dgm:prSet presAssocID="{CE2CD403-59ED-43A5-A218-56BA2A90EEE7}" presName="tx1" presStyleLbl="revTx" presStyleIdx="1" presStyleCnt="2"/>
      <dgm:spPr/>
      <dgm:t>
        <a:bodyPr/>
        <a:lstStyle/>
        <a:p>
          <a:endParaRPr lang="en-US"/>
        </a:p>
      </dgm:t>
    </dgm:pt>
    <dgm:pt modelId="{EA16BB18-035F-4849-A19B-3E903E0153A3}" type="pres">
      <dgm:prSet presAssocID="{CE2CD403-59ED-43A5-A218-56BA2A90EEE7}" presName="vert1" presStyleCnt="0"/>
      <dgm:spPr/>
    </dgm:pt>
  </dgm:ptLst>
  <dgm:cxnLst>
    <dgm:cxn modelId="{D069A11C-6726-4B0A-A659-EFD4847EC35A}" srcId="{5BB7AC87-33C0-4C4B-AD82-8E7A82E052B8}" destId="{CE2CD403-59ED-43A5-A218-56BA2A90EEE7}" srcOrd="1" destOrd="0" parTransId="{4B27A516-1987-4443-9A94-A172DBC299AA}" sibTransId="{DF90CD54-BCC6-47C0-8202-114731C1A834}"/>
    <dgm:cxn modelId="{91A80C10-83BA-452E-92E3-68EF5ED54167}" type="presOf" srcId="{75ACBC41-562E-4238-BAA8-5F415C5973AE}" destId="{BF6E2FEE-661C-4B7C-B413-45301CDA8C3E}" srcOrd="0" destOrd="0" presId="urn:microsoft.com/office/officeart/2008/layout/LinedList"/>
    <dgm:cxn modelId="{6D85D2A8-E89A-4605-92D3-D235FCFF9CD1}" type="presOf" srcId="{5BB7AC87-33C0-4C4B-AD82-8E7A82E052B8}" destId="{26E7460D-740F-430E-8B1B-D88265E667E1}" srcOrd="0" destOrd="0" presId="urn:microsoft.com/office/officeart/2008/layout/LinedList"/>
    <dgm:cxn modelId="{46132BEE-A00A-4394-BAF1-FDB19194395E}" type="presOf" srcId="{CE2CD403-59ED-43A5-A218-56BA2A90EEE7}" destId="{FD08EB8B-816F-4AF8-9290-421BCC4DDE0A}" srcOrd="0" destOrd="0" presId="urn:microsoft.com/office/officeart/2008/layout/LinedList"/>
    <dgm:cxn modelId="{9275DB4E-BD82-451A-8FB3-716CDC9A617B}" srcId="{5BB7AC87-33C0-4C4B-AD82-8E7A82E052B8}" destId="{75ACBC41-562E-4238-BAA8-5F415C5973AE}" srcOrd="0" destOrd="0" parTransId="{EAA72B41-4DF1-4084-85DE-3735E05A91FE}" sibTransId="{5F745F62-60C8-489C-81DC-E188F180CC24}"/>
    <dgm:cxn modelId="{414E295E-9DBE-4D7E-85FA-8D63A35FFB9C}" type="presParOf" srcId="{26E7460D-740F-430E-8B1B-D88265E667E1}" destId="{09F419A7-5861-44F3-816C-F8F1116467BC}" srcOrd="0" destOrd="0" presId="urn:microsoft.com/office/officeart/2008/layout/LinedList"/>
    <dgm:cxn modelId="{7B0F08F0-72CF-4586-9028-3C17052ACA21}" type="presParOf" srcId="{26E7460D-740F-430E-8B1B-D88265E667E1}" destId="{64979FCE-3A72-49C3-A5F3-4CE479553006}" srcOrd="1" destOrd="0" presId="urn:microsoft.com/office/officeart/2008/layout/LinedList"/>
    <dgm:cxn modelId="{FC00315F-0DD7-411D-99F9-5A00E1439D72}" type="presParOf" srcId="{64979FCE-3A72-49C3-A5F3-4CE479553006}" destId="{BF6E2FEE-661C-4B7C-B413-45301CDA8C3E}" srcOrd="0" destOrd="0" presId="urn:microsoft.com/office/officeart/2008/layout/LinedList"/>
    <dgm:cxn modelId="{CD28667C-CA39-411F-B155-2CAA94690FFD}" type="presParOf" srcId="{64979FCE-3A72-49C3-A5F3-4CE479553006}" destId="{3E1B2A65-CF5F-462C-9483-D3B91AA3F5D7}" srcOrd="1" destOrd="0" presId="urn:microsoft.com/office/officeart/2008/layout/LinedList"/>
    <dgm:cxn modelId="{B6CC1B7D-6916-4FFE-8058-995D4467FB0B}" type="presParOf" srcId="{26E7460D-740F-430E-8B1B-D88265E667E1}" destId="{77C121F6-4F61-48DD-817D-490093110B8B}" srcOrd="2" destOrd="0" presId="urn:microsoft.com/office/officeart/2008/layout/LinedList"/>
    <dgm:cxn modelId="{F5EC7AB7-209F-4157-ADDD-F89EEB6DD3AC}" type="presParOf" srcId="{26E7460D-740F-430E-8B1B-D88265E667E1}" destId="{24B6E1DA-E733-4FE4-A62D-40E81EB28FCF}" srcOrd="3" destOrd="0" presId="urn:microsoft.com/office/officeart/2008/layout/LinedList"/>
    <dgm:cxn modelId="{04AEF3A1-9A95-4D16-AB9F-B40505D75E0B}" type="presParOf" srcId="{24B6E1DA-E733-4FE4-A62D-40E81EB28FCF}" destId="{FD08EB8B-816F-4AF8-9290-421BCC4DDE0A}" srcOrd="0" destOrd="0" presId="urn:microsoft.com/office/officeart/2008/layout/LinedList"/>
    <dgm:cxn modelId="{E0F8E736-C0BE-4E67-AB48-C7BD65B5D5BE}" type="presParOf" srcId="{24B6E1DA-E733-4FE4-A62D-40E81EB28FCF}" destId="{EA16BB18-035F-4849-A19B-3E903E015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B0E14-F31C-43D7-B9FE-BE8F48A91D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CDA028F3-81E6-4863-9A03-A39821FF58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Inactive cells, on the other hand lose their connectivity and become targets for cell death</a:t>
          </a:r>
        </a:p>
      </dgm:t>
    </dgm:pt>
    <dgm:pt modelId="{4578187B-971A-4ADC-BFEC-720C079C4956}" type="parTrans" cxnId="{94C8C9BD-C97E-4722-9BE7-1A8F74CD4FB1}">
      <dgm:prSet/>
      <dgm:spPr/>
      <dgm:t>
        <a:bodyPr/>
        <a:lstStyle/>
        <a:p>
          <a:endParaRPr lang="en-US"/>
        </a:p>
      </dgm:t>
    </dgm:pt>
    <dgm:pt modelId="{A5349633-21F7-4AAC-B86E-CF05FD4F50B7}" type="sibTrans" cxnId="{94C8C9BD-C97E-4722-9BE7-1A8F74CD4FB1}">
      <dgm:prSet/>
      <dgm:spPr/>
      <dgm:t>
        <a:bodyPr/>
        <a:lstStyle/>
        <a:p>
          <a:endParaRPr lang="en-US"/>
        </a:p>
      </dgm:t>
    </dgm:pt>
    <dgm:pt modelId="{96DC65B4-E00E-409D-9DE7-47EE6FFA62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That is why people experience the “use it or lose it” phenomenon</a:t>
          </a:r>
        </a:p>
      </dgm:t>
    </dgm:pt>
    <dgm:pt modelId="{43432172-2D02-4D1D-8B13-65A4465534A6}" type="parTrans" cxnId="{E8EA2865-1E60-46DC-8E6B-774AA2E019E7}">
      <dgm:prSet/>
      <dgm:spPr/>
      <dgm:t>
        <a:bodyPr/>
        <a:lstStyle/>
        <a:p>
          <a:endParaRPr lang="en-US"/>
        </a:p>
      </dgm:t>
    </dgm:pt>
    <dgm:pt modelId="{C9EE51F0-C096-4A77-967C-29DE06D1C617}" type="sibTrans" cxnId="{E8EA2865-1E60-46DC-8E6B-774AA2E019E7}">
      <dgm:prSet/>
      <dgm:spPr/>
      <dgm:t>
        <a:bodyPr/>
        <a:lstStyle/>
        <a:p>
          <a:endParaRPr lang="en-US"/>
        </a:p>
      </dgm:t>
    </dgm:pt>
    <dgm:pt modelId="{9AD91B47-2EE4-4FC1-87F4-F0CDFE4CFA59}" type="pres">
      <dgm:prSet presAssocID="{42AB0E14-F31C-43D7-B9FE-BE8F48A91D4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AA374-61DC-41E8-96FF-7E5E95634E14}" type="pres">
      <dgm:prSet presAssocID="{CDA028F3-81E6-4863-9A03-A39821FF586D}" presName="compNode" presStyleCnt="0"/>
      <dgm:spPr/>
    </dgm:pt>
    <dgm:pt modelId="{B7F903AC-7BC8-4F62-AD0A-117C3F011DE2}" type="pres">
      <dgm:prSet presAssocID="{CDA028F3-81E6-4863-9A03-A39821FF586D}" presName="bgRect" presStyleLbl="bgShp" presStyleIdx="0" presStyleCnt="2"/>
      <dgm:spPr/>
    </dgm:pt>
    <dgm:pt modelId="{CBE94ADF-98FE-4187-860E-5A7F6DA0517C}" type="pres">
      <dgm:prSet presAssocID="{CDA028F3-81E6-4863-9A03-A39821FF586D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NA"/>
        </a:ext>
      </dgm:extLst>
    </dgm:pt>
    <dgm:pt modelId="{3C8DE639-5A87-476B-977D-C921571AF838}" type="pres">
      <dgm:prSet presAssocID="{CDA028F3-81E6-4863-9A03-A39821FF586D}" presName="spaceRect" presStyleCnt="0"/>
      <dgm:spPr/>
    </dgm:pt>
    <dgm:pt modelId="{1D335565-DACC-4ED5-A447-135D89D5A1B3}" type="pres">
      <dgm:prSet presAssocID="{CDA028F3-81E6-4863-9A03-A39821FF586D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6F5D119-353B-4EAA-AEE6-9DA55F9C575F}" type="pres">
      <dgm:prSet presAssocID="{A5349633-21F7-4AAC-B86E-CF05FD4F50B7}" presName="sibTrans" presStyleCnt="0"/>
      <dgm:spPr/>
    </dgm:pt>
    <dgm:pt modelId="{AAAB05BB-92E8-4E90-9C32-CF7FB7321BEB}" type="pres">
      <dgm:prSet presAssocID="{96DC65B4-E00E-409D-9DE7-47EE6FFA62C6}" presName="compNode" presStyleCnt="0"/>
      <dgm:spPr/>
    </dgm:pt>
    <dgm:pt modelId="{7BBBF79A-FBBA-47F5-9FAB-47BE0B216D42}" type="pres">
      <dgm:prSet presAssocID="{96DC65B4-E00E-409D-9DE7-47EE6FFA62C6}" presName="bgRect" presStyleLbl="bgShp" presStyleIdx="1" presStyleCnt="2"/>
      <dgm:spPr/>
    </dgm:pt>
    <dgm:pt modelId="{DFABAF61-847E-43BA-A523-EED88C9627E7}" type="pres">
      <dgm:prSet presAssocID="{96DC65B4-E00E-409D-9DE7-47EE6FFA62C6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2EBA3EF5-8362-430C-9262-F6199EE45F5A}" type="pres">
      <dgm:prSet presAssocID="{96DC65B4-E00E-409D-9DE7-47EE6FFA62C6}" presName="spaceRect" presStyleCnt="0"/>
      <dgm:spPr/>
    </dgm:pt>
    <dgm:pt modelId="{B4B5C8AB-1897-479D-84DF-7820670DC28B}" type="pres">
      <dgm:prSet presAssocID="{96DC65B4-E00E-409D-9DE7-47EE6FFA62C6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8EA2865-1E60-46DC-8E6B-774AA2E019E7}" srcId="{42AB0E14-F31C-43D7-B9FE-BE8F48A91D43}" destId="{96DC65B4-E00E-409D-9DE7-47EE6FFA62C6}" srcOrd="1" destOrd="0" parTransId="{43432172-2D02-4D1D-8B13-65A4465534A6}" sibTransId="{C9EE51F0-C096-4A77-967C-29DE06D1C617}"/>
    <dgm:cxn modelId="{94C8C9BD-C97E-4722-9BE7-1A8F74CD4FB1}" srcId="{42AB0E14-F31C-43D7-B9FE-BE8F48A91D43}" destId="{CDA028F3-81E6-4863-9A03-A39821FF586D}" srcOrd="0" destOrd="0" parTransId="{4578187B-971A-4ADC-BFEC-720C079C4956}" sibTransId="{A5349633-21F7-4AAC-B86E-CF05FD4F50B7}"/>
    <dgm:cxn modelId="{66B06F54-4B17-4DB3-8BDE-2DF0A39098BF}" type="presOf" srcId="{96DC65B4-E00E-409D-9DE7-47EE6FFA62C6}" destId="{B4B5C8AB-1897-479D-84DF-7820670DC28B}" srcOrd="0" destOrd="0" presId="urn:microsoft.com/office/officeart/2018/2/layout/IconVerticalSolidList"/>
    <dgm:cxn modelId="{8F47ABC2-4AE0-45D4-B19D-9A3C9E94AA5A}" type="presOf" srcId="{42AB0E14-F31C-43D7-B9FE-BE8F48A91D43}" destId="{9AD91B47-2EE4-4FC1-87F4-F0CDFE4CFA59}" srcOrd="0" destOrd="0" presId="urn:microsoft.com/office/officeart/2018/2/layout/IconVerticalSolidList"/>
    <dgm:cxn modelId="{08677F74-9098-41D0-9B68-5CA4D031D173}" type="presOf" srcId="{CDA028F3-81E6-4863-9A03-A39821FF586D}" destId="{1D335565-DACC-4ED5-A447-135D89D5A1B3}" srcOrd="0" destOrd="0" presId="urn:microsoft.com/office/officeart/2018/2/layout/IconVerticalSolidList"/>
    <dgm:cxn modelId="{F00E7D0B-70B3-4EE8-87D0-925EE56DE296}" type="presParOf" srcId="{9AD91B47-2EE4-4FC1-87F4-F0CDFE4CFA59}" destId="{8A1AA374-61DC-41E8-96FF-7E5E95634E14}" srcOrd="0" destOrd="0" presId="urn:microsoft.com/office/officeart/2018/2/layout/IconVerticalSolidList"/>
    <dgm:cxn modelId="{EAC9EC76-16FA-436A-8AC2-5BC0B11BEDEA}" type="presParOf" srcId="{8A1AA374-61DC-41E8-96FF-7E5E95634E14}" destId="{B7F903AC-7BC8-4F62-AD0A-117C3F011DE2}" srcOrd="0" destOrd="0" presId="urn:microsoft.com/office/officeart/2018/2/layout/IconVerticalSolidList"/>
    <dgm:cxn modelId="{6D2E8998-2D4A-4ECD-9115-0E2662C69AFC}" type="presParOf" srcId="{8A1AA374-61DC-41E8-96FF-7E5E95634E14}" destId="{CBE94ADF-98FE-4187-860E-5A7F6DA0517C}" srcOrd="1" destOrd="0" presId="urn:microsoft.com/office/officeart/2018/2/layout/IconVerticalSolidList"/>
    <dgm:cxn modelId="{39EB8D58-41EF-463B-B4D9-B801784661B0}" type="presParOf" srcId="{8A1AA374-61DC-41E8-96FF-7E5E95634E14}" destId="{3C8DE639-5A87-476B-977D-C921571AF838}" srcOrd="2" destOrd="0" presId="urn:microsoft.com/office/officeart/2018/2/layout/IconVerticalSolidList"/>
    <dgm:cxn modelId="{D9600B58-730A-4650-8FAD-816E53EEEF81}" type="presParOf" srcId="{8A1AA374-61DC-41E8-96FF-7E5E95634E14}" destId="{1D335565-DACC-4ED5-A447-135D89D5A1B3}" srcOrd="3" destOrd="0" presId="urn:microsoft.com/office/officeart/2018/2/layout/IconVerticalSolidList"/>
    <dgm:cxn modelId="{9FFAD86E-2C51-4B7A-96B3-FC6757030B9F}" type="presParOf" srcId="{9AD91B47-2EE4-4FC1-87F4-F0CDFE4CFA59}" destId="{66F5D119-353B-4EAA-AEE6-9DA55F9C575F}" srcOrd="1" destOrd="0" presId="urn:microsoft.com/office/officeart/2018/2/layout/IconVerticalSolidList"/>
    <dgm:cxn modelId="{6702A5B3-68EC-4DBB-BF83-1F2D422CD3F9}" type="presParOf" srcId="{9AD91B47-2EE4-4FC1-87F4-F0CDFE4CFA59}" destId="{AAAB05BB-92E8-4E90-9C32-CF7FB7321BEB}" srcOrd="2" destOrd="0" presId="urn:microsoft.com/office/officeart/2018/2/layout/IconVerticalSolidList"/>
    <dgm:cxn modelId="{CBCA4543-1671-4095-B550-C472AC93CB5E}" type="presParOf" srcId="{AAAB05BB-92E8-4E90-9C32-CF7FB7321BEB}" destId="{7BBBF79A-FBBA-47F5-9FAB-47BE0B216D42}" srcOrd="0" destOrd="0" presId="urn:microsoft.com/office/officeart/2018/2/layout/IconVerticalSolidList"/>
    <dgm:cxn modelId="{3FBE3E84-CBB6-42FC-8152-13882495EC0C}" type="presParOf" srcId="{AAAB05BB-92E8-4E90-9C32-CF7FB7321BEB}" destId="{DFABAF61-847E-43BA-A523-EED88C9627E7}" srcOrd="1" destOrd="0" presId="urn:microsoft.com/office/officeart/2018/2/layout/IconVerticalSolidList"/>
    <dgm:cxn modelId="{818039E4-C1ED-4C31-BFC3-8BF0FD3FF9B7}" type="presParOf" srcId="{AAAB05BB-92E8-4E90-9C32-CF7FB7321BEB}" destId="{2EBA3EF5-8362-430C-9262-F6199EE45F5A}" srcOrd="2" destOrd="0" presId="urn:microsoft.com/office/officeart/2018/2/layout/IconVerticalSolidList"/>
    <dgm:cxn modelId="{E10A04CA-2033-4218-AF25-0E77CE324B3F}" type="presParOf" srcId="{AAAB05BB-92E8-4E90-9C32-CF7FB7321BEB}" destId="{B4B5C8AB-1897-479D-84DF-7820670DC2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364D51-4741-423B-9F76-FE04B4F65C54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100866-7911-47CE-9FA0-70B8C5F636F3}">
      <dgm:prSet/>
      <dgm:spPr/>
      <dgm:t>
        <a:bodyPr/>
        <a:lstStyle/>
        <a:p>
          <a:r>
            <a:rPr lang="en-US"/>
            <a:t>NGF is Nerve Growth Factor</a:t>
          </a:r>
        </a:p>
      </dgm:t>
    </dgm:pt>
    <dgm:pt modelId="{85149AF8-1A5E-4CCD-AAE8-5B07DB073A2B}" type="parTrans" cxnId="{4F6F5FCB-2D15-474F-AB3A-59BA94BBEFD0}">
      <dgm:prSet/>
      <dgm:spPr/>
      <dgm:t>
        <a:bodyPr/>
        <a:lstStyle/>
        <a:p>
          <a:endParaRPr lang="en-US"/>
        </a:p>
      </dgm:t>
    </dgm:pt>
    <dgm:pt modelId="{5A2753C3-F669-4556-9ABC-FCCCCC38AE5C}" type="sibTrans" cxnId="{4F6F5FCB-2D15-474F-AB3A-59BA94BBEFD0}">
      <dgm:prSet/>
      <dgm:spPr/>
      <dgm:t>
        <a:bodyPr/>
        <a:lstStyle/>
        <a:p>
          <a:endParaRPr lang="en-US"/>
        </a:p>
      </dgm:t>
    </dgm:pt>
    <dgm:pt modelId="{E0E055BC-7AD7-4DD1-A36C-6660DC55A443}">
      <dgm:prSet/>
      <dgm:spPr/>
      <dgm:t>
        <a:bodyPr/>
        <a:lstStyle/>
        <a:p>
          <a:r>
            <a:rPr lang="en-US"/>
            <a:t>It contributes to the maintenance of healthy neurons</a:t>
          </a:r>
        </a:p>
      </dgm:t>
    </dgm:pt>
    <dgm:pt modelId="{2BEE0B0B-5434-4B32-B3B1-499D910338AC}" type="parTrans" cxnId="{4146E8BC-769B-463E-9E2B-74FD9FF6F371}">
      <dgm:prSet/>
      <dgm:spPr/>
      <dgm:t>
        <a:bodyPr/>
        <a:lstStyle/>
        <a:p>
          <a:endParaRPr lang="en-US"/>
        </a:p>
      </dgm:t>
    </dgm:pt>
    <dgm:pt modelId="{3BE253F0-932E-4241-AB1E-880211C55015}" type="sibTrans" cxnId="{4146E8BC-769B-463E-9E2B-74FD9FF6F371}">
      <dgm:prSet/>
      <dgm:spPr/>
      <dgm:t>
        <a:bodyPr/>
        <a:lstStyle/>
        <a:p>
          <a:endParaRPr lang="en-US"/>
        </a:p>
      </dgm:t>
    </dgm:pt>
    <dgm:pt modelId="{53B510A5-8F28-4EA7-B1A4-726BDE77810D}">
      <dgm:prSet/>
      <dgm:spPr/>
      <dgm:t>
        <a:bodyPr/>
        <a:lstStyle/>
        <a:p>
          <a:r>
            <a:rPr lang="en-US"/>
            <a:t>Since brain cells can be quite old, their continuous maintenance is of primary importance to their function</a:t>
          </a:r>
        </a:p>
      </dgm:t>
    </dgm:pt>
    <dgm:pt modelId="{75435D91-67BC-45F7-8910-A249B86D9581}" type="parTrans" cxnId="{00741534-6944-489B-B443-27FBC2A59793}">
      <dgm:prSet/>
      <dgm:spPr/>
      <dgm:t>
        <a:bodyPr/>
        <a:lstStyle/>
        <a:p>
          <a:endParaRPr lang="en-US"/>
        </a:p>
      </dgm:t>
    </dgm:pt>
    <dgm:pt modelId="{F4726D17-77CD-4DAE-9DB8-82CCABD64C10}" type="sibTrans" cxnId="{00741534-6944-489B-B443-27FBC2A59793}">
      <dgm:prSet/>
      <dgm:spPr/>
      <dgm:t>
        <a:bodyPr/>
        <a:lstStyle/>
        <a:p>
          <a:endParaRPr lang="en-US"/>
        </a:p>
      </dgm:t>
    </dgm:pt>
    <dgm:pt modelId="{54359702-B5DE-466E-8F1C-A82CAB27E606}">
      <dgm:prSet/>
      <dgm:spPr/>
      <dgm:t>
        <a:bodyPr/>
        <a:lstStyle/>
        <a:p>
          <a:r>
            <a:rPr lang="en-US"/>
            <a:t>The higher the cognitive challenge, the greater the secretion of NGF</a:t>
          </a:r>
        </a:p>
      </dgm:t>
    </dgm:pt>
    <dgm:pt modelId="{08704FFB-D97A-461B-BB00-CB2433F8818E}" type="parTrans" cxnId="{387245EE-BFF7-4EF8-8DCD-B0E7F63D33D0}">
      <dgm:prSet/>
      <dgm:spPr/>
      <dgm:t>
        <a:bodyPr/>
        <a:lstStyle/>
        <a:p>
          <a:endParaRPr lang="en-US"/>
        </a:p>
      </dgm:t>
    </dgm:pt>
    <dgm:pt modelId="{7005C737-148E-4174-8476-69D7E9D4A993}" type="sibTrans" cxnId="{387245EE-BFF7-4EF8-8DCD-B0E7F63D33D0}">
      <dgm:prSet/>
      <dgm:spPr/>
      <dgm:t>
        <a:bodyPr/>
        <a:lstStyle/>
        <a:p>
          <a:endParaRPr lang="en-US"/>
        </a:p>
      </dgm:t>
    </dgm:pt>
    <dgm:pt modelId="{5FD993F6-E7D2-40F7-ABBB-A2BA9CA74A3E}" type="pres">
      <dgm:prSet presAssocID="{94364D51-4741-423B-9F76-FE04B4F65C5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CD3A5C-BC57-42BA-8942-863619EEEB95}" type="pres">
      <dgm:prSet presAssocID="{94364D51-4741-423B-9F76-FE04B4F65C54}" presName="axisShape" presStyleLbl="bgShp" presStyleIdx="0" presStyleCnt="1"/>
      <dgm:spPr/>
    </dgm:pt>
    <dgm:pt modelId="{32573FDB-50A6-44D1-9C04-4D651405BF65}" type="pres">
      <dgm:prSet presAssocID="{94364D51-4741-423B-9F76-FE04B4F65C54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ABF78-0B9F-421B-89CA-9B2CE7BB6B1D}" type="pres">
      <dgm:prSet presAssocID="{94364D51-4741-423B-9F76-FE04B4F65C54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C2D5-1927-42DA-892E-EB32FB9BC957}" type="pres">
      <dgm:prSet presAssocID="{94364D51-4741-423B-9F76-FE04B4F65C54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BB871-67A9-4FB9-80C0-E0508B7BB9AE}" type="pres">
      <dgm:prSet presAssocID="{94364D51-4741-423B-9F76-FE04B4F65C54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41534-6944-489B-B443-27FBC2A59793}" srcId="{94364D51-4741-423B-9F76-FE04B4F65C54}" destId="{53B510A5-8F28-4EA7-B1A4-726BDE77810D}" srcOrd="2" destOrd="0" parTransId="{75435D91-67BC-45F7-8910-A249B86D9581}" sibTransId="{F4726D17-77CD-4DAE-9DB8-82CCABD64C10}"/>
    <dgm:cxn modelId="{387245EE-BFF7-4EF8-8DCD-B0E7F63D33D0}" srcId="{94364D51-4741-423B-9F76-FE04B4F65C54}" destId="{54359702-B5DE-466E-8F1C-A82CAB27E606}" srcOrd="3" destOrd="0" parTransId="{08704FFB-D97A-461B-BB00-CB2433F8818E}" sibTransId="{7005C737-148E-4174-8476-69D7E9D4A993}"/>
    <dgm:cxn modelId="{5A562051-9EC3-45B4-8AC0-D27BC1BEA9EE}" type="presOf" srcId="{54359702-B5DE-466E-8F1C-A82CAB27E606}" destId="{ED8BB871-67A9-4FB9-80C0-E0508B7BB9AE}" srcOrd="0" destOrd="0" presId="urn:microsoft.com/office/officeart/2005/8/layout/matrix2"/>
    <dgm:cxn modelId="{CCDD8A3E-D1D0-470A-87F7-0474A28C079E}" type="presOf" srcId="{53B510A5-8F28-4EA7-B1A4-726BDE77810D}" destId="{139FC2D5-1927-42DA-892E-EB32FB9BC957}" srcOrd="0" destOrd="0" presId="urn:microsoft.com/office/officeart/2005/8/layout/matrix2"/>
    <dgm:cxn modelId="{9DE97277-6CEE-4692-956A-0E7C8E3EB286}" type="presOf" srcId="{94364D51-4741-423B-9F76-FE04B4F65C54}" destId="{5FD993F6-E7D2-40F7-ABBB-A2BA9CA74A3E}" srcOrd="0" destOrd="0" presId="urn:microsoft.com/office/officeart/2005/8/layout/matrix2"/>
    <dgm:cxn modelId="{4146E8BC-769B-463E-9E2B-74FD9FF6F371}" srcId="{94364D51-4741-423B-9F76-FE04B4F65C54}" destId="{E0E055BC-7AD7-4DD1-A36C-6660DC55A443}" srcOrd="1" destOrd="0" parTransId="{2BEE0B0B-5434-4B32-B3B1-499D910338AC}" sibTransId="{3BE253F0-932E-4241-AB1E-880211C55015}"/>
    <dgm:cxn modelId="{4F6F5FCB-2D15-474F-AB3A-59BA94BBEFD0}" srcId="{94364D51-4741-423B-9F76-FE04B4F65C54}" destId="{29100866-7911-47CE-9FA0-70B8C5F636F3}" srcOrd="0" destOrd="0" parTransId="{85149AF8-1A5E-4CCD-AAE8-5B07DB073A2B}" sibTransId="{5A2753C3-F669-4556-9ABC-FCCCCC38AE5C}"/>
    <dgm:cxn modelId="{1020DCB2-6E69-46AB-87FD-802446F2EA77}" type="presOf" srcId="{E0E055BC-7AD7-4DD1-A36C-6660DC55A443}" destId="{D62ABF78-0B9F-421B-89CA-9B2CE7BB6B1D}" srcOrd="0" destOrd="0" presId="urn:microsoft.com/office/officeart/2005/8/layout/matrix2"/>
    <dgm:cxn modelId="{271D03F7-087E-4007-BB08-532388350075}" type="presOf" srcId="{29100866-7911-47CE-9FA0-70B8C5F636F3}" destId="{32573FDB-50A6-44D1-9C04-4D651405BF65}" srcOrd="0" destOrd="0" presId="urn:microsoft.com/office/officeart/2005/8/layout/matrix2"/>
    <dgm:cxn modelId="{A05354A6-AAD8-486C-A1F8-0ECD41B8E743}" type="presParOf" srcId="{5FD993F6-E7D2-40F7-ABBB-A2BA9CA74A3E}" destId="{18CD3A5C-BC57-42BA-8942-863619EEEB95}" srcOrd="0" destOrd="0" presId="urn:microsoft.com/office/officeart/2005/8/layout/matrix2"/>
    <dgm:cxn modelId="{15308C5D-95D4-4F66-91D5-5255B03374D5}" type="presParOf" srcId="{5FD993F6-E7D2-40F7-ABBB-A2BA9CA74A3E}" destId="{32573FDB-50A6-44D1-9C04-4D651405BF65}" srcOrd="1" destOrd="0" presId="urn:microsoft.com/office/officeart/2005/8/layout/matrix2"/>
    <dgm:cxn modelId="{990CE0A8-8550-426F-9B1A-9383272C81AA}" type="presParOf" srcId="{5FD993F6-E7D2-40F7-ABBB-A2BA9CA74A3E}" destId="{D62ABF78-0B9F-421B-89CA-9B2CE7BB6B1D}" srcOrd="2" destOrd="0" presId="urn:microsoft.com/office/officeart/2005/8/layout/matrix2"/>
    <dgm:cxn modelId="{581B03F3-E76C-4D60-BC16-BA899DFEFC8A}" type="presParOf" srcId="{5FD993F6-E7D2-40F7-ABBB-A2BA9CA74A3E}" destId="{139FC2D5-1927-42DA-892E-EB32FB9BC957}" srcOrd="3" destOrd="0" presId="urn:microsoft.com/office/officeart/2005/8/layout/matrix2"/>
    <dgm:cxn modelId="{43AC670B-CB48-40ED-A081-2737F3562BDF}" type="presParOf" srcId="{5FD993F6-E7D2-40F7-ABBB-A2BA9CA74A3E}" destId="{ED8BB871-67A9-4FB9-80C0-E0508B7BB9A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8D7D53-3D49-4D94-A534-9EC625B976B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86EB63-0DFD-4EA0-AB4E-6F933E3D964B}">
      <dgm:prSet/>
      <dgm:spPr/>
      <dgm:t>
        <a:bodyPr/>
        <a:lstStyle/>
        <a:p>
          <a:r>
            <a:rPr lang="en-US" dirty="0"/>
            <a:t>Cognitive exercise is most effective when you are challenged at a level that is neither too easy, nor too difficult…right on the cusp of what you are capable of</a:t>
          </a:r>
        </a:p>
      </dgm:t>
    </dgm:pt>
    <dgm:pt modelId="{1714AF00-C9D1-4900-A305-95619E438031}" type="parTrans" cxnId="{0B19DCC2-BE87-4032-97FA-E373D5A17271}">
      <dgm:prSet/>
      <dgm:spPr/>
      <dgm:t>
        <a:bodyPr/>
        <a:lstStyle/>
        <a:p>
          <a:endParaRPr lang="en-US"/>
        </a:p>
      </dgm:t>
    </dgm:pt>
    <dgm:pt modelId="{64D1271A-FDF1-43D6-A797-497A49556952}" type="sibTrans" cxnId="{0B19DCC2-BE87-4032-97FA-E373D5A17271}">
      <dgm:prSet/>
      <dgm:spPr/>
      <dgm:t>
        <a:bodyPr/>
        <a:lstStyle/>
        <a:p>
          <a:endParaRPr lang="en-US"/>
        </a:p>
      </dgm:t>
    </dgm:pt>
    <dgm:pt modelId="{72F9EBA0-6BB1-4859-961F-81A182531DC9}">
      <dgm:prSet/>
      <dgm:spPr/>
      <dgm:t>
        <a:bodyPr/>
        <a:lstStyle/>
        <a:p>
          <a:r>
            <a:rPr lang="en-US"/>
            <a:t>Training at your “optimal threshold of ability” triggers the chemical reactions that builds your neural pathways</a:t>
          </a:r>
        </a:p>
      </dgm:t>
    </dgm:pt>
    <dgm:pt modelId="{E23AED97-AA64-4132-A1CB-7AA1B37629D6}" type="parTrans" cxnId="{6E4E4E13-3023-40AD-8FDE-49FE690C4E27}">
      <dgm:prSet/>
      <dgm:spPr/>
      <dgm:t>
        <a:bodyPr/>
        <a:lstStyle/>
        <a:p>
          <a:endParaRPr lang="en-US"/>
        </a:p>
      </dgm:t>
    </dgm:pt>
    <dgm:pt modelId="{13C251BB-9837-4357-A053-258539D1BDC4}" type="sibTrans" cxnId="{6E4E4E13-3023-40AD-8FDE-49FE690C4E27}">
      <dgm:prSet/>
      <dgm:spPr/>
      <dgm:t>
        <a:bodyPr/>
        <a:lstStyle/>
        <a:p>
          <a:endParaRPr lang="en-US"/>
        </a:p>
      </dgm:t>
    </dgm:pt>
    <dgm:pt modelId="{A1401ACC-9C8B-4807-B382-DF9B909A1187}">
      <dgm:prSet/>
      <dgm:spPr/>
      <dgm:t>
        <a:bodyPr/>
        <a:lstStyle/>
        <a:p>
          <a:r>
            <a:rPr lang="en-US"/>
            <a:t>Your brain becomes better connected</a:t>
          </a:r>
        </a:p>
      </dgm:t>
    </dgm:pt>
    <dgm:pt modelId="{2F8A6DF9-DFC3-49D4-8B51-BE4C24505AC6}" type="parTrans" cxnId="{68594A7B-49BA-4E0C-9E78-6963533DBB3F}">
      <dgm:prSet/>
      <dgm:spPr/>
      <dgm:t>
        <a:bodyPr/>
        <a:lstStyle/>
        <a:p>
          <a:endParaRPr lang="en-US"/>
        </a:p>
      </dgm:t>
    </dgm:pt>
    <dgm:pt modelId="{52D901F7-1E0F-4784-8067-71C256CC2E94}" type="sibTrans" cxnId="{68594A7B-49BA-4E0C-9E78-6963533DBB3F}">
      <dgm:prSet/>
      <dgm:spPr/>
      <dgm:t>
        <a:bodyPr/>
        <a:lstStyle/>
        <a:p>
          <a:endParaRPr lang="en-US"/>
        </a:p>
      </dgm:t>
    </dgm:pt>
    <dgm:pt modelId="{9DC92086-D522-49F4-9034-0F2C6B2A6B2B}" type="pres">
      <dgm:prSet presAssocID="{048D7D53-3D49-4D94-A534-9EC625B976B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104F43-A8A4-4CE3-B430-A0C27A2E12CE}" type="pres">
      <dgm:prSet presAssocID="{D886EB63-0DFD-4EA0-AB4E-6F933E3D964B}" presName="compNode" presStyleCnt="0"/>
      <dgm:spPr/>
    </dgm:pt>
    <dgm:pt modelId="{4B99D6E0-45E8-4C21-934B-78E66EE6AABD}" type="pres">
      <dgm:prSet presAssocID="{D886EB63-0DFD-4EA0-AB4E-6F933E3D964B}" presName="bgRect" presStyleLbl="bgShp" presStyleIdx="0" presStyleCnt="3"/>
      <dgm:spPr/>
    </dgm:pt>
    <dgm:pt modelId="{37C1B5B2-ED7D-489D-8BCA-DA5A8AD643CE}" type="pres">
      <dgm:prSet presAssocID="{D886EB63-0DFD-4EA0-AB4E-6F933E3D964B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A9EB0D49-43F2-4158-8121-C9FD85221062}" type="pres">
      <dgm:prSet presAssocID="{D886EB63-0DFD-4EA0-AB4E-6F933E3D964B}" presName="spaceRect" presStyleCnt="0"/>
      <dgm:spPr/>
    </dgm:pt>
    <dgm:pt modelId="{A026788A-A840-499B-8A14-1A6CD9DFD119}" type="pres">
      <dgm:prSet presAssocID="{D886EB63-0DFD-4EA0-AB4E-6F933E3D964B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4B35777-49B2-412B-A778-BDC2FB060229}" type="pres">
      <dgm:prSet presAssocID="{64D1271A-FDF1-43D6-A797-497A49556952}" presName="sibTrans" presStyleCnt="0"/>
      <dgm:spPr/>
    </dgm:pt>
    <dgm:pt modelId="{C130D370-DCBF-4452-8668-4F8D0D202E7A}" type="pres">
      <dgm:prSet presAssocID="{72F9EBA0-6BB1-4859-961F-81A182531DC9}" presName="compNode" presStyleCnt="0"/>
      <dgm:spPr/>
    </dgm:pt>
    <dgm:pt modelId="{0641325F-864E-49F3-9107-04F6A0E4D8B3}" type="pres">
      <dgm:prSet presAssocID="{72F9EBA0-6BB1-4859-961F-81A182531DC9}" presName="bgRect" presStyleLbl="bgShp" presStyleIdx="1" presStyleCnt="3"/>
      <dgm:spPr/>
    </dgm:pt>
    <dgm:pt modelId="{4FBF7727-D172-4C27-98BF-231D29E81475}" type="pres">
      <dgm:prSet presAssocID="{72F9EBA0-6BB1-4859-961F-81A182531DC9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410DEE8B-0C48-440F-92BB-36948512FCD7}" type="pres">
      <dgm:prSet presAssocID="{72F9EBA0-6BB1-4859-961F-81A182531DC9}" presName="spaceRect" presStyleCnt="0"/>
      <dgm:spPr/>
    </dgm:pt>
    <dgm:pt modelId="{4633BD56-BCD6-4C67-962C-3570328DC324}" type="pres">
      <dgm:prSet presAssocID="{72F9EBA0-6BB1-4859-961F-81A182531DC9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94FF631-6AAE-47EE-9CD7-9E8D1BFE2446}" type="pres">
      <dgm:prSet presAssocID="{13C251BB-9837-4357-A053-258539D1BDC4}" presName="sibTrans" presStyleCnt="0"/>
      <dgm:spPr/>
    </dgm:pt>
    <dgm:pt modelId="{F3DAF522-797B-45F0-B12C-58D3D616723D}" type="pres">
      <dgm:prSet presAssocID="{A1401ACC-9C8B-4807-B382-DF9B909A1187}" presName="compNode" presStyleCnt="0"/>
      <dgm:spPr/>
    </dgm:pt>
    <dgm:pt modelId="{0E0011BB-CD8B-426E-88D9-494FE5B1FA48}" type="pres">
      <dgm:prSet presAssocID="{A1401ACC-9C8B-4807-B382-DF9B909A1187}" presName="bgRect" presStyleLbl="bgShp" presStyleIdx="2" presStyleCnt="3"/>
      <dgm:spPr/>
    </dgm:pt>
    <dgm:pt modelId="{45A70395-E630-4971-A841-04D3BEAAFC5B}" type="pres">
      <dgm:prSet presAssocID="{A1401ACC-9C8B-4807-B382-DF9B909A1187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2D9231A-A1FE-40B1-8BBB-F2EE71D0B347}" type="pres">
      <dgm:prSet presAssocID="{A1401ACC-9C8B-4807-B382-DF9B909A1187}" presName="spaceRect" presStyleCnt="0"/>
      <dgm:spPr/>
    </dgm:pt>
    <dgm:pt modelId="{3C096B02-59C4-4755-BE1C-29FFA5133A0F}" type="pres">
      <dgm:prSet presAssocID="{A1401ACC-9C8B-4807-B382-DF9B909A1187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54F65-008C-46C4-8D90-9966C243DB56}" type="presOf" srcId="{72F9EBA0-6BB1-4859-961F-81A182531DC9}" destId="{4633BD56-BCD6-4C67-962C-3570328DC324}" srcOrd="0" destOrd="0" presId="urn:microsoft.com/office/officeart/2018/2/layout/IconVerticalSolidList"/>
    <dgm:cxn modelId="{AF2398EF-7B0C-400C-91EC-2C1EBBA4C3C3}" type="presOf" srcId="{048D7D53-3D49-4D94-A534-9EC625B976B5}" destId="{9DC92086-D522-49F4-9034-0F2C6B2A6B2B}" srcOrd="0" destOrd="0" presId="urn:microsoft.com/office/officeart/2018/2/layout/IconVerticalSolidList"/>
    <dgm:cxn modelId="{68594A7B-49BA-4E0C-9E78-6963533DBB3F}" srcId="{048D7D53-3D49-4D94-A534-9EC625B976B5}" destId="{A1401ACC-9C8B-4807-B382-DF9B909A1187}" srcOrd="2" destOrd="0" parTransId="{2F8A6DF9-DFC3-49D4-8B51-BE4C24505AC6}" sibTransId="{52D901F7-1E0F-4784-8067-71C256CC2E94}"/>
    <dgm:cxn modelId="{56B0FCF6-0682-4AF5-9955-EA026E38E347}" type="presOf" srcId="{D886EB63-0DFD-4EA0-AB4E-6F933E3D964B}" destId="{A026788A-A840-499B-8A14-1A6CD9DFD119}" srcOrd="0" destOrd="0" presId="urn:microsoft.com/office/officeart/2018/2/layout/IconVerticalSolidList"/>
    <dgm:cxn modelId="{0B19DCC2-BE87-4032-97FA-E373D5A17271}" srcId="{048D7D53-3D49-4D94-A534-9EC625B976B5}" destId="{D886EB63-0DFD-4EA0-AB4E-6F933E3D964B}" srcOrd="0" destOrd="0" parTransId="{1714AF00-C9D1-4900-A305-95619E438031}" sibTransId="{64D1271A-FDF1-43D6-A797-497A49556952}"/>
    <dgm:cxn modelId="{6E4E4E13-3023-40AD-8FDE-49FE690C4E27}" srcId="{048D7D53-3D49-4D94-A534-9EC625B976B5}" destId="{72F9EBA0-6BB1-4859-961F-81A182531DC9}" srcOrd="1" destOrd="0" parTransId="{E23AED97-AA64-4132-A1CB-7AA1B37629D6}" sibTransId="{13C251BB-9837-4357-A053-258539D1BDC4}"/>
    <dgm:cxn modelId="{10311FCC-16D2-4A39-B56A-0AC0F0BEA13B}" type="presOf" srcId="{A1401ACC-9C8B-4807-B382-DF9B909A1187}" destId="{3C096B02-59C4-4755-BE1C-29FFA5133A0F}" srcOrd="0" destOrd="0" presId="urn:microsoft.com/office/officeart/2018/2/layout/IconVerticalSolidList"/>
    <dgm:cxn modelId="{41A174F6-6146-42AE-964E-DD9274504E89}" type="presParOf" srcId="{9DC92086-D522-49F4-9034-0F2C6B2A6B2B}" destId="{6A104F43-A8A4-4CE3-B430-A0C27A2E12CE}" srcOrd="0" destOrd="0" presId="urn:microsoft.com/office/officeart/2018/2/layout/IconVerticalSolidList"/>
    <dgm:cxn modelId="{B3044BE8-072D-4AD0-A3E9-ACD17719C905}" type="presParOf" srcId="{6A104F43-A8A4-4CE3-B430-A0C27A2E12CE}" destId="{4B99D6E0-45E8-4C21-934B-78E66EE6AABD}" srcOrd="0" destOrd="0" presId="urn:microsoft.com/office/officeart/2018/2/layout/IconVerticalSolidList"/>
    <dgm:cxn modelId="{FD0E6B2F-BDCD-45CD-AB56-066C80B29BDE}" type="presParOf" srcId="{6A104F43-A8A4-4CE3-B430-A0C27A2E12CE}" destId="{37C1B5B2-ED7D-489D-8BCA-DA5A8AD643CE}" srcOrd="1" destOrd="0" presId="urn:microsoft.com/office/officeart/2018/2/layout/IconVerticalSolidList"/>
    <dgm:cxn modelId="{F18F3ADE-54E1-48E5-9D62-D5507430E674}" type="presParOf" srcId="{6A104F43-A8A4-4CE3-B430-A0C27A2E12CE}" destId="{A9EB0D49-43F2-4158-8121-C9FD85221062}" srcOrd="2" destOrd="0" presId="urn:microsoft.com/office/officeart/2018/2/layout/IconVerticalSolidList"/>
    <dgm:cxn modelId="{523E1CA8-D4DA-4036-A5AC-F2ADE318C110}" type="presParOf" srcId="{6A104F43-A8A4-4CE3-B430-A0C27A2E12CE}" destId="{A026788A-A840-499B-8A14-1A6CD9DFD119}" srcOrd="3" destOrd="0" presId="urn:microsoft.com/office/officeart/2018/2/layout/IconVerticalSolidList"/>
    <dgm:cxn modelId="{72340159-9C97-4E8A-A15B-E7E19FB686E7}" type="presParOf" srcId="{9DC92086-D522-49F4-9034-0F2C6B2A6B2B}" destId="{54B35777-49B2-412B-A778-BDC2FB060229}" srcOrd="1" destOrd="0" presId="urn:microsoft.com/office/officeart/2018/2/layout/IconVerticalSolidList"/>
    <dgm:cxn modelId="{77834B6C-9E12-4F5B-9604-5A64F04A40AA}" type="presParOf" srcId="{9DC92086-D522-49F4-9034-0F2C6B2A6B2B}" destId="{C130D370-DCBF-4452-8668-4F8D0D202E7A}" srcOrd="2" destOrd="0" presId="urn:microsoft.com/office/officeart/2018/2/layout/IconVerticalSolidList"/>
    <dgm:cxn modelId="{215A9518-7956-4056-9AA4-20FDBCCFE61E}" type="presParOf" srcId="{C130D370-DCBF-4452-8668-4F8D0D202E7A}" destId="{0641325F-864E-49F3-9107-04F6A0E4D8B3}" srcOrd="0" destOrd="0" presId="urn:microsoft.com/office/officeart/2018/2/layout/IconVerticalSolidList"/>
    <dgm:cxn modelId="{D2BF369A-6F63-4A52-BF4B-1054F4BB92F0}" type="presParOf" srcId="{C130D370-DCBF-4452-8668-4F8D0D202E7A}" destId="{4FBF7727-D172-4C27-98BF-231D29E81475}" srcOrd="1" destOrd="0" presId="urn:microsoft.com/office/officeart/2018/2/layout/IconVerticalSolidList"/>
    <dgm:cxn modelId="{C4387238-1331-4714-ABFC-AA6B13CF8D77}" type="presParOf" srcId="{C130D370-DCBF-4452-8668-4F8D0D202E7A}" destId="{410DEE8B-0C48-440F-92BB-36948512FCD7}" srcOrd="2" destOrd="0" presId="urn:microsoft.com/office/officeart/2018/2/layout/IconVerticalSolidList"/>
    <dgm:cxn modelId="{7F8A3716-BCCF-4735-B973-C63DC3A562BB}" type="presParOf" srcId="{C130D370-DCBF-4452-8668-4F8D0D202E7A}" destId="{4633BD56-BCD6-4C67-962C-3570328DC324}" srcOrd="3" destOrd="0" presId="urn:microsoft.com/office/officeart/2018/2/layout/IconVerticalSolidList"/>
    <dgm:cxn modelId="{60D19517-C28A-430D-A5E9-758A168C26BF}" type="presParOf" srcId="{9DC92086-D522-49F4-9034-0F2C6B2A6B2B}" destId="{394FF631-6AAE-47EE-9CD7-9E8D1BFE2446}" srcOrd="3" destOrd="0" presId="urn:microsoft.com/office/officeart/2018/2/layout/IconVerticalSolidList"/>
    <dgm:cxn modelId="{AABFE32D-26D1-49DB-8718-2DCBE07849C3}" type="presParOf" srcId="{9DC92086-D522-49F4-9034-0F2C6B2A6B2B}" destId="{F3DAF522-797B-45F0-B12C-58D3D616723D}" srcOrd="4" destOrd="0" presId="urn:microsoft.com/office/officeart/2018/2/layout/IconVerticalSolidList"/>
    <dgm:cxn modelId="{7622B84B-35EC-4952-ABB2-0C4E59CFF10B}" type="presParOf" srcId="{F3DAF522-797B-45F0-B12C-58D3D616723D}" destId="{0E0011BB-CD8B-426E-88D9-494FE5B1FA48}" srcOrd="0" destOrd="0" presId="urn:microsoft.com/office/officeart/2018/2/layout/IconVerticalSolidList"/>
    <dgm:cxn modelId="{FCD86E6C-07BC-4D7A-A0A0-3DBF2D7C19BB}" type="presParOf" srcId="{F3DAF522-797B-45F0-B12C-58D3D616723D}" destId="{45A70395-E630-4971-A841-04D3BEAAFC5B}" srcOrd="1" destOrd="0" presId="urn:microsoft.com/office/officeart/2018/2/layout/IconVerticalSolidList"/>
    <dgm:cxn modelId="{92F452E6-6AC1-4364-8C05-9BBA7E4B7144}" type="presParOf" srcId="{F3DAF522-797B-45F0-B12C-58D3D616723D}" destId="{92D9231A-A1FE-40B1-8BBB-F2EE71D0B347}" srcOrd="2" destOrd="0" presId="urn:microsoft.com/office/officeart/2018/2/layout/IconVerticalSolidList"/>
    <dgm:cxn modelId="{74E11D0B-8CEA-4943-9BB5-10D6B7B86449}" type="presParOf" srcId="{F3DAF522-797B-45F0-B12C-58D3D616723D}" destId="{3C096B02-59C4-4755-BE1C-29FFA5133A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96E19A-8DD3-4646-AFFF-1C4B4EFA9DF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8483EE93-418F-4DE8-82E5-8F63D14C877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A well-connected brain is better able to resist cognitive decline and dementia</a:t>
          </a:r>
        </a:p>
      </dgm:t>
    </dgm:pt>
    <dgm:pt modelId="{967D1626-9D73-42D0-ACFB-FC2C277CE4D0}" type="parTrans" cxnId="{E0A0B347-4C86-494D-9006-31EE5667E122}">
      <dgm:prSet/>
      <dgm:spPr/>
      <dgm:t>
        <a:bodyPr/>
        <a:lstStyle/>
        <a:p>
          <a:endParaRPr lang="en-US"/>
        </a:p>
      </dgm:t>
    </dgm:pt>
    <dgm:pt modelId="{CFD1C162-F21D-4C44-8155-A5B1B79F2871}" type="sibTrans" cxnId="{E0A0B347-4C86-494D-9006-31EE5667E122}">
      <dgm:prSet/>
      <dgm:spPr/>
      <dgm:t>
        <a:bodyPr/>
        <a:lstStyle/>
        <a:p>
          <a:endParaRPr lang="en-US"/>
        </a:p>
      </dgm:t>
    </dgm:pt>
    <dgm:pt modelId="{1D4B97D2-0AEE-4559-BBDF-A350CD2AE0D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 there is  no cure for many cognitive diseases.  regular cognitive exercise can help build additional neural pathways so that people can continue to function normally for a longer period of their life and to delay the onset of the symptoms</a:t>
          </a:r>
        </a:p>
      </dgm:t>
    </dgm:pt>
    <dgm:pt modelId="{1C72CDA3-2FCF-4E34-8EC0-7719359C1B8D}" type="parTrans" cxnId="{2EE39DD6-9FA1-43C7-BDC2-0AFF853350D2}">
      <dgm:prSet/>
      <dgm:spPr/>
      <dgm:t>
        <a:bodyPr/>
        <a:lstStyle/>
        <a:p>
          <a:endParaRPr lang="en-US"/>
        </a:p>
      </dgm:t>
    </dgm:pt>
    <dgm:pt modelId="{56F91467-9804-4DBD-8C72-E1A14717E2EE}" type="sibTrans" cxnId="{2EE39DD6-9FA1-43C7-BDC2-0AFF853350D2}">
      <dgm:prSet/>
      <dgm:spPr/>
      <dgm:t>
        <a:bodyPr/>
        <a:lstStyle/>
        <a:p>
          <a:endParaRPr lang="en-US"/>
        </a:p>
      </dgm:t>
    </dgm:pt>
    <dgm:pt modelId="{3A2CAF07-4965-4C8D-ADD0-B2D45D60B4A3}" type="pres">
      <dgm:prSet presAssocID="{2996E19A-8DD3-4646-AFFF-1C4B4EFA9DF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DAE4FE-D068-4921-AEF1-D6E47CF37787}" type="pres">
      <dgm:prSet presAssocID="{8483EE93-418F-4DE8-82E5-8F63D14C877B}" presName="compNode" presStyleCnt="0"/>
      <dgm:spPr/>
    </dgm:pt>
    <dgm:pt modelId="{F91C3977-FB5D-4EBB-BB16-FE1296F3BD45}" type="pres">
      <dgm:prSet presAssocID="{8483EE93-418F-4DE8-82E5-8F63D14C877B}" presName="iconBgRect" presStyleLbl="bgShp" presStyleIdx="0" presStyleCnt="2"/>
      <dgm:spPr/>
    </dgm:pt>
    <dgm:pt modelId="{AB4410B6-DB41-441B-81AC-F15A434729A1}" type="pres">
      <dgm:prSet presAssocID="{8483EE93-418F-4DE8-82E5-8F63D14C877B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12AC7D8-C8CD-4A0E-ADB3-28ABEE8D6B52}" type="pres">
      <dgm:prSet presAssocID="{8483EE93-418F-4DE8-82E5-8F63D14C877B}" presName="spaceRect" presStyleCnt="0"/>
      <dgm:spPr/>
    </dgm:pt>
    <dgm:pt modelId="{DB093AD1-9794-4B85-A29F-03B45CC3F33C}" type="pres">
      <dgm:prSet presAssocID="{8483EE93-418F-4DE8-82E5-8F63D14C877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70FB721-A2D8-4222-8616-5A89A7A4EA04}" type="pres">
      <dgm:prSet presAssocID="{CFD1C162-F21D-4C44-8155-A5B1B79F2871}" presName="sibTrans" presStyleCnt="0"/>
      <dgm:spPr/>
    </dgm:pt>
    <dgm:pt modelId="{EF8A8EAF-F399-48AD-ADB5-842AF9C4F845}" type="pres">
      <dgm:prSet presAssocID="{1D4B97D2-0AEE-4559-BBDF-A350CD2AE0D5}" presName="compNode" presStyleCnt="0"/>
      <dgm:spPr/>
    </dgm:pt>
    <dgm:pt modelId="{F932276F-B1B7-4596-8B53-9A6B78FDDA9F}" type="pres">
      <dgm:prSet presAssocID="{1D4B97D2-0AEE-4559-BBDF-A350CD2AE0D5}" presName="iconBgRect" presStyleLbl="bgShp" presStyleIdx="1" presStyleCnt="2"/>
      <dgm:spPr/>
    </dgm:pt>
    <dgm:pt modelId="{842C7A48-8B7E-4B1B-9E97-F87D8B895228}" type="pres">
      <dgm:prSet presAssocID="{1D4B97D2-0AEE-4559-BBDF-A350CD2AE0D5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E983BF06-339B-4E3F-9D76-5E2757EC18A9}" type="pres">
      <dgm:prSet presAssocID="{1D4B97D2-0AEE-4559-BBDF-A350CD2AE0D5}" presName="spaceRect" presStyleCnt="0"/>
      <dgm:spPr/>
    </dgm:pt>
    <dgm:pt modelId="{FFC9B053-31A6-4011-A7BB-65139372EC34}" type="pres">
      <dgm:prSet presAssocID="{1D4B97D2-0AEE-4559-BBDF-A350CD2AE0D5}" presName="textRect" presStyleLbl="revTx" presStyleIdx="1" presStyleCnt="2" custScaleX="171503" custLinFactNeighborX="18852" custLinFactNeighborY="-98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E39DD6-9FA1-43C7-BDC2-0AFF853350D2}" srcId="{2996E19A-8DD3-4646-AFFF-1C4B4EFA9DF9}" destId="{1D4B97D2-0AEE-4559-BBDF-A350CD2AE0D5}" srcOrd="1" destOrd="0" parTransId="{1C72CDA3-2FCF-4E34-8EC0-7719359C1B8D}" sibTransId="{56F91467-9804-4DBD-8C72-E1A14717E2EE}"/>
    <dgm:cxn modelId="{E0A0B347-4C86-494D-9006-31EE5667E122}" srcId="{2996E19A-8DD3-4646-AFFF-1C4B4EFA9DF9}" destId="{8483EE93-418F-4DE8-82E5-8F63D14C877B}" srcOrd="0" destOrd="0" parTransId="{967D1626-9D73-42D0-ACFB-FC2C277CE4D0}" sibTransId="{CFD1C162-F21D-4C44-8155-A5B1B79F2871}"/>
    <dgm:cxn modelId="{05A7025A-2504-485B-A16A-3BFD115906CC}" type="presOf" srcId="{2996E19A-8DD3-4646-AFFF-1C4B4EFA9DF9}" destId="{3A2CAF07-4965-4C8D-ADD0-B2D45D60B4A3}" srcOrd="0" destOrd="0" presId="urn:microsoft.com/office/officeart/2018/5/layout/IconCircleLabelList"/>
    <dgm:cxn modelId="{A9B0E2BA-D7D8-4CDF-87CB-1A025D0B66A8}" type="presOf" srcId="{1D4B97D2-0AEE-4559-BBDF-A350CD2AE0D5}" destId="{FFC9B053-31A6-4011-A7BB-65139372EC34}" srcOrd="0" destOrd="0" presId="urn:microsoft.com/office/officeart/2018/5/layout/IconCircleLabelList"/>
    <dgm:cxn modelId="{92A056DC-DF00-46B6-923C-7DA9019B2AD0}" type="presOf" srcId="{8483EE93-418F-4DE8-82E5-8F63D14C877B}" destId="{DB093AD1-9794-4B85-A29F-03B45CC3F33C}" srcOrd="0" destOrd="0" presId="urn:microsoft.com/office/officeart/2018/5/layout/IconCircleLabelList"/>
    <dgm:cxn modelId="{DD955590-DF23-4C71-8584-7FAB19F87611}" type="presParOf" srcId="{3A2CAF07-4965-4C8D-ADD0-B2D45D60B4A3}" destId="{E2DAE4FE-D068-4921-AEF1-D6E47CF37787}" srcOrd="0" destOrd="0" presId="urn:microsoft.com/office/officeart/2018/5/layout/IconCircleLabelList"/>
    <dgm:cxn modelId="{A2CB86C3-C803-4368-8D13-2332982C46EE}" type="presParOf" srcId="{E2DAE4FE-D068-4921-AEF1-D6E47CF37787}" destId="{F91C3977-FB5D-4EBB-BB16-FE1296F3BD45}" srcOrd="0" destOrd="0" presId="urn:microsoft.com/office/officeart/2018/5/layout/IconCircleLabelList"/>
    <dgm:cxn modelId="{FF9F3A08-08CD-4461-841C-8B07962126AF}" type="presParOf" srcId="{E2DAE4FE-D068-4921-AEF1-D6E47CF37787}" destId="{AB4410B6-DB41-441B-81AC-F15A434729A1}" srcOrd="1" destOrd="0" presId="urn:microsoft.com/office/officeart/2018/5/layout/IconCircleLabelList"/>
    <dgm:cxn modelId="{CB0540CB-8973-4EA2-8265-25E7150891E8}" type="presParOf" srcId="{E2DAE4FE-D068-4921-AEF1-D6E47CF37787}" destId="{F12AC7D8-C8CD-4A0E-ADB3-28ABEE8D6B52}" srcOrd="2" destOrd="0" presId="urn:microsoft.com/office/officeart/2018/5/layout/IconCircleLabelList"/>
    <dgm:cxn modelId="{24D4567F-01DF-4800-979E-CF8C0B1F2572}" type="presParOf" srcId="{E2DAE4FE-D068-4921-AEF1-D6E47CF37787}" destId="{DB093AD1-9794-4B85-A29F-03B45CC3F33C}" srcOrd="3" destOrd="0" presId="urn:microsoft.com/office/officeart/2018/5/layout/IconCircleLabelList"/>
    <dgm:cxn modelId="{BBB003FA-AFAC-4DED-946B-DD3C20954373}" type="presParOf" srcId="{3A2CAF07-4965-4C8D-ADD0-B2D45D60B4A3}" destId="{870FB721-A2D8-4222-8616-5A89A7A4EA04}" srcOrd="1" destOrd="0" presId="urn:microsoft.com/office/officeart/2018/5/layout/IconCircleLabelList"/>
    <dgm:cxn modelId="{37AD8119-B5D9-4B29-AAA2-E781BDCB55F9}" type="presParOf" srcId="{3A2CAF07-4965-4C8D-ADD0-B2D45D60B4A3}" destId="{EF8A8EAF-F399-48AD-ADB5-842AF9C4F845}" srcOrd="2" destOrd="0" presId="urn:microsoft.com/office/officeart/2018/5/layout/IconCircleLabelList"/>
    <dgm:cxn modelId="{2F838AE0-AE14-4DB8-9D02-56F2ED7480EF}" type="presParOf" srcId="{EF8A8EAF-F399-48AD-ADB5-842AF9C4F845}" destId="{F932276F-B1B7-4596-8B53-9A6B78FDDA9F}" srcOrd="0" destOrd="0" presId="urn:microsoft.com/office/officeart/2018/5/layout/IconCircleLabelList"/>
    <dgm:cxn modelId="{737CE42B-312A-4991-9D1A-ACE971E7303F}" type="presParOf" srcId="{EF8A8EAF-F399-48AD-ADB5-842AF9C4F845}" destId="{842C7A48-8B7E-4B1B-9E97-F87D8B895228}" srcOrd="1" destOrd="0" presId="urn:microsoft.com/office/officeart/2018/5/layout/IconCircleLabelList"/>
    <dgm:cxn modelId="{53F06E73-169F-4A93-A818-7E43D4346D85}" type="presParOf" srcId="{EF8A8EAF-F399-48AD-ADB5-842AF9C4F845}" destId="{E983BF06-339B-4E3F-9D76-5E2757EC18A9}" srcOrd="2" destOrd="0" presId="urn:microsoft.com/office/officeart/2018/5/layout/IconCircleLabelList"/>
    <dgm:cxn modelId="{A79CE1D3-B758-4446-843E-365FEE2BD7C9}" type="presParOf" srcId="{EF8A8EAF-F399-48AD-ADB5-842AF9C4F845}" destId="{FFC9B053-31A6-4011-A7BB-65139372EC3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419A7-5861-44F3-816C-F8F1116467BC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E2FEE-661C-4B7C-B413-45301CDA8C3E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Active brain cells (neurons) demand a better blood supply than idle ones</a:t>
          </a:r>
        </a:p>
      </dsp:txBody>
      <dsp:txXfrm>
        <a:off x="0" y="0"/>
        <a:ext cx="6492875" cy="2552700"/>
      </dsp:txXfrm>
    </dsp:sp>
    <dsp:sp modelId="{77C121F6-4F61-48DD-817D-490093110B8B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8EB8B-816F-4AF8-9290-421BCC4DDE0A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This preferential supply of oxygen and a variety of nutrients enhances their function</a:t>
          </a:r>
        </a:p>
      </dsp:txBody>
      <dsp:txXfrm>
        <a:off x="0" y="2552700"/>
        <a:ext cx="6492875" cy="2552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903AC-7BC8-4F62-AD0A-117C3F011DE2}">
      <dsp:nvSpPr>
        <dsp:cNvPr id="0" name=""/>
        <dsp:cNvSpPr/>
      </dsp:nvSpPr>
      <dsp:spPr>
        <a:xfrm>
          <a:off x="0" y="707288"/>
          <a:ext cx="10515600" cy="1305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94ADF-98FE-4187-860E-5A7F6DA0517C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35565-DACC-4ED5-A447-135D89D5A1B3}">
      <dsp:nvSpPr>
        <dsp:cNvPr id="0" name=""/>
        <dsp:cNvSpPr/>
      </dsp:nvSpPr>
      <dsp:spPr>
        <a:xfrm>
          <a:off x="1508156" y="707288"/>
          <a:ext cx="90074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Inactive cells, on the other hand lose their connectivity and become targets for cell death</a:t>
          </a:r>
        </a:p>
      </dsp:txBody>
      <dsp:txXfrm>
        <a:off x="1508156" y="707288"/>
        <a:ext cx="9007443" cy="1305763"/>
      </dsp:txXfrm>
    </dsp:sp>
    <dsp:sp modelId="{7BBBF79A-FBBA-47F5-9FAB-47BE0B216D42}">
      <dsp:nvSpPr>
        <dsp:cNvPr id="0" name=""/>
        <dsp:cNvSpPr/>
      </dsp:nvSpPr>
      <dsp:spPr>
        <a:xfrm>
          <a:off x="0" y="2339492"/>
          <a:ext cx="10515600" cy="1305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BAF61-847E-43BA-A523-EED88C9627E7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5C8AB-1897-479D-84DF-7820670DC28B}">
      <dsp:nvSpPr>
        <dsp:cNvPr id="0" name=""/>
        <dsp:cNvSpPr/>
      </dsp:nvSpPr>
      <dsp:spPr>
        <a:xfrm>
          <a:off x="1508156" y="2339492"/>
          <a:ext cx="90074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That is why people experience the “use it or lose it” phenomenon</a:t>
          </a:r>
        </a:p>
      </dsp:txBody>
      <dsp:txXfrm>
        <a:off x="1508156" y="2339492"/>
        <a:ext cx="9007443" cy="1305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D3A5C-BC57-42BA-8942-863619EEEB95}">
      <dsp:nvSpPr>
        <dsp:cNvPr id="0" name=""/>
        <dsp:cNvSpPr/>
      </dsp:nvSpPr>
      <dsp:spPr>
        <a:xfrm>
          <a:off x="314088" y="0"/>
          <a:ext cx="5885426" cy="588542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73FDB-50A6-44D1-9C04-4D651405BF65}">
      <dsp:nvSpPr>
        <dsp:cNvPr id="0" name=""/>
        <dsp:cNvSpPr/>
      </dsp:nvSpPr>
      <dsp:spPr>
        <a:xfrm>
          <a:off x="696641" y="382552"/>
          <a:ext cx="2354170" cy="23541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NGF is Nerve Growth Factor</a:t>
          </a:r>
        </a:p>
      </dsp:txBody>
      <dsp:txXfrm>
        <a:off x="811562" y="497473"/>
        <a:ext cx="2124328" cy="2124328"/>
      </dsp:txXfrm>
    </dsp:sp>
    <dsp:sp modelId="{D62ABF78-0B9F-421B-89CA-9B2CE7BB6B1D}">
      <dsp:nvSpPr>
        <dsp:cNvPr id="0" name=""/>
        <dsp:cNvSpPr/>
      </dsp:nvSpPr>
      <dsp:spPr>
        <a:xfrm>
          <a:off x="3462791" y="382552"/>
          <a:ext cx="2354170" cy="23541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It contributes to the maintenance of healthy neurons</a:t>
          </a:r>
        </a:p>
      </dsp:txBody>
      <dsp:txXfrm>
        <a:off x="3577712" y="497473"/>
        <a:ext cx="2124328" cy="2124328"/>
      </dsp:txXfrm>
    </dsp:sp>
    <dsp:sp modelId="{139FC2D5-1927-42DA-892E-EB32FB9BC957}">
      <dsp:nvSpPr>
        <dsp:cNvPr id="0" name=""/>
        <dsp:cNvSpPr/>
      </dsp:nvSpPr>
      <dsp:spPr>
        <a:xfrm>
          <a:off x="696641" y="3148702"/>
          <a:ext cx="2354170" cy="23541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Since brain cells can be quite old, their continuous maintenance is of primary importance to their function</a:t>
          </a:r>
        </a:p>
      </dsp:txBody>
      <dsp:txXfrm>
        <a:off x="811562" y="3263623"/>
        <a:ext cx="2124328" cy="2124328"/>
      </dsp:txXfrm>
    </dsp:sp>
    <dsp:sp modelId="{ED8BB871-67A9-4FB9-80C0-E0508B7BB9AE}">
      <dsp:nvSpPr>
        <dsp:cNvPr id="0" name=""/>
        <dsp:cNvSpPr/>
      </dsp:nvSpPr>
      <dsp:spPr>
        <a:xfrm>
          <a:off x="3462791" y="3148702"/>
          <a:ext cx="2354170" cy="23541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The higher the cognitive challenge, the greater the secretion of NGF</a:t>
          </a:r>
        </a:p>
      </dsp:txBody>
      <dsp:txXfrm>
        <a:off x="3577712" y="3263623"/>
        <a:ext cx="2124328" cy="2124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9D6E0-45E8-4C21-934B-78E66EE6AABD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1B5B2-ED7D-489D-8BCA-DA5A8AD643CE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6788A-A840-499B-8A14-1A6CD9DFD119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Cognitive exercise is most effective when you are challenged at a level that is neither too easy, nor too difficult…right on the cusp of what you are capable of</a:t>
          </a:r>
        </a:p>
      </dsp:txBody>
      <dsp:txXfrm>
        <a:off x="1435590" y="531"/>
        <a:ext cx="9080009" cy="1242935"/>
      </dsp:txXfrm>
    </dsp:sp>
    <dsp:sp modelId="{0641325F-864E-49F3-9107-04F6A0E4D8B3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F7727-D172-4C27-98BF-231D29E8147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3BD56-BCD6-4C67-962C-3570328DC324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Training at your “optimal threshold of ability” triggers the chemical reactions that builds your neural pathways</a:t>
          </a:r>
        </a:p>
      </dsp:txBody>
      <dsp:txXfrm>
        <a:off x="1435590" y="1554201"/>
        <a:ext cx="9080009" cy="1242935"/>
      </dsp:txXfrm>
    </dsp:sp>
    <dsp:sp modelId="{0E0011BB-CD8B-426E-88D9-494FE5B1FA48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70395-E630-4971-A841-04D3BEAAFC5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96B02-59C4-4755-BE1C-29FFA5133A0F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Your brain becomes better connected</a:t>
          </a:r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C3977-FB5D-4EBB-BB16-FE1296F3BD45}">
      <dsp:nvSpPr>
        <dsp:cNvPr id="0" name=""/>
        <dsp:cNvSpPr/>
      </dsp:nvSpPr>
      <dsp:spPr>
        <a:xfrm>
          <a:off x="1445884" y="13714"/>
          <a:ext cx="1955812" cy="1955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410B6-DB41-441B-81AC-F15A434729A1}">
      <dsp:nvSpPr>
        <dsp:cNvPr id="0" name=""/>
        <dsp:cNvSpPr/>
      </dsp:nvSpPr>
      <dsp:spPr>
        <a:xfrm>
          <a:off x="1862696" y="430526"/>
          <a:ext cx="1122187" cy="11221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93AD1-9794-4B85-A29F-03B45CC3F33C}">
      <dsp:nvSpPr>
        <dsp:cNvPr id="0" name=""/>
        <dsp:cNvSpPr/>
      </dsp:nvSpPr>
      <dsp:spPr>
        <a:xfrm>
          <a:off x="820665" y="2578714"/>
          <a:ext cx="3206250" cy="1502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A well-connected brain is better able to resist cognitive decline and dementia</a:t>
          </a:r>
        </a:p>
      </dsp:txBody>
      <dsp:txXfrm>
        <a:off x="820665" y="2578714"/>
        <a:ext cx="3206250" cy="1502494"/>
      </dsp:txXfrm>
    </dsp:sp>
    <dsp:sp modelId="{F932276F-B1B7-4596-8B53-9A6B78FDDA9F}">
      <dsp:nvSpPr>
        <dsp:cNvPr id="0" name=""/>
        <dsp:cNvSpPr/>
      </dsp:nvSpPr>
      <dsp:spPr>
        <a:xfrm>
          <a:off x="6359510" y="13714"/>
          <a:ext cx="1955812" cy="1955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C7A48-8B7E-4B1B-9E97-F87D8B895228}">
      <dsp:nvSpPr>
        <dsp:cNvPr id="0" name=""/>
        <dsp:cNvSpPr/>
      </dsp:nvSpPr>
      <dsp:spPr>
        <a:xfrm>
          <a:off x="6776323" y="430526"/>
          <a:ext cx="1122187" cy="11221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9B053-31A6-4011-A7BB-65139372EC34}">
      <dsp:nvSpPr>
        <dsp:cNvPr id="0" name=""/>
        <dsp:cNvSpPr/>
      </dsp:nvSpPr>
      <dsp:spPr>
        <a:xfrm>
          <a:off x="5192451" y="2431469"/>
          <a:ext cx="5498814" cy="1502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 there is  no cure for many cognitive diseases.  regular cognitive exercise can help build additional neural pathways so that people can continue to function normally for a longer period of their life and to delay the onset of the symptoms</a:t>
          </a:r>
        </a:p>
      </dsp:txBody>
      <dsp:txXfrm>
        <a:off x="5192451" y="2431469"/>
        <a:ext cx="5498814" cy="1502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72B5E-479B-46DB-A491-3881D7CB80F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F257B-B9BF-401F-A530-881791F38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3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E1788AE5-E19A-49C2-8E77-3604CC0A30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3C1A2C44-C959-49EC-96B3-A2DF9AD389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="" xmlns:a16="http://schemas.microsoft.com/office/drawing/2014/main" id="{1BCFC5A7-61DF-41AB-BB65-B5C3E3CF4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2B074B1-6F3C-4FE9-A6B4-38AAB90905F8}" type="slidenum">
              <a:rPr lang="en-US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4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B9F3D6-469A-43F4-95C1-0796D2B48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C4F171-C964-46A2-A2A0-00BA5B2A1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F1F708-C75D-4A11-821D-32F9A51A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47E-69E5-4D02-86D8-9352E48556F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8691F6-A6FA-4E43-8A66-DCDD2310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876BCE-EFC1-44A2-87A7-B55B05B2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C89F-FA39-401F-9333-C86B44DB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A7B29E-4662-4683-9008-339462AC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939626-2254-4563-84AC-729094040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E23D47-DCF6-45D5-A4D1-40127C63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47E-69E5-4D02-86D8-9352E48556F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D70471-1324-4680-9656-E6836B69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AF082-F75A-481E-AD43-8D4A9DC5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C89F-FA39-401F-9333-C86B44DB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2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5B9F6E5-DB61-4107-B76D-BFE498BC7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DAF4462-CBEA-4982-9A47-B5ECAA8A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2B5CB5-1543-4C13-8C4F-80EE577A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47E-69E5-4D02-86D8-9352E48556F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B110EC-8C49-41DD-8219-852D5A8B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5B0970-9597-4B0A-B0D6-ECEA9E17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C89F-FA39-401F-9333-C86B44DB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1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4B4C91-1871-4C2A-A8FA-77B19CE9D1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9B45765-D7C9-4B09-B57E-910E1D73AE60}" type="datetimeFigureOut">
              <a:rPr lang="en-US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123179-AB05-4294-B565-EDA3D9D4FC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503418-4819-4B47-ABD5-9A60B4CD11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C67CAC9-407D-469E-9642-0B9D1D27A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8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38D453-7D75-4F24-80D6-21CD90F8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532DB8-5324-4DFE-BFE9-CC82E3F35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ECB898-BDC5-4DF8-93E6-B9BE545E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47E-69E5-4D02-86D8-9352E48556F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6ED729-F698-404B-99AA-BCF80C96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921A5D-CB14-49A6-BE30-9F1DDFD7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C89F-FA39-401F-9333-C86B44DB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7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21832C-88FE-4019-B452-A2A7F8B8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8921BC-077D-4058-8B5E-F6CDC29E3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40E81B-547A-4204-99CD-9659CE5F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47E-69E5-4D02-86D8-9352E48556F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C7887-CA3F-4091-857B-4032A1B4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723F78-A4E5-4A76-B48E-45BC46D3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C89F-FA39-401F-9333-C86B44DB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6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D0E5BC-8AE7-4161-83E2-C1A1CBF1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C8EABA-608D-408F-8611-54E0C9E40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B273EC-05BB-4466-854A-479F50791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DD446B-8CD2-4CA2-9958-A3D35019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47E-69E5-4D02-86D8-9352E48556F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77A65C-4D7C-4516-8719-75643F7A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EC84E6-71B0-4C93-A1FA-3C205C23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C89F-FA39-401F-9333-C86B44DB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5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B53A4E-801A-40E9-96A6-7197B37E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6B71C1-2E46-44FE-8E6C-A7BC0E509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66FCAF-D9EE-439F-BF16-3B6BB06F1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E1F500-C44F-41AD-BB72-EC9441705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09C24D6-D9D0-4720-AC85-D29FC8E06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B6184A7-F5AF-4FBE-B459-68B7079A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47E-69E5-4D02-86D8-9352E48556F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C4EE14-3B63-4137-B331-82A94F6A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D43FD57-595D-4383-8A89-4F57F158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C89F-FA39-401F-9333-C86B44DB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0B8D3-3F35-41F3-B885-7BA6087B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17B21E-61C8-4145-9BB2-D7048FA3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47E-69E5-4D02-86D8-9352E48556F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A05C146-E894-48D7-9378-040DD2C6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EE235ED-E0F1-48AC-BA11-DD242F86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C89F-FA39-401F-9333-C86B44DB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9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7580BF-87F5-42B0-A5A1-18984293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47E-69E5-4D02-86D8-9352E48556F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438509C-9868-4B8A-9DD5-0E5344CF0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FECDF0D-5CBD-4990-BF76-8791E827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C89F-FA39-401F-9333-C86B44DB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8A5CA6-26CE-4A0F-ABB8-18DB662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B4CF36-63D6-4A7D-B344-9C13A1E5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D875B3-5E0A-477A-A4FD-A88EC46DD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584C22-AB95-452E-8EB3-9EE37962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47E-69E5-4D02-86D8-9352E48556F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DCA276-C239-4FBF-B733-AAC9CEED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96FD15-56C0-4F8C-82C9-06B2731A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C89F-FA39-401F-9333-C86B44DB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6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3C6572-4701-4C11-AECE-DD1489FB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2C85E20-1FAE-48E2-BBCB-63F671EE8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471D75-961B-4433-B803-2318C5CC1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F0D2FD-3A14-4838-B32E-AF490CA1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47E-69E5-4D02-86D8-9352E48556F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D84EA3-F5BD-4B24-A6EE-B442EE5B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CD3DD4-47FD-4CF0-A2C1-DC7CF585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C89F-FA39-401F-9333-C86B44DB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8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E199A4D-F34A-458D-9485-E152FBC1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1FA095-19EC-496F-979D-A199A22D8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ED4F31-76EF-4924-8FD4-0BE2F0317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047E-69E5-4D02-86D8-9352E48556F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1F3D3A-C512-4F40-B617-D2CAA3589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AEB82C-6B25-4740-80BA-984B3333D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AC89F-FA39-401F-9333-C86B44DB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elfhacked.com/blog/all-about-nerve-growth-factor-and-50-ways-to-increase-i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8OL8NdkV-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271C31-5702-4701-A49A-0C0045A46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62200" y="4824151"/>
            <a:ext cx="7238999" cy="1299099"/>
          </a:xfrm>
          <a:ln w="63500"/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000" dirty="0"/>
              <a:t> </a:t>
            </a:r>
            <a:r>
              <a:rPr lang="en-US" sz="3600" dirty="0"/>
              <a:t>Building a Better-Connected Brain</a:t>
            </a:r>
          </a:p>
          <a:p>
            <a:pPr>
              <a:defRPr/>
            </a:pPr>
            <a:r>
              <a:rPr lang="en-US" sz="3600" b="1" dirty="0">
                <a:latin typeface="+mj-lt"/>
              </a:rPr>
              <a:t>Use it or Lose it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B48FFD09-67C0-436C-A99E-C5F5F9F05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1" y="5562601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9932523F-064E-4FA0-9B5D-75B75CF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9" y="5952016"/>
            <a:ext cx="7772400" cy="593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Cari Shulkin MSN, RN-BC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BA039F-7D97-4131-A0AD-81C6FCD6C15D}"/>
              </a:ext>
            </a:extLst>
          </p:cNvPr>
          <p:cNvSpPr/>
          <p:nvPr/>
        </p:nvSpPr>
        <p:spPr>
          <a:xfrm>
            <a:off x="5867400" y="3244850"/>
            <a:ext cx="4572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2D6DB4-724B-47FF-8F55-7A51C5E3CD66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462" name="Picture 6">
            <a:extLst>
              <a:ext uri="{FF2B5EF4-FFF2-40B4-BE49-F238E27FC236}">
                <a16:creationId xmlns="" xmlns:a16="http://schemas.microsoft.com/office/drawing/2014/main" id="{3638EC8F-1EBA-4DF7-A3C6-14C222042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69357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719" y="154983"/>
            <a:ext cx="250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lion sleeps in the grass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83168" y="154983"/>
            <a:ext cx="187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5s51460554</a:t>
            </a:r>
            <a:endParaRPr lang="en-US" dirty="0"/>
          </a:p>
        </p:txBody>
      </p:sp>
      <p:pic>
        <p:nvPicPr>
          <p:cNvPr id="3074" name="Picture 2" descr="https://yonkersdowntown.com/wp-content/uploads/2019/06/brush-stroke-rainbow-flag-lgbt-movement-vector-17223001-e15596017117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" y="11449917"/>
            <a:ext cx="268893" cy="1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creativefabrica.com/wp-content/uploads/2019/11/07/Lipstick-01-49-2-580x3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65" y="5738889"/>
            <a:ext cx="1681566" cy="11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M 12-Piece 18/10 Stainless Steel Mirror Polish Silverware Set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786" y="5638959"/>
            <a:ext cx="969131" cy="9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BDNF: Brain Derived Neurotrophic Factor</a:t>
            </a:r>
            <a:br>
              <a:rPr lang="en-US" dirty="0" smtClean="0"/>
            </a:br>
            <a:endParaRPr lang="en-US" sz="3200" dirty="0"/>
          </a:p>
        </p:txBody>
      </p:sp>
      <p:pic>
        <p:nvPicPr>
          <p:cNvPr id="4098" name="Picture 2" descr="Driven BDN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09" y="1345178"/>
            <a:ext cx="81792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91173" y="6091794"/>
            <a:ext cx="7346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It is essential for learning and </a:t>
            </a:r>
            <a:r>
              <a:rPr lang="en-US" sz="3200" dirty="0" smtClean="0"/>
              <a:t>memory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15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DA1F35B-C8F7-4A5A-9339-7DA4D785B3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="" xmlns:a16="http://schemas.microsoft.com/office/drawing/2014/main" id="{B2D4AD41-40DA-4A81-92F5-B6E3BA1ED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139C29-05F6-4FD5-8566-891BDA2D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Training at your personal “optimal threshold”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ECD5DC3C-149F-4677-AB3D-9774CBA16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6234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7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122F9423-F4B1-45D4-8445-E9991ECCB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60C6A3-5D32-4DDC-AE26-BC6639B5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en-US" dirty="0"/>
              <a:t>Delaying age related cognitive decline</a:t>
            </a: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70AE191-D2EA-45C9-A44D-830C188F74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23A0E4C1-B7A6-4637-AC51-4A5AE3841F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F4E8C039-CC58-44F3-8A7B-E0A934C1D0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62C2E761-9B4C-4FCB-842B-E80853B3BF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610959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2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="" xmlns:a16="http://schemas.microsoft.com/office/drawing/2014/main" id="{E92FEB64-6EEA-4759-B4A4-BD2C1E660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5" name="Oval 9">
            <a:extLst>
              <a:ext uri="{FF2B5EF4-FFF2-40B4-BE49-F238E27FC236}">
                <a16:creationId xmlns=""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1F4DEA-B844-4356-B431-EECF3BE4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smtClean="0">
                <a:solidFill>
                  <a:srgbClr val="FFFFFF"/>
                </a:solidFill>
              </a:rPr>
              <a:t>brain: conventional fitness vs  new dance routine study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717778-4C8E-45EA-8C85-36D30EE3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822197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Frontiers in Aging Neuroscience March 2017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22 healthy seniors (63-80 years)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randomly assigned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dance group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sports group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18 month study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MRI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BDNF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neuropsychological tests</a:t>
            </a:r>
          </a:p>
          <a:p>
            <a:pPr marL="0" indent="0">
              <a:buNone/>
            </a:pPr>
            <a:r>
              <a:rPr lang="en-US" sz="2000" dirty="0" smtClean="0"/>
              <a:t>Dancers: increased gray matter volume in PNG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increased BDNF plasma levels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increased volume in </a:t>
            </a:r>
            <a:r>
              <a:rPr lang="en-US" sz="2000" dirty="0" err="1" smtClean="0"/>
              <a:t>parahippocampal</a:t>
            </a:r>
            <a:r>
              <a:rPr lang="en-US" sz="2000" dirty="0" smtClean="0"/>
              <a:t> region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folks, we know what we </a:t>
            </a:r>
            <a:r>
              <a:rPr lang="en-US" dirty="0" err="1" smtClean="0"/>
              <a:t>gotta</a:t>
            </a:r>
            <a:r>
              <a:rPr lang="en-US" dirty="0" smtClean="0"/>
              <a:t> do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u="sng" dirty="0" smtClean="0"/>
              <a:t>Get quality sleep </a:t>
            </a:r>
            <a:r>
              <a:rPr lang="en-US" dirty="0" smtClean="0"/>
              <a:t>….the brain needs to reset to function well</a:t>
            </a:r>
          </a:p>
          <a:p>
            <a:r>
              <a:rPr lang="en-US" i="1" u="sng" dirty="0" smtClean="0"/>
              <a:t>Continue learning</a:t>
            </a:r>
            <a:r>
              <a:rPr lang="en-US" dirty="0" smtClean="0"/>
              <a:t>….a new language, art skills, new social groups</a:t>
            </a:r>
          </a:p>
          <a:p>
            <a:r>
              <a:rPr lang="en-US" i="1" u="sng" dirty="0" smtClean="0"/>
              <a:t>Keep moving</a:t>
            </a:r>
            <a:r>
              <a:rPr lang="en-US" dirty="0" smtClean="0"/>
              <a:t>….exercise is key. New and different CV </a:t>
            </a:r>
            <a:r>
              <a:rPr lang="en-US" dirty="0"/>
              <a:t>exercises boost oxygen supply to the brain and </a:t>
            </a:r>
            <a:r>
              <a:rPr lang="en-US" dirty="0" smtClean="0"/>
              <a:t>increases </a:t>
            </a:r>
            <a:r>
              <a:rPr lang="en-US" dirty="0"/>
              <a:t>brain </a:t>
            </a:r>
            <a:r>
              <a:rPr lang="en-US" dirty="0" smtClean="0"/>
              <a:t>volume</a:t>
            </a:r>
          </a:p>
          <a:p>
            <a:r>
              <a:rPr lang="en-US" i="1" u="sng" dirty="0" smtClean="0"/>
              <a:t>Reduce stress</a:t>
            </a:r>
            <a:r>
              <a:rPr lang="en-US" i="1" dirty="0" smtClean="0"/>
              <a:t>…</a:t>
            </a:r>
            <a:r>
              <a:rPr lang="en-US" dirty="0" smtClean="0"/>
              <a:t>it is a silent </a:t>
            </a:r>
            <a:r>
              <a:rPr lang="en-US" dirty="0"/>
              <a:t>killer, and </a:t>
            </a:r>
            <a:r>
              <a:rPr lang="en-US" dirty="0" smtClean="0"/>
              <a:t>it </a:t>
            </a:r>
            <a:r>
              <a:rPr lang="en-US" dirty="0"/>
              <a:t>diminishes </a:t>
            </a:r>
            <a:r>
              <a:rPr lang="en-US" dirty="0" smtClean="0"/>
              <a:t>neuroplasticity</a:t>
            </a:r>
          </a:p>
          <a:p>
            <a:r>
              <a:rPr lang="en-US" i="1" u="sng" dirty="0"/>
              <a:t>Find a strong purpose for what you’re planning to </a:t>
            </a:r>
            <a:r>
              <a:rPr lang="en-US" i="1" u="sng" dirty="0" smtClean="0"/>
              <a:t>learn</a:t>
            </a:r>
            <a:r>
              <a:rPr lang="en-US" i="1" dirty="0" smtClean="0"/>
              <a:t>…</a:t>
            </a: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you find a good reason for learning, then you will try harder and focus more on the </a:t>
            </a:r>
            <a:r>
              <a:rPr lang="en-US" dirty="0" smtClean="0"/>
              <a:t>task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i="1" u="sng" dirty="0"/>
              <a:t>Read a </a:t>
            </a:r>
            <a:r>
              <a:rPr lang="en-US" i="1" u="sng" dirty="0" smtClean="0"/>
              <a:t>novel</a:t>
            </a:r>
            <a:r>
              <a:rPr lang="en-US" dirty="0" smtClean="0"/>
              <a:t>…</a:t>
            </a:r>
            <a:r>
              <a:rPr lang="en-US" dirty="0"/>
              <a:t>reading fiction creates heightened connectivity in the brain</a:t>
            </a:r>
            <a:endParaRPr lang="en-US" i="1" u="sng" dirty="0"/>
          </a:p>
          <a:p>
            <a:endParaRPr lang="en-US" i="1" dirty="0"/>
          </a:p>
          <a:p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FB5B0058-AF13-4859-B429-4EDDE2A26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E0DC2A6-3FDB-4387-8EF2-C08C9C01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4059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Let’s end with a trivia quiz….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/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/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Polling please</a:t>
            </a:r>
          </a:p>
        </p:txBody>
      </p:sp>
      <p:pic>
        <p:nvPicPr>
          <p:cNvPr id="1026" name="Picture 2" descr="Gretchen Rubin">
            <a:extLst>
              <a:ext uri="{FF2B5EF4-FFF2-40B4-BE49-F238E27FC236}">
                <a16:creationId xmlns="" xmlns:a16="http://schemas.microsoft.com/office/drawing/2014/main" id="{D391FBF7-5B92-406B-810C-F872B962A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0" r="13251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D84C2E9E-0B5D-4B5F-9A1F-70EBDCE390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222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Any questions or comments?</a:t>
            </a:r>
          </a:p>
          <a:p>
            <a:r>
              <a:rPr lang="en-US" dirty="0" smtClean="0"/>
              <a:t>What are you going to do today to boost your neuroplasticity?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AutoShape 2" descr="10 Ways to Overclock Your Brain Activity - Ben Popov - Medium"/>
          <p:cNvSpPr>
            <a:spLocks noChangeAspect="1" noChangeArrowheads="1"/>
          </p:cNvSpPr>
          <p:nvPr/>
        </p:nvSpPr>
        <p:spPr bwMode="auto">
          <a:xfrm>
            <a:off x="-84649" y="-279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10 Ways to Overclock Your Brain Activity - Ben Popov - Medium"/>
          <p:cNvSpPr>
            <a:spLocks noChangeAspect="1" noChangeArrowheads="1"/>
          </p:cNvSpPr>
          <p:nvPr/>
        </p:nvSpPr>
        <p:spPr bwMode="auto">
          <a:xfrm>
            <a:off x="67751" y="-127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11" y="3016251"/>
            <a:ext cx="4965302" cy="30066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2050" y="6315558"/>
            <a:ext cx="699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had 4 items on the title slide in each corner, what were they?...slide 8?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FB5B0058-AF13-4859-B429-4EDDE2A26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E0DC2A6-3FDB-4387-8EF2-C08C9C01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4059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Let's start with a trivia quiz….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/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/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Polling please</a:t>
            </a:r>
          </a:p>
        </p:txBody>
      </p:sp>
      <p:pic>
        <p:nvPicPr>
          <p:cNvPr id="1026" name="Picture 2" descr="Gretchen Rubin">
            <a:extLst>
              <a:ext uri="{FF2B5EF4-FFF2-40B4-BE49-F238E27FC236}">
                <a16:creationId xmlns="" xmlns:a16="http://schemas.microsoft.com/office/drawing/2014/main" id="{D391FBF7-5B92-406B-810C-F872B962A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0" r="13251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D84C2E9E-0B5D-4B5F-9A1F-70EBDCE390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81AEB8A9-B768-4E30-BA55-D919E6687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47D08E-050D-410F-94E8-F350436C5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Neuron basics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92BD6B-3EC1-4036-A139-304B3E0AB923}"/>
              </a:ext>
            </a:extLst>
          </p:cNvPr>
          <p:cNvSpPr/>
          <p:nvPr/>
        </p:nvSpPr>
        <p:spPr>
          <a:xfrm>
            <a:off x="4699818" y="640082"/>
            <a:ext cx="6848715" cy="2484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Neurons are information messengers. They use electrical impulses and chemical signals to transmit information between different areas of the brain, and between the brain and the rest of the </a:t>
            </a:r>
            <a:r>
              <a:rPr lang="en-US" sz="2400" b="1" dirty="0"/>
              <a:t>nervous system</a:t>
            </a:r>
            <a:endParaRPr lang="en-US" sz="2400" dirty="0"/>
          </a:p>
        </p:txBody>
      </p:sp>
      <p:pic>
        <p:nvPicPr>
          <p:cNvPr id="1026" name="Picture 2" descr="Cells of the Brain | Dana Foundation">
            <a:extLst>
              <a:ext uri="{FF2B5EF4-FFF2-40B4-BE49-F238E27FC236}">
                <a16:creationId xmlns="" xmlns:a16="http://schemas.microsoft.com/office/drawing/2014/main" id="{B4A4B34E-DF4A-44FB-8E7F-2BB92E7AAE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7" y="3599567"/>
            <a:ext cx="6894236" cy="21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A6E1D8-F1EF-42A7-8C1A-4D349A0F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Active brain cells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C5131C2A-2FBA-4B33-9DA1-03AAED3C5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11980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9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902512-5D9D-446F-A4C4-B12D4059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Use it or lose it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3C4A50-B639-4281-81DE-34EF56EA0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sz="2600"/>
              <a:t>The better connected each brain cell is (ie the greater number of neural connections) the more chance it has of being stimulated by other neurons when they are activated</a:t>
            </a:r>
          </a:p>
        </p:txBody>
      </p:sp>
    </p:spTree>
    <p:extLst>
      <p:ext uri="{BB962C8B-B14F-4D97-AF65-F5344CB8AC3E}">
        <p14:creationId xmlns:p14="http://schemas.microsoft.com/office/powerpoint/2010/main" val="25542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955A2079-FA98-4876-80F0-72364A7D2E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E1863C-772D-4573-9458-CF82CF3C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Use it or lose it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BB849036-5A7E-4CCE-A813-EFA29CE9B5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53853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1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003D5E-B42F-48B7-9E91-E65CB554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Active neurons enhance NGF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27D4C33E-3ABB-463D-BA29-815922A12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73705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23173" y="6363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16240" y="6237068"/>
            <a:ext cx="673923" cy="50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6D6306C-ED4F-4AAE-B4A5-EEA6AFAD7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0EC5361D-F897-4856-B945-0455A365E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4508C0C5-2268-42B5-B3C8-4D0899E05F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141ACBDB-38F8-4B34-8183-BD95B4E55A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DE00DB52-3455-4E2F-867B-A6D0516E17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>
            <a:extLst>
              <a:ext uri="{FF2B5EF4-FFF2-40B4-BE49-F238E27FC236}">
                <a16:creationId xmlns="" xmlns:a16="http://schemas.microsoft.com/office/drawing/2014/main" id="{9E914C83-E0D8-4953-92D5-169D28CB43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="" xmlns:a16="http://schemas.microsoft.com/office/drawing/2014/main" id="{3512E083-F550-46AF-8490-767ECFD00C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6CACDF0-3364-4E41-8B59-C3791B173A67}"/>
              </a:ext>
            </a:extLst>
          </p:cNvPr>
          <p:cNvSpPr/>
          <p:nvPr/>
        </p:nvSpPr>
        <p:spPr>
          <a:xfrm>
            <a:off x="1645920" y="6977469"/>
            <a:ext cx="10306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https://selfhacked.com/blog/all-about-nerve-growth-factor-and-50-ways-to-increase-it/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="" xmlns:a16="http://schemas.microsoft.com/office/drawing/2014/main" id="{8B77506B-B129-44D0-99B5-75B254CB1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75" y="628208"/>
            <a:ext cx="7148793" cy="531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it or lose it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030412"/>
            <a:ext cx="10515600" cy="4351338"/>
          </a:xfrm>
        </p:spPr>
        <p:txBody>
          <a:bodyPr/>
          <a:lstStyle/>
          <a:p>
            <a:r>
              <a:rPr lang="en-US" dirty="0" smtClean="0"/>
              <a:t>Neuroplasticity- </a:t>
            </a:r>
            <a:r>
              <a:rPr lang="en-US" dirty="0"/>
              <a:t>the ability of the brain to form and reorganize synaptic connections, especially in response to learning or </a:t>
            </a:r>
            <a:r>
              <a:rPr lang="en-US" dirty="0" smtClean="0"/>
              <a:t>new experiences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AutoShape 4" descr="What is Neuroplasticity? A Psychologist Explains [+14 Exercises]"/>
          <p:cNvSpPr>
            <a:spLocks noChangeAspect="1" noChangeArrowheads="1"/>
          </p:cNvSpPr>
          <p:nvPr/>
        </p:nvSpPr>
        <p:spPr bwMode="auto">
          <a:xfrm>
            <a:off x="155575" y="603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/>
          <a:srcRect l="234" t="-105" r="49240" b="62172"/>
          <a:stretch/>
        </p:blipFill>
        <p:spPr>
          <a:xfrm>
            <a:off x="3928821" y="3154291"/>
            <a:ext cx="5835112" cy="29522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54206" y="6352142"/>
            <a:ext cx="492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https://www.youtube.com/watch?v=88OL8NdkV-s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528</Words>
  <Application>Microsoft Office PowerPoint</Application>
  <PresentationFormat>Custom</PresentationFormat>
  <Paragraphs>68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Cari Shulkin MSN, RN-BC</vt:lpstr>
      <vt:lpstr>Let's start with a trivia quiz….   Polling please</vt:lpstr>
      <vt:lpstr>Neuron basics</vt:lpstr>
      <vt:lpstr>Active brain cells</vt:lpstr>
      <vt:lpstr>Use it or lose it</vt:lpstr>
      <vt:lpstr>Use it or lose it</vt:lpstr>
      <vt:lpstr>Active neurons enhance NGF </vt:lpstr>
      <vt:lpstr>PowerPoint Presentation</vt:lpstr>
      <vt:lpstr>Use it or lose it </vt:lpstr>
      <vt:lpstr>BDNF: Brain Derived Neurotrophic Factor </vt:lpstr>
      <vt:lpstr>Training at your personal “optimal threshold”</vt:lpstr>
      <vt:lpstr>Delaying age related cognitive decline</vt:lpstr>
      <vt:lpstr>The brain: conventional fitness vs  new dance routine study</vt:lpstr>
      <vt:lpstr>Ok folks, we know what we gotta do ….</vt:lpstr>
      <vt:lpstr>Let’s end with a trivia quiz….   Polling please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 Shulkin MSN, RN-BC</dc:title>
  <dc:creator>jeff shulkin</dc:creator>
  <cp:lastModifiedBy>HP</cp:lastModifiedBy>
  <cp:revision>16</cp:revision>
  <dcterms:created xsi:type="dcterms:W3CDTF">2020-06-27T16:51:21Z</dcterms:created>
  <dcterms:modified xsi:type="dcterms:W3CDTF">2020-06-30T23:42:33Z</dcterms:modified>
</cp:coreProperties>
</file>