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1"/>
  </p:sldMasterIdLst>
  <p:notesMasterIdLst>
    <p:notesMasterId r:id="rId28"/>
  </p:notesMasterIdLst>
  <p:sldIdLst>
    <p:sldId id="258" r:id="rId2"/>
    <p:sldId id="308" r:id="rId3"/>
    <p:sldId id="310" r:id="rId4"/>
    <p:sldId id="320" r:id="rId5"/>
    <p:sldId id="312" r:id="rId6"/>
    <p:sldId id="311" r:id="rId7"/>
    <p:sldId id="314" r:id="rId8"/>
    <p:sldId id="313" r:id="rId9"/>
    <p:sldId id="315" r:id="rId10"/>
    <p:sldId id="316" r:id="rId11"/>
    <p:sldId id="317" r:id="rId12"/>
    <p:sldId id="319" r:id="rId13"/>
    <p:sldId id="305" r:id="rId14"/>
    <p:sldId id="297" r:id="rId15"/>
    <p:sldId id="286" r:id="rId16"/>
    <p:sldId id="287" r:id="rId17"/>
    <p:sldId id="285" r:id="rId18"/>
    <p:sldId id="289" r:id="rId19"/>
    <p:sldId id="291" r:id="rId20"/>
    <p:sldId id="290" r:id="rId21"/>
    <p:sldId id="292" r:id="rId22"/>
    <p:sldId id="294" r:id="rId23"/>
    <p:sldId id="293" r:id="rId24"/>
    <p:sldId id="304" r:id="rId25"/>
    <p:sldId id="309" r:id="rId26"/>
    <p:sldId id="295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0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5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A5B92A-866F-47ED-8629-8B8F4A005B2E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C16E9-30A2-482D-B7F5-82A1124E6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112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On the next few slides we’ll look at a few common varieties of beans and discuss their shape, size, and flavor.</a:t>
            </a:r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FA54AA6-FF45-4EEA-9CCD-5EF3E5C25D35}" type="slidenum">
              <a:rPr lang="en-US" altLang="en-US">
                <a:solidFill>
                  <a:prstClr val="black"/>
                </a:solidFill>
              </a:rPr>
              <a:pPr eaLnBrk="1" hangingPunct="1"/>
              <a:t>1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276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0DFF03-AC64-4C36-96AD-7303914C2E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2329CE20-ED4F-4563-8547-77984D9E4CF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3306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1DD101-6754-4454-9ECA-E71DAF99D6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6227A8-572C-40B8-8E3C-196EAD0C31F0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6551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1DD101-6754-4454-9ECA-E71DAF99D6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6227A8-572C-40B8-8E3C-196EAD0C31F0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314290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1DD101-6754-4454-9ECA-E71DAF99D6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6227A8-572C-40B8-8E3C-196EAD0C31F0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0283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1DD101-6754-4454-9ECA-E71DAF99D6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6227A8-572C-40B8-8E3C-196EAD0C31F0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594489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1DD101-6754-4454-9ECA-E71DAF99D6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6227A8-572C-40B8-8E3C-196EAD0C31F0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2165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E63EB0-D92A-44F4-A31E-251B0F3606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9A654-A0FE-4A8D-9955-20A3D1BB075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2700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3B2F1A-2191-41F3-966E-86AD0AA946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93561-352E-4F83-9882-6270B15575D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7645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5A8A64-8F4D-4DD3-B67B-92173DBDE4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E6346-C60E-4820-AB5C-D5A6CA19353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3843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0A19F8-2F82-4D01-84EE-24EDFDC1F9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91808C8-B9AD-45B8-8CD6-CFB539AE16E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4056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96F26A-3841-4259-96EF-493AE29E73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AFCAE5B-9481-4208-8DCA-9F385334B32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3658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5A22B91-76A9-4E4F-8C93-31970EDC4E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AF85304-6E19-4DFF-B6A1-0FBD07C9109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2570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DA9AFF-78C1-451B-8D92-E6D06A842E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731B0-E5C4-4486-B5E1-E990156A5E8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72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B92DE1-DBC1-491F-859D-EF979AA7B0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36DEB-AAE8-45CD-AE8A-14499ADA7C4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6764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6D9052-9D2F-4C68-953C-20C7B00E55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F13ED-8D6E-43B0-93A7-BCA47FBC609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4118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BEAB8F-DE2B-40C3-ABC5-A42B80A05F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E1C0684-1785-4336-9063-2E70FB383B0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0286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41DD101-6754-4454-9ECA-E71DAF99D6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66227A8-572C-40B8-8E3C-196EAD0C31F0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5800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  <p:sldLayoutId id="2147483746" r:id="rId13"/>
    <p:sldLayoutId id="2147483747" r:id="rId14"/>
    <p:sldLayoutId id="2147483748" r:id="rId15"/>
    <p:sldLayoutId id="214748374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hajournals.org/doi/full/10.1161/JAHA.119.012865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What do the studies say about diet?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Debbie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Lucus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MS, RD, CDCES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03.16.21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dlucusrd@gmail.com</a:t>
            </a:r>
          </a:p>
        </p:txBody>
      </p:sp>
    </p:spTree>
    <p:extLst>
      <p:ext uri="{BB962C8B-B14F-4D97-AF65-F5344CB8AC3E}">
        <p14:creationId xmlns:p14="http://schemas.microsoft.com/office/powerpoint/2010/main" val="18230285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Review of 56 studies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404594"/>
            <a:ext cx="8915400" cy="4506628"/>
          </a:xfrm>
        </p:spPr>
        <p:txBody>
          <a:bodyPr>
            <a:norm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Mediterranean, Dietary Approaches to Stop Hypertension (DASH), and Mediterranean-DASH Intervention for Neurodegenerative Delay (MIND) Diets Are Associated With Less Cognitive Decline and a Lower Risk of Alzheimer's Disease-A Review. Advances in Nutrition, 2019.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Mediterranean-DASH Intervention for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Neurogenerative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Delay (MIND) = Hybrid of DASH and Mediterranean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Dietary Approach to Stop Hypertension (DASH)= Huge study encouraging fruits and veggies, low fat dairy, nuts and seeds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Mediterranean = Mostly plant-based with wine and olive oil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All 3 rich in plant foods, healthy fats and little processed foods</a:t>
            </a:r>
          </a:p>
        </p:txBody>
      </p:sp>
    </p:spTree>
    <p:extLst>
      <p:ext uri="{BB962C8B-B14F-4D97-AF65-F5344CB8AC3E}">
        <p14:creationId xmlns:p14="http://schemas.microsoft.com/office/powerpoint/2010/main" val="7203624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1680356"/>
              </p:ext>
            </p:extLst>
          </p:nvPr>
        </p:nvGraphicFramePr>
        <p:xfrm>
          <a:off x="3176833" y="263958"/>
          <a:ext cx="5638613" cy="63253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075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16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77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16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0201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587" marR="5158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Mediterranean Diet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587" marR="5158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DASH Diet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587" marR="5158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MIND Diet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587" marR="51587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201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 Amounts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587" marR="5158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Olive oil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587" marR="5158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−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587" marR="5158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Olive oil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587" marR="51587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201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587" marR="5158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Fish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587" marR="5158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−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587" marR="5158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Fish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587" marR="51587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977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587" marR="5158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Breads and other forms of cereals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587" marR="5158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Grains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587" marR="5158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Whole grains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587" marR="51587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201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587" marR="5158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Fruits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587" marR="5158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Fruits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587" marR="5158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Berries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587" marR="51587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977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587" marR="5158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Vegetables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587" marR="5158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Vegetables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587" marR="5158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Green leafy vegetables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587" marR="51587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201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587" marR="5158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−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587" marR="5158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−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587" marR="5158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Other vegetables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587" marR="51587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201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587" marR="5158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Legumes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587" marR="5158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Legumes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587" marR="5158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−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587" marR="51587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201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587" marR="5158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Nuts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587" marR="5158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Nuts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587" marR="5158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Nuts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587" marR="51587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201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587" marR="5158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Beans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587" marR="5158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−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587" marR="5158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Beans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587" marR="51587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201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587" marR="5158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Seeds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587" marR="5158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Seeds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587" marR="5158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−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587" marR="51587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201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587" marR="5158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−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587" marR="5158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Low-fat dairy 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587" marR="5158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−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587" marR="51587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201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587" marR="5158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587" marR="5158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587" marR="5158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Poultry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587" marR="51587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1977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Moderate Amounts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587" marR="5158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Dairy products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587" marR="5158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−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587" marR="5158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−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587" marR="51587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201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587" marR="5158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Poultry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587" marR="5158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Poultry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587" marR="5158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−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587" marR="51587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0201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587" marR="5158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Alcohol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587" marR="5158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−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587" marR="5158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Alcohol/wine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587" marR="51587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0201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587" marR="5158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−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587" marR="5158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Fish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587" marR="5158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−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587" marR="51587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41977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Restricted Amounts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587" marR="5158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 meat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587" marR="5158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 meat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587" marR="5158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 meat and products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587" marR="51587" marT="0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0201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587" marR="5158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Processed meat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587" marR="5158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−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587" marR="5158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−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587" marR="51587" marT="0" marB="0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0201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587" marR="5158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Sweets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587" marR="5158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Sweets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587" marR="5158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Pastries and sweets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587" marR="51587" marT="0" marB="0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0201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587" marR="5158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−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587" marR="5158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Saturated fat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587" marR="5158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−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587" marR="51587" marT="0" marB="0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0201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587" marR="5158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−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587" marR="5158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fat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587" marR="5158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−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587" marR="51587" marT="0" marB="0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0201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587" marR="5158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−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587" marR="5158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Cholesterol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587" marR="5158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−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587" marR="51587" marT="0" marB="0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0201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587" marR="5158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−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587" marR="5158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Sodium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587" marR="5158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−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587" marR="51587" marT="0" marB="0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0201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587" marR="5158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−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587" marR="5158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−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587" marR="5158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Cheese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587" marR="51587" marT="0" marB="0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20201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587" marR="5158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−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587" marR="5158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−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587" marR="5158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Butter/margarine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587" marR="51587" marT="0" marB="0"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20201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587" marR="5158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−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587" marR="5158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−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587" marR="5158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Fast fried foods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587" marR="51587" marT="0" marB="0"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37562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Meat consumption and disease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432874"/>
            <a:ext cx="8915400" cy="5222450"/>
          </a:xfrm>
        </p:spPr>
        <p:txBody>
          <a:bodyPr>
            <a:norm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Meat consumption and risk of 25 common conditions: outcome-wide analyses in 475,000 men and women in the UK Biobank study. BMC. 3/2/21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Followed for 8 years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Used online questionnaire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Eating meat 3 or more times/week had more health problems than &lt;3x/week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Every 70 grams/d unprocessed red and processed meat increased risk of Ischemic heart disease (15%), pneumonia, diabetes (30%), colon polyps, diverticular disease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Every 30 grams/d poultry increased risk of GERD (17%), diabetes (14%), diverticular disease, gall bladder disease, but less iron deficiency anemia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Higher BMI contributed to disease states so was accounted for</a:t>
            </a:r>
          </a:p>
        </p:txBody>
      </p:sp>
    </p:spTree>
    <p:extLst>
      <p:ext uri="{BB962C8B-B14F-4D97-AF65-F5344CB8AC3E}">
        <p14:creationId xmlns:p14="http://schemas.microsoft.com/office/powerpoint/2010/main" val="38713611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Healthy plant-based diet lowers risk for CVD mortality, morbidity</a:t>
            </a:r>
            <a:b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Kim H, et al. </a:t>
            </a: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J Am Heart Assoc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. 2019;doi:10.1161/JAHA.119.012865. </a:t>
            </a:r>
            <a:b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August 7, 2019</a:t>
            </a:r>
            <a:b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Healthy plant-based diet →19% lower risk for CVD and an 11% lower risk for all-cause mortality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Highest overall plant-based diet or pro-vegetarian: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 16% lower risk for CVD;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 31% to 32% lower risk for CVD mortality; and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 18% to 25% lower risk for all-cause mortality (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P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&lt; .05 for trend for all).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9194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 what diet is best?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341748"/>
            <a:ext cx="8915400" cy="4842235"/>
          </a:xfrm>
        </p:spPr>
        <p:txBody>
          <a:bodyPr>
            <a:no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Overall:</a:t>
            </a:r>
          </a:p>
          <a:p>
            <a:pPr lvl="1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No processed foods</a:t>
            </a:r>
          </a:p>
          <a:p>
            <a:pPr lvl="1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Limit or eliminate meat</a:t>
            </a:r>
          </a:p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With the right diet style (using whole real food, plant-based) you can reverse/improve/lower risk of:</a:t>
            </a:r>
          </a:p>
          <a:p>
            <a:pPr lvl="2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High blood pressure</a:t>
            </a:r>
          </a:p>
          <a:p>
            <a:pPr lvl="2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Heart disease</a:t>
            </a:r>
          </a:p>
          <a:p>
            <a:pPr lvl="2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Diabetes</a:t>
            </a:r>
          </a:p>
          <a:p>
            <a:pPr lvl="2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Obesity</a:t>
            </a:r>
          </a:p>
          <a:p>
            <a:pPr lvl="2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Dementia!</a:t>
            </a:r>
          </a:p>
        </p:txBody>
      </p:sp>
    </p:spTree>
    <p:extLst>
      <p:ext uri="{BB962C8B-B14F-4D97-AF65-F5344CB8AC3E}">
        <p14:creationId xmlns:p14="http://schemas.microsoft.com/office/powerpoint/2010/main" val="33799817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Beans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2713" y="1577418"/>
            <a:ext cx="8915400" cy="4562404"/>
          </a:xfrm>
        </p:spPr>
        <p:txBody>
          <a:bodyPr>
            <a:no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Reduce risk of heart disease</a:t>
            </a:r>
          </a:p>
          <a:p>
            <a:pPr lvl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People who eat beans four or more times per week have a 22% lower risk of coronary heart disease.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High soluble fiber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Lower LDL, triglycerides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Associated with lower blood pressure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Improves blood sugar control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Low glycemic index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9263" y="3651199"/>
            <a:ext cx="3318164" cy="2488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0735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Berries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485901"/>
            <a:ext cx="8915400" cy="4946072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Reduce heart disease risk: study of 100,000 found that those who ate the most berries were less likely to die from CVD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Prevent cancer: inhibit cancer cell growth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Shown to cause polyps progression in colon and reverse esophageal cancer (strawberries)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Improve memory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Slow brain decline (anti-aging)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Help with sleep – melatonin in cherries and goji berries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Treat Gout by reducing inflammation – Cherries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Vision – zeaxanthin in gojis (can purchase in Asian markets as lyceum berries)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Reduce hormones that help fat to be stored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9005" y="2919845"/>
            <a:ext cx="2495607" cy="187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599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Cruciferous veggies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475509"/>
            <a:ext cx="8915400" cy="4435713"/>
          </a:xfrm>
        </p:spPr>
        <p:txBody>
          <a:bodyPr>
            <a:normAutofit fontScale="85000" lnSpcReduction="20000"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Prevent DNA damage and cancer spread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Improve immunity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Prevent lymphoma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Improve liver enzymes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Reduce prostate cancer progression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Contains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sulforaphane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Arugula,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bok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choy, broccoli, Brussels sprouts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Cabbage, cauliflower, collard greens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Horseradish, Kale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Mustard greens, turnip greens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Radishes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Watercress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8882" y="4258245"/>
            <a:ext cx="4284518" cy="2194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2502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Greens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421027"/>
            <a:ext cx="8915400" cy="4490195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Rich in antioxidants – beta carotene, lutein, anthocyanins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Excellent source of folate, iron, Vitamins A &amp; C, Vitamin K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Associated with strongest protection against chronic diseases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20% reduction for heart attacks and strokes for every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add’l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serving/day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Reduced risk of cancer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May help with weight loss by increasing feeling of fullness and curbing desire for junk foods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Low in calorie density, high in nutrient density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Mix with healthy fat to increase nutrient absorption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Nuts &amp; seeds, avocado, olives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959" y="4108084"/>
            <a:ext cx="2675321" cy="2108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4911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Nuts &amp; seeds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6085" y="1458189"/>
            <a:ext cx="8915400" cy="5108865"/>
          </a:xfrm>
        </p:spPr>
        <p:txBody>
          <a:bodyPr>
            <a:no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 handful of nuts, 5+ days/week may increase life span by 2 years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Fewer cancer deaths in those who eat nuts (suppress cancer growth)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High in antioxidants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Reduce cardiovascular disease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Can cut stroke risk by half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Walnuts contain Omega 3 fatty acids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PREDIMED study found that nuts were not just associated with better health, but were the cause of it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3 + servings walnuts/week cut risk of dying from cancer in half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Nurses Health Study – replacing carbs with same calories from nuts lowered CVD risk by 30% and if replaced saturated fat with nuts lowered by 45%</a:t>
            </a:r>
          </a:p>
        </p:txBody>
      </p:sp>
    </p:spTree>
    <p:extLst>
      <p:ext uri="{BB962C8B-B14F-4D97-AF65-F5344CB8AC3E}">
        <p14:creationId xmlns:p14="http://schemas.microsoft.com/office/powerpoint/2010/main" val="2175231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Continuing with our ‘green’ theme: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255" y="2133600"/>
            <a:ext cx="7191315" cy="3778250"/>
          </a:xfrm>
        </p:spPr>
      </p:pic>
    </p:spTree>
    <p:extLst>
      <p:ext uri="{BB962C8B-B14F-4D97-AF65-F5344CB8AC3E}">
        <p14:creationId xmlns:p14="http://schemas.microsoft.com/office/powerpoint/2010/main" val="21418274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Flaxseeds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676400"/>
            <a:ext cx="8915400" cy="448873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High blood pressure</a:t>
            </a:r>
          </a:p>
          <a:p>
            <a:pPr lvl="1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Study found improved BP compared to placebo (similar or better to effects of hypertension meds)</a:t>
            </a: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Breast cancer</a:t>
            </a:r>
          </a:p>
          <a:p>
            <a:pPr lvl="1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Reduced risk among postmenopausal women</a:t>
            </a:r>
          </a:p>
          <a:p>
            <a:pPr lvl="1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Among Breast cancer survivors – improved longevity</a:t>
            </a:r>
          </a:p>
          <a:p>
            <a:pPr lvl="1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Created less aggressive cancers in those with cancer</a:t>
            </a: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Prostate cancer</a:t>
            </a:r>
          </a:p>
          <a:p>
            <a:pPr lvl="1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Slow progression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7144" y="517708"/>
            <a:ext cx="2320637" cy="1740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7954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Onions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426590"/>
            <a:ext cx="8915400" cy="4945930"/>
          </a:xfrm>
        </p:spPr>
        <p:txBody>
          <a:bodyPr>
            <a:no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 the Allium family of veggies: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Onions, garlic, leeks, chives, shallots and scallions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Contain compounds that slower tumor growth and kill cancer cells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Associated with lower risk of oral, esophageal, colorectal, laryngeal, breast, ovarian and prostate cancers (study found this in those who ate the most onions and garlic)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 get the most effect, eat raw and chew well OR chop finely before cooking (this helps to form the cancer protective sulfur compounds)</a:t>
            </a:r>
          </a:p>
          <a:p>
            <a:pPr lvl="1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06434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Mushrooms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551708"/>
            <a:ext cx="8915400" cy="5169603"/>
          </a:xfrm>
        </p:spPr>
        <p:txBody>
          <a:bodyPr>
            <a:no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Anti-cancer effects: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Bind to abnormal cells and cancer cells and then they are labelled for destruction by immune system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Especially effective in stomach, colorectal, breast and prostate cancers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Anti-obesity effects: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Help to limit fat cell storage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Anti-diabetes effects: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Lower blood sugar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Block enzymes that break down carbs into sugars, so they help to maintain lower sugar levels when eating carbs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Help maintain healthy gut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Vitamin D in some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1619" y="95248"/>
            <a:ext cx="3418609" cy="1709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6813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Make healthy foods part of your day!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2925" y="1367672"/>
            <a:ext cx="8915400" cy="3777622"/>
          </a:xfrm>
        </p:spPr>
        <p:txBody>
          <a:bodyPr>
            <a:noAutofit/>
          </a:bodyPr>
          <a:lstStyle/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Breakfast ideas:</a:t>
            </a:r>
          </a:p>
          <a:p>
            <a:pPr lvl="1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Smoothie with berries, kale, flax (my new favorite: 1 banana, 1 cup blueberries, 1 cup greens, 1 T flax, dash of Turmeric, 1/3 block tofu)</a:t>
            </a:r>
          </a:p>
          <a:p>
            <a:pPr lvl="1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Tofu scramble with mushrooms, onions, spinach, sprinkled with seeds and berries on the side</a:t>
            </a:r>
          </a:p>
          <a:p>
            <a:pPr lvl="1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Oats/barley made with soy milk, berries, flaxseeds, pumpkin seeds</a:t>
            </a:r>
          </a:p>
          <a:p>
            <a:pPr marL="457200" lvl="1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394" y="4811084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4986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Get your GBOMBS/Daily Dozen/4 Always every 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Lunch/Dinner ideas: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Chili with beans, greens, onions, mushrooms, spices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Veggie stir fry with tofu over quinoa or brown rice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Tacos with corn tortillas, lentil/mushroom ‘meat’, lots of veggies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Power bowl: Rice/grain + beans + corn + greens in a bowl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Bean burrito: whole wheat tortilla + beans + peppers/onions/mushrooms + greens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Whole wheat pasta with onions, mushrooms and greens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56" y="3377045"/>
            <a:ext cx="2135058" cy="3202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053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How to get started or continue your healthy lifestyle?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Change one meal at a time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One week focus on breakfast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next – try lunch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next – try dinner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Change all at once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Get the animal foods out of the house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Get processed foods out of the house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What do you eat now that is already meatless or could easily be?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Turn your favorite dishes into meatless dishes</a:t>
            </a: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317" y="1763320"/>
            <a:ext cx="4081895" cy="2783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971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Use the studies to determine your lifestyle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3311" y="1905000"/>
            <a:ext cx="8915400" cy="3777622"/>
          </a:xfrm>
        </p:spPr>
        <p:txBody>
          <a:bodyPr/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What health risks are you concerned about?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What is your why?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What changes do you want to make to achieve that?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“Don’t make any changes to your diet that don’t support your long-term health, and don’t make any changes to your diet that you don’t believe you can maintain for the rest of your life.”  Joel Fuhrman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4408" y="4621068"/>
            <a:ext cx="2028471" cy="2028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2661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Plant-based St. Patrick’s day foods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2801" y="1467090"/>
            <a:ext cx="8915400" cy="3777622"/>
          </a:xfrm>
        </p:spPr>
        <p:txBody>
          <a:bodyPr/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Green smoothie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Irish soda bread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Irish stew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Shepherd’s pie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Colcannon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Corned Jackfruit &amp; cabbage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665" y="1905000"/>
            <a:ext cx="3090727" cy="205882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3541" y="4732256"/>
            <a:ext cx="2303519" cy="15370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50" y="4652397"/>
            <a:ext cx="2391027" cy="15920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401" y="1676650"/>
            <a:ext cx="2260455" cy="169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1931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March is Colon Cancer Awareness Month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300899"/>
            <a:ext cx="8915400" cy="5250730"/>
          </a:xfrm>
        </p:spPr>
        <p:txBody>
          <a:bodyPr>
            <a:normAutofit lnSpcReduction="10000"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50,000 people will die this year from colon cancer (2</a:t>
            </a:r>
            <a:r>
              <a:rPr 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most deadly cancer)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Other countries don’t have as much colon cancer – Western Diet contributing?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Dr. Will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Bulsiewicz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1. Get colonoscopy – every 10 years starting at 45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unless first degree relative history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2. Eliminate red meat and processed meat</a:t>
            </a: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WHO states processed meat is carcinogenic and red meat probably is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3. Choose plant-based diet</a:t>
            </a: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AHS-2 found diet reduced risk of colon cancer</a:t>
            </a: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Vitamins, minerals, fiber, phytochemicals, antioxidants – all cancer protective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4. Crank up the fiber</a:t>
            </a: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Every 8 grams of fiber reduces risk 8%</a:t>
            </a: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Fiber is preferred fuel of the gut microbiome</a:t>
            </a: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95% of Americans don’t meet fiber recommendations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4086" y="3926264"/>
            <a:ext cx="1600526" cy="2057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770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What is the best diet for health?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1941511" y="1718819"/>
            <a:ext cx="8915400" cy="4782113"/>
          </a:xfrm>
        </p:spPr>
        <p:txBody>
          <a:bodyPr>
            <a:normAutofit/>
          </a:bodyPr>
          <a:lstStyle/>
          <a:p>
            <a:r>
              <a:rPr lang="en-US" altLang="en-US" sz="2000" dirty="0">
                <a:latin typeface="Arial" panose="020B0604020202020204" pitchFamily="34" charset="0"/>
              </a:rPr>
              <a:t>Mediterranean?</a:t>
            </a:r>
          </a:p>
          <a:p>
            <a:r>
              <a:rPr lang="en-US" altLang="en-US" sz="2000" dirty="0">
                <a:latin typeface="Arial" panose="020B0604020202020204" pitchFamily="34" charset="0"/>
              </a:rPr>
              <a:t>DASH?</a:t>
            </a:r>
          </a:p>
          <a:p>
            <a:r>
              <a:rPr lang="en-US" altLang="en-US" sz="2000" dirty="0">
                <a:latin typeface="Arial" panose="020B0604020202020204" pitchFamily="34" charset="0"/>
              </a:rPr>
              <a:t>MIND?</a:t>
            </a:r>
          </a:p>
          <a:p>
            <a:r>
              <a:rPr lang="en-US" altLang="en-US" sz="2000" dirty="0">
                <a:latin typeface="Arial" panose="020B0604020202020204" pitchFamily="34" charset="0"/>
              </a:rPr>
              <a:t>Paleo?</a:t>
            </a:r>
          </a:p>
          <a:p>
            <a:r>
              <a:rPr lang="en-US" altLang="en-US" sz="2000" dirty="0">
                <a:latin typeface="Arial" panose="020B0604020202020204" pitchFamily="34" charset="0"/>
              </a:rPr>
              <a:t>Keto?</a:t>
            </a:r>
          </a:p>
          <a:p>
            <a:r>
              <a:rPr lang="en-US" altLang="en-US" sz="2000" dirty="0">
                <a:latin typeface="Arial" panose="020B0604020202020204" pitchFamily="34" charset="0"/>
              </a:rPr>
              <a:t>Vegetarian?</a:t>
            </a:r>
          </a:p>
          <a:p>
            <a:r>
              <a:rPr lang="en-US" altLang="en-US" sz="2000" dirty="0">
                <a:latin typeface="Arial" panose="020B0604020202020204" pitchFamily="34" charset="0"/>
              </a:rPr>
              <a:t>Time-restricted eating?</a:t>
            </a:r>
          </a:p>
          <a:p>
            <a:r>
              <a:rPr lang="en-US" altLang="en-US" sz="2000" b="1" dirty="0">
                <a:latin typeface="Arial" panose="020B0604020202020204" pitchFamily="34" charset="0"/>
              </a:rPr>
              <a:t>Only a whole food plant-based diet has been shown to reverse disease</a:t>
            </a:r>
          </a:p>
          <a:p>
            <a:pPr lvl="1"/>
            <a:r>
              <a:rPr lang="en-US" altLang="en-US" sz="2000" dirty="0">
                <a:latin typeface="Arial" panose="020B0604020202020204" pitchFamily="34" charset="0"/>
              </a:rPr>
              <a:t>Are you willing to make some adjustments?</a:t>
            </a:r>
          </a:p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A1F016B-A582-44D3-AE4A-FF52AB1EAE8A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9221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476" y="1611314"/>
            <a:ext cx="4251325" cy="225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7480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What do the studies say?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527142"/>
            <a:ext cx="8915400" cy="4384080"/>
          </a:xfrm>
        </p:spPr>
        <p:txBody>
          <a:bodyPr/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Mediterranean vs Low fat vegan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MIND vs Mediterranean vs DASH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Plant based protein + post-menopausal women + CVD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Meat consumption and common diseases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Healthy plant-based diet and CVD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945" y="4074257"/>
            <a:ext cx="3484730" cy="2298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3888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Tips to evaluate a nutrition 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527142"/>
            <a:ext cx="8915400" cy="5330858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Who funded the study?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Potential bias?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Published in peer-reviewed journal?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Subjects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Human? Animal? Cells?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Number of subjects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Are the subjects like you?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Type of study: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Randomized control trial, Double blind = Gold standard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Observational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Cross-over, case control, intervention</a:t>
            </a: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Statistical significance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252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Mediterranean vs Low-fat Vegan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282045"/>
            <a:ext cx="8915400" cy="5307291"/>
          </a:xfrm>
        </p:spPr>
        <p:txBody>
          <a:bodyPr>
            <a:normAutofit/>
          </a:bodyPr>
          <a:lstStyle/>
          <a:p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A Mediterranean Diet and Low-Fat Vegan Diet to Improve Body Weight and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Cardiometabolic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Risk Factors: A Randomized, Cross-over Trial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n=62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16 weeks on each diet with 4 week ‘wash out’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Vegan diet lost ~13# vs no significant change on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Medi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7.5 more pounds fat mass loss with the vegan diet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Vegan diet lowered Total and LDL cholesterol by 18.7 mg/dl and 15.3 mg/dl vs no significant change on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Medi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Blood pressure decreased on both diets, but more on the Mediterranean diet (6.0 mm Hg, compared to 3.2 mmHg on the vegan diet).</a:t>
            </a:r>
          </a:p>
          <a:p>
            <a:pPr lvl="1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2502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Protein Source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244338"/>
            <a:ext cx="8915400" cy="4666884"/>
          </a:xfrm>
        </p:spPr>
        <p:txBody>
          <a:bodyPr>
            <a:norm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Association of Major Dietary Protein Sources With All‐Cause and Cause‐Specific Mortality: Prospective Cohort Study – JAHA, 2/24/21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102,000+ postmenopausal women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Women’s Health Initiative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Those eating the most plant protein had the least death from any cause, or from CVD or from dementia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most red meat (processed and unprocessed), eggs, and/or dairy products were more likely to die of cardiovascular disease 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Processed meat was linked to a 20 percent higher risk of dying from dementia. 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These associations were found after adjusting for age, ethnicity, and lifestyle factors (including other dietary factors).</a:t>
            </a:r>
          </a:p>
          <a:p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301702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826</TotalTime>
  <Words>1996</Words>
  <Application>Microsoft Office PowerPoint</Application>
  <PresentationFormat>Widescreen</PresentationFormat>
  <Paragraphs>320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Century Gothic</vt:lpstr>
      <vt:lpstr>Wingdings 3</vt:lpstr>
      <vt:lpstr>Wisp</vt:lpstr>
      <vt:lpstr>What do the studies say about diet? </vt:lpstr>
      <vt:lpstr>Continuing with our ‘green’ theme:</vt:lpstr>
      <vt:lpstr>Plant-based St. Patrick’s day foods</vt:lpstr>
      <vt:lpstr>March is Colon Cancer Awareness Month</vt:lpstr>
      <vt:lpstr>What is the best diet for health?</vt:lpstr>
      <vt:lpstr>What do the studies say?</vt:lpstr>
      <vt:lpstr>Tips to evaluate a nutrition study</vt:lpstr>
      <vt:lpstr>Mediterranean vs Low-fat Vegan</vt:lpstr>
      <vt:lpstr>Protein Source</vt:lpstr>
      <vt:lpstr>Review of 56 studies</vt:lpstr>
      <vt:lpstr>PowerPoint Presentation</vt:lpstr>
      <vt:lpstr>Meat consumption and disease</vt:lpstr>
      <vt:lpstr>Healthy plant-based diet lowers risk for CVD mortality, morbidity Kim H, et al. J Am Heart Assoc. 2019;doi:10.1161/JAHA.119.012865.  August 7, 2019 </vt:lpstr>
      <vt:lpstr>So what diet is best?</vt:lpstr>
      <vt:lpstr>Beans</vt:lpstr>
      <vt:lpstr>Berries</vt:lpstr>
      <vt:lpstr>Cruciferous veggies</vt:lpstr>
      <vt:lpstr>Greens</vt:lpstr>
      <vt:lpstr>Nuts &amp; seeds</vt:lpstr>
      <vt:lpstr>Flaxseeds</vt:lpstr>
      <vt:lpstr>Onions</vt:lpstr>
      <vt:lpstr>Mushrooms</vt:lpstr>
      <vt:lpstr>Make healthy foods part of your day!</vt:lpstr>
      <vt:lpstr>Get your GBOMBS/Daily Dozen/4 Always every day</vt:lpstr>
      <vt:lpstr>How to get started or continue your healthy lifestyle?</vt:lpstr>
      <vt:lpstr>Use the studies to determine your lifestyle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Debbie</dc:creator>
  <cp:lastModifiedBy>Linda Paumer</cp:lastModifiedBy>
  <cp:revision>77</cp:revision>
  <dcterms:created xsi:type="dcterms:W3CDTF">2014-07-18T02:26:14Z</dcterms:created>
  <dcterms:modified xsi:type="dcterms:W3CDTF">2021-03-19T21:27:28Z</dcterms:modified>
</cp:coreProperties>
</file>