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66" r:id="rId12"/>
    <p:sldId id="267" r:id="rId13"/>
    <p:sldId id="268" r:id="rId14"/>
    <p:sldId id="277" r:id="rId15"/>
    <p:sldId id="278" r:id="rId16"/>
    <p:sldId id="269" r:id="rId17"/>
    <p:sldId id="270" r:id="rId18"/>
    <p:sldId id="271" r:id="rId19"/>
    <p:sldId id="272" r:id="rId20"/>
    <p:sldId id="280" r:id="rId21"/>
    <p:sldId id="281" r:id="rId22"/>
    <p:sldId id="273" r:id="rId23"/>
    <p:sldId id="274" r:id="rId24"/>
    <p:sldId id="275" r:id="rId25"/>
    <p:sldId id="282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68" d="100"/>
          <a:sy n="68" d="100"/>
        </p:scale>
        <p:origin x="-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is3Kf2x6jVAhUszoMKHasgAyUQjRwIBw&amp;url=http://www.pcrm.org/health/diets/pplate/power-plate&amp;psig=AFQjCNHyF6PaNsCYSnw74VSZg2N3C1Ra4Q&amp;ust=150121394573766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0ahUKEwigg86Rmc7VAhUUUGMKHV77B3cQjRwIBw&amp;url=https://www.pinterest.com/explore/omega-3-foods/&amp;psig=AFQjCNEZmDTyNUvwH3b76AfuTc7Zi4MoTw&amp;ust=150250705970060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2493963" y="581025"/>
            <a:ext cx="8915399" cy="2262781"/>
          </a:xfrm>
        </p:spPr>
        <p:txBody>
          <a:bodyPr/>
          <a:lstStyle/>
          <a:p>
            <a:r>
              <a:rPr lang="en-US" altLang="en-US" dirty="0" smtClean="0"/>
              <a:t>Food and Mood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2351088" y="3253379"/>
            <a:ext cx="8915399" cy="1126283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Getting the most from what you eat!</a:t>
            </a:r>
          </a:p>
          <a:p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Debbie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Lucus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MS, RD, CDCES</a:t>
            </a:r>
          </a:p>
        </p:txBody>
      </p:sp>
    </p:spTree>
    <p:extLst>
      <p:ext uri="{BB962C8B-B14F-4D97-AF65-F5344CB8AC3E}">
        <p14:creationId xmlns:p14="http://schemas.microsoft.com/office/powerpoint/2010/main" val="21701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Be in the moment</a:t>
            </a:r>
            <a:endParaRPr lang="en-US" altLang="en-US" b="1" smtClean="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2589212" y="1371600"/>
            <a:ext cx="8915400" cy="51054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</a:rPr>
              <a:t>Make healthier food decisions </a:t>
            </a:r>
            <a:r>
              <a:rPr lang="en-US" altLang="en-US" sz="3600" dirty="0" smtClean="0">
                <a:latin typeface="Arial" panose="020B0604020202020204" pitchFamily="34" charset="0"/>
              </a:rPr>
              <a:t>each </a:t>
            </a:r>
            <a:r>
              <a:rPr lang="en-US" altLang="en-US" sz="3600" dirty="0">
                <a:latin typeface="Arial" panose="020B0604020202020204" pitchFamily="34" charset="0"/>
              </a:rPr>
              <a:t>time you eat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Find activities you enjoy to boost your mood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Friends, family, coworkers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Make connections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Workplace connections</a:t>
            </a:r>
          </a:p>
        </p:txBody>
      </p:sp>
      <p:pic>
        <p:nvPicPr>
          <p:cNvPr id="16388" name="Picture 4" descr="MC90015710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3649664"/>
            <a:ext cx="25336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4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Healthy Balanced Eating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8825" y="1600201"/>
            <a:ext cx="3937000" cy="4525963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Grp="1"/>
          </p:cNvSpPr>
          <p:nvPr>
            <p:ph sz="quarter" idx="4294967295"/>
          </p:nvPr>
        </p:nvSpPr>
        <p:spPr>
          <a:xfrm>
            <a:off x="6176964" y="1600201"/>
            <a:ext cx="5453061" cy="488632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Vegetables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Arial" panose="020B0604020202020204" pitchFamily="34" charset="0"/>
              </a:rPr>
              <a:t>Fruits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Whole Grains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Beans and Legumes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Plant based fats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W</a:t>
            </a:r>
            <a:r>
              <a:rPr lang="en-US" altLang="en-US" sz="3200" dirty="0" smtClean="0">
                <a:latin typeface="Arial" panose="020B0604020202020204" pitchFamily="34" charset="0"/>
              </a:rPr>
              <a:t>ater </a:t>
            </a:r>
            <a:r>
              <a:rPr lang="en-US" altLang="en-US" sz="3200" dirty="0">
                <a:latin typeface="Arial" panose="020B0604020202020204" pitchFamily="34" charset="0"/>
              </a:rPr>
              <a:t>(limit </a:t>
            </a:r>
            <a:r>
              <a:rPr lang="en-US" altLang="en-US" sz="3200" dirty="0" smtClean="0">
                <a:latin typeface="Arial" panose="020B0604020202020204" pitchFamily="34" charset="0"/>
              </a:rPr>
              <a:t>alcohol)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Arial" panose="020B0604020202020204" pitchFamily="34" charset="0"/>
              </a:rPr>
              <a:t>Milk </a:t>
            </a:r>
            <a:r>
              <a:rPr lang="en-US" altLang="en-US" sz="3200" dirty="0">
                <a:latin typeface="Arial" panose="020B0604020202020204" pitchFamily="34" charset="0"/>
              </a:rPr>
              <a:t>or dairy </a:t>
            </a:r>
            <a:r>
              <a:rPr lang="en-US" altLang="en-US" sz="3200" dirty="0" smtClean="0">
                <a:latin typeface="Arial" panose="020B0604020202020204" pitchFamily="34" charset="0"/>
              </a:rPr>
              <a:t>alternatives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</a:rPr>
              <a:t>(Animal Protein – if you must!)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The Plate Method</a:t>
            </a:r>
          </a:p>
        </p:txBody>
      </p:sp>
      <p:sp>
        <p:nvSpPr>
          <p:cNvPr id="14339" name="AutoShape 5" descr="Image result for vegan power plat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903911" y="1264555"/>
            <a:ext cx="5600700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GBOMBS</a:t>
            </a:r>
            <a:endParaRPr lang="en-US" altLang="en-US" sz="3600" b="1" dirty="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500189"/>
            <a:ext cx="34671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3151188"/>
            <a:ext cx="45243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2149" y="5305425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Daily Dozen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What does a daily menu look like?</a:t>
            </a:r>
          </a:p>
        </p:txBody>
      </p:sp>
      <p:sp>
        <p:nvSpPr>
          <p:cNvPr id="15363" name="Rectangle 3"/>
          <p:cNvSpPr>
            <a:spLocks noGrp="1"/>
          </p:cNvSpPr>
          <p:nvPr>
            <p:ph sz="quarter" idx="4294967295"/>
          </p:nvPr>
        </p:nvSpPr>
        <p:spPr>
          <a:xfrm>
            <a:off x="1981200" y="1454150"/>
            <a:ext cx="8229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Arial" panose="020B0604020202020204" pitchFamily="34" charset="0"/>
              </a:rPr>
              <a:t>Breakfast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 smtClean="0">
                <a:latin typeface="Arial" panose="020B0604020202020204" pitchFamily="34" charset="0"/>
              </a:rPr>
              <a:t>Protein, starch, veggie, fruit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 smtClean="0">
                <a:latin typeface="Arial" panose="020B0604020202020204" pitchFamily="34" charset="0"/>
              </a:rPr>
              <a:t>Whole </a:t>
            </a:r>
            <a:r>
              <a:rPr lang="en-US" altLang="en-US" sz="3600" dirty="0">
                <a:latin typeface="Arial" panose="020B0604020202020204" pitchFamily="34" charset="0"/>
              </a:rPr>
              <a:t>grain hot or cold cereal, </a:t>
            </a:r>
            <a:r>
              <a:rPr lang="en-US" altLang="en-US" sz="3600" dirty="0" smtClean="0">
                <a:latin typeface="Arial" panose="020B0604020202020204" pitchFamily="34" charset="0"/>
              </a:rPr>
              <a:t>plant </a:t>
            </a:r>
            <a:r>
              <a:rPr lang="en-US" altLang="en-US" sz="3600" dirty="0">
                <a:latin typeface="Arial" panose="020B0604020202020204" pitchFamily="34" charset="0"/>
              </a:rPr>
              <a:t>milk, </a:t>
            </a:r>
            <a:r>
              <a:rPr lang="en-US" altLang="en-US" sz="3600" dirty="0" smtClean="0">
                <a:latin typeface="Arial" panose="020B0604020202020204" pitchFamily="34" charset="0"/>
              </a:rPr>
              <a:t>fruit (maybe add some sweet potato or spinach?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Scrambled tofu, toast, </a:t>
            </a:r>
            <a:r>
              <a:rPr lang="en-US" altLang="en-US" sz="3600" dirty="0" smtClean="0">
                <a:latin typeface="Arial" panose="020B0604020202020204" pitchFamily="34" charset="0"/>
              </a:rPr>
              <a:t>fruit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 smtClean="0">
                <a:latin typeface="Arial" panose="020B0604020202020204" pitchFamily="34" charset="0"/>
              </a:rPr>
              <a:t>Whole grain waffle with peanut butter and fruit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6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Lunch &amp; Snack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562" y="1619250"/>
            <a:ext cx="8915400" cy="45910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Lunch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 smtClean="0">
                <a:latin typeface="Arial" panose="020B0604020202020204" pitchFamily="34" charset="0"/>
              </a:rPr>
              <a:t>Protein, starch, veggie, fruit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 smtClean="0">
                <a:latin typeface="Arial" panose="020B0604020202020204" pitchFamily="34" charset="0"/>
              </a:rPr>
              <a:t>Sandwich with hummus &amp; veggies, fruit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Salad with </a:t>
            </a:r>
            <a:r>
              <a:rPr lang="en-US" altLang="en-US" sz="3600" dirty="0" smtClean="0">
                <a:latin typeface="Arial" panose="020B0604020202020204" pitchFamily="34" charset="0"/>
              </a:rPr>
              <a:t>beans &amp; lots of veggies,  fruit 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600" dirty="0" smtClean="0">
                <a:latin typeface="Arial" panose="020B0604020202020204" pitchFamily="34" charset="0"/>
              </a:rPr>
              <a:t>Soup &amp; salad</a:t>
            </a:r>
            <a:r>
              <a:rPr lang="en-US" altLang="en-US" sz="3600" dirty="0">
                <a:latin typeface="Arial" panose="020B0604020202020204" pitchFamily="34" charset="0"/>
              </a:rPr>
              <a:t>, fruit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Snack: hummus and veggies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89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5900"/>
            <a:ext cx="8915400" cy="44253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Dinner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Protein, starch, vegetable, fruit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 smtClean="0">
                <a:latin typeface="Arial" panose="020B0604020202020204" pitchFamily="34" charset="0"/>
              </a:rPr>
              <a:t>Burrito, </a:t>
            </a:r>
            <a:r>
              <a:rPr lang="en-US" altLang="en-US" sz="3600" dirty="0">
                <a:latin typeface="Arial" panose="020B0604020202020204" pitchFamily="34" charset="0"/>
              </a:rPr>
              <a:t>salad, vegetable, fruit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Pasta with sauce, salad, </a:t>
            </a:r>
            <a:r>
              <a:rPr lang="en-US" altLang="en-US" sz="3600" dirty="0" smtClean="0">
                <a:latin typeface="Arial" panose="020B0604020202020204" pitchFamily="34" charset="0"/>
              </a:rPr>
              <a:t>fruit 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Tofu stir fry over brown rice, </a:t>
            </a:r>
            <a:r>
              <a:rPr lang="en-US" altLang="en-US" sz="3600" dirty="0" smtClean="0">
                <a:latin typeface="Arial" panose="020B0604020202020204" pitchFamily="34" charset="0"/>
              </a:rPr>
              <a:t>fruit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 smtClean="0">
                <a:latin typeface="Arial" panose="020B0604020202020204" pitchFamily="34" charset="0"/>
              </a:rPr>
              <a:t>Bean &amp; Veggie soup, bread, fruit</a:t>
            </a:r>
            <a:endParaRPr lang="en-US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1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Moving more to improve mood</a:t>
            </a:r>
          </a:p>
        </p:txBody>
      </p:sp>
      <p:sp>
        <p:nvSpPr>
          <p:cNvPr id="16387" name="Rectangle 3"/>
          <p:cNvSpPr>
            <a:spLocks noGrp="1"/>
          </p:cNvSpPr>
          <p:nvPr>
            <p:ph sz="quarter" idx="4294967295"/>
          </p:nvPr>
        </p:nvSpPr>
        <p:spPr>
          <a:xfrm>
            <a:off x="2218855" y="1264555"/>
            <a:ext cx="7772870" cy="48885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More moving, less sitting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Hydrate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Recognize feelings and mood – before, during, and after activity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Aim for at least 150+ minutes/week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Make it fun – play music, take a class, walk with a friend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Track steps with technology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1139825"/>
            <a:ext cx="30210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Sleep</a:t>
            </a:r>
          </a:p>
        </p:txBody>
      </p:sp>
      <p:sp>
        <p:nvSpPr>
          <p:cNvPr id="17411" name="Rectangle 3"/>
          <p:cNvSpPr>
            <a:spLocks noGrp="1"/>
          </p:cNvSpPr>
          <p:nvPr>
            <p:ph sz="quarter" idx="4294967295"/>
          </p:nvPr>
        </p:nvSpPr>
        <p:spPr>
          <a:xfrm>
            <a:off x="1514005" y="1538419"/>
            <a:ext cx="7772870" cy="488143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Hunger  - increased with less sleep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Benefits of improved sleep:</a:t>
            </a:r>
          </a:p>
          <a:p>
            <a:pPr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</a:rPr>
              <a:t>Lower stress</a:t>
            </a:r>
          </a:p>
          <a:p>
            <a:pPr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</a:rPr>
              <a:t>Improve muscle recovery</a:t>
            </a:r>
          </a:p>
          <a:p>
            <a:pPr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</a:rPr>
              <a:t>Improved immune function</a:t>
            </a:r>
          </a:p>
          <a:p>
            <a:pPr>
              <a:buFontTx/>
              <a:buChar char="•"/>
            </a:pPr>
            <a:r>
              <a:rPr lang="en-US" altLang="en-US" sz="3200" dirty="0">
                <a:latin typeface="Arial" panose="020B0604020202020204" pitchFamily="34" charset="0"/>
              </a:rPr>
              <a:t>Improved food choices???</a:t>
            </a:r>
          </a:p>
        </p:txBody>
      </p:sp>
      <p:pic>
        <p:nvPicPr>
          <p:cNvPr id="17412" name="Picture 4" descr="MC90044052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403226"/>
            <a:ext cx="28956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Lower Stress</a:t>
            </a:r>
          </a:p>
        </p:txBody>
      </p:sp>
      <p:sp>
        <p:nvSpPr>
          <p:cNvPr id="18435" name="Rectangle 3"/>
          <p:cNvSpPr>
            <a:spLocks noGrp="1"/>
          </p:cNvSpPr>
          <p:nvPr>
            <p:ph sz="quarter" idx="4294967295"/>
          </p:nvPr>
        </p:nvSpPr>
        <p:spPr>
          <a:xfrm>
            <a:off x="1494955" y="1356781"/>
            <a:ext cx="7772870" cy="49773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</a:rPr>
              <a:t>Healthier foods=better decisions</a:t>
            </a:r>
          </a:p>
          <a:p>
            <a:r>
              <a:rPr lang="en-US" altLang="en-US" sz="3200" dirty="0">
                <a:latin typeface="Arial" panose="020B0604020202020204" pitchFamily="34" charset="0"/>
              </a:rPr>
              <a:t>Balanced intake vs. overeating or undereating</a:t>
            </a:r>
          </a:p>
          <a:p>
            <a:r>
              <a:rPr lang="en-US" altLang="en-US" sz="3200" dirty="0">
                <a:latin typeface="Arial" panose="020B0604020202020204" pitchFamily="34" charset="0"/>
              </a:rPr>
              <a:t>Cortisol levels (hormones) increase with stress which may make healthy eating more challenging and may lead to more belly fat</a:t>
            </a: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3" y="317631"/>
            <a:ext cx="2906712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Environmental Control</a:t>
            </a:r>
          </a:p>
        </p:txBody>
      </p:sp>
      <p:sp>
        <p:nvSpPr>
          <p:cNvPr id="19459" name="Rectangle 3"/>
          <p:cNvSpPr>
            <a:spLocks noGrp="1"/>
          </p:cNvSpPr>
          <p:nvPr>
            <p:ph sz="quarter" idx="4294967295"/>
          </p:nvPr>
        </p:nvSpPr>
        <p:spPr>
          <a:xfrm>
            <a:off x="1677362" y="1719394"/>
            <a:ext cx="7772870" cy="456710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</a:rPr>
              <a:t>What can you do to improve your environment in order to promote your success at keeping a positive outlook?</a:t>
            </a:r>
          </a:p>
          <a:p>
            <a:pPr lvl="1"/>
            <a:r>
              <a:rPr lang="en-US" altLang="en-US" sz="3200" dirty="0">
                <a:latin typeface="Arial" panose="020B0604020202020204" pitchFamily="34" charset="0"/>
              </a:rPr>
              <a:t>Home</a:t>
            </a:r>
          </a:p>
          <a:p>
            <a:pPr lvl="1"/>
            <a:r>
              <a:rPr lang="en-US" altLang="en-US" sz="3200" dirty="0">
                <a:latin typeface="Arial" panose="020B0604020202020204" pitchFamily="34" charset="0"/>
              </a:rPr>
              <a:t>Work</a:t>
            </a:r>
          </a:p>
          <a:p>
            <a:pPr lvl="1"/>
            <a:r>
              <a:rPr lang="en-US" altLang="en-US" sz="3200" dirty="0">
                <a:latin typeface="Arial" panose="020B0604020202020204" pitchFamily="34" charset="0"/>
              </a:rPr>
              <a:t>Travel</a:t>
            </a:r>
          </a:p>
          <a:p>
            <a:pPr lvl="1"/>
            <a:r>
              <a:rPr lang="en-US" altLang="en-US" sz="3200" dirty="0">
                <a:latin typeface="Arial" panose="020B0604020202020204" pitchFamily="34" charset="0"/>
              </a:rPr>
              <a:t>Social events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668" y="540610"/>
            <a:ext cx="3165550" cy="18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4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100" b="1">
                <a:latin typeface="Arial" panose="020B0604020202020204" pitchFamily="34" charset="0"/>
              </a:rPr>
              <a:t>The How</a:t>
            </a:r>
            <a:endParaRPr lang="en-US" altLang="en-US" sz="3100">
              <a:latin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323630" y="1509844"/>
            <a:ext cx="8687270" cy="479570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Glucose levels affect brain function and energy level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High and low blood sugars cause mood changes</a:t>
            </a:r>
          </a:p>
          <a:p>
            <a:pPr>
              <a:lnSpc>
                <a:spcPct val="8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Certain foods give longer lasting calories for use</a:t>
            </a:r>
          </a:p>
          <a:p>
            <a:pPr>
              <a:lnSpc>
                <a:spcPct val="8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Nutrients in foods seem to have a positive affect on energy level and maintenance</a:t>
            </a:r>
          </a:p>
          <a:p>
            <a:pPr>
              <a:lnSpc>
                <a:spcPct val="8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Nutrients may truly elevate your mood</a:t>
            </a:r>
          </a:p>
        </p:txBody>
      </p:sp>
    </p:spTree>
    <p:extLst>
      <p:ext uri="{BB962C8B-B14F-4D97-AF65-F5344CB8AC3E}">
        <p14:creationId xmlns:p14="http://schemas.microsoft.com/office/powerpoint/2010/main" val="2997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Consistency in Behaviors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589212" y="1323975"/>
            <a:ext cx="8915400" cy="4587247"/>
          </a:xfrm>
        </p:spPr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</a:rPr>
              <a:t>Create positive habits and routines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Make meals easy – grab and go foods can be healthy too!</a:t>
            </a:r>
          </a:p>
          <a:p>
            <a:r>
              <a:rPr lang="en-US" altLang="en-US" sz="3600" dirty="0">
                <a:latin typeface="Arial" panose="020B0604020202020204" pitchFamily="34" charset="0"/>
              </a:rPr>
              <a:t>Plan 3-4 standard breakfasts, lunches, and dinners, have ingredients on </a:t>
            </a:r>
            <a:r>
              <a:rPr lang="en-US" altLang="en-US" sz="3600" dirty="0" smtClean="0">
                <a:latin typeface="Arial" panose="020B0604020202020204" pitchFamily="34" charset="0"/>
              </a:rPr>
              <a:t>hand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Check in!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1981199" y="1600201"/>
            <a:ext cx="5819775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Weekly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Daily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Mood Journal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Other indicators of change?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Arial" panose="020B0604020202020204" pitchFamily="34" charset="0"/>
              </a:rPr>
              <a:t>What changes in your mood have you noticed?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31748" name="Picture 4" descr="MC90007875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905000"/>
            <a:ext cx="23479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Personal goals</a:t>
            </a:r>
          </a:p>
        </p:txBody>
      </p:sp>
      <p:sp>
        <p:nvSpPr>
          <p:cNvPr id="20483" name="Rectangle 3"/>
          <p:cNvSpPr>
            <a:spLocks noGrp="1"/>
          </p:cNvSpPr>
          <p:nvPr>
            <p:ph sz="quarter" idx="4294967295"/>
          </p:nvPr>
        </p:nvSpPr>
        <p:spPr>
          <a:xfrm>
            <a:off x="1485900" y="1476376"/>
            <a:ext cx="4033838" cy="48005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</a:rPr>
              <a:t>Make a plan and follow it</a:t>
            </a:r>
          </a:p>
          <a:p>
            <a:r>
              <a:rPr lang="en-US" altLang="en-US" sz="3200" dirty="0">
                <a:latin typeface="Arial" panose="020B0604020202020204" pitchFamily="34" charset="0"/>
              </a:rPr>
              <a:t>What will I need to do to reach this goal?</a:t>
            </a:r>
          </a:p>
          <a:p>
            <a:r>
              <a:rPr lang="en-US" altLang="en-US" sz="3200" dirty="0">
                <a:latin typeface="Arial" panose="020B0604020202020204" pitchFamily="34" charset="0"/>
              </a:rPr>
              <a:t>What problems might I encounter and how will I solve them?</a:t>
            </a:r>
          </a:p>
        </p:txBody>
      </p:sp>
      <p:sp>
        <p:nvSpPr>
          <p:cNvPr id="20484" name="Rectangle 4"/>
          <p:cNvSpPr>
            <a:spLocks noGrp="1"/>
          </p:cNvSpPr>
          <p:nvPr>
            <p:ph sz="quarter" idx="4294967295"/>
          </p:nvPr>
        </p:nvSpPr>
        <p:spPr>
          <a:xfrm>
            <a:off x="6205539" y="533401"/>
            <a:ext cx="4719636" cy="574357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</a:rPr>
              <a:t>I will eat 5 servings of fruits and vegetables every day.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I </a:t>
            </a:r>
            <a:r>
              <a:rPr lang="en-US" altLang="en-US" sz="3200" dirty="0">
                <a:latin typeface="Arial" panose="020B0604020202020204" pitchFamily="34" charset="0"/>
              </a:rPr>
              <a:t>will walk 5 days for 30 minutes each day.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I </a:t>
            </a:r>
            <a:r>
              <a:rPr lang="en-US" altLang="en-US" sz="3200" dirty="0">
                <a:latin typeface="Arial" panose="020B0604020202020204" pitchFamily="34" charset="0"/>
              </a:rPr>
              <a:t>will write down everything I eat or drink for 3 days this week. (</a:t>
            </a:r>
            <a:r>
              <a:rPr lang="en-US" altLang="en-US" sz="3200" dirty="0" err="1">
                <a:latin typeface="Arial" panose="020B0604020202020204" pitchFamily="34" charset="0"/>
              </a:rPr>
              <a:t>Mon.,Tues.,Wed</a:t>
            </a:r>
            <a:r>
              <a:rPr lang="en-US" altLang="en-US" sz="3200" dirty="0">
                <a:latin typeface="Arial" panose="020B0604020202020204" pitchFamily="34" charset="0"/>
              </a:rPr>
              <a:t>.)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32acf7355ad6cf247caee65f662ac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81000"/>
            <a:ext cx="6858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1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4"/>
          <p:cNvSpPr>
            <a:spLocks noGrp="1"/>
          </p:cNvSpPr>
          <p:nvPr>
            <p:ph type="ctrTitle"/>
          </p:nvPr>
        </p:nvSpPr>
        <p:spPr>
          <a:xfrm>
            <a:off x="2209800" y="1141414"/>
            <a:ext cx="7772400" cy="2459037"/>
          </a:xfrm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subTitle" idx="1"/>
          </p:nvPr>
        </p:nvSpPr>
        <p:spPr>
          <a:xfrm>
            <a:off x="2821780" y="3352801"/>
            <a:ext cx="6548437" cy="2914649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latin typeface="Arial" panose="020B0604020202020204" pitchFamily="34" charset="0"/>
              </a:rPr>
              <a:t>When we feel self-confident, we are free to choose foods based on taste and their value to our body, soul, and mind.</a:t>
            </a:r>
          </a:p>
        </p:txBody>
      </p:sp>
      <p:pic>
        <p:nvPicPr>
          <p:cNvPr id="22531" name="Picture 4" descr="Moti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81" y="1141414"/>
            <a:ext cx="81994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Recipes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Sweet potato bisque – Forks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Knives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://www.forksoverknives.com/recipes/vegan-soups-stews/sweet-potato-bisque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Sweet potato pie Oatmeal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9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2209800" y="1330325"/>
            <a:ext cx="7772400" cy="2001838"/>
          </a:xfrm>
        </p:spPr>
        <p:txBody>
          <a:bodyPr/>
          <a:lstStyle/>
          <a:p>
            <a:pPr algn="ctr"/>
            <a:r>
              <a:rPr lang="en-US" altLang="en-US" sz="4000" b="1" dirty="0">
                <a:latin typeface="Arial" panose="020B0604020202020204" pitchFamily="34" charset="0"/>
              </a:rPr>
              <a:t>Thank You!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2895600" y="4206876"/>
            <a:ext cx="6400800" cy="14319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23556" name="Picture 7" descr="MC9003313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9" y="1563689"/>
            <a:ext cx="18113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MC9004369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5636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The Basics</a:t>
            </a:r>
          </a:p>
        </p:txBody>
      </p:sp>
      <p:sp>
        <p:nvSpPr>
          <p:cNvPr id="6147" name="Rectangle 3"/>
          <p:cNvSpPr>
            <a:spLocks noGrp="1"/>
          </p:cNvSpPr>
          <p:nvPr>
            <p:ph sz="quarter" idx="4294967295"/>
          </p:nvPr>
        </p:nvSpPr>
        <p:spPr>
          <a:xfrm>
            <a:off x="1981200" y="1600201"/>
            <a:ext cx="2903538" cy="4525963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Eat Breakfast</a:t>
            </a:r>
          </a:p>
          <a:p>
            <a:r>
              <a:rPr lang="en-US" altLang="en-US" sz="3200" dirty="0">
                <a:latin typeface="Arial" panose="020B0604020202020204" pitchFamily="34" charset="0"/>
              </a:rPr>
              <a:t>Drink water</a:t>
            </a:r>
          </a:p>
          <a:p>
            <a:r>
              <a:rPr lang="en-US" altLang="en-US" sz="3200" dirty="0">
                <a:latin typeface="Arial" panose="020B0604020202020204" pitchFamily="34" charset="0"/>
              </a:rPr>
              <a:t>Spread </a:t>
            </a:r>
            <a:r>
              <a:rPr lang="en-US" altLang="en-US" sz="3200" dirty="0" smtClean="0">
                <a:latin typeface="Arial" panose="020B0604020202020204" pitchFamily="34" charset="0"/>
              </a:rPr>
              <a:t>calories thru </a:t>
            </a:r>
            <a:r>
              <a:rPr lang="en-US" altLang="en-US" sz="3200" dirty="0">
                <a:latin typeface="Arial" panose="020B0604020202020204" pitchFamily="34" charset="0"/>
              </a:rPr>
              <a:t>the day</a:t>
            </a:r>
          </a:p>
          <a:p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Grp="1"/>
          </p:cNvSpPr>
          <p:nvPr>
            <p:ph sz="quarter" idx="4294967295"/>
          </p:nvPr>
        </p:nvSpPr>
        <p:spPr>
          <a:xfrm>
            <a:off x="6033036" y="1095376"/>
            <a:ext cx="6083299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dirty="0">
                <a:latin typeface="Arial" panose="020B0604020202020204" pitchFamily="34" charset="0"/>
              </a:rPr>
              <a:t>Include a variety of foods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Enjoy </a:t>
            </a:r>
            <a:r>
              <a:rPr lang="en-US" altLang="en-US" sz="3200" dirty="0">
                <a:latin typeface="Arial" panose="020B0604020202020204" pitchFamily="34" charset="0"/>
              </a:rPr>
              <a:t>some protein (preferably plant-based)</a:t>
            </a:r>
          </a:p>
          <a:p>
            <a:r>
              <a:rPr lang="en-US" altLang="en-US" sz="3200" dirty="0">
                <a:latin typeface="Arial" panose="020B0604020202020204" pitchFamily="34" charset="0"/>
              </a:rPr>
              <a:t>Enjoy some carbohydrates (whole grain, less processed</a:t>
            </a:r>
            <a:r>
              <a:rPr lang="en-US" altLang="en-US" sz="3200" dirty="0" smtClean="0">
                <a:latin typeface="Arial" panose="020B0604020202020204" pitchFamily="34" charset="0"/>
              </a:rPr>
              <a:t>)</a:t>
            </a:r>
          </a:p>
          <a:p>
            <a:r>
              <a:rPr lang="en-US" altLang="en-US" sz="3200" dirty="0">
                <a:latin typeface="Arial" panose="020B0604020202020204" pitchFamily="34" charset="0"/>
              </a:rPr>
              <a:t>Enjoy some healthy fats </a:t>
            </a:r>
          </a:p>
          <a:p>
            <a:r>
              <a:rPr lang="en-US" altLang="en-US" sz="3200" dirty="0">
                <a:latin typeface="Arial" panose="020B0604020202020204" pitchFamily="34" charset="0"/>
              </a:rPr>
              <a:t>Coffee and tea are ok!</a:t>
            </a: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038725"/>
            <a:ext cx="2425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What do we know for sure?</a:t>
            </a:r>
          </a:p>
        </p:txBody>
      </p:sp>
      <p:sp>
        <p:nvSpPr>
          <p:cNvPr id="7171" name="Rectangle 3"/>
          <p:cNvSpPr>
            <a:spLocks noGrp="1"/>
          </p:cNvSpPr>
          <p:nvPr>
            <p:ph sz="quarter" idx="4294967295"/>
          </p:nvPr>
        </p:nvSpPr>
        <p:spPr>
          <a:xfrm>
            <a:off x="2361730" y="1586044"/>
            <a:ext cx="7772870" cy="47195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Water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Well-spaced meals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Omega 3 fatty acids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Selenium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Magnesium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Tryptophan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Balance of fats, carbs, and protein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Eating breakfast</a:t>
            </a:r>
          </a:p>
        </p:txBody>
      </p:sp>
    </p:spTree>
    <p:extLst>
      <p:ext uri="{BB962C8B-B14F-4D97-AF65-F5344CB8AC3E}">
        <p14:creationId xmlns:p14="http://schemas.microsoft.com/office/powerpoint/2010/main" val="249509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Omega-3 fatty acids</a:t>
            </a:r>
          </a:p>
        </p:txBody>
      </p:sp>
      <p:sp>
        <p:nvSpPr>
          <p:cNvPr id="8195" name="Rectangle 3"/>
          <p:cNvSpPr>
            <a:spLocks noGrp="1"/>
          </p:cNvSpPr>
          <p:nvPr>
            <p:ph sz="quarter" idx="4294967295"/>
          </p:nvPr>
        </p:nvSpPr>
        <p:spPr>
          <a:xfrm>
            <a:off x="2241551" y="1716088"/>
            <a:ext cx="6246813" cy="33845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Arial" panose="020B0604020202020204" pitchFamily="34" charset="0"/>
              </a:rPr>
              <a:t>Flaxseeds, flax oil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Arial" panose="020B0604020202020204" pitchFamily="34" charset="0"/>
              </a:rPr>
              <a:t>Walnuts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Arial" panose="020B0604020202020204" pitchFamily="34" charset="0"/>
              </a:rPr>
              <a:t>Canola oil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Arial" panose="020B0604020202020204" pitchFamily="34" charset="0"/>
              </a:rPr>
              <a:t>If still eating animals: Fatty Fish – salmon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2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dirty="0" smtClean="0">
                <a:latin typeface="Arial" panose="020B0604020202020204" pitchFamily="34" charset="0"/>
              </a:rPr>
              <a:t>Associated with improvements in depression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pic>
        <p:nvPicPr>
          <p:cNvPr id="8196" name="Picture 5" descr="Image result for plant-based omega 3 foo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38" y="1119188"/>
            <a:ext cx="2870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0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Selenium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0" y="1457326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Whole grains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Beans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Vegetables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Nuts</a:t>
            </a:r>
          </a:p>
        </p:txBody>
      </p:sp>
      <p:sp>
        <p:nvSpPr>
          <p:cNvPr id="9220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1981200" y="1357313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Helps immune system function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Antioxidant: prevents free radical damage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Low levels associated with depression, irritability or mood swings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9A90B-D604-4398-A983-59C3C067CD0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094" y="4065588"/>
            <a:ext cx="434816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7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Magnesium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981200" y="1600200"/>
            <a:ext cx="4038600" cy="32067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Low magnesium levels found in people who are depressed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Almonds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Spinach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Avocado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Cocoa powder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34099" y="2253521"/>
            <a:ext cx="5572125" cy="3424107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Quinoa, brown rice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Lentils, beans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Whole grain cereals: 	Oatmeal, Shredded Wheat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Bananas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368411"/>
            <a:ext cx="34131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9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Tryptophan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72199" y="1264555"/>
            <a:ext cx="4943475" cy="4525963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Oats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Soy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Cashews, walnuts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Peas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If eating animals:</a:t>
            </a:r>
          </a:p>
          <a:p>
            <a:pPr lvl="1"/>
            <a:r>
              <a:rPr lang="en-US" altLang="en-US" sz="3200" dirty="0" smtClean="0">
                <a:latin typeface="Arial" panose="020B0604020202020204" pitchFamily="34" charset="0"/>
              </a:rPr>
              <a:t>Turkey, chicken, pork, salmon, tuna</a:t>
            </a:r>
          </a:p>
          <a:p>
            <a:pPr lvl="1"/>
            <a:r>
              <a:rPr lang="en-US" altLang="en-US" sz="3200" dirty="0" smtClean="0">
                <a:latin typeface="Arial" panose="020B0604020202020204" pitchFamily="34" charset="0"/>
              </a:rPr>
              <a:t>Eggs</a:t>
            </a:r>
          </a:p>
          <a:p>
            <a:pPr lvl="1"/>
            <a:r>
              <a:rPr lang="en-US" altLang="en-US" sz="3200" dirty="0" smtClean="0">
                <a:latin typeface="Arial" panose="020B0604020202020204" pitchFamily="34" charset="0"/>
              </a:rPr>
              <a:t>Milk products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47750" y="1503363"/>
            <a:ext cx="4959351" cy="4525962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Aids with sleep cycle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Helps with PMS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Reduces </a:t>
            </a:r>
            <a:r>
              <a:rPr lang="en-US" altLang="en-US" sz="3200" u="sng" dirty="0" smtClean="0">
                <a:latin typeface="Arial" panose="020B0604020202020204" pitchFamily="34" charset="0"/>
              </a:rPr>
              <a:t>S</a:t>
            </a:r>
            <a:r>
              <a:rPr lang="en-US" altLang="en-US" sz="3200" dirty="0" smtClean="0">
                <a:latin typeface="Arial" panose="020B0604020202020204" pitchFamily="34" charset="0"/>
              </a:rPr>
              <a:t>easonal </a:t>
            </a:r>
            <a:r>
              <a:rPr lang="en-US" altLang="en-US" sz="3200" u="sng" dirty="0" smtClean="0">
                <a:latin typeface="Arial" panose="020B0604020202020204" pitchFamily="34" charset="0"/>
              </a:rPr>
              <a:t>A</a:t>
            </a:r>
            <a:r>
              <a:rPr lang="en-US" altLang="en-US" sz="3200" dirty="0" smtClean="0">
                <a:latin typeface="Arial" panose="020B0604020202020204" pitchFamily="34" charset="0"/>
              </a:rPr>
              <a:t>ffective </a:t>
            </a:r>
            <a:r>
              <a:rPr lang="en-US" altLang="en-US" sz="3200" u="sng" dirty="0" smtClean="0">
                <a:latin typeface="Arial" panose="020B0604020202020204" pitchFamily="34" charset="0"/>
              </a:rPr>
              <a:t>D</a:t>
            </a:r>
            <a:r>
              <a:rPr lang="en-US" altLang="en-US" sz="3200" dirty="0" smtClean="0">
                <a:latin typeface="Arial" panose="020B0604020202020204" pitchFamily="34" charset="0"/>
              </a:rPr>
              <a:t>isorder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Improves depression and anxiety symptoms – converts to serotonin – the feel good neurotransmitter in brain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15E48F-3598-4ABE-82EE-C70CDF1AE45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87" y="141289"/>
            <a:ext cx="2205038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Arial" panose="020B0604020202020204" pitchFamily="34" charset="0"/>
              </a:rPr>
              <a:t>When we are anxious, stressed, sad or glad…</a:t>
            </a:r>
          </a:p>
        </p:txBody>
      </p:sp>
      <p:sp>
        <p:nvSpPr>
          <p:cNvPr id="12291" name="Rectangle 3"/>
          <p:cNvSpPr>
            <a:spLocks noGrp="1"/>
          </p:cNvSpPr>
          <p:nvPr>
            <p:ph sz="quarter" idx="4294967295"/>
          </p:nvPr>
        </p:nvSpPr>
        <p:spPr>
          <a:xfrm>
            <a:off x="1209205" y="1338394"/>
            <a:ext cx="4610570" cy="3424107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Severe depression may lead to not eating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Mild stress or depression often leads to overeating or emotional eating</a:t>
            </a:r>
          </a:p>
          <a:p>
            <a:r>
              <a:rPr lang="en-US" altLang="en-US" sz="3200" dirty="0" smtClean="0">
                <a:latin typeface="Arial" panose="020B0604020202020204" pitchFamily="34" charset="0"/>
              </a:rPr>
              <a:t>Sometimes  - we celebrate with food!</a:t>
            </a:r>
          </a:p>
        </p:txBody>
      </p:sp>
      <p:sp>
        <p:nvSpPr>
          <p:cNvPr id="12292" name="Rectangle 4"/>
          <p:cNvSpPr>
            <a:spLocks noGrp="1"/>
          </p:cNvSpPr>
          <p:nvPr>
            <p:ph sz="quarter" idx="4294967295"/>
          </p:nvPr>
        </p:nvSpPr>
        <p:spPr>
          <a:xfrm>
            <a:off x="6191250" y="1905000"/>
            <a:ext cx="4038600" cy="1268412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200" dirty="0" smtClean="0">
                <a:latin typeface="Arial" panose="020B0604020202020204" pitchFamily="34" charset="0"/>
              </a:rPr>
              <a:t>What are your comfort foods?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56" y="3324002"/>
            <a:ext cx="28971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2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809</Words>
  <Application>Microsoft Office PowerPoint</Application>
  <PresentationFormat>Custom</PresentationFormat>
  <Paragraphs>158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Food and Mood</vt:lpstr>
      <vt:lpstr>The How</vt:lpstr>
      <vt:lpstr>The Basics</vt:lpstr>
      <vt:lpstr>What do we know for sure?</vt:lpstr>
      <vt:lpstr>Omega-3 fatty acids</vt:lpstr>
      <vt:lpstr>Selenium</vt:lpstr>
      <vt:lpstr>Magnesium</vt:lpstr>
      <vt:lpstr>Tryptophan</vt:lpstr>
      <vt:lpstr>When we are anxious, stressed, sad or glad…</vt:lpstr>
      <vt:lpstr>Be in the moment</vt:lpstr>
      <vt:lpstr>Healthy Balanced Eating</vt:lpstr>
      <vt:lpstr>The Plate Method</vt:lpstr>
      <vt:lpstr>What does a daily menu look like?</vt:lpstr>
      <vt:lpstr>Lunch &amp; Snack</vt:lpstr>
      <vt:lpstr>Dinner</vt:lpstr>
      <vt:lpstr>Moving more to improve mood</vt:lpstr>
      <vt:lpstr>Sleep</vt:lpstr>
      <vt:lpstr>Lower Stress</vt:lpstr>
      <vt:lpstr>Environmental Control</vt:lpstr>
      <vt:lpstr>Consistency in Behaviors</vt:lpstr>
      <vt:lpstr>Check in!</vt:lpstr>
      <vt:lpstr>Personal goals</vt:lpstr>
      <vt:lpstr>PowerPoint Presentation</vt:lpstr>
      <vt:lpstr>PowerPoint Presentation</vt:lpstr>
      <vt:lpstr>My Recipes today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HP</cp:lastModifiedBy>
  <cp:revision>11</cp:revision>
  <dcterms:created xsi:type="dcterms:W3CDTF">2020-11-30T01:43:04Z</dcterms:created>
  <dcterms:modified xsi:type="dcterms:W3CDTF">2020-11-30T22:21:42Z</dcterms:modified>
</cp:coreProperties>
</file>