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23"/>
  </p:notesMasterIdLst>
  <p:sldIdLst>
    <p:sldId id="258" r:id="rId2"/>
    <p:sldId id="308" r:id="rId3"/>
    <p:sldId id="310" r:id="rId4"/>
    <p:sldId id="305" r:id="rId5"/>
    <p:sldId id="314" r:id="rId6"/>
    <p:sldId id="323" r:id="rId7"/>
    <p:sldId id="294" r:id="rId8"/>
    <p:sldId id="312" r:id="rId9"/>
    <p:sldId id="316" r:id="rId10"/>
    <p:sldId id="313" r:id="rId11"/>
    <p:sldId id="288" r:id="rId12"/>
    <p:sldId id="322" r:id="rId13"/>
    <p:sldId id="324" r:id="rId14"/>
    <p:sldId id="317" r:id="rId15"/>
    <p:sldId id="325" r:id="rId16"/>
    <p:sldId id="318" r:id="rId17"/>
    <p:sldId id="319" r:id="rId18"/>
    <p:sldId id="320" r:id="rId19"/>
    <p:sldId id="321" r:id="rId20"/>
    <p:sldId id="311" r:id="rId21"/>
    <p:sldId id="32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5" d="100"/>
          <a:sy n="95" d="100"/>
        </p:scale>
        <p:origin x="13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5B92A-866F-47ED-8629-8B8F4A005B2E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C16E9-30A2-482D-B7F5-82A1124E6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12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On the next few slides we’ll look at a few common varieties of beans and discuss their shape, size, and flavor.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A54AA6-FF45-4EEA-9CCD-5EF3E5C25D35}" type="slidenum">
              <a:rPr lang="en-US" altLang="en-US">
                <a:solidFill>
                  <a:prstClr val="black"/>
                </a:solidFill>
              </a:rPr>
              <a:pPr eaLnBrk="1" hangingPunct="1"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276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0DFF03-AC64-4C36-96AD-7303914C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329CE20-ED4F-4563-8547-77984D9E4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30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551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1429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028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9448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216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E63EB0-D92A-44F4-A31E-251B0F360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A654-A0FE-4A8D-9955-20A3D1BB075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70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3B2F1A-2191-41F3-966E-86AD0AA94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3561-352E-4F83-9882-6270B15575D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645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5A8A64-8F4D-4DD3-B67B-92173DBDE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6346-C60E-4820-AB5C-D5A6CA19353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84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0A19F8-2F82-4D01-84EE-24EDFDC1F9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91808C8-B9AD-45B8-8CD6-CFB539AE16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05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96F26A-3841-4259-96EF-493AE29E73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AFCAE5B-9481-4208-8DCA-9F385334B3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658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A22B91-76A9-4E4F-8C93-31970EDC4E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AF85304-6E19-4DFF-B6A1-0FBD07C9109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57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DA9AFF-78C1-451B-8D92-E6D06A842E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31B0-E5C4-4486-B5E1-E990156A5E8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B92DE1-DBC1-491F-859D-EF979AA7B0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6DEB-AAE8-45CD-AE8A-14499ADA7C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764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D9052-9D2F-4C68-953C-20C7B00E5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13ED-8D6E-43B0-93A7-BCA47FBC609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11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EAB8F-DE2B-40C3-ABC5-A42B80A05F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E1C0684-1785-4336-9063-2E70FB383B0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286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80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cademic.oup.com/ajcn/article/112/1/208/5841181?searchresult=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en.wikipedia.org/wiki/Mushroo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89212" y="544397"/>
            <a:ext cx="8915399" cy="226278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Fungus among us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Debbie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Lucus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MS, RD, CDCES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04.06.21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dlucusrd@gmail.com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233" y="2807178"/>
            <a:ext cx="4972639" cy="330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28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Magic Mushrooms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23447"/>
            <a:ext cx="8915400" cy="4487775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Liberty Cap mushroom 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Psilocybe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semilanceata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- psychoactive species in Oregon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Owe their magic to the psychedelic compound, psilocybin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more info on these – check out Dr. Weil’s writings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855" y="3492714"/>
            <a:ext cx="3046222" cy="298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86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G-BOMBS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Dr. Joel Fuhrman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End of Dieting (and also The End of Diabetes)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284" y="4211009"/>
            <a:ext cx="6221977" cy="192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37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Mushroom preparation in general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4626" y="1371685"/>
            <a:ext cx="8915400" cy="436522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Wash or not wash?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When they get wet, hard to dry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Typical button/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crimini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– can clean with dry cloth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Others need to wash before serving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 Cook’s Illustrated: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Ethylene gas is released from mushrooms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Store loose mushrooms in slightly open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ziplock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Store prepackaged mushrooms in original container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96" y="5203596"/>
            <a:ext cx="3615254" cy="202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52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White Button, Cremini and Portobello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8763" y="1712705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in the</a:t>
            </a:r>
            <a:r>
              <a:rPr lang="en-US" sz="2400" dirty="0"/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Agaricus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bisporus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species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White are youngest, Portobello are oldest and brown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Cremini are baby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portobellos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Anti-cancer effects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Preparation ideas: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Versatile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Soups, stews, salads, stuffed, sliced, burgers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521" y="2658358"/>
            <a:ext cx="3072091" cy="230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00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Shiitake Mushrooms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819064"/>
            <a:ext cx="8915400" cy="461001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Possible benefits: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lower cholesterol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boost immune function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combat viruses  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reduce the risk of several kinds of cancer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Preparation ideas: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Risotto or rice dishes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Sauté alone or with other mushrooms/veggies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Stir fry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288" y="1150070"/>
            <a:ext cx="3836709" cy="255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61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0525" y="327331"/>
            <a:ext cx="8911687" cy="128089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Mushrooms exposed to UV light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53" t="6051" r="8821" b="6216"/>
          <a:stretch/>
        </p:blipFill>
        <p:spPr>
          <a:xfrm>
            <a:off x="446756" y="1379621"/>
            <a:ext cx="11639952" cy="509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99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Reishi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9591" y="1942537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 for eating – very woody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Okay in teas, liquids, topical (skin care)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Possible health benefits: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Lower BP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Immunity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Allergy prevention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Cancer reduction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Anti-inflammatory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775" y="358218"/>
            <a:ext cx="3774685" cy="283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97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Maitake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Mushrooms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832" y="1435768"/>
            <a:ext cx="10044780" cy="4475454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Also called Hen of the Woods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Look like tail feathers of a nesting hen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Tasty, available at many markets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Possible benefits: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Anticancer and antiviral 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Help control high blood pressure, 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Help with blood sugar control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Enhance immune system power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Preparation: Cut into steaks and grill/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saute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add to soups/stews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405" y="778015"/>
            <a:ext cx="3374207" cy="225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12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Lion’s Mane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5558" y="1331495"/>
            <a:ext cx="9545739" cy="552764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Possible benefits: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Improve mild cognitive impairment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Promote nerve growth 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Reduce anxiety and enhance sleep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Available at Farmers’ market and some stores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be in dried powders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Preparation: Slice into ‘steaks’ and sauté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589" y="134342"/>
            <a:ext cx="3216210" cy="376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92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Enoki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mushrooms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3579" y="1668379"/>
            <a:ext cx="9958012" cy="4419952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Looks like long strings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Popular in Japanese cuisine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Possible benefits: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Immunity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Anti-cancer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flammulin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has anti-tumor properties)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Preparation ideas: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Sauté, stir fry, salads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694" y="624110"/>
            <a:ext cx="3597897" cy="357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34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Happy Spring!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80007"/>
            <a:ext cx="8915400" cy="488308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New activities for spring?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Gardening?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New and different walks/hikes?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Biking?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are you doing with challenges?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are you doing on our beautiful longer days?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45073" y="3703130"/>
            <a:ext cx="2905288" cy="21789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39365" y="880381"/>
            <a:ext cx="2321874" cy="17414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14828" y="4454162"/>
            <a:ext cx="3015531" cy="226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27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King Trumpet/Oyster Mushroom</a:t>
            </a:r>
          </a:p>
        </p:txBody>
      </p:sp>
      <p:pic>
        <p:nvPicPr>
          <p:cNvPr id="1026" name="Picture 2" descr="king trumpet mushro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531" y="1264555"/>
            <a:ext cx="3677276" cy="551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77872" y="1536569"/>
            <a:ext cx="502360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Longer stem than cap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Use as usual in recipes or try shredded for pulled ‘pork’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Shred the stems with tines of fork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Soak in marinade about 1 hour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Heat on skillet and add a little BBQ sauce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Turn into sliders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NOTE: $9.99/pound at Whole Foods and Farmers’ Market. 1# shreds makes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About 3 sandwiches</a:t>
            </a:r>
          </a:p>
        </p:txBody>
      </p:sp>
    </p:spTree>
    <p:extLst>
      <p:ext uri="{BB962C8B-B14F-4D97-AF65-F5344CB8AC3E}">
        <p14:creationId xmlns:p14="http://schemas.microsoft.com/office/powerpoint/2010/main" val="904657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Mushrooms – Bottom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9274" y="1549138"/>
            <a:ext cx="8915400" cy="464427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Great addition to whole food, healthy meals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Multiple health benefits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Super cancer fighters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Nutrient-dense (not calorie dense)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Versatile in recipes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Good meat replacement or meal expander in recipes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will you do this week? 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Go to Farmers’ Market or </a:t>
            </a: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favorite store and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check out the mushroom varieties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Try a new mushroom!!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54" y="3930976"/>
            <a:ext cx="1904567" cy="280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3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6763" y="624110"/>
            <a:ext cx="9477849" cy="128089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Spring Foods – what have you been trying?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7987" y="1739878"/>
            <a:ext cx="8915400" cy="3777622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Trying any new spring produce?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Spring pea shoots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Spring onions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Grapefruit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Chard, kale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Sugar snap peas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666" y="1426590"/>
            <a:ext cx="2372823" cy="1664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206" y="2978910"/>
            <a:ext cx="2438484" cy="18288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60" y="4641391"/>
            <a:ext cx="2686246" cy="1790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637" y="2662785"/>
            <a:ext cx="2535445" cy="1901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733" y="4702599"/>
            <a:ext cx="2810710" cy="18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93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Association of nut intake with risk factors, cardiovascular disease, and mortality in 16 countries from 5 continents: analysis from the Prospective Urban and Rural Epidemiology (PURE) study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American Journal of Clinical Nutrition – July 2020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Looked at association of nut intake and cardiovascular disease and mortality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 continents, low-, middle-, and high income countries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124,000+ participants followed for 9.5 years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&gt;4 ounces/week (compared to &lt;1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/week) had lower CVD and non-CVD mortality and less cancer death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 significant reduction in major cardiac events (stroke, MI</a:t>
            </a:r>
          </a:p>
        </p:txBody>
      </p:sp>
    </p:spTree>
    <p:extLst>
      <p:ext uri="{BB962C8B-B14F-4D97-AF65-F5344CB8AC3E}">
        <p14:creationId xmlns:p14="http://schemas.microsoft.com/office/powerpoint/2010/main" val="2452919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What’s up with mushrooms?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117" y="1432874"/>
            <a:ext cx="8915400" cy="517531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mushroom or toadstool is the fleshy, spore-bearing fruiting body of a fungus, typically produced above ground, on soil, or on its food source.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Wikipedia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Multiple health benefits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Historically used as medicine in Eastern medicine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Dr. Weil has lots of info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Cooking breaks down cell walls, which are tough and resistant to digestion, and many species contain toxins that cooking destroys. 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561" y="2211785"/>
            <a:ext cx="2780908" cy="211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91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8999" y="3061397"/>
            <a:ext cx="7085250" cy="34908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A Guide to Mushroo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75" y="118481"/>
            <a:ext cx="4543719" cy="680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83501" y="323850"/>
            <a:ext cx="5359159" cy="557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Contain: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16 calories/cup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Protein (3 grams/cup raw)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Carb (3 grams/cup)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Fiber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Antioxidants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Vitamin 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 vitamins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Potassium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Vitamin 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09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Mushrooms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4828" y="1344318"/>
            <a:ext cx="8915400" cy="5395847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Anti-cancer effects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Bind to abnormal cells and cancer cells and then they are labelled for destruction by immune system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Contain aromatase inhibitors – block production of estrogen: lowers breast cancer risk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Especially effective in stomach, colorectal, breast and prostate cancers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Anti-obesity effects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Help to limit fat cell storage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Anti-diabetes effects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Lower blood sugar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Block enzymes that break down carbs into sugars, so they help to maintain lower sugar levels when eating carbs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Help maintain healthy gut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619" y="95248"/>
            <a:ext cx="3418609" cy="170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81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Benefits of Mushrooms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80008"/>
            <a:ext cx="8915400" cy="4431214"/>
          </a:xfrm>
        </p:spPr>
        <p:txBody>
          <a:bodyPr/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&gt;2 portions/week (3/4 cup =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svg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reduced MCI by 52%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1-2 portions/week reduced by 43%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Study in Singapore, 600 participants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Golden, oyster, shitake, white, cooked, dried, canned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May be related to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ergothioneine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(ET) found in almost all types of mushrooms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Skin Care products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Mega Mushroom by Origins</a:t>
            </a:r>
          </a:p>
          <a:p>
            <a:pPr lvl="1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Reishi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mushroom – anti-inflammatory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914" y="3992867"/>
            <a:ext cx="3513056" cy="263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18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Other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17715"/>
            <a:ext cx="8915400" cy="471340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planet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Mycelium = the network of fungal threadlike cells in soil that interfaces between plant roots and nutrients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Mushrooms = reproductive structure or fruiting body of the mycelium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Cellular web creates new soil as it breaks down and recycles plant and animal debris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Aids in communication sharing of nutrients between plants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Helps decompose toxic waste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Enhances health of forest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Natural recycler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179" y="4374037"/>
            <a:ext cx="3299382" cy="219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1744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1020</Words>
  <Application>Microsoft Office PowerPoint</Application>
  <PresentationFormat>Widescreen</PresentationFormat>
  <Paragraphs>162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Wingdings 3</vt:lpstr>
      <vt:lpstr>Wisp</vt:lpstr>
      <vt:lpstr>Fungus among us</vt:lpstr>
      <vt:lpstr>Happy Spring!</vt:lpstr>
      <vt:lpstr>Spring Foods – what have you been trying?</vt:lpstr>
      <vt:lpstr>Association of nut intake with risk factors, cardiovascular disease, and mortality in 16 countries from 5 continents: analysis from the Prospective Urban and Rural Epidemiology (PURE) study – American Journal of Clinical Nutrition – July 2020 </vt:lpstr>
      <vt:lpstr>What’s up with mushrooms?</vt:lpstr>
      <vt:lpstr>PowerPoint Presentation</vt:lpstr>
      <vt:lpstr>Mushrooms Benefits</vt:lpstr>
      <vt:lpstr>More Benefits of Mushrooms</vt:lpstr>
      <vt:lpstr>Other benefits</vt:lpstr>
      <vt:lpstr>Magic Mushrooms</vt:lpstr>
      <vt:lpstr>G-BOMBS</vt:lpstr>
      <vt:lpstr>Mushroom preparation in general</vt:lpstr>
      <vt:lpstr>White Button, Cremini and Portobello</vt:lpstr>
      <vt:lpstr>Shiitake Mushrooms</vt:lpstr>
      <vt:lpstr>Mushrooms exposed to UV light</vt:lpstr>
      <vt:lpstr>Reishi</vt:lpstr>
      <vt:lpstr>Maitake Mushrooms</vt:lpstr>
      <vt:lpstr>Lion’s Mane</vt:lpstr>
      <vt:lpstr>Enoki mushrooms</vt:lpstr>
      <vt:lpstr>King Trumpet/Oyster Mushroom</vt:lpstr>
      <vt:lpstr>Mushrooms – Bottom 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</dc:creator>
  <cp:lastModifiedBy>Linda Paumer</cp:lastModifiedBy>
  <cp:revision>75</cp:revision>
  <dcterms:created xsi:type="dcterms:W3CDTF">2014-07-18T02:26:14Z</dcterms:created>
  <dcterms:modified xsi:type="dcterms:W3CDTF">2021-04-06T14:14:10Z</dcterms:modified>
</cp:coreProperties>
</file>