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1"/>
  </p:sldMasterIdLst>
  <p:notesMasterIdLst>
    <p:notesMasterId r:id="rId25"/>
  </p:notesMasterIdLst>
  <p:sldIdLst>
    <p:sldId id="258" r:id="rId2"/>
    <p:sldId id="318" r:id="rId3"/>
    <p:sldId id="321" r:id="rId4"/>
    <p:sldId id="319" r:id="rId5"/>
    <p:sldId id="320" r:id="rId6"/>
    <p:sldId id="322" r:id="rId7"/>
    <p:sldId id="297" r:id="rId8"/>
    <p:sldId id="327" r:id="rId9"/>
    <p:sldId id="298" r:id="rId10"/>
    <p:sldId id="301" r:id="rId11"/>
    <p:sldId id="299" r:id="rId12"/>
    <p:sldId id="328" r:id="rId13"/>
    <p:sldId id="300" r:id="rId14"/>
    <p:sldId id="302" r:id="rId15"/>
    <p:sldId id="308" r:id="rId16"/>
    <p:sldId id="323" r:id="rId17"/>
    <p:sldId id="324" r:id="rId18"/>
    <p:sldId id="325" r:id="rId19"/>
    <p:sldId id="326" r:id="rId20"/>
    <p:sldId id="314" r:id="rId21"/>
    <p:sldId id="311" r:id="rId22"/>
    <p:sldId id="310" r:id="rId23"/>
    <p:sldId id="315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5501" autoAdjust="0"/>
  </p:normalViewPr>
  <p:slideViewPr>
    <p:cSldViewPr snapToGrid="0">
      <p:cViewPr varScale="1">
        <p:scale>
          <a:sx n="99" d="100"/>
          <a:sy n="99" d="100"/>
        </p:scale>
        <p:origin x="216" y="84"/>
      </p:cViewPr>
      <p:guideLst/>
    </p:cSldViewPr>
  </p:slideViewPr>
  <p:outlineViewPr>
    <p:cViewPr>
      <p:scale>
        <a:sx n="33" d="100"/>
        <a:sy n="33" d="100"/>
      </p:scale>
      <p:origin x="0" y="-123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3240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A5B92A-866F-47ED-8629-8B8F4A005B2E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C16E9-30A2-482D-B7F5-82A1124E6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112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On the next few slides we’ll look at a few common varieties of beans and discuss their shape, size, and flavor.</a:t>
            </a:r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FA54AA6-FF45-4EEA-9CCD-5EF3E5C25D35}" type="slidenum">
              <a:rPr lang="en-US" altLang="en-US">
                <a:solidFill>
                  <a:prstClr val="black"/>
                </a:solidFill>
              </a:rPr>
              <a:pPr eaLnBrk="1" hangingPunct="1"/>
              <a:t>1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276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0DFF03-AC64-4C36-96AD-7303914C2E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2329CE20-ED4F-4563-8547-77984D9E4CF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3306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1DD101-6754-4454-9ECA-E71DAF99D6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6227A8-572C-40B8-8E3C-196EAD0C31F0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6551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1DD101-6754-4454-9ECA-E71DAF99D6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6227A8-572C-40B8-8E3C-196EAD0C31F0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314290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1DD101-6754-4454-9ECA-E71DAF99D6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6227A8-572C-40B8-8E3C-196EAD0C31F0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0283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1DD101-6754-4454-9ECA-E71DAF99D6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6227A8-572C-40B8-8E3C-196EAD0C31F0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594489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1DD101-6754-4454-9ECA-E71DAF99D6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6227A8-572C-40B8-8E3C-196EAD0C31F0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2165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E63EB0-D92A-44F4-A31E-251B0F3606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9A654-A0FE-4A8D-9955-20A3D1BB075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2700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3B2F1A-2191-41F3-966E-86AD0AA946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93561-352E-4F83-9882-6270B15575D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7645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5A8A64-8F4D-4DD3-B67B-92173DBDE4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E6346-C60E-4820-AB5C-D5A6CA19353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3843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0A19F8-2F82-4D01-84EE-24EDFDC1F9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91808C8-B9AD-45B8-8CD6-CFB539AE16E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4056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96F26A-3841-4259-96EF-493AE29E73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AFCAE5B-9481-4208-8DCA-9F385334B32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3658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5A22B91-76A9-4E4F-8C93-31970EDC4E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AF85304-6E19-4DFF-B6A1-0FBD07C9109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2570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DA9AFF-78C1-451B-8D92-E6D06A842E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731B0-E5C4-4486-B5E1-E990156A5E8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72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B92DE1-DBC1-491F-859D-EF979AA7B0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36DEB-AAE8-45CD-AE8A-14499ADA7C4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6764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6D9052-9D2F-4C68-953C-20C7B00E55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F13ED-8D6E-43B0-93A7-BCA47FBC609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4118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BEAB8F-DE2B-40C3-ABC5-A42B80A05F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E1C0684-1785-4336-9063-2E70FB383B0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0286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41DD101-6754-4454-9ECA-E71DAF99D6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66227A8-572C-40B8-8E3C-196EAD0C31F0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800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  <p:sldLayoutId id="2147483746" r:id="rId13"/>
    <p:sldLayoutId id="2147483747" r:id="rId14"/>
    <p:sldLayoutId id="2147483748" r:id="rId15"/>
    <p:sldLayoutId id="214748374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com/url?sa=i&amp;rct=j&amp;q=&amp;esrc=s&amp;source=images&amp;cd=&amp;cad=rja&amp;uact=8&amp;ved=0ahUKEwizr6bp4N_KAhVHRSYKHcnTAtUQjRwIBw&amp;url=http://www.health.com/health/gallery/0,,20665789,00.html&amp;v6u=https://s-v6exp1-ds.metric.gstatic.com/gen_204?ip%3D2602:306:809a:cec0:3138:f9f1:a752:4992%26ts%3D1454645506331278%26auth%3Doufgwjxahmqnxlt5laaen7ugnhbsibej%26rndm%3D0.9202749746233512&amp;v6s=2&amp;v6t=8248&amp;bvm=bv.113370389,d.eWE&amp;psig=AFQjCNFV8trjkjldlt6cQ5BjHh-1kFk32g&amp;ust=1454731906264597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589212" y="2192483"/>
            <a:ext cx="8915399" cy="1078217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Where do </a:t>
            </a:r>
            <a:r>
              <a:rPr lang="en-US" u="sng" dirty="0" smtClean="0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get your protein?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Debbie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Lucus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MS, RD, CDCES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02.02.21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dlucusrd@gmail.com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028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How much protein do I need?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2925" y="1534886"/>
            <a:ext cx="8915400" cy="4931228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0.8 – 1.0 grams protein per kilogram (OR 0.36 – 0.45 grams per pound)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Most vegans need about 1.0 grams/kg (0.45 grams/pounds)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Uses our current/ideal body weight – extra body fat doesn’t need more protein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200# x 0.36 grams/pounds = 72 grams protein/day</a:t>
            </a:r>
          </a:p>
          <a:p>
            <a:pPr lvl="1"/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For most, the range is 40-80 grams</a:t>
            </a:r>
          </a:p>
          <a:p>
            <a:pPr lvl="1"/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About 10-20 percent of your calories from protein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26885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Protein quality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2462" y="1415143"/>
            <a:ext cx="8915400" cy="523602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Building blocks of protein are amino acids</a:t>
            </a:r>
          </a:p>
          <a:p>
            <a:pPr lvl="1"/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Animal protein = all of the essential amino acids (also called indispensable)</a:t>
            </a:r>
          </a:p>
          <a:p>
            <a:pPr lvl="1"/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Plant protein = all the essential amino acids, but not all in large quantities</a:t>
            </a:r>
          </a:p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Combining a variety of plant foods will ensure adequate amino acids </a:t>
            </a:r>
          </a:p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Beans are low in methionine, grains are low in lysine</a:t>
            </a:r>
          </a:p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Don’t need to combine at same meal 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659" y="421778"/>
            <a:ext cx="2013252" cy="1849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7798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Lysine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270535"/>
            <a:ext cx="8915400" cy="4640687"/>
          </a:xfrm>
        </p:spPr>
        <p:txBody>
          <a:bodyPr/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Most limited amino acid in vegan diet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Tofu, tempeh, soy, lentils, seitan and other beans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Quinoa, pistachios, amaranth, pumpkin seeds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Have legumes (beans, peas, peanuts), soy every day </a:t>
            </a:r>
          </a:p>
          <a:p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832" y="3912669"/>
            <a:ext cx="3144253" cy="2358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2413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Protein power from plants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2925" y="1411818"/>
            <a:ext cx="8915400" cy="4825696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Beans and legumes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7-9 grams/1/2 cup serving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Cooked, dried beans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Lentils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Soy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beans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Split peas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Beans provide the most lysine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Nuts &amp; Seeds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5-8 grams/1/4 cup serving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Nut butters (2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Tbsp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serving)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Flax/Hemp/Sesame/Sunflower seeds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5189" y="3899719"/>
            <a:ext cx="2554402" cy="17027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3037" y="1610591"/>
            <a:ext cx="2646554" cy="165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4232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Protein power from plants	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7184" y="1458685"/>
            <a:ext cx="8915400" cy="4909457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Grains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2-6 grams/serving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Quinoa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Oats (oat groats are highest protein of the oats)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Wheat &amp; Wheat berries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Wheat sprouts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Veggies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1-3 grams/serving for most veggies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910" y="102160"/>
            <a:ext cx="3005961" cy="21162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37" y="2831636"/>
            <a:ext cx="2492847" cy="3949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0951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Back to ‘where’s the beef?’…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2925" y="1264554"/>
            <a:ext cx="8915400" cy="5049159"/>
          </a:xfrm>
        </p:spPr>
        <p:txBody>
          <a:bodyPr>
            <a:normAutofit lnSpcReduction="10000"/>
          </a:bodyPr>
          <a:lstStyle/>
          <a:p>
            <a:pPr lvl="1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Unprocoessed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Soy: Tofu, Tempeh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(fermented soy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), edamame, soy milk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Seitan (wheat meat)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Beans &amp; other legumes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Faux meats are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easy options (but more processed)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Make your own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veggie burgers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Nuts &amp; seeds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Veggies, whole grains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Soy milk, soy curls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Jackfruit (meat-like, but low in protein – 3g/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up))</a:t>
            </a:r>
          </a:p>
          <a:p>
            <a:pPr lvl="1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7759" y="3789134"/>
            <a:ext cx="2559164" cy="1706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7161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What to do with: 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ofu?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Curdled soy milk, pressed into ‘cake’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Press out liquid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Slice, cube, crumble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Bake, grill, sauté, stir fry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Blend into smoothie, dips, sauces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Egg replacer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Add to salad, sandwich, soups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Or just eat the soy bean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3486" y="624110"/>
            <a:ext cx="2861126" cy="17465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8260" y="2712917"/>
            <a:ext cx="2864540" cy="20660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573" y="4460570"/>
            <a:ext cx="1795379" cy="17953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759" y="4778943"/>
            <a:ext cx="2271474" cy="18918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82" y="4245338"/>
            <a:ext cx="2425419" cy="2425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0069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What to do with: Tempeh?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Fermented soy with a grain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17 grams protein/serving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Steam for 15 minutes to mellow flavor (Dr.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Greger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Cut into chunks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Add to soups, stews, stir fry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Grill and add to salads, sandwiches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Grate and put into soups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016" y="3626225"/>
            <a:ext cx="2276559" cy="22765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5234" y="539015"/>
            <a:ext cx="3075615" cy="19671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24" y="4764505"/>
            <a:ext cx="2409526" cy="18071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2621" y="4022411"/>
            <a:ext cx="1856272" cy="2475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1512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What to do with: Seitan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578971"/>
            <a:ext cx="8915400" cy="3777622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Wheat meat – gluten (protein) in flour</a:t>
            </a:r>
          </a:p>
          <a:p>
            <a:pPr lvl="1"/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Wash the flour until starch is gone and protein remains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Meat-like texture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Bake, broil, grill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Add to soups, stews</a:t>
            </a:r>
          </a:p>
          <a:p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3583" y="3165161"/>
            <a:ext cx="2219325" cy="1714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914" y="4022411"/>
            <a:ext cx="3807995" cy="25386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783" y="4591520"/>
            <a:ext cx="3713597" cy="2034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3959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What to do with: Jack Fruit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Meat-like texture, but not high in protein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Cut into chunks, heat and shred the little triangles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BBQ ‘pork’ sliders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51" y="4061860"/>
            <a:ext cx="3330341" cy="24977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3585651"/>
            <a:ext cx="1805539" cy="28437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054" y="3766586"/>
            <a:ext cx="2857500" cy="19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087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February is Heart Month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2925" y="1468582"/>
            <a:ext cx="8915400" cy="3777622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Heart disease kills more people every year than all cancers combined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One person dies every 36 seconds in US from heart disease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83% believe that they can do something to reduce risk, but don’t feel motivated to do so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58% don’t do anything to lower risk</a:t>
            </a:r>
          </a:p>
        </p:txBody>
      </p:sp>
      <p:pic>
        <p:nvPicPr>
          <p:cNvPr id="5" name="Picture 2" descr="https://s3.amazonaws.com/cms.ipressroom.com/67/files/20200/5e28768c2cfac278dc4cc3c1_Am+heart+month/Am+heart+month_d43f0dad-8d19-4eb0-8f42-e8110113b63e-pr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768" y="4864075"/>
            <a:ext cx="4742788" cy="1804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238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Can I use canned beans? YES!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599"/>
            <a:ext cx="8915400" cy="4469331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Bean salad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Hummus/spreads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Top a salad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Add to pasta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Tacos/burritos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Buddha bowls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Soups, chili, stews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Side dish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????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507" y="2284832"/>
            <a:ext cx="3261179" cy="2171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1666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Make your own veggie burgers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8218" y="1565709"/>
            <a:ext cx="8915400" cy="3777622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Beans + whole grains + veggies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For example:</a:t>
            </a:r>
          </a:p>
          <a:p>
            <a:pPr lvl="1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Black/kidney beans + oatmeal + brown rice (cooked) + BBQ sauce</a:t>
            </a:r>
          </a:p>
          <a:p>
            <a:pPr lvl="1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Sweet potato + garbanzo bean + oats + quinoa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605" y="4443369"/>
            <a:ext cx="2913246" cy="2184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0973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Protein – bottom line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469571"/>
            <a:ext cx="8915400" cy="4757057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It is easy to get enough plant-powered protein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Choose whole, real foods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Get a variety of plant foods throughout the day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Choose 3-4 servings of protein food daily: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½ cup cooked beans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½ cup tofu or tempeh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¼ cup peanuts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 cup soymilk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 tablespoons peanut butter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314" y="3848099"/>
            <a:ext cx="3868504" cy="217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4192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What new protein will you try this week?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857" y="1694363"/>
            <a:ext cx="6207122" cy="4118608"/>
          </a:xfrm>
        </p:spPr>
      </p:pic>
    </p:spTree>
    <p:extLst>
      <p:ext uri="{BB962C8B-B14F-4D97-AF65-F5344CB8AC3E}">
        <p14:creationId xmlns:p14="http://schemas.microsoft.com/office/powerpoint/2010/main" val="3385967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Rotating photos of a young woman in a red shirt making a heart shape with her hands, a young man in a red shirt making a heart shape with his hands, and an older woman in a red shirt making a heart shape with her hands. HHS logo NHLBI logo The Heart Truth logo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025" y="1145406"/>
            <a:ext cx="8268338" cy="4650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2700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Heart Disease is #1 killer of women &amp; men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2925" y="1427018"/>
            <a:ext cx="8915400" cy="4973781"/>
          </a:xfrm>
        </p:spPr>
        <p:txBody>
          <a:bodyPr>
            <a:normAutofit fontScale="70000" lnSpcReduction="20000"/>
          </a:bodyPr>
          <a:lstStyle/>
          <a:p>
            <a:r>
              <a:rPr lang="en-US" sz="29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29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GET YOUR </a:t>
            </a:r>
            <a:r>
              <a:rPr lang="en-US" sz="29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NUMBERS </a:t>
            </a:r>
          </a:p>
          <a:p>
            <a:r>
              <a:rPr lang="en-US" sz="2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alk to your doctor</a:t>
            </a:r>
          </a:p>
          <a:p>
            <a:r>
              <a:rPr lang="en-US" sz="29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O: OWN YOUR LIFESTYLE</a:t>
            </a:r>
            <a:endParaRPr lang="en-US" sz="29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Stop smoking, lose weight, exercise, and eat healthy.</a:t>
            </a:r>
          </a:p>
          <a:p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It’s up to you. No one can do it for you.</a:t>
            </a:r>
          </a:p>
          <a:p>
            <a:r>
              <a:rPr lang="en-US" sz="29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R: REALIZE YOUR RISK</a:t>
            </a:r>
          </a:p>
          <a:p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We think it won’t happen to us, but heart disease kills one of three women.</a:t>
            </a:r>
          </a:p>
          <a:p>
            <a:r>
              <a:rPr lang="en-US" sz="29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E: EDUCATE YOUR FAMILY</a:t>
            </a:r>
          </a:p>
          <a:p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Make healthy food choices for you and your family.</a:t>
            </a:r>
          </a:p>
          <a:p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Teach your kids the importance of staying active.</a:t>
            </a:r>
          </a:p>
          <a:p>
            <a:r>
              <a:rPr lang="en-US" sz="29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D: DON’T BE SILENT</a:t>
            </a:r>
          </a:p>
          <a:p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Tell every woman you know that heart disease is our No. 1 killer.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9436" y="1427018"/>
            <a:ext cx="1581573" cy="1955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3368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Life's Simple 7 infographic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925" y="152189"/>
            <a:ext cx="3766311" cy="6936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749259" y="2176533"/>
            <a:ext cx="34579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Only 3% of Americans achieve all 7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9630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Meal Planning - Macronutrients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303" y="1905000"/>
            <a:ext cx="4802388" cy="4213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5350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Where’s the Beef?	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2873" y="1589809"/>
            <a:ext cx="9301739" cy="4810991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Meal planning basics:</a:t>
            </a:r>
          </a:p>
          <a:p>
            <a:pPr lvl="1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Plant protein</a:t>
            </a:r>
          </a:p>
          <a:p>
            <a:pPr lvl="1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Unprocessed carbs</a:t>
            </a:r>
          </a:p>
          <a:p>
            <a:pPr lvl="1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Healthy Fats</a:t>
            </a:r>
          </a:p>
          <a:p>
            <a:endParaRPr lang="en-US" sz="2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2" descr="data:image/jpeg;base64,/9j/4AAQSkZJRgABAQAAAQABAAD/2wCEAAkGBxITEhUTExMVFhUWGBYXGRgYGBUZIBgZGhgYHRkXHiAYHighHh8lHxsYITEiJSkrLi4uGh8zRDMtNygtLisBCgoKDg0OGxAQGy8mHyUtLSstLy0rLS0tLy0vLTUrKy8uLS8vLS0rLy0tLTAtLS0rLS8rLTcyLS0vLy0uLS0tLf/AABEIAOEA4QMBIgACEQEDEQH/xAAcAAACAgMBAQAAAAAAAAAAAAAABQQGAgMHAQj/xAA7EAACAQMDAwMCBAMHBAIDAAABAhEAAyEEEjEFIkEGE1EyYSNxgZEHFEIVUmKhscHRM+Hw8SRyFhdD/8QAGgEBAAMBAQEAAAAAAAAAAAAAAAECAwQFBv/EADARAAICAQMCBAUDBAMAAAAAAAABAhEDBCExEkETUWFxBSKRofAUgdEyscHxFSNC/9oADAMBAAIRAxEAPwDuNFFFAFFFFAFFa7t5V+oxUJusWhiWx/hahZQk+EMaKjaTX2rk7HDRyByPzHIqm/xP9YXtEiW9OB71wM25gSqqpAiByzEgAccnxQhpp0y90VxXofrbqZbdIv7bm1127U+MXC234wM/nXT/AEz6ktaxWK9roYZNysR48cZBGQOKEDuivJooD2igUUAUUUUAUUVA6v1RNOm9zyQoExJPAzQtCLnJRit2TqwW+pMBgT8SJquazq73bZtr+G7YBDBjGJjiDHn71VPU2ouaNQ9sJIIyW7x8GBEicE454rOWRLc9DT/DpZZdDdSfCOpCvJrmt7+I/wBQYNbZVUhQs722AkEn6e4kfln7Ui1H8Q77XEeNkMCYYt24kAQBxPM1V54HRi+Aayfavz84O0UVVPSvq63qTdUt/wBPad5G0MGkefy+BzVoS4CJBBHyK1TTVo8vPp8mCbhkVNGdFeV7UmIUUUUAUUUUAUUV5QATSrXdetWm2st0/dLV1gPzZV2gfckUj691O7cubLbbEBiRyTwa16K04wbj5+/n7g81k5Nukd8dF8ilKX7CnWdY9687bhInYJggA4I8EGsH1ZPJyOZ/2NV31bo1010kMpWQzKCARvwGEffBj5X5NS+g+yAly64e65lEaItrBIZp5PnOBjzUq3yelmnDHFdPFbbDLqC3Bba/piVuqCQ4kiQPyg1QPU2t1HVbumvsu1UUWdQVmLZFzLmZCqy3Eg+Du/u11vR6xnIbcf3ERn4qs/xB9L27tptUoCuo/GUFwt5VyA6owJIjmRkD4q6VHmZ8njKmt/zYq9lRddLCLpg9q5cT2Ld7UWyqoNwf3wx3qrBSBtGYjANZ+getHTau2qm5cYXGtX7X4TQ73NpuC6pBdQx/qLSAxxE1S7OussVD2BbRFuLNkm05Viu0XWZbivEMPpBJOSYrLQdZA9pLsPYQosLsV0Xd3BGCyGI+owTEiRNWOE6v65/iF7jXtPpbpX2hcRoJUs6uFYhlMqqwckrzPBBqraf1NfVve0+svlE9oFj7q2d0EvbZtRvAY9ojAlz87ql6LTWbbhtRZsKXOrDtqbq2jcfcn1G9bIjEhZZ/xMmNwpL6i6QVstqtNdZoFq6VL+5/Sn4wVgdogLzxu2yRAoEfQPpbq/8AN6W1qNoUussoIO1hhlkfBBprXP8A+HGtt6PQWrWrvIL7m5cZS+8iSD3RMHaUMH+9V70+oS4oZGDKeCpBH+VQDbWq/qET6mAnAk81G6h1W1ZgOTJzABJj5x4rmfqz1Wjakm1fturWlCod4IkncYCzPwc/kaznkjBWzoxYFLeb6Y+fn6IvfqnriWLBuBxzBIIJ4JgfcxA/Oufes+r2Lmn9p3uG8jAhCHG0xkksIIj7mfFKtbqW1dtzca0P5RDcuKA1tzbyJQsWVpKxGCDGOK13NHdvi4WtsRaT3QqYZVIBADbX8eIP6VyZdRclBK1I9HT6zSaTLgUW5uUnvHtxV39+NhZqdLes2/cJ/CFwKGRwR7hWSJHB2gf6c4pp6KvWDqDqL13/AKcbVZ0lycGS8CFBJ/OPipvTLd1tC1yz/L6W2xf8O67sGkkYFxykxAgrz8eaiTd7rr3bbvg7ZUDzPgJP2FXpRpM9uXxOGRvBmmouXy7V1b9q354Ll601miOttX0Zb6qVF22ogNEkHdEN4kfYfeIHqLV6W86jSaNrN05B5knx7Y3KRzkCcVXbustC5cW5b91RsIe0zWio8uvaVyD/AFCPvWWi6kLF33tLebliGhdyL8Mpxx5yp+fAu4+aNYPDBxgm24qk22k++9f5RZ9P1x9Hdawvt3FQndKiyC5VQ0gKOCDjGc0y9Neode+8W7W+21zOxlXbgyqljHiSfyyJpN0Hp+q6m9+4GRpFsNccKGKyT2hQQDgZjiROa23tbe6ZqBZF0GEBDXbRkBgcAcxI8Tn8qpTi9tkUmsORPDGMXlpXd1srvb+EWW766e1cazd92ztj6grtx8iRH7/nVl9F+qf5wONrShjcRAYYg4wDniuRX9Vc1JbU3L9sFX2l3YLyJCKI5iSBie7kg1dvRPV7dq3dGna37YbcxvN+JccgS0AgIkYAg+avHJLq34OXXaHT/p/+uK8Ta64T7/Xy/g6dRS7ofV7eqtC7bOMg/YgwR9/zpjXQne6PlZwlCTjJU0FFFFSVCtd+drRzBj84ov3VVSzGABJJ8Cqjf9StdY+3i2OP8UeSf9hUNpG2HBPI/l7FAudcfewIabbMCvGZ8zWberNUFwqgfcfHmaWdYcLfd5I3E5yZBJwfnnn4itNzUK4CqpckfSoLMfyAFc6cm9mfUN46XXEl3rg1l1LTEg3dyMwAkLtJJz8bZ/aq96j1be9BA/D/AA+Ijb24H35/WnfQ+lpcu3bWrsNK2kITcR9ZPdKHDAAYJkbjilHVtJag+0TAkdxJJEkiT+UAfYCrpHm58/iZaXCRs0HXdWF/DZhAiR/3rDUdU1TGHuszNiJPkxBHFQ9N1vYuwwIpZ1PWsQGA/I5zn4q9MyWSMN2RbnT7j3SqJAdmhi0LCmG7jCwCRPxI+aw0950uLeuAsDuAJEhwBtbbJHAMA5AMVZfT+vt6d0VTbsXUsXFdtRaN5Xu3SPp9oFhChO4kgd3bkzD6xcS5Ysn29QHazYBu6oqACpYE2iB32mDZxI2qa0PJbt2NLHqY27bW+/ZcR7e63eaXub2uLdbcisDucZctIDcmK0dU6rZR7l2zK3odXAIvWytxNrubjgOS7RMBfrPIqnQwkRxH+mP8jUrRdLuX9+wglEe40h4CorMe4AgEgGJIB+aBDjS33SxB0xYNpHAe21wdq3nLX7m0lXKMxUo0CCAeatXS/wCJNrR3nuWjdvK1u3NtlS2paWLiRwwBBEA+RxmqxqfSN2wQbql0W4lpksM9x3LosFG9s2xLH6WhgREGQaUWne+6ab3HFr3DsRz2rJlmKgwrbeSB9uKBQcpKK5Z3TrWp0mrvrqV3v+FtCwdvJguACRyRB5/StFjYu4wFdraMDtmRKj6EhyBO2ZAkcDmoOmu7ENy2t1rKKRhktooAXukyX+rBAEiPFNvdFhSQXizfRAdy2vwwpIVrjnc6Dk4OSPEVzJq7Pq3F4oqCbdbLf7enPcy6rpGZg+0E/hKfdVYdCJ9u2CwJIYBoJknzio+o0K3zLPc/qXajewLndtIcAH6ePGPmaQan1HtVSnsCHu3hh7je4w7SxIAB+I4gYxFLNzEbQApgp7guuNxDEOw8LJIOQJg8zXPqMUZ/NHaXmH8OnKFraaTp9/z6kv8As6yt7/5OwW57R7pUbfhQvcf/ALdo+3mmnV+g9K9oXVZ1kgAIzEM8SqENPP2g1y3V61r10kbbdwtB2gIGaYksvyfmmGh6PrdQ5tAXXuW1Zyjkwirz9RieB96mOnlSTe58nptG5ZlNzpp36/nqe6yxvuPbuMiXLS95V0IO2B7dsSd5CwqgHgZ81bf4f9V1dsXLGn04csVuFjNrb2dsyGUAiMc1X/Tei1d3YV0xvW9OSSogAy0sCecwB54FPOh+sblu/dewtiwLrS1sqdqx4G0SPJ8CZrok1x2PqcWklkjKKdutlJ1329eNyv3Nbd0epe1cDW2DElbL7RDdw2EYgTgVhp9Tav6lf5h7q2pO5xLOBtO2JGcx+5qw6zrmo1GstXltJdvoSRstFl2xGRzEnzUj1tc95rVx9Zat3UX/AKZhnDgD6Vshgqk/32xA/KinFbG88s8dYskk3Vbcr04Iek0mjbUGxpvc/lr1sJdNwjcTuGy6gXyr7SBGZYeaX3NK1u8bNxUU72tyzQF2uVkkGV4nIyCD5qxf/hr27Drde297VoNr790x3+3x2ntDbsgxyIAKhOrBjp9WEV7qRbuM2VuPZJ2uQMkm2bfdPKVTKle40edwz1i4e3u1w79Xsdm9DdPs2NKiWbi3fLOpkMxmY+3MVYq5b6H69qdX1DdsVLS223hTIImASfmRj8jXUq2xtOOx898Rwzx534juT3f7hRRRWhwFC/i91ZrOlRFMe68E/ZYMf5iqp0fqSqiiJ4E7h+eB+1XT+Kfp9tXpOyS9olwB5EZFcd6Vbbbtd4+PsaynF3aPZ0M4+F0sb+otQjkxMmAAPuY/1rf0D0qCwZrg47oJ8j6cEYj96RtdDaq1tM7TEk8kzH7EzVi6Z1q1anf29xzz/wCSKRirtnTmm6qI46v0ZDaUdqxuK3FUqysBiSsTx5rnfVbN1JuOO6ATAgMCYDEcA8cfP79Lvdb0ly3hlIOMHkZ++Kofq7Ul03qxCR7MY42nODmdufzFbUnucalJqmIL2hLruAE/Y/el+oLLBDFSAwBHgwSPI8gf8Hitaau4nap54/8APFPU9N3UtXdTqrVwWltBrcqyi7duQLQDY3ATvaPCEVVtI55Jzi6QuGpBRlhTZW5v3OiK5Ejdb9y2oc7gRKyFAXEGKj6e/tuBl2223KVTYLgRRIBO4kmBjYZYwJpeu4YByTGMk44xx5pt0HTqw2M6K5Lshko6PaQsvfBVEYkyQd0quQBVjiexp6l025agugCtITfsVyqhu5rSOzqDG7cRkbTuIOW/p/W2gFHvFC6bLgKWlLAlpU3QrOAFAyAG4VQMQz03XSLNlr1tTp7y3Fv+y/uXbh9uAz+8DxIkhjGAWXAqr9atXLTw9lrNp7jOLSmNjEAEKCW2ttZcNJGPtQgsp9VuY3m0YuWgb59y6yvZcXDeCXiWYEHaA2wd0YgxA9GadLl+5cALMBuP4ZMFyZATKmPliF81BfoPULiA+xc27MAwO0EtETjJJIxk/NXf0300WNMAfeLNDXQjpyUuSYQydpAUhjxuwIrPJL5aPU+HaWbzqclst9/PhfyONOV7riM9wXUa25BW4yMGBRiCQghUGf8AEY+mq/1fUF7oYr3qQkPca+w/u42xA/un5yPFHUCXcljcIYIJKKFJC4BFs7IyPI+YzUN7QfuMo3cQV2gBhALCP6QswQVkisYo+ncejdO/z7/Tse3rjuocsARwuy0F5IQQoAA7mMxEz5qNqL9tVACJuEr2u5J2gLwPLN3feP309R6goJ2MSAe2XkbVB2rtIiBJIkcxxmq5qtczOF3EwQBn4JIiAPk1p0dRy5NasC257diy9H9G3NRbD3NQLauzSoQvMbm/pO0nDmPEfcS79T6fXWrSLbfctm2qXfbLhn7iNzgYJM5BmPgSJk9J6qLdoKq7oG0DtRQCuSLiy4Eq0A4afB4njVJdUB0VmLsoC3xLbmI3FTDqeGBjI3GKpdvc5v8Aj1jkpVx39fZsW+mPWr2dO1m2tsptL5AUg4lp/qPEDJqu/wBm3NbfuXUtSWYknf7aBjJPGT+nyKi+pOle3cDKxCsfpSJy0EgNBE5jAH6VdeialLSBFVWG3YU9z2hcU7oBJEfVJJkEz5mtFFcl8uPxpSh01LZtrv7FK13Rdfp+y97q2AT9LyhnzCnEgA9wB4pr6mPT1tWzpNNctMDuL3Hncu0grEnkwftVtOrsnAVyjAKN21VBnKBbxMrkYHAHJjFGuenbj3nt4VFY7IkyCCyjPOMA+SD8U7iOnWBbRd8rtv6+3qbvTV27qb6WrFgsxVkxKhdylfdYiYCltxOJiPNSn6PqLPu6LUOqi2A6vuDC0VaZAHdDh3EcyRisfS3pu4uob3LosWkBO8XAhb4Ve4FpxMfNWr0915HvvaQ27dtVJ3MABO4AF2Mc5EnmqyjHgmay5k8knukvRpp9vvtQ36L6ptWNyabRogESxO03AsSSQDnPGQCeRVy9PepbepJQqbdxZlGIJxyQRgiuc9aVLltr9sWwyEs5TdDpkFjDeIDcjdnyK2fw11RfWriSFuHg4BHz4GFGfmik1KjPVaHBkwTypNSS3tu79b5s6/NFeV5W1Hy5C6v1C1ZTfddUX5P2En71x713pNLe/E0e+7cP4hFhlKhTMuV2kjIyBEE5irz/ABP6I961bvpeFprAuSWJUFXCzkA/3RiMya5T1D05a0960mpLbILsUIO9SRs2Z8ySZAIgjODWU5tOqPZ0WkhPGpxbct7S/N+31FfSbsXrN4BnC3BuBjEjuOOYUkj8hUhtIXuFSZA4PyDMEVt9QW7VgOmiutcskI5YqQykYIJgfv8AcfrXrvV2UhkLtgbi8cj4jwBVouzbNilhd+e/4uSyf2YirJfaPziqrq9VKlZ5Pwfvn84xTC1a1mqBFvT3LgHO1SwBickCOPvStNKze2Jjebkn/wCu3/mp4Mm3KoRW72LLoujaEaU3Ll26NRBgKm5TgRJJESec+R+rO7pEWxp9PqrjqGY3ryjua0LgiwAhIwVBY/G+vLfpv8Wzata33NP9d9u60LaIu94DNLHaGyB/pTnpHVdI+o1F25p21CuQVKBlgKoUAqTMBVAEnEcVi3b3Z6ChGWToxRdJdTW1+Sq699znfqrS2LNz/wCI7XbZIEusFjzEcjPxEzVs6T6P0aoi3ZuXWKl5JVYPhAWAOcSZ8nGBSwaK22stXR9O64wtqSSjJ3JPzP2/uz5p2txDLTBBliMgDI4PmSOPiYrVT2Ix6HA8+SUlw6XHPdvsR+tek7W1jpXNm44ZNiG77d0bsoNw/wAOYbaCBiqt6RQDU/igA2j9LYhgMyP0if1q4jXhdqEsu5VEbiQRtPIz/kR4wM0k9QdSt2r9i6va+Q7L2Ext2yZJ4MBvjGYqeq9iMugw45xzLhPfy349tzzq/ri4L7m1vG4AHPDDHb/hgcUx/tK0y4ZCsCCfBHjtgA4EyJ5+1bulaHRv+MlrdJkbyQq+TBAIPnkTj98uq+nLdyHyjTtMEAggBmAg8LIUfPGDznKKbR1YZaiMm21XZenbcX6jXoABInLEwpkmY8ERmT9sDiq/rusDmdxGP3yf8yT+1Zeq/TpsDeLm/MMpyVmYJ+Jjg5BNI9JZa4QirJMDz25GccZ8/etFFHm6vXZ1k8NRp/X6G46hrm6W2LBMZMnwuPk+fHPisEgAnb3bcf8AP3MTVm6R6VUlS8vPiGEE4XwZ7gV/MAcTTTqPpi1sHaoaQQQYc7jgAQJjiTgZFZzyxRT/AIvUZV1OS6vJsjdPuEDY+3cIO0CZDbQsCZYAyYEEGeZNSrVoACQO2DwRieSQYICme0Z3DjtFJr7NYdlurkAwT+oJHg8x5g090zo23vRQBBATcNslicJiRJjHA+ZFerqWx26DUzyp+JtKLpkbrGrm2va3ZwzmSWB5iAQDt+kzE+MCstLqlYzIB+/2+DiBIMn78eKV9X1FsWkuAqdx+lt0tsYr5OVIUEyPMUqta95LSDJJ8TJJ4+KvBNol66Hjro3StN+tlzeBDABl5JgcwTHgRwc/81mvqFVuDAkAAw0AGDA7QCCskYMZ4qoP1y8e1YkcT3R+UiB4P6U69L9GGw3743sS2xckH5YgRMn9AP0q3RXJ0/rvFmoRjY46F64Fm89vamy4BuVju3LtA2gnM4jPg/aa3/22TKWgLNqJKpMCcszESxP5zwOKY29antESIbcu0oVSdykAqQ6mVHAjCnuzit9Y6fct3kOlK7LpkLGQw5KB+AQR5xJE0ryLdSxtynjt3Sf+/LzHfTUZiykEhhsOCsj4EgEGDEfB+5Iv/wDD/wBKfyq+5cIN1lC44QckCckkxJPwOK516RvtYuLduNOwlWAUHtAyh8eGMg8iu7W1gVWCTdnk/F9TmXycRl96MqKKK1PnyifxcuXl01soC1v3CLgzBBUgbo4Ek58GK5a/R75X3zpmGmUrvhkLQYyI45kEiOJxX0TfQEEEAg8g5BriXqZ20+p1im69hSS2xSyh0IO0jEER4Bxx9hz5Me/UfRfCNVeN4LUfXzV/Zrsyp+pumamzsVnD2r0C2+6A6bu0Hd9BBgkGAJqHa6kPYXT3xaNu27lSF/EBaZhlI3IWUTmY4xFWP0bcNxoL2hZcG4qaiNrOrFSyZ7WwwmRIBBmkXWuhabT3nYOr2k2E2/dlm3yD7bqAHKEg9wHGZzVoPamTqo5epy/qjV3+9JnmgF1xc/lbV+CclQ4AXkAhZmfuaSa1LlsgsdpDHE9yk54+DHNWT0x6nvWwBbuHBDGYJHtjBXdMdsjGIkU/9SJ0y6E1JOpvXWZTdW5tWRHd3KoExgbcYq3Wk9zT9Lkywi4b901v9fL3sVdJQpor2rvXBcN8DRqofvto+4u0RAMINq/E8A0azQ2bGkS9pda3uMu25ZZSDJ+qCMbQPH/MUu6dfFzRaqzbG5luW7y78QgLWywKt9a+4hPIiceaZa/oeus2NONRbtCxduW+8bCSDkqdp3REmKqk7druU0+SPVKVvqvnz24/0LugdMuKffcjcQe2Cx4kTtB2GIIB/wCaY3upWyJmY/pHbGPJIjmMH4po2tt8uqlcKyQO5QR5mEYAsAQCY4IpT6k09q4D2gf1KxLO5B8Oy4kAef8AOrJps7np54oXH7mHStGNQxb3NlrEvgFmJAxujExJ+3mrPrPTHTyiLcRWaON15XRBzdY7YVZMjcsQaTaLt2gYWD4HkQCMf4jyfIPMVufVFjgysEGCvH90kcrPgmPtTqotHSRyQSm/Vi57DaPbbVt1siUbyAcsWA7Z8RwQcc1na6htIEtIgGHK7lBJ2njJwRk/8aes6Z9SyojEFSWOZgkhRP2zzzJI+KUdQ6Pq0UsWyMEZnHPExzn86mr3Kfqnpk8cYtpDbqGpOpBsoSd5DEgDCgzJ8mMYGceKa9C9OrbVQAASyqxkHcWg7Qc9oHecfSp8xSb091qwloDAYTu3dxJJEsQfPPEHGSfLZerKwOw7B3SqkxBX8QQZKgicjJj5mqSb4EIxnLxrXU19F5Di0baE4yWcAOsG7bjarI5SC3/UIHzmCTjfqtdbAbaN6+4jhkgr7aA9pUYX8yJJniRSKzqlZFLFRclSH/unycQuBBkye3750arWicmeDJgQASSQ6+SwYSQeFzxWTujphhUpXJ/n5+cErrdhbqFgLO5XcqoMxgSsFQSMkZmQPtij3NXbEm2byhl2+1wA0iV3HJQDxE5iYmrSguXLbXN07WYOQe5GkMzE5MmDDEzC80jsdNuax2u/RKyfiQACV3fMAxM/nTTw+ZpHz3xTLheoXhN9STUqv9vf3+5q6F0xbn4lyImAIwBOTHkc/tV0TRaV1CuqGVlR2RhnBh9w2xH9RB45qlaAPaJtGAQTBn6h5/YTPmP1qx6TXEY9x1BaZHyVKzgSTkAx/e/WumR6Pw+OGWL172QOqdItWHBtGbdwxklireRwSRBMf1YapNjWAIAQuIxBPkH+rI8ZHz9yajdf6hNvYkliQAJJMgiIJ/XgwM/NY2PTmpZN++2hH9JLc4G0mInxzApytzWLjhzNYlaX+Rpppj9s/wB2MgfcEfnnxUjqOtCvb06yCEO/cxG33NuxcLOIDZGd3NV131tpxaZPaYzkKWL5P0zIx9hOSfNNuh9HQ6hXdiwJBdm3GQWA392TB5/I1Wkhk1OXJ88Vsiyek+iNfuiBCSC3MRmZwIO0kQBORmeO0qIwOBS3o3TVsoEUAAfFNKtGKifO67Wy1U7fC4CiiirHEYtSH1H061dT8S0tw8KGUEkngCePv8ZNWCtVxaBOjgHqBRob3s6nT+4O57JtbQNjtuZGTwBcZoP+I4OKUaK0l+6L5RDY95bRSWG3eIDH/DJjwTDcUy62959Vq1vIqOblwe8x2lRPYpPGwrC7vAb4ml/qPW311Fo+772oVNkbFPYJIUhRnBYzz5rFU3aPpccsuPCoSlsu3pzsWHTvaNgImjS3eth/xgYLFUfhGEMw5OZBAI4NK/T/AEVdari7rbenVQIV8SAIXkgccxn7VH6f1jUX76K98XBse6iKpX8VRItnEuQAxiSDVt6zfu6xLSro7Fpk7iwKjcBA2kQCFJYYyeKo49LcmduKfi24/LF7PdfL34lynxS4KL1K3p0az7X4TKjJeYFnFxgY3KJk7l2k8D9qx6p1m17QtKri8hBLbyUGJDKPEyDxUUdN1lzVKoU27vuC0iztYO0z9wFyCfFOOg9LtC5ctavTvcuW0e2PaOUZS0MwmGiQORhV5rSls2c0J5HklDBtHnfn3Fmi9UYHuAhhGRkGI8AY4BP5c/GGv6mLv0BSxjADGMfdsAflUD1FptOt23/LM7BrSlwy5W5ncuORicYqd6V023eWALQsTOAwOZHB4/cVdVXUYQ1GeU/AfsY6a7qLIgruUHjPYfgfB+1atT6hf6QpUnAyAPzIjJ/5q5fy1or3RIZgN23aYnO4yVz4ZDPk5qq+o0RF3KFkEERAzgngkHMjB/z5hNNm+oxZMONuMuBn6bRuWBLMGP8AQI7WBfKkjbgyOPzirbfv25YLdS4RAC+3eZRCksR3ZyczPiIzXLtN1mOQcxu+5Hjg4qW3qhh9E/CjOJjyD9qlpmuHVafwl1S3RFu9Ee7qrluyu7uaAuYGJGPiYpqfROvQbhbuHaJwu6I/Ka0+kOsNYvC4oDOTwfM8j7V03UfxGtj+kyDBCwY+TnwPNXPm5Skp3A43dvahGhtwaeCCDI+Acn9M8VpPU2+T+/xxXXF9Q27xF1H37RDWmUAgfOSZyeftVe6/0nS3NQmoudun2G5eW2DLMjW12LwQXLqD+TGfNOlF3lzJWmyq9I1V/wBm5btWv+sVDXcglV//AJAnBWcwMyBPAroHpPrF3Qo27Rm8pgs+5WCRMYUEYyfBp90brOg1IBFpbaoSqo4UbFgAKoXCjjj/AHpuW04XcHCCJEHM1FKLbXcqoL/0nb5OQeseqnUMl5bft5YxIORwQR4iOfmluk6lcI27V3CRORg48eIq0epente966qghVBOwROYDR4PE/7VX7PR7xAuIjRA8Ue504/+iXOxN6RZIulnElTAEAA5ysYiRP34qy2uohR5JC3FjsK7pAW5seSGCyCRkYiBM1JNbcst+KrbWImAQQR5E8+P2p9pupacBY1CrOR2sdvyCu7kzEx48ms3Z7+k1WneOqGGuZbmkdyoBRrbAAsQrFwp5JIUhiI+QZ+2/wBE9ObUapEg7V7nOcWxypkD6iYjgfnmsOkadNdfGnBf2z3M26GZ1G4CVAGyN3ABJ8CM9g6F0i3p7YS2oUf6/mTk1CjZw674i8TlCC/qGaisqKK1PmgooooArFhWVFAJ+o9Mt3GDtatsw4ZkViPjJFcV9b9Otp1DUsEurdAS6hRVZSzLLFpIKqc5E+a7+60k6x0WxeIN2yrkCJMgx/dkQYyccVWUbWx1aXURxTuabVUfPOm1FzUsikLNlHNpUEFri7WED5jMDyKtWtug+zqL946dlZlbLOAwIe3li2SJ5mdh+CKXa7oa2b+rtW7ybbJ3Q87j87BESoIU5E4M4rL+yLSTZS7b1IvbL9sg95vWSLntupMgspuoJzLfmKxnJVuezHrgvExr1/Zr6cOyL1H3dQty/ZW45tXdx1BkdpBABMyGJg/oOKq2q/mf5hkCvbuZLA7pUEAktOYggzmQav6axrWkuAaxRacsfbXaSxJ+kxkH5Hiq30rWB7zXNzG4FCgELEK3avPepGSCOSBkVZOk2d2bD404pTW77eSX24rYkdP9J3E2s5l3IADdpYkA7VFzbMcNBiGjOY0dTs/yzzbaSpdCCGVjtYZZWJBUxGPjgRVm1fUrv4gA2Hc7wAHVmb62LXCdsrgAEfGDSBwbrFMAbUt7gCR7awSSI3wW2tugTP3inVuWnpumFbL+/wBTLTaq5dVrp3W1AAAJy8xKTMwZ3DdghcDxTXQajRsxVtPbNtc7rn9BKCQwPcyrcI7UiZ44FKxvmAi9oUlAQQy4eIU9yxJDCSI5FYWrLJ+KrQwVo3BCSB2tE9lyWL89wCDE1ZrYq8irobvtf+hzrvSVnJVNsgwrrcC4IDMpGQJk5/oMlRBmu6j06iFQwgn3naGbFtBgwVjkNBmDEYq5dL62Cd1u1aYnUM+1dQ1l3Z0AeVcwQ0AQDyYAzXht23tBLivH442MLknYDsUHPcgBBUGGAHJUTnbRCxqSqS/t6nJ1fawzT7ojWWBBKhhOYHB855+K2+pfSxtkNaYSwDhCR9JQNg8HkgZzGKXdO6RfIEBTImCDI/aM1vH5uDwtXCWnl8ypPh+Y/s6O21wAMVdiDuU+ByI8SKyOj95tYiGVRFYCcBycceOzNJNd03VWhunbCsZE4jnkyKjenesXNMzEQRcADTJ+kyG+TEt+9WVJ7mPjWth0ty8EW1iLRYYJP1fPj9aGuXBgkwPk81P0BDElcq05+qfPMD5pt/YhfK/rP/eo6GzfxlHZkH0x1YrdNsruFxXtgGSTvEY/PIoT0ZqXS/qNPqHHtu+1UdwSFciAQfA/0rHq/ULWhn29r6tlZVKww08jaXY8G5BMKPpmT4BgaLqmsTTi3ZYrbcdwHM8RNG9jJrrdo0dR9R3L9lbOqQNctXNy3gApKwQyXAMH+nuEHGZqRpraFQwAnMgESQeFHkk/84pOLYZouTB5PnP+9dx6B6ZsXrFi41m33WrZPaBMqpyBiTANZu5cHZg1MdJyrsTfwr6CTdOpOEtkquGG5yrAxP8ASAxz+nzXWFFR9HpwihVAUAQAAAAPgAVJq0Y9Ko87WaqWpyvI/wBvYKKKKscoUUUUAUUUUAVquLW2vCKAoPX/AEUl3VNqAyItxSt4EEk4ILAzAkR8QVnPFcvt6wPc040mjdm3Bl4V2a33EIVJB2x9UFT8V9C3rdcm/ij0+yuosO5a0AjHcohT3Zyo7WGDnkNzis5wXJ6uj1k3eKUtmqKR17pW3VPZs2VdtQ3vWtytuS3clghBIAYHchUiQUPk0r6l6V1mldDeV7JYblbjHkSDg/Y8VYX1une2kag7Fdl3931gtcC9x5bfchpg7IxUPV6m1qLy2kuXL2O52JMYng8RVVNxjudPTp/Acnk3V+9ritxI/V7igwWdN2SIPdGJ8n/3U7071APdJzuAUqSSCQHEwSQAAJzwscQTHUtF0LR2kCPaUlgrMndDEQBAB2ggRzg8fNJ+vWSbg2Lstd22BgAxtYzgGeCI/WuSGs6p10Uefj+KZYU5u1V78td6Kx2BtsKsJ2nkbtgJUsv0mYyDIJ7vNS3sbjhXO513hCtx1nUncLiA9zEbCrpEwvkmsChkyIZAyjd3TiPCyD7c44EGZAzqvptZTtPafoDFCpN4ttQqATERJjlojtrts9nG4ZalF87ox6W3tt7yizf2hjDMB7bMWUEq/dC9p7tywwnORddVcu21S3d1NzTqbZuMDb3FRkTbNoQFkhSCSR85BNRuakkdpLN32wH3C9bJfti4kBh3f1t5YRxWHuA2/bt33MsJQsqJDDyheZnESQcZFZtnVHD1tOTr9v52+w8u9TRhcCuW22bNvf7WPdVgCwAEIpU3BmSc0rGs9klxtcdzYxMSWwQPu3jEVtNxyxJuSpZWEbEEW1IJhWgFO3EEjkn5XahrBYPqLjLYQzciA1xiBttr92zPwM48UhkcJGfxfDi/RNvzi177Ly9/4HHUOpWNRbO4D6cyACsg8/tg+cVzK6g9xlHliBP5/wDYVYuo9XtOrbFChjO0SAPhc+AP/M1cf4bdHQj3kdFbBYbQSSSS0zwOBj45ruk7qz5fHGrrgoPTtHcE7We2w8DcKmW/cWRcvXCPI3Pk/fOatPq70jYsfiLf1D3csW7SCeSTiR+VLdN00MgdjuxImfPn/tWT2OuKUuBfoPT4vX1TK233BWXm2/8ASYOCJEEfBPBFWux6Y1VpBbCi4Bwy/wDEzUj0XpmZ0Q523BnjAI/eZauoWuniiM8mRwkc06N6Bu3rga8oVMcxuP2/912DS2QqgAQAAAB4AwBWGn0wFSQKlKjnyZZZOT2iiipMwooooAooooAooooAooooDBxULVacMMgH8wD/AK0wrXcWgOZes+iW3cKltVZ43sAAIzGAMsZIn4PzERvTXRtLZZ4UB12nd/hMgGPAJDZ8xFdG1ejRslQTXKf4h6S7pNUurs3fbDqFgDDFVIZWBwREGGBAljE1x5ME3Jyb28iI6eWeXTfbZDf1Dq7Vm6i7/wAVrd64qgiIVZ3GTjghT/8AeqH1b1fqL6G0Nm1jtLKIMAEFARIyDBxxIrb6guJfv+4zFXVFG8JAI+IXcVI3HIEGGxgmomp6dbXJtRBeSCWVgkA58EyT2mBAx4FYYYp2+T1dJ8Ivw82Vu0v6fW2xN0rqzW7qe4SUgIpECIiMnB/X55HNW/U6VQCVEKDEN27YUxPaQo3IYSdpEEHuIFA6qB5JM8TiBA2nGJIiRVg9KerLYFu3rCSqFStyCxhSSEb+oAEnzHgjzXWlsdSyRxZOjjyHFjpgY212EpsN1iq7TJJJUMHkj6UgRzzIrNtHFty5uk+2Lqs6QE/pZYE93AP5z5NTLVy25V1ZIMhYWztNtyQ6CZJVpnIkGcmkd17r3zYtXTtA7fbMBVWYBCxHMZgmKzk1FWzunlUI9WR0uSXqtQYW0AAwKcABgNp3OBPn4Pho8Uz9M2BpW36q2HQ9qFlDI+8SQuCSxg9sSYzwKgdI6M17U3U3kG28E7susZYkfUDho/xUl9W9O1Gn11y2ly822L6ObjMQj242yncsbnSZAha5EvHm4XR83rta9ZkpbRjwv8i71Na0p1Kvo1dLVwFgjcAhiDskAhJBEMAQVbxFPenu1ljcEgsoI/4xVdv2pZCQ8IAHkKDDcuIywkieZO4ySTVv6HZJUW2jcuQRkEQIIPkV6SjSo00/9JC6r1JmtkbmBPInGOBVk9L9IuXdLZIUSN4yQBzIwfzP6UtudGZmiAAcsSYAXyxJ4UDzXVvTnT7a2LJtnchRWVojcGEgwfmZqXvyROfRVGHpb08tgbidznJMVaLaVhZtxW8VFHNKTk7YAV7RRQqFFFFAFFFFAFFFFAFFFFAFFFFAFYkVlRQEe4tJ+vdLF+01vG4g7SRO1oMH5+x+1PWFabiVJMZOLtHCDYuW3aw3bcDkGba7WPtjvO7BAImU+SY80v6kdylUQSYMruAaSZJRsrudSYI4B+1dd9W+ml1K7lhbyqyq8cholT+2CZiuUdY0rpuQqUK7oUgjbB9u2BumOScMAZmKxkqPo9JqFnjV7+RS7qqX2sTtGWKRkSBI3cSYExjBjxUPW6X2ztnMCZ+ccHz/AOxnBLo2mCRkrcLog2qVJgyZ5BXahBGZjwai64lwCYRSqqBAUSjE5O0Akt7kycmRiMax4PD1OWUssvR19Bbf0uwGZEgkEfIMEMBleRgx/nVk9Faq3p7t21dKoGAZXmVBHBmc/Mc4b5qLbBcHYTuZLoMSJ3BYTbJMyWH6JIEGdd7SWx3BXKFVcj22SVBO4gksAQGUSRGRUZIKcXFnM99mNvVHUtR0/qVy5YMLcW26yJVhsUAqQYYCDDKf9619T9Sfz14ai4lo3AgtFAGygaWbbtknbJgMQPiJpIurvPp/Z3v7O4MLZJCK32HAP1ckA5PNGp06hdyEgqIAlWJgkOp25AxOTxOMiq48MY063qrJ42Rn1HqZuEKpLqmQzFixjjLePyAx+lOei6rcm21eZDM7QYg+cH/aqrZmcvEySTjhZP78D96maSyyMtxk3BdjurkqGUknle6Cs5H+1al4S6eC8arS63VFbD3rlwuwAtgW0UnwWFpVBA5O6Ygmu96HSi2iW14RFQfkqgD/AEpL6StWXsWtRZthFvW0cYAYBgDtJ+37GKsaLVSJz6mZqKyryvaFQooooAooooAooooAooooAooooAooooAooooDyvCKyooCPctTVb9R+nLeoHcO4cEcxMx9x9vuatZFV7151RtLob99PrVQFPwzEKDweJninJaE5QfVF0zgvqnTponNm25ZwSlyV37Ae5QPAIMSAf0kVUb99lEQQZIgzAHwQR9XzP7U46fqO25dcruuOV3ZYyxDO0FwSDB5mS4MDmtrIrBZII3XpPe3uNsLAhFypmEkHBzECpDdttlZ2yc/b5xxx+81JuWrjQG3nA288QTIB8GBx8CmV/RqQRKsFRdpBUbwGBfgEkqGZYYziRIEDB9RBliS44JLEkKRAVtskEYOR/TxUlTDQBgoYEoQrbYmQQQA/BglnI8foDlgpuP+FvZgCoCkqWkruOe4QMSxOPj4W6TWKrncjFF3FQDm2NwPZnGdon7CmD6u7dBBN1dyhHO4w79oRXO3YoP92OIk0Au0unaXVO5tt5WgzGNskEZmYAH2NM+j9CbU3xY0wLuTb3MFChR3ZJ3EqPJnOOKvX8MPTemvWfcKlzvIZSwKjA2zCiTHwdpgV1novSrdhNlq2ltZnaihQT8mOagNm70/0/2NPZs9v4dtEO3iQMkT95poBWKLWdQAooooAooooAooooAooooAooooAooooAooooAooooAooooAqH1bQpfs3LNwEpcUo0GDBESD4I5BqZWLUBwLqP8ONfYm3b/ABk3HZcV1VgJBG8ESJ2rkA5A8VVNTp71i46lfbu2ma6NwE+4d0wrCI8AiQQVINfTl+3NV3rfpyxfy6DfEBxhhzAMfUueDipK3RwSxpWjeoBClLw3ywMNnF2ZnbMEQZI4moPVER2wwcKGEyx3AFR2ycYLMOFxAmMPfVHTdTZPtXbRWAFLWiQrrAPas5ifggRxiAutmAy4UNO8spBnbiC32BBiefGZksK+nBQ5FwTDDIFtuJn6+Rwefimb2ZG7ZIuPcYME3sp3SoBVoiPvAgCT5XNdCw6KZmdx7BIGVBxkTHj/AEroH8O/TGl1u73HYFIJtIwRgpJBloLlDlcEc8zFRYL9/CTROui33AQblx2UMADtEAHAGDGPsBV+Ra06S1tUACAAAB8AYAqSKggKKKKEhRRRQBRRRQBRRRQBRRRQBRRRQBRRRQBRRRQBRRRQBRRRQBXle0UBqdaj3LVTCKxKVJBXes9BsagBb1tX2yVJwVnBgjIBGCPNch/ir6Z02kTT+2bwN66+4sQ4hRgT290sIBPAPxXfWt0q650e3qbL2bolHEH5Hww+CKA+ZbN3Y4IFuJWVZQLcbJ2srcHcJJ4JYHBAq3fwiu3f7VtpbCge1cN0EnCELkSZJ3bIn74FTP8A9Uau3cUW7loqDjJgQCNxDKTJx4bMcxXUvQfpC10+0UTudzuuXCACxgCBHC44+ST5oLLQBXtFFQSFFFFAFFFFAFFFFAFFFFAFFFFAFFFFAFFFFAFFFFAFFFFAFFFFAFFFFABooooDw1pevaKkgijn96mpRRQiJnRRRUFgooooAooooAooooAooooAooooAooooD/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6707766" y="1295728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119" y="1784009"/>
            <a:ext cx="2476047" cy="217337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382" y="4324678"/>
            <a:ext cx="2809875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23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Why are plant protein sales on the rise?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Benefits of plant-based proteins showing improvement in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1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Heart disease</a:t>
            </a:r>
          </a:p>
          <a:p>
            <a:pPr lvl="1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Obesity</a:t>
            </a:r>
          </a:p>
          <a:p>
            <a:pPr lvl="1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Hypertension</a:t>
            </a:r>
          </a:p>
          <a:p>
            <a:pPr lvl="1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Type 2 diabetes</a:t>
            </a:r>
          </a:p>
          <a:p>
            <a:pPr lvl="1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Some cancers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Environmental impact</a:t>
            </a:r>
          </a:p>
          <a:p>
            <a:pPr lvl="1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Meat production contributes to greenhouse gas emissions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Concern over treatment of farm animals</a:t>
            </a:r>
          </a:p>
          <a:p>
            <a:pPr lvl="1"/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434" y="2945062"/>
            <a:ext cx="2897605" cy="1931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8407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Why Protein?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2925" y="1426028"/>
            <a:ext cx="8915400" cy="5040085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Essential for body’s structure and movement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Building &amp; repair of tissues and cells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Antibodies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Enzymes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Hormones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Carriers (moves oxygen and electrons)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Important for weight loss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Satiety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Preserves lean muscle mass</a:t>
            </a:r>
          </a:p>
          <a:p>
            <a:pPr marL="457200" lvl="1" indent="0">
              <a:buNone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6745" y="4290411"/>
            <a:ext cx="4572541" cy="2567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452844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2037</TotalTime>
  <Words>927</Words>
  <Application>Microsoft Office PowerPoint</Application>
  <PresentationFormat>Widescreen</PresentationFormat>
  <Paragraphs>160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Century Gothic</vt:lpstr>
      <vt:lpstr>Wingdings 3</vt:lpstr>
      <vt:lpstr>Wisp</vt:lpstr>
      <vt:lpstr>Where do you get your protein?</vt:lpstr>
      <vt:lpstr>February is Heart Month</vt:lpstr>
      <vt:lpstr>PowerPoint Presentation</vt:lpstr>
      <vt:lpstr>Heart Disease is #1 killer of women &amp; men </vt:lpstr>
      <vt:lpstr>PowerPoint Presentation</vt:lpstr>
      <vt:lpstr>Meal Planning - Macronutrients</vt:lpstr>
      <vt:lpstr>Where’s the Beef? </vt:lpstr>
      <vt:lpstr>Why are plant protein sales on the rise?</vt:lpstr>
      <vt:lpstr>Why Protein?</vt:lpstr>
      <vt:lpstr>How much protein do I need?</vt:lpstr>
      <vt:lpstr>Protein quality</vt:lpstr>
      <vt:lpstr>Lysine</vt:lpstr>
      <vt:lpstr>Protein power from plants</vt:lpstr>
      <vt:lpstr>Protein power from plants </vt:lpstr>
      <vt:lpstr>Back to ‘where’s the beef?’…</vt:lpstr>
      <vt:lpstr>What to do with:  Tofu?</vt:lpstr>
      <vt:lpstr>What to do with: Tempeh?</vt:lpstr>
      <vt:lpstr>What to do with: Seitan</vt:lpstr>
      <vt:lpstr>What to do with: Jack Fruit</vt:lpstr>
      <vt:lpstr>Can I use canned beans? YES!</vt:lpstr>
      <vt:lpstr>Make your own veggie burgers</vt:lpstr>
      <vt:lpstr>Protein – bottom line</vt:lpstr>
      <vt:lpstr>What new protein will you try this week?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Debbie</dc:creator>
  <cp:lastModifiedBy>Debbie</cp:lastModifiedBy>
  <cp:revision>130</cp:revision>
  <dcterms:created xsi:type="dcterms:W3CDTF">2014-07-18T02:26:14Z</dcterms:created>
  <dcterms:modified xsi:type="dcterms:W3CDTF">2021-01-30T02:27:58Z</dcterms:modified>
</cp:coreProperties>
</file>