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26"/>
  </p:notesMasterIdLst>
  <p:sldIdLst>
    <p:sldId id="257" r:id="rId2"/>
    <p:sldId id="281" r:id="rId3"/>
    <p:sldId id="258" r:id="rId4"/>
    <p:sldId id="280" r:id="rId5"/>
    <p:sldId id="259" r:id="rId6"/>
    <p:sldId id="260" r:id="rId7"/>
    <p:sldId id="279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6" r:id="rId23"/>
    <p:sldId id="282" r:id="rId24"/>
    <p:sldId id="277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7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B163A4-41B4-4D39-96A1-8A2EA3253A81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E56186-BE41-464B-813E-DFAD5BB58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791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37A8323-DA9D-4806-822F-799FE6955030}" type="slidenum">
              <a:rPr lang="en-US" altLang="en-US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9</a:t>
            </a:fld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13315" name="Rectangle 7"/>
          <p:cNvSpPr txBox="1">
            <a:spLocks noGrp="1" noChangeArrowheads="1"/>
          </p:cNvSpPr>
          <p:nvPr/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65" tIns="46282" rIns="92565" bIns="46282" anchor="b"/>
          <a:lstStyle>
            <a:lvl1pPr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F3F71C8-2E9A-481D-8CC5-ED3C99B1CA47}" type="slidenum">
              <a:rPr lang="en-US" altLang="en-US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9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33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92100" y="685800"/>
            <a:ext cx="6196013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Monounsaturated fat, some protein.</a:t>
            </a:r>
          </a:p>
          <a:p>
            <a:pPr eaLnBrk="1" hangingPunct="1"/>
            <a:r>
              <a:rPr lang="en-US" altLang="en-US" smtClean="0"/>
              <a:t>Some nuts and seeds (flax, walnuts) are excellent sources of essential fatty acids, and some (sunflower seeds, almonds, hazelnuts) are good sources of vitamin E.</a:t>
            </a:r>
          </a:p>
          <a:p>
            <a:pPr eaLnBrk="1" hangingPunct="1"/>
            <a:r>
              <a:rPr lang="en-US" altLang="en-US" smtClean="0"/>
              <a:t>Note: a handful is small portion.</a:t>
            </a:r>
          </a:p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91566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C6F6A-0D77-40D9-A337-23BB2FC2E374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A669C8B6-3C8A-4AEA-ADB9-F641378C4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406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C6F6A-0D77-40D9-A337-23BB2FC2E374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669C8B6-3C8A-4AEA-ADB9-F641378C4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742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C6F6A-0D77-40D9-A337-23BB2FC2E374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669C8B6-3C8A-4AEA-ADB9-F641378C476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259188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C6F6A-0D77-40D9-A337-23BB2FC2E374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669C8B6-3C8A-4AEA-ADB9-F641378C4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8418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C6F6A-0D77-40D9-A337-23BB2FC2E374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669C8B6-3C8A-4AEA-ADB9-F641378C4763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975005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C6F6A-0D77-40D9-A337-23BB2FC2E374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669C8B6-3C8A-4AEA-ADB9-F641378C4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9881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C6F6A-0D77-40D9-A337-23BB2FC2E374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9C8B6-3C8A-4AEA-ADB9-F641378C4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4360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C6F6A-0D77-40D9-A337-23BB2FC2E374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9C8B6-3C8A-4AEA-ADB9-F641378C4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817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C6F6A-0D77-40D9-A337-23BB2FC2E374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9C8B6-3C8A-4AEA-ADB9-F641378C4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387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C6F6A-0D77-40D9-A337-23BB2FC2E374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669C8B6-3C8A-4AEA-ADB9-F641378C4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107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C6F6A-0D77-40D9-A337-23BB2FC2E374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669C8B6-3C8A-4AEA-ADB9-F641378C4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744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C6F6A-0D77-40D9-A337-23BB2FC2E374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669C8B6-3C8A-4AEA-ADB9-F641378C4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686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C6F6A-0D77-40D9-A337-23BB2FC2E374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9C8B6-3C8A-4AEA-ADB9-F641378C4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4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C6F6A-0D77-40D9-A337-23BB2FC2E374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9C8B6-3C8A-4AEA-ADB9-F641378C4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287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C6F6A-0D77-40D9-A337-23BB2FC2E374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9C8B6-3C8A-4AEA-ADB9-F641378C4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38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C6F6A-0D77-40D9-A337-23BB2FC2E374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669C8B6-3C8A-4AEA-ADB9-F641378C4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735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5C6F6A-0D77-40D9-A337-23BB2FC2E374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A669C8B6-3C8A-4AEA-ADB9-F641378C4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095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cid:image004.jpg@01D1AA07.0033C1E0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 smtClean="0">
                <a:latin typeface="Arial" panose="020B0604020202020204" pitchFamily="34" charset="0"/>
              </a:rPr>
              <a:t>Making Carbs Count</a:t>
            </a:r>
            <a:br>
              <a:rPr lang="en-US" altLang="en-US" dirty="0" smtClean="0">
                <a:latin typeface="Arial" panose="020B0604020202020204" pitchFamily="34" charset="0"/>
              </a:rPr>
            </a:br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129679"/>
            <a:ext cx="8915399" cy="2185396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400" dirty="0" smtClean="0">
                <a:latin typeface="Arial Black" panose="020B0A04020102020204" pitchFamily="34" charset="0"/>
              </a:rPr>
              <a:t>Debbie Lucus, MS, RD, CDCES</a:t>
            </a:r>
          </a:p>
          <a:p>
            <a:pPr>
              <a:defRPr/>
            </a:pPr>
            <a:r>
              <a:rPr lang="en-US" sz="2400" dirty="0" smtClean="0">
                <a:latin typeface="Arial Black" panose="020B0A04020102020204" pitchFamily="34" charset="0"/>
              </a:rPr>
              <a:t>Sutter Medical Foundation</a:t>
            </a:r>
          </a:p>
          <a:p>
            <a:pPr>
              <a:defRPr/>
            </a:pPr>
            <a:r>
              <a:rPr lang="en-US" sz="2400" dirty="0" smtClean="0">
                <a:latin typeface="Arial Black" panose="020B0A04020102020204" pitchFamily="34" charset="0"/>
              </a:rPr>
              <a:t>Patient Education</a:t>
            </a:r>
          </a:p>
          <a:p>
            <a:pPr>
              <a:defRPr/>
            </a:pPr>
            <a:r>
              <a:rPr lang="en-US" sz="2400" dirty="0" smtClean="0">
                <a:latin typeface="Arial Black" panose="020B0A04020102020204" pitchFamily="34" charset="0"/>
              </a:rPr>
              <a:t>lucusds@sutterhealth.org</a:t>
            </a:r>
            <a:endParaRPr lang="en-US" sz="2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454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Arial" panose="020B0604020202020204" pitchFamily="34" charset="0"/>
              </a:rPr>
              <a:t>Benefits of Fiber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1989137" y="1371599"/>
            <a:ext cx="8915400" cy="4981575"/>
          </a:xfrm>
        </p:spPr>
        <p:txBody>
          <a:bodyPr>
            <a:noAutofit/>
          </a:bodyPr>
          <a:lstStyle/>
          <a:p>
            <a:r>
              <a:rPr lang="en-US" altLang="en-US" sz="2400" dirty="0" smtClean="0">
                <a:latin typeface="Arial" panose="020B0604020202020204" pitchFamily="34" charset="0"/>
              </a:rPr>
              <a:t>Lowers cholesterol (soluble)</a:t>
            </a:r>
          </a:p>
          <a:p>
            <a:r>
              <a:rPr lang="en-US" altLang="en-US" sz="2400" dirty="0" smtClean="0">
                <a:latin typeface="Arial" panose="020B0604020202020204" pitchFamily="34" charset="0"/>
              </a:rPr>
              <a:t>Reduces constipation, hemorrhoids (insoluble)</a:t>
            </a:r>
          </a:p>
          <a:p>
            <a:r>
              <a:rPr lang="en-US" altLang="en-US" sz="2400" dirty="0" smtClean="0">
                <a:latin typeface="Arial" panose="020B0604020202020204" pitchFamily="34" charset="0"/>
              </a:rPr>
              <a:t>Increases feeling of fullness (helps with weight loss)</a:t>
            </a:r>
          </a:p>
          <a:p>
            <a:r>
              <a:rPr lang="en-US" altLang="en-US" sz="2400" dirty="0" smtClean="0">
                <a:latin typeface="Arial" panose="020B0604020202020204" pitchFamily="34" charset="0"/>
              </a:rPr>
              <a:t>Slows blood sugar rise (helps with diabetes)</a:t>
            </a:r>
          </a:p>
          <a:p>
            <a:r>
              <a:rPr lang="en-US" altLang="en-US" sz="2400" dirty="0" smtClean="0">
                <a:latin typeface="Arial" panose="020B0604020202020204" pitchFamily="34" charset="0"/>
              </a:rPr>
              <a:t>Lowers risk of some cancers</a:t>
            </a:r>
          </a:p>
          <a:p>
            <a:pPr lvl="1"/>
            <a:r>
              <a:rPr lang="en-US" altLang="en-US" sz="2400" dirty="0" smtClean="0">
                <a:latin typeface="Arial" panose="020B0604020202020204" pitchFamily="34" charset="0"/>
              </a:rPr>
              <a:t>Colon (decreases transit time, breaks down to butyrate in colon – inhibits tumor growth)</a:t>
            </a:r>
          </a:p>
          <a:p>
            <a:pPr lvl="1"/>
            <a:r>
              <a:rPr lang="en-US" altLang="en-US" sz="2400" dirty="0" smtClean="0">
                <a:latin typeface="Arial" panose="020B0604020202020204" pitchFamily="34" charset="0"/>
              </a:rPr>
              <a:t>Breast (binds to estrogen)</a:t>
            </a:r>
          </a:p>
          <a:p>
            <a:pPr lvl="1"/>
            <a:r>
              <a:rPr lang="en-US" altLang="en-US" sz="2400" dirty="0" smtClean="0">
                <a:latin typeface="Arial" panose="020B0604020202020204" pitchFamily="34" charset="0"/>
              </a:rPr>
              <a:t>Prostate</a:t>
            </a:r>
          </a:p>
          <a:p>
            <a:pPr lvl="1"/>
            <a:r>
              <a:rPr lang="en-US" altLang="en-US" sz="2400" dirty="0" smtClean="0">
                <a:latin typeface="Arial" panose="020B0604020202020204" pitchFamily="34" charset="0"/>
              </a:rPr>
              <a:t>Mouth, esophageal, throat</a:t>
            </a:r>
          </a:p>
        </p:txBody>
      </p:sp>
    </p:spTree>
    <p:extLst>
      <p:ext uri="{BB962C8B-B14F-4D97-AF65-F5344CB8AC3E}">
        <p14:creationId xmlns:p14="http://schemas.microsoft.com/office/powerpoint/2010/main" val="19197955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Arial" panose="020B0604020202020204" pitchFamily="34" charset="0"/>
              </a:rPr>
              <a:t>Soluble Fiber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1647825" y="1657350"/>
            <a:ext cx="4433888" cy="4648200"/>
          </a:xfrm>
        </p:spPr>
        <p:txBody>
          <a:bodyPr>
            <a:normAutofit/>
          </a:bodyPr>
          <a:lstStyle/>
          <a:p>
            <a:pPr eaLnBrk="1" hangingPunct="1">
              <a:buFontTx/>
              <a:buChar char="•"/>
              <a:defRPr/>
            </a:pPr>
            <a:r>
              <a:rPr lang="en-US" altLang="en-US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Benefits</a:t>
            </a:r>
          </a:p>
          <a:p>
            <a:pPr lvl="1" eaLnBrk="1" hangingPunct="1">
              <a:buFontTx/>
              <a:buChar char="–"/>
              <a:defRPr/>
            </a:pPr>
            <a:r>
              <a:rPr lang="en-US" altLang="en-US" sz="28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Dissolves into a gel-like substance in the intestines </a:t>
            </a:r>
          </a:p>
          <a:p>
            <a:pPr lvl="1" eaLnBrk="1" hangingPunct="1">
              <a:buFontTx/>
              <a:buChar char="–"/>
              <a:defRPr/>
            </a:pPr>
            <a:r>
              <a:rPr lang="en-US" altLang="en-US" sz="28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Blocks cholesterol from being absorbed from intestines into blood stream</a:t>
            </a:r>
          </a:p>
          <a:p>
            <a:pPr>
              <a:defRPr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4" name="Content Placeholder 11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en-US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Sources</a:t>
            </a:r>
          </a:p>
          <a:p>
            <a:pPr lvl="1"/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Oats</a:t>
            </a:r>
          </a:p>
          <a:p>
            <a:pPr lvl="1"/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Beans</a:t>
            </a:r>
          </a:p>
          <a:p>
            <a:pPr lvl="1"/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Barley</a:t>
            </a:r>
          </a:p>
          <a:p>
            <a:pPr lvl="1"/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Pears</a:t>
            </a:r>
          </a:p>
          <a:p>
            <a:pPr lvl="1"/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Apples</a:t>
            </a:r>
          </a:p>
          <a:p>
            <a:pPr lvl="1"/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Psyllium (Metamucil)</a:t>
            </a:r>
          </a:p>
        </p:txBody>
      </p:sp>
    </p:spTree>
    <p:extLst>
      <p:ext uri="{BB962C8B-B14F-4D97-AF65-F5344CB8AC3E}">
        <p14:creationId xmlns:p14="http://schemas.microsoft.com/office/powerpoint/2010/main" val="1137521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Arial" panose="020B0604020202020204" pitchFamily="34" charset="0"/>
              </a:rPr>
              <a:t>Insoluble Fiber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9587" y="1333499"/>
            <a:ext cx="8915400" cy="5362575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Benefits </a:t>
            </a:r>
          </a:p>
          <a:p>
            <a:pPr lvl="1" eaLnBrk="1" hangingPunct="1">
              <a:defRPr/>
            </a:pP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G.I. health</a:t>
            </a:r>
          </a:p>
          <a:p>
            <a:pPr lvl="2" eaLnBrk="1" hangingPunct="1">
              <a:defRPr/>
            </a:pP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Travels through the digestive tract &amp; creates bulk</a:t>
            </a:r>
          </a:p>
          <a:p>
            <a:pPr lvl="2" eaLnBrk="1" hangingPunct="1">
              <a:defRPr/>
            </a:pP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Helps the colon function properly</a:t>
            </a: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Sources</a:t>
            </a:r>
          </a:p>
          <a:p>
            <a:pPr lvl="1" eaLnBrk="1" hangingPunct="1">
              <a:defRPr/>
            </a:pP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Whole grains (wheat)</a:t>
            </a:r>
          </a:p>
          <a:p>
            <a:pPr lvl="1" eaLnBrk="1" hangingPunct="1">
              <a:defRPr/>
            </a:pP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Fruit &amp; Vegetables	</a:t>
            </a:r>
          </a:p>
          <a:p>
            <a:pPr lvl="1" eaLnBrk="1" hangingPunct="1">
              <a:defRPr/>
            </a:pP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Beans, lentils, peas </a:t>
            </a:r>
          </a:p>
          <a:p>
            <a:pPr lvl="1" eaLnBrk="1" hangingPunct="1">
              <a:defRPr/>
            </a:pP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Nuts and seeds</a:t>
            </a: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D69521B-978A-41C2-A8E4-CA7D7A2A7E14}" type="slidenum">
              <a:rPr lang="en-US" altLang="en-US" smtClean="0">
                <a:solidFill>
                  <a:srgbClr val="898989"/>
                </a:solidFill>
                <a:latin typeface="Calibri" panose="020F0502020204030204" pitchFamily="34" charset="0"/>
              </a:rPr>
              <a:pPr/>
              <a:t>12</a:t>
            </a:fld>
            <a:endParaRPr lang="en-US" altLang="en-US" smtClean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1246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Arial" panose="020B0604020202020204" pitchFamily="34" charset="0"/>
              </a:rPr>
              <a:t>Serving sizes = 15 grams carb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1465262" y="1264555"/>
            <a:ext cx="8915400" cy="3777622"/>
          </a:xfrm>
        </p:spPr>
        <p:txBody>
          <a:bodyPr>
            <a:noAutofit/>
          </a:bodyPr>
          <a:lstStyle/>
          <a:p>
            <a:r>
              <a:rPr lang="en-US" altLang="en-US" sz="2400" dirty="0" smtClean="0">
                <a:latin typeface="Arial" panose="020B0604020202020204" pitchFamily="34" charset="0"/>
              </a:rPr>
              <a:t>Starches/Grains:</a:t>
            </a:r>
          </a:p>
          <a:p>
            <a:pPr lvl="1"/>
            <a:r>
              <a:rPr lang="en-US" altLang="en-US" sz="2400" dirty="0" smtClean="0">
                <a:latin typeface="Arial" panose="020B0604020202020204" pitchFamily="34" charset="0"/>
              </a:rPr>
              <a:t>1 slice bread</a:t>
            </a:r>
          </a:p>
          <a:p>
            <a:pPr lvl="1"/>
            <a:r>
              <a:rPr lang="en-US" altLang="en-US" sz="2400" dirty="0" smtClean="0">
                <a:latin typeface="Arial" panose="020B0604020202020204" pitchFamily="34" charset="0"/>
              </a:rPr>
              <a:t>½ hamburger bun, hot dog bun, English muffin</a:t>
            </a:r>
          </a:p>
          <a:p>
            <a:pPr lvl="1"/>
            <a:r>
              <a:rPr lang="en-US" altLang="en-US" sz="2400" dirty="0" smtClean="0">
                <a:latin typeface="Arial" panose="020B0604020202020204" pitchFamily="34" charset="0"/>
              </a:rPr>
              <a:t>1/3 cup </a:t>
            </a:r>
            <a:r>
              <a:rPr lang="en-US" altLang="en-US" sz="2400" dirty="0" smtClean="0">
                <a:latin typeface="Arial" panose="020B0604020202020204" pitchFamily="34" charset="0"/>
              </a:rPr>
              <a:t>cooked rice</a:t>
            </a:r>
            <a:r>
              <a:rPr lang="en-US" altLang="en-US" sz="2400" dirty="0" smtClean="0">
                <a:latin typeface="Arial" panose="020B0604020202020204" pitchFamily="34" charset="0"/>
              </a:rPr>
              <a:t>, pasta, quinoa, barley</a:t>
            </a:r>
          </a:p>
          <a:p>
            <a:pPr lvl="1"/>
            <a:r>
              <a:rPr lang="en-US" altLang="en-US" sz="2400" dirty="0" smtClean="0">
                <a:latin typeface="Arial" panose="020B0604020202020204" pitchFamily="34" charset="0"/>
              </a:rPr>
              <a:t>½ cup </a:t>
            </a:r>
            <a:r>
              <a:rPr lang="en-US" altLang="en-US" sz="2400" dirty="0" smtClean="0">
                <a:latin typeface="Arial" panose="020B0604020202020204" pitchFamily="34" charset="0"/>
              </a:rPr>
              <a:t>cooked oats </a:t>
            </a:r>
            <a:r>
              <a:rPr lang="en-US" altLang="en-US" sz="2400" dirty="0" smtClean="0">
                <a:latin typeface="Arial" panose="020B0604020202020204" pitchFamily="34" charset="0"/>
              </a:rPr>
              <a:t>or other hot cereal</a:t>
            </a:r>
          </a:p>
          <a:p>
            <a:pPr lvl="1"/>
            <a:r>
              <a:rPr lang="en-US" altLang="en-US" sz="2400" dirty="0" smtClean="0">
                <a:latin typeface="Arial" panose="020B0604020202020204" pitchFamily="34" charset="0"/>
              </a:rPr>
              <a:t>¾ cup (1 </a:t>
            </a:r>
            <a:r>
              <a:rPr lang="en-US" altLang="en-US" sz="2400" dirty="0" err="1" smtClean="0">
                <a:latin typeface="Arial" panose="020B0604020202020204" pitchFamily="34" charset="0"/>
              </a:rPr>
              <a:t>oz</a:t>
            </a:r>
            <a:r>
              <a:rPr lang="en-US" altLang="en-US" sz="2400" dirty="0" smtClean="0">
                <a:latin typeface="Arial" panose="020B0604020202020204" pitchFamily="34" charset="0"/>
              </a:rPr>
              <a:t>) of cold cereal</a:t>
            </a:r>
          </a:p>
          <a:p>
            <a:r>
              <a:rPr lang="en-US" altLang="en-US" sz="2400" dirty="0" smtClean="0">
                <a:latin typeface="Arial" panose="020B0604020202020204" pitchFamily="34" charset="0"/>
              </a:rPr>
              <a:t>Fruit:</a:t>
            </a:r>
          </a:p>
          <a:p>
            <a:pPr lvl="1"/>
            <a:r>
              <a:rPr lang="en-US" altLang="en-US" sz="2400" dirty="0" smtClean="0">
                <a:latin typeface="Arial" panose="020B0604020202020204" pitchFamily="34" charset="0"/>
              </a:rPr>
              <a:t>1 small piece fruit </a:t>
            </a:r>
            <a:r>
              <a:rPr lang="en-US" altLang="en-US" sz="2400" dirty="0" smtClean="0">
                <a:latin typeface="Arial" panose="020B0604020202020204" pitchFamily="34" charset="0"/>
              </a:rPr>
              <a:t>(= tennis </a:t>
            </a:r>
            <a:r>
              <a:rPr lang="en-US" altLang="en-US" sz="2400" dirty="0" smtClean="0">
                <a:latin typeface="Arial" panose="020B0604020202020204" pitchFamily="34" charset="0"/>
              </a:rPr>
              <a:t>ball)</a:t>
            </a:r>
          </a:p>
          <a:p>
            <a:pPr lvl="1"/>
            <a:r>
              <a:rPr lang="en-US" altLang="en-US" sz="2400" dirty="0" smtClean="0">
                <a:latin typeface="Arial" panose="020B0604020202020204" pitchFamily="34" charset="0"/>
              </a:rPr>
              <a:t>¾-1 cup cut up fruit</a:t>
            </a:r>
          </a:p>
          <a:p>
            <a:pPr lvl="1"/>
            <a:r>
              <a:rPr lang="en-US" altLang="en-US" sz="2400" dirty="0" smtClean="0">
                <a:latin typeface="Arial" panose="020B0604020202020204" pitchFamily="34" charset="0"/>
              </a:rPr>
              <a:t>½ cup juice</a:t>
            </a:r>
          </a:p>
          <a:p>
            <a:pPr lvl="1"/>
            <a:r>
              <a:rPr lang="en-US" altLang="en-US" sz="2400" dirty="0" smtClean="0">
                <a:latin typeface="Arial" panose="020B0604020202020204" pitchFamily="34" charset="0"/>
              </a:rPr>
              <a:t>2 </a:t>
            </a:r>
            <a:r>
              <a:rPr lang="en-US" altLang="en-US" sz="2400" dirty="0" err="1" smtClean="0">
                <a:latin typeface="Arial" panose="020B0604020202020204" pitchFamily="34" charset="0"/>
              </a:rPr>
              <a:t>Tbsp</a:t>
            </a:r>
            <a:r>
              <a:rPr lang="en-US" altLang="en-US" sz="2400" dirty="0" smtClean="0">
                <a:latin typeface="Arial" panose="020B0604020202020204" pitchFamily="34" charset="0"/>
              </a:rPr>
              <a:t> dried fruit</a:t>
            </a: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1378113-AEE6-47D9-9CFB-A43348E43A53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17413" name="Content Placeholder 4" descr="fiber-apple1.jpg"/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9837" y="5237164"/>
            <a:ext cx="2790825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5" descr="oatmeal and fla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6939" y="2978150"/>
            <a:ext cx="1590675" cy="158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11416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Arial" panose="020B0604020202020204" pitchFamily="34" charset="0"/>
              </a:rPr>
              <a:t>Serving sizes = 15 grams carb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1311579" y="1372708"/>
            <a:ext cx="8915400" cy="3777622"/>
          </a:xfrm>
        </p:spPr>
        <p:txBody>
          <a:bodyPr>
            <a:noAutofit/>
          </a:bodyPr>
          <a:lstStyle/>
          <a:p>
            <a:r>
              <a:rPr lang="en-US" altLang="en-US" sz="2800" dirty="0" smtClean="0">
                <a:latin typeface="Arial" panose="020B0604020202020204" pitchFamily="34" charset="0"/>
              </a:rPr>
              <a:t>Dairy:</a:t>
            </a:r>
          </a:p>
          <a:p>
            <a:pPr lvl="1"/>
            <a:r>
              <a:rPr lang="en-US" altLang="en-US" sz="2800" dirty="0" smtClean="0">
                <a:latin typeface="Arial" panose="020B0604020202020204" pitchFamily="34" charset="0"/>
              </a:rPr>
              <a:t>1 cup milk or plain yogurt</a:t>
            </a:r>
          </a:p>
          <a:p>
            <a:pPr lvl="1"/>
            <a:r>
              <a:rPr lang="en-US" altLang="en-US" sz="2800" dirty="0" smtClean="0">
                <a:latin typeface="Arial" panose="020B0604020202020204" pitchFamily="34" charset="0"/>
              </a:rPr>
              <a:t>1 cup soy milk</a:t>
            </a:r>
          </a:p>
          <a:p>
            <a:pPr lvl="1"/>
            <a:r>
              <a:rPr lang="en-US" altLang="en-US" sz="2800" dirty="0" smtClean="0">
                <a:latin typeface="Arial" panose="020B0604020202020204" pitchFamily="34" charset="0"/>
              </a:rPr>
              <a:t>¾ cup light yogurt</a:t>
            </a:r>
          </a:p>
          <a:p>
            <a:r>
              <a:rPr lang="en-US" altLang="en-US" sz="2800" dirty="0" smtClean="0">
                <a:latin typeface="Arial" panose="020B0604020202020204" pitchFamily="34" charset="0"/>
              </a:rPr>
              <a:t>Starchy vegetables:</a:t>
            </a:r>
          </a:p>
          <a:p>
            <a:pPr lvl="1"/>
            <a:r>
              <a:rPr lang="en-US" altLang="en-US" sz="2800" dirty="0" smtClean="0">
                <a:latin typeface="Arial" panose="020B0604020202020204" pitchFamily="34" charset="0"/>
              </a:rPr>
              <a:t>½ cup corn, peas, potatoes</a:t>
            </a:r>
          </a:p>
          <a:p>
            <a:pPr lvl="1"/>
            <a:r>
              <a:rPr lang="en-US" altLang="en-US" sz="2800" dirty="0" smtClean="0">
                <a:latin typeface="Arial" panose="020B0604020202020204" pitchFamily="34" charset="0"/>
              </a:rPr>
              <a:t>1 cup winter veggies</a:t>
            </a:r>
          </a:p>
          <a:p>
            <a:pPr lvl="1"/>
            <a:r>
              <a:rPr lang="en-US" altLang="en-US" sz="2800" dirty="0" smtClean="0">
                <a:latin typeface="Arial" panose="020B0604020202020204" pitchFamily="34" charset="0"/>
              </a:rPr>
              <a:t>½ cup beans, lentils</a:t>
            </a: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7C531DA-B2E3-4566-8CAD-CFA91A077153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18437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8038" y="4618038"/>
            <a:ext cx="2292350" cy="16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689" y="1522413"/>
            <a:ext cx="3100387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97946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Arial" panose="020B0604020202020204" pitchFamily="34" charset="0"/>
              </a:rPr>
              <a:t>Sweets</a:t>
            </a:r>
          </a:p>
        </p:txBody>
      </p:sp>
      <p:pic>
        <p:nvPicPr>
          <p:cNvPr id="19459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401176" y="244475"/>
            <a:ext cx="1076325" cy="1079500"/>
          </a:xfrm>
        </p:spPr>
      </p:pic>
      <p:sp>
        <p:nvSpPr>
          <p:cNvPr id="1946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5A70D3B-AEC9-48C7-BA4E-624A1792FA27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19461" name="Picture 2" descr="cid:image004.jpg@01D1AA07.0033C1E0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4" b="19690"/>
          <a:stretch>
            <a:fillRect/>
          </a:stretch>
        </p:blipFill>
        <p:spPr bwMode="auto">
          <a:xfrm>
            <a:off x="1981200" y="3398839"/>
            <a:ext cx="8345488" cy="239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TextBox 5"/>
          <p:cNvSpPr txBox="1">
            <a:spLocks noChangeArrowheads="1"/>
          </p:cNvSpPr>
          <p:nvPr/>
        </p:nvSpPr>
        <p:spPr bwMode="auto">
          <a:xfrm>
            <a:off x="2170114" y="5929314"/>
            <a:ext cx="83470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/>
              <a:t>20 tsp./day   per week     6#/month         68# per year                          per lifetime</a:t>
            </a:r>
          </a:p>
        </p:txBody>
      </p:sp>
      <p:sp>
        <p:nvSpPr>
          <p:cNvPr id="19463" name="TextBox 6"/>
          <p:cNvSpPr txBox="1">
            <a:spLocks noChangeArrowheads="1"/>
          </p:cNvSpPr>
          <p:nvPr/>
        </p:nvSpPr>
        <p:spPr bwMode="auto">
          <a:xfrm>
            <a:off x="2085976" y="1512889"/>
            <a:ext cx="7959725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/>
              <a:t>Americans eat too much refined sugar!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/>
              <a:t>On average we eat: 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/>
              <a:t>20 teaspoons of added sugar per day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/>
              <a:t>6 lbs of added sugar per month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/>
              <a:t>68 lbs per year</a:t>
            </a:r>
          </a:p>
        </p:txBody>
      </p:sp>
    </p:spTree>
    <p:extLst>
      <p:ext uri="{BB962C8B-B14F-4D97-AF65-F5344CB8AC3E}">
        <p14:creationId xmlns:p14="http://schemas.microsoft.com/office/powerpoint/2010/main" val="599079131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Arial" panose="020B0604020202020204" pitchFamily="34" charset="0"/>
              </a:rPr>
              <a:t>Carbohydrates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2103437" y="1295399"/>
            <a:ext cx="8915400" cy="5353051"/>
          </a:xfrm>
        </p:spPr>
        <p:txBody>
          <a:bodyPr>
            <a:noAutofit/>
          </a:bodyPr>
          <a:lstStyle/>
          <a:p>
            <a:r>
              <a:rPr lang="en-US" altLang="en-US" sz="2000" dirty="0" smtClean="0">
                <a:latin typeface="Arial" panose="020B0604020202020204" pitchFamily="34" charset="0"/>
              </a:rPr>
              <a:t>How much do you need?</a:t>
            </a:r>
          </a:p>
          <a:p>
            <a:pPr lvl="1"/>
            <a:r>
              <a:rPr lang="en-US" altLang="en-US" sz="2000" dirty="0" smtClean="0">
                <a:latin typeface="Arial" panose="020B0604020202020204" pitchFamily="34" charset="0"/>
              </a:rPr>
              <a:t>Women</a:t>
            </a:r>
          </a:p>
          <a:p>
            <a:pPr lvl="2"/>
            <a:r>
              <a:rPr lang="en-US" altLang="en-US" sz="2000" dirty="0" smtClean="0">
                <a:latin typeface="Arial" panose="020B0604020202020204" pitchFamily="34" charset="0"/>
              </a:rPr>
              <a:t>30-45 grams per meal</a:t>
            </a:r>
          </a:p>
          <a:p>
            <a:pPr lvl="2"/>
            <a:r>
              <a:rPr lang="en-US" altLang="en-US" sz="2000" dirty="0" smtClean="0">
                <a:latin typeface="Arial" panose="020B0604020202020204" pitchFamily="34" charset="0"/>
              </a:rPr>
              <a:t>0-15 grams per snack</a:t>
            </a:r>
          </a:p>
          <a:p>
            <a:pPr lvl="1"/>
            <a:r>
              <a:rPr lang="en-US" altLang="en-US" sz="2000" dirty="0" smtClean="0">
                <a:latin typeface="Arial" panose="020B0604020202020204" pitchFamily="34" charset="0"/>
              </a:rPr>
              <a:t>Men</a:t>
            </a:r>
          </a:p>
          <a:p>
            <a:pPr lvl="2"/>
            <a:r>
              <a:rPr lang="en-US" altLang="en-US" sz="2000" dirty="0" smtClean="0">
                <a:latin typeface="Arial" panose="020B0604020202020204" pitchFamily="34" charset="0"/>
              </a:rPr>
              <a:t>45-60 grams per meal</a:t>
            </a:r>
          </a:p>
          <a:p>
            <a:pPr lvl="2"/>
            <a:r>
              <a:rPr lang="en-US" altLang="en-US" sz="2000" dirty="0" smtClean="0">
                <a:latin typeface="Arial" panose="020B0604020202020204" pitchFamily="34" charset="0"/>
              </a:rPr>
              <a:t>15-30 grams per snack </a:t>
            </a:r>
          </a:p>
          <a:p>
            <a:r>
              <a:rPr lang="en-US" altLang="en-US" sz="2000" dirty="0" smtClean="0">
                <a:latin typeface="Arial" panose="020B0604020202020204" pitchFamily="34" charset="0"/>
              </a:rPr>
              <a:t>How do you count carbs?</a:t>
            </a:r>
          </a:p>
          <a:p>
            <a:pPr lvl="1"/>
            <a:r>
              <a:rPr lang="en-US" altLang="en-US" sz="2000" dirty="0" smtClean="0">
                <a:latin typeface="Arial" panose="020B0604020202020204" pitchFamily="34" charset="0"/>
              </a:rPr>
              <a:t>Nutrition fact labels</a:t>
            </a:r>
          </a:p>
          <a:p>
            <a:pPr lvl="1"/>
            <a:r>
              <a:rPr lang="en-US" altLang="en-US" sz="2000" dirty="0" smtClean="0">
                <a:latin typeface="Arial" panose="020B0604020202020204" pitchFamily="34" charset="0"/>
              </a:rPr>
              <a:t>Calorieking.com or </a:t>
            </a:r>
            <a:r>
              <a:rPr lang="en-US" altLang="en-US" sz="2000" dirty="0" err="1" smtClean="0">
                <a:latin typeface="Arial" panose="020B0604020202020204" pitchFamily="34" charset="0"/>
              </a:rPr>
              <a:t>Calorieking</a:t>
            </a:r>
            <a:r>
              <a:rPr lang="en-US" altLang="en-US" sz="2000" dirty="0" smtClean="0">
                <a:latin typeface="Arial" panose="020B0604020202020204" pitchFamily="34" charset="0"/>
              </a:rPr>
              <a:t> smart phone app or Calorie King </a:t>
            </a:r>
            <a:r>
              <a:rPr lang="en-US" altLang="en-US" sz="2000" dirty="0" smtClean="0">
                <a:latin typeface="Arial" panose="020B0604020202020204" pitchFamily="34" charset="0"/>
              </a:rPr>
              <a:t>book</a:t>
            </a:r>
          </a:p>
          <a:p>
            <a:r>
              <a:rPr lang="en-US" altLang="en-US" sz="2200" dirty="0" smtClean="0">
                <a:latin typeface="Arial" panose="020B0604020202020204" pitchFamily="34" charset="0"/>
              </a:rPr>
              <a:t>NOTE: WFPB plan often don’t require counting carbs</a:t>
            </a:r>
            <a:endParaRPr lang="en-US" altLang="en-US" sz="2200" dirty="0" smtClean="0">
              <a:latin typeface="Arial" panose="020B0604020202020204" pitchFamily="34" charset="0"/>
            </a:endParaRPr>
          </a:p>
        </p:txBody>
      </p:sp>
      <p:sp>
        <p:nvSpPr>
          <p:cNvPr id="20484" name="AutoShape 4" descr="data:image/jpeg;base64,/9j/4AAQSkZJRgABAQAAAQABAAD/2wCEAAkGBhQSEBUTExQWFRUVGBoXFxcXFxgXGxYaGBgWGBoYFxcXHCYeFxojGhgXHy8gJCcpLCwsGB4xNTAqNSYrLCkBCQoKDgwOGg8PGiwkHyQqLCwpLywsLCwsKiwsLCwsLCwsLCkpLCwsKSwsLCwsLCwsLCwsLCwsLCwsLCwpLCwsLP/AABEIAOEA4QMBIgACEQEDEQH/xAAcAAACAgMBAQAAAAAAAAAAAAAABgQFAgMHAQj/xABIEAABAgMFBQQGBwYFAwUBAAABAhEAAyEEBRIxQSJRYXGBBhMykQcjQlKhsRRicoKiwfAzU5KywtEVJEOD4XPS8TRjo9PiJf/EABoBAAMBAQEBAAAAAAAAAAAAAAADBAUCAQb/xAAzEQACAgECAwQKAgIDAQAAAAAAAQIDEQQhEjFBMlFhsQUTInGBkaHB4fBC0RTxIyRSM//aAAwDAQACEQMRAD8A7jBBBAAQQQQAEEEEABBBBAAQQrX56RrLZ3SlXfLHsy2IB4r8Pk54Qg3x6ULXOcSymQncgOrqtXzATC5WRiVVaS2zdLC8TsVotSJacS1JQneohI8zFBbfSJYZbvPSsjSWFTPigEfGOIWu1KmKxTFKWr3lqKj5qcxpVCne+iLoejo/yl8jr1o9MFlHhlTl9EJHxW/wiCv0zJ0sqjzmJHySY5eI9jj1sh60NK6fU6cn0zJ1sp6TR/2CJcj0w2c+OTOTy7tX9QjksegQetkevQ0Pp9Tt9j9JlhmZzSg/XQpP4gCn4wwWO8pU4PKmImD6igr5GPm+NkucUl0kgjIgsRyIrHSvfUTL0bB9ln0rBHEro9IlsksDM71PuzNr8VFfGHq5PSfZ5zJmgyVcdpPmKjqG4w6NsWQ26K2vfGV4DnBGEqaFAKSQoGoILg8iM4zhhGEEEEABBBBAAQQQQAEEEEABBBBAAQQQQAEEEIXbP0jCS8mzEKmVCplClByIS9FKG/IcS4HMpKKyxldUrJcMRi7R9rpFjT6xWJZDplpbEeJ91PE9HNI5R2j7c2i1ukqwS/3aHAb6xzX1pwEUNotClqKlqKlEuSSSSd5JqTGMqUVKCQzneQB5mgiSVjkbdOkhVu92YZxgHOQiT3JSTtAs+IJJcCoU2ICoDxts6jKdyzHEztjDKSKagn4EmOMFLl3EZdnYYgQzAjeaOW5RImWRKMSVE4gkGgBYuxD4qUPlpGoWgYQgJKinEEl2cLDVS1d+eusS5V2T1sUy8OuI7Lk6nEX8qVMcSshDtPAbkcSkYUMCpROIsDROIpZ8i7DIb+UabXKIIJADigAI+Cq/34xdJ7MTSnbmADMh1KrvbfAOy6avOyGIsnT+KEPWU9/mGUubK+1WrwgqK3Qmhycpd3JJcE6NlGJs6SWbCwVUk1CUk4i/EZDlFqOyqTlO/Dvy1jCZ2TXXDNSebj5PHn+bT3/Rnix0ZTqSjAGxYiS1BUAbwaOTkxyjw2ckkJAOGhIOdW1NST56CJ67jtEtmSFAHEGZVQ2+ugiDMmlNCkpUC4DYQ9G2W0b9Vd8LYT7Lydb9DUhUZkxtVMQQoJAokAFbA0Iy3anUl+kY2RAViKnwpDkjTdpUk0anMMY7DPUtbi7WT7Kp5azh1QapPMfnnxEdU7M9vJNqZKvVzaDCTRR+qd/A9HjikySQS1Qzvozs9eNG3x7KmF6FjDI2OJNdp4W79e8+kYI5h2P9IxQ0m0kqTkF1JTz1UPiOOQ6bLmBQCkkEEOCC4IORBGYiuM1JbGLbTKp4kZQQQR0JCCCCAAggggAIIIIACCCEP0i9sjKBssg+sUPWKBqgEeEEZKILvoDvUCOZSUVljK63ZLhRA7e9vSSqzWZVMpkxJz0KEEZDQqHEDUjnJDRuXKwDj8uEeSEpOZD+yner6x9kfM7g5Ec229zeprjVHEf9moyVVodkOeA3x7bpAB2ajCknUDE7eYY+Y0gRamSoFwoNhLZEKBY7tfj0m3bda57YiUSsVM2Jr4R51yFYTZZGEcyHZfNkNKlTSEoSSogBRFSojX6oyfjU8LiydlwAFT1tkMIPkCr+0XlgsGH1chHMnXPM7/yIaLqwdl1LSXOLEzqySG3H2ug8ohdl97xWsL6/gns1EYLYXbMhKC0qWkBqnM5ZPvfjoY2rxKwgqq20AHLvmEpdobZvZ6TLG0Ss7vCn+EZ9SY1oASGSAkbgAB5CHw9FtvNkvu/mzOnrc8txbl3Us+ws88KHyzCi5yEbU3LMY7CahjimHJsqJMX5XHmKKl6OpXPL+P8AWBD1U/Aov8FmMRhQQSCR3hqzb08I0qudY9hX3VJOWWZctDFigC49fo6nplfH+wWpn+oV52IGpUnKiwUv1IYxjMU6WmpSobyHpUvloOUNePyjULplKNHlneig6p8PwiSz0X/4fz/tf0PhrXncRrR2aRMDyjgV7pch60rUZGKS1WabI2VApcu4yLAjMZ5mnGOl2jsqpBKgyhVlJBcPqU8qUeKi1SFAETEhaC2jht7145tkaxPm/TvE1lfvJmjXqYzW4mpBWAMRVR1UUSNwZtHYV1JjybZMJDPk5BIOHNsRFA4FBnXzn3l2fYGZI2k6p1GuRzHDOK+zTSXqQ7ldHcctRw68rqrI2rKH+KMklxDh2J7bKsyhKmkqlKPMpJ1T+adcxXxJ6lISoBJKhx/8D9amNikjLMQ6LcXsLsjGa4Zcj6GlTQpIUkhSVAEEFwQagg6iM45b6Pu2BlKFnnK2FHZUfYJ1+yTnuJfVRHUotjLiWTCuqdUsMIIII6EhBBBAAQQQQAUna/tGLHZiuhmK2ZaTqpsz9VIqeTZkRx+XLLGfMJK1kl1ZkkuVHiSX6xb9ob0NvtxUC8mVso3EA5/fIf7ITuiov2fVvIQjPFLPQ1Yx/wAerON3z/oiWWxLtEzDLGI5k0oN5cxBtsrAtSfdJHlFv2fvkyAoipXsgZMXG8Vf8hGF0XN384lT4Emv1lbvOpiS+yEIOTZRp52Sn7eyxlfE9uW5DM9bNcp0GqzkOmnGHizXSFBJXQAtgG8GjMK1GUSJViEkBas6AIAfkEj3naM5k5YUkBu9UDxTKTqeJ04ncIi09EtTPil/r8idXqVBFvIsUtAC5xSkaJJAT96rKPDLnHto7TSXwS5iFK3BQLdIXrba5aKElS9VUUR1NByEVU2zyJtFPX3wCP8AiPpIadVxwj56erc5fkZZk8qLmMMUL1nnrsy0omKKpKiEpUS5QTQbRqUksK1BIq2TAI4awOhLiQPBGUEcnRjFdet+S5DBTqWrwy01UrkNBxNIyvu8+5lukYpijhlp95R37kgOSdwinu+7MJK1nHNXVazmeAHspGg4QuyzhG11uZul2+0zKnDJSckp21jmpWy/AA842JEwV7+b5S28u7jc0eNEvrJd5V6qPcWF3X9Ol0W01PLAsf0q/DFpPlypyStDPkoEfBaT8/mIXBHpvMySFjQgEb0kgEHzfh8+42KXsz5C5V43iZWu7qkyyyhmjcC+0PeG7/hoWr4uTG8yVSYnxJTqeH1vn83u1WcTEpmIJANUKGaTqD8iDm0QJUoLUUqATNSMtCK1Sc8J+DcIzdVp5UP1lf74Ms0uoy8M5alW+GO6LAldnJIdTmrsUswDDXV4O1Nx4SZqR9sf1f384zsc4SZSUjEcYxGlDiTVI8h5GsU6e5WLK+pVq3ivKeCvVZy9DUZHf0Pyjqno+7T/AEiT3Sz6yWNc1JDDqU0B3gpOZMc1sZK1KKhhASVmjYS2y3MsGiRYraqzT5dol5PUaPkQeBBI4O+gixtQkmuTJl/2K3F815ncII0WK2Jmy0zEF0rAUDwO/ceEb4oMnkEEEEABCt6Rb7+j2NSUllzvVp3hJG2R92gO9SYaY5R2ztv0m8+7zRZw3DFRSvxFKf8AbhdjwinTQ47Fnktyvu+y91KAOZqrmdOmULN5z3WYZ71n4UEwmzVOYnm+GOEa8YKyWZdCVdBJmBKU4lHwuaJOqiNWz6R0u5LuRIlBRoEij671HiTCt2GufEe8IzoOCRmepp0hvtPrZolDwIqvcdAnqR5BUZE832qC6P69X8Dy5xrTa/e5G2wyzMV3qhU0lp91J1+0r5czEe2TwidMS7KJCX90BIPzUYvrKyQZhyGXEwj3pMKLYsqqJ22l6jEBhUnyCT57o+k01ca1wo+a1c3JcT79zC0SmWQC/GPO5EEvOK28wVzAklgPClThE4nME5FhQDNySxArPr9RdXJRhy6sXo6KrE5SXwLcYZ1mWhwoMWIL0qCxEW1z2gzLPKWc1ISTzKQ/xhU7OX3LM5SapRMJBSqhQtnNNAoBxxSreIYLnX3SjZlUZ1Sj76CXIHFJLNuww+DlKCcludpKM8LkW8EewQDSgtYx2lROUpIQnmsBaj5d2OnGNrRgketn/wDUB85UqNsQ2dpl1XZR5HkabRb0IopQBOQ1PJIqfKNP+JbkTD9xQ/maOMDCYRFdeisQCBmsgdAQVHkAPMiMzPmq8KMPFZG5/Cgl+pEbbLYsJKiSpRzUfkBoOHm8AFv2btICpshXhOFaeGNwW+8kn70bbysJOVJiKpP5H6p/sdIrbtH+ZWd0pAPVcxvkYYpm2jF7SaHiN8WxipwxIhk+GeUU5UJ8oqbaFFpPkQR5jzhHvBKpEzBmGAluSNkqcjFoRlXMNDtaT3M4TR4V7Kxx0PUBuYG+KvtfdIXLKk6baeWo8vyjAaelvx0f6n9mbNUlfXhinbVKEzaKagHZLgNT8osrAkTJSkGFtJasXV0T2U2+NNPvH8CisI6H6L75JQuzLO0h1J82WPMpV/uHdD5HGbvt30a2y53sk7XLJf4CTzSI7NFlbysGRq4YnxLqEEEEMJDVa7SJctcxXhQkqPJIJPwEcYuVSl95OX4piyTzJKlfiUY6T6QrZ3d3TqsVhMvotSUq/CVRz+7kYZKBwc8zX84RY9zS0kcQcis7RT6BMLsuWVKCRmSAOZi1v+a8zlGPZmzY7Sn6rq/IfEiJNRPhi33I0q9kdCuuSJFncaBh0o/nWJNzySEBR8UzaPXwj+FurxHvZD93JHtEJPI5/hCjF5d6Nt9BXyhHo2vnN+77sy9bPOI/ExvKY2GWPZFeZ/Xxint93onIwrHEEUKSMlJOhETZ0zEoneXjCNozWs8xYnXVaJZokTk70kJV1SrZJ4gjkIiTrSnwTklGKmGalgeAJ2VHkTDlGE6QlaSlQCgcwQ4PMGGesz2lkmenS7Dwcxv+4VhpslRxJahcqZxrmpqGtaZnKL26r+RaZGGcvu5kvbRMZmw5KS76EAp1BaoIedeF1Ks+1LClytUB1Kl8UaqT9XMaPlC0juwrvEgYicUtNFJlO+2QM1mpCHpXIAqHGouhXHi69wUVTcuGXTqPVx3r38tyMMxJwrTUMc3Y1AIIUHqxrWLKOcXXaVJtMtaFbS1pSqr40qU5Kn8RIxKBzNVUTgB6OTCK58SyVtYKW8UYJ4V7M0BPJaHI/iST/AN8Q7fPLhCaKU9c8IGam1zAHEjOsX9ssiZqChWR3UIIqCDoQWIO8QszwqVaJYm6hSAsBkrJKSPsqOEgpOrM4hdsN+JFFM1jhZNs1iSgUFTmTUn7SjUxuwCPYBE5SGGAmBS2DksBUk6RpkWc2jQiTqcu9+qnXBvVrkKEmOoxcnhC5zUVuS7jlulU0/6pdP2AGR5h1ffi5ss1lVyNDyMaRBFyWFghbzuY3hY8QXLOtAdxzSehYxX2KZ3kggjaRpu0I6EEdIurVUJVvDHmIprPsWpSdFh/4gx/EknrGZ6SqUoKXw+f5wW6KeJcJze9rH3c5aNHccjUR7YJrEHdFx21smGYlXNJ6GnzihsxqYXp58dabNpjLeAeUFe6QrpqPKOsdkrb3tikqJchOAneUEoJ64X6xyuybcpt4aHX0VWt7MtBzQsHopIH8yFRoVPcztXHNee5jtBBBFBlCN6Wpv8AlJSPfnD4IX+ZELhDBt1IuvSwqtkTvWo+RlD+qKOYc4nn2ma2nX/EviKF7LeYrnF76P7O81SuKR8yfkIXLcds84b/AEeIoo/WP8o/vGbrX7L968y5dgYlqe11ySlR/lSP5jF3IWBKmF9AnzhZmVXOOzkkbSSoVWrMCugjGZLH0b/QBUpyO7me6+eeWsV+j0lQn35f1ZiarLtZbGaN48/1uMemYN484oMaaj1YIpSWvOr/ABPzjBUtDENKA/6MwkEnPyBi7KJuGXcMXejePMR4ZyfeHmIXTIAfCJTN+4WSXqxc1oH+FI8GE1ZCsy/0dRfLL414wZQcEu4ZUlw4qDC3ffY4TF45Kky1K8aVJdKifaYZKoHGSmDu0X9iU8tOWQyBT+E1HKN8eSipLDPN0KV2diFItAmTZoWEHEkJBBUp3dZJORq2pqYkdqLXMfAgkACrB65h2q0Wd92yZKRjQqWEh8XeYqkkYWw/e+EKVovxRUFmZJY5vjq2bFqfrrLfaqVwxjnPkNrhx7t4GTs7eK1JwLckAbRThejEM9W38YuJslKgUqAUDmCHB5gwhSr/AFJUCmbJcE0OPJy2Q3MDDbcltXNSVqMspyGALDHUHH0j3TXuxYaw15HlkFHk8niriA/ZzFoG5wtPQLcjoRGP+ETf3w6Sg/xWR8Ito02iSs+FeHP2QXdq13fnFPBHuOeOS6kOVcaHdZVNIqO8IIHEISAl+LPFlFVaRNQf2iyPqyknQ5NxAMeTZ8xwxms5cd0DxzPMDpHuyPMNltHkVCVzXAecxGfdIzyc6jfGIVNJBefnkZaBmM+kGQ4WMGco8FD4hopb02ZspfMeRSof1R5KM7u5oxT/AGWaXLGsRbQVd2jFjcTGHeBILGWv3aRNq1miXu8tx1Casi/Eh9vJGw+5QPmCISJR2of+2Qezk/VQfiI5+jMRlaN+y14s31uhpuhewIZ/RdOa0WiXwf8AhWf/ALIUroWyOsMno1V//Qm8UL+cgxqVvdEl6/45HUYIIIrMU536WfFYz9dY+Mk/lFBNmUhm9L0n/LSF+7ObzQo/0CFNcTT7TNfT70r4ipbjtnnDh6PDsK+0f5UwoXkhphhj7BziMYGeJJ6FwfgIzNb2fivMu/gMJLTJhcjwD9oZYYrWC51LZRJmWk/R3rRdWtJLON482iOtDzFg1JQckBVUqQqiFZliaRtsko9zMSAtqKY2dKdRlpkT0eLvR7/68V7/ADZg6r/6sirtDNtVq4+kmjZ1fPKMfpbiihpnaljRzHi5ZoCFsQXezpOYfPJ3gTiYgCbu/YILGj89f1ncTHiLa4BBBd6/SpgybR3yc9IFWzcUcHtUwbv7xsGJi4ml3DdygNvdizF/hHpxOzTWI/cooXGe/KADwzxopLE59/NyxEaFjprnwibZBKWAAolTAkJmzC2+uKoeI1nSpKnImqAendywFaaV49IlWu8ghQQhIKyAVbkJ3qbU1AGrHQEx42kss9SbeELPaNU7vGSFoQktUlYVWinU46aRusKMUsKKQ/BNOkNlnnhYcdRG4RHqNLHUJPOPEfVa6nhoUu5HujyERbttqlTQhmSFMsOQwI4EMcs/JobLtHqUfZEbTKSKkAcY802jVGXnL6bcvqF1/rcdF5lTeUtMshsIBFMXemoNfCeI8jGhZCVMoy25TX8TbyMgqvKNtqt9nCi9qIJPhRMCjyCUgmNE29pYZlWhyGBLSny/fYa00Gpi4nMVLT/7bMK93NOYffwJjI4Xb1dWYd1N1/8AI5RskzQt0hU0rCSQ80DEkEglKkuPEwLsRThHiVlSWOJLPU2hIdnZ2zrTpABpQASADLJJYeomfF8o9mIDCksaVs66mmVeIjaxFMSiMj/mQGz65N5xiC5BKiASHItOTt5t/ePD3DN0pIwTCyANALOo0xN18tIjrQkoSoBL94wIld2zS1uK1Nf7RLZpSq5sHNpPEs+bMxiOziWmtVKP7QzMglOZyqohuETauWKZ+5j6YP1kfeY9r6WY/YT8xHPk5iHvt3OaURvKU+VfyhEQaiMrRr2Ze9/Y+gXIY7olujrDN6Nkf5+bwQv5yYW7oWyIa/RbKe0WhfBv4lf/AIjUr5ok1G1cjpMEEEVmIKvpMsmO7ph1QUL8lAH8KlRzmyT8SEneB8o7NeliE6RMlHKYhSP4kkP8Y4fdCjhKDQoUQRu4ebjpE9q3NTRSzBrufmVl9J9YTE3sbasM8j3k/FJf5PGu/JOsVt3Wru5qF+6Q/LI/B4h1MOKLXgaUN44OlLUnHLUCSknC5eoUCih3Oocmj2yIlhRSe6qCKzZniGhB0xPGrAFoUKVDv8iN+/oIurvnhaULYPmeChRQ83EHo6zKlH4/P8mPqY4ak14fIWylKDTuqUrMm6gjKtDXpGw93vlOC425nAgno/whqvGzjFiAoqsQwI1cMj4o9wuy0pxANJqwFZuuYrrU55RvmXZhGJaJCQBUlUwAAADN2HOJ9qvVKFFCQVrGaU+y+WNR2UdS+4GK6cpUwhUxi1UoFUpO8v41cSA2gGZXOagt2dxjxv2USp17lQ9SKfvFuE/dTRS+dBxMRUIwjNyS6lHNROp+A4AACgjCZaAMzWNMqbjVwERWXOe3QrrpUNydKtXdl358YuLPaErAUkuDCP2rtplysSc3AAYlyTlTf82hl7NXUuTKHeKJmLYrHspPupHDJ9fKH6ZSx4CNTw58SttFrmvKlyyQBLCiwz/aPi4bASBk63Ls0V15S5ClLQSozQnEAoJWATmHUkqJSKtq0SL1sxWuzJCyjvEKTiGYZQA3e/vGsSrTc8mQiZPJdQlkFSm2lYWxfaUWHWPbpSTXCxVfq8Pj+Arpt2wQUBBTQhcyaQThyw4wkVfQ6U3tXZawIEnH3aASo4VYEhRTRnIG94SbPeQ7wTJjgJSySlINU4AkOoMVFIUXzD8oart7SgSEhO0vHthQIOEk4lDCDibgIXJt7tnONtkSrAGtqhpinAfeRZph/FiPWL2ZZZQDqSgAakJAHnlClbrYkTFzQolPeFQMssSFWRJooZPhzjRNklciXNlyHmLUXVNJmlABO1inZJID4myyGUWLkvccxz0Gk3hZDiIVJVgBUrDhWwGZOF4y+gYzjQpGBQSQBLSQQwauoI+cLFrvwTDgRSSGBKad4TkkD3ToM1CtE+Jj7GTjMCpSs5at77CtpPlVP3Y6aPFNk61XSoIQnGAWJPq0a5cmEQpMt7Q1D3aQCWZz4iWH2k+UXNvtQdSzRIBPQRQWeaUoKjRcxVeDuotyy6Rm+kZ8NfCuvkt/PBbpMynl9PuL3be1OpCd5Kj8h+cLUpO1E2/rZ3loVuTsjpn8XiNZkxPpYcNaT/c7m29kX9gGGU+4PD16J7M1nmTPeUB5JxfNZhDtRwyAnVbJ84612KsXdWGUGYqGM/fOIeSSB0jQqW5nauWK8d78i8gggioyQjjvaqwfRrzmD2Z/rE81Ek/jC/MR2KEn0pXKZlmTPQNuQXP2FNi8iEngAqF2LKyVaWfDZh9dhBvGUVIhYWhjDhY5wmSwd4r+YirtlikoXhW6lnNiyUagE74kt5bLJrRsUG+J4Lvstbu8lJDh07Cnyb2Sf1vhhsC8E0ocYV7SSMsQFQOYD/dO+EizSPoxE0bUpeyoEgUPHVv7w3WZWNASSRMDKBzZXslO+o8xGXXP1NvFHl9uq+HMVqIKa9/mNEsY5ZRqKp/tFXOSQC2enON13W3EHyUksobj/Y5jgY3Xyg9yubLGJQSo4d5AJHmaR9DGSksoxGmnhijYVvJQXd0gk71EAqJ4kvBPWQHERbBOazI7pImMkUxBL7y5o+ZrrujfZbYmYCzgiikqDKSdyh+gdHjMnlviNKDSSiKsm/ZizhwpWrvCh0qwgsTUuC1K/pov7pmkkgjCoUUM2PPUHMHWNFs7NoXNCwSnVWEkFZGTkbq1Fas7RIKwJ4CW9XLIVWpKikpTxYAn743x1JxktjyPFF+0z29q92NTMlD/AOVEOIhLlnHPkDN5qSfuBS/6YdBFem7BLqe2KV/TO7l2adn3ZJZ2fblln08MK1t7QKtMxImkmW7YU7KUvsuHqsgE1NNzQ1dpZOOxSwN6h07ucfmBCnN7mVMwSmmTFbOOa2FJr4RpuJbqY7nDLyyVzcdkl735JfchW+3BC1SixCDhYKAGzSmIVq8SbsK1pUUhhR1Y6DC7ArxJDMcqjOJtz9qJaUhM9CU0/aJS6ST7wzTzy5UifaryQoBbAocAKT4lBSiGT7pwocmh0BFYVOEMLL/obVZKfZkn4JLPz5my7QEMo09ZLUSTTalzAVcAXfdWNPaG+u89WlwijhnKiagFJzJFQg6bS2FDHkWzEiYwYpVZ8iHJ7xaSS9ATxJitCMRJJHE5hIUXZIPjKjv8ZqdkAGmLXCsHE4uMmnzN8hZJoQGFVVUEhW7Valb818EMFO3ZKR3alrS4xIwl8y5BGI+94jyVpR6LsrcptMygKUIqpRqJYNXJ9ucvNzpXJsTvaZqJSNkMlNEpGaichxUTr1j1tJZZ4lkiXkcakyRrtL4JBp5kfhO+Ka+7eJaFLHsjCjiTQZZtX4xYrJl0XWZNqoijbgOAYDkITb9tYWcISpaJRZw7FvE7U3AHgY+fsk9Tdwr9X5NetR09fHPkuZSBJziwsElykRcCygywJaQpSgGFHJLMPjFdYzhxKOkWx3K1cpvCLWz2M2m1ypAycA8HzPRAUekdsQgAACgFAI536LLoJUu0rH1UvvUxUeicI+8qOjRdUsLJl6yfFPhXQIIIIaRhGE6SFpKVAFKgQQciCGIPSM4IAOJWuwKsNsXZ1PgJeWTqk+E86MeIMThc6JqsYba0BDpKQ5od9fOkOnpB7LfS7Pjlj10pyhs1DVHOjjiG1Mc5um+CzGp9pJ1bIjcYnaxmPyNLe+Klnlz+xCt97sSmRL2ASHmFTvkrZcAimtc4ndnr1cCUVbaRsHLENUHPd5Nuio7QTUqWFSklJJJWHLEu+Tsxq/SIE1ZxBaRgrssciDp1herqolUlXHEuee5r7MRoqtV66aul7PRY2efHvXxOo2e0YiFo8YDKS/jA0OoL5E68CYvbvtoIcVSaEHMHUEaEbo55dN8GZ9WcnMCmNtQfy/KGmx24FZwEY2205BXPcRofmAREGl1TrfBP/Xj7ijUadvdc/P8AJS39cypNonTLNRylapfsnEkElPukqCi+RLvvFcm1omqDkypwDA5FtxBotPmNxGcN1+ywuWmahwtBAU3iSguNoB3SCQXqM+MLl52NKk1EuYNQCkHmASxPURfZHL4o/v8AZNCSS4X+/wBAFz2bDKf3wpTDj3ZD9MXWKuxGShM6ZiG1NKStRDqwAJz1qFK6mIyTJYpE9eEUMoEk/ZFCvgwMWdj7HTaTAsSxMxYpRS/dBQSn1ZFAvAkAg0cnrxGDnlYwdSmotPOfqSezVmM6eZ/+lKdKPrrIKVq4pSCUjeSrdDaIj2OyJlS0y0DChACUgaARveLYRUVhEcpOTyxbvz/0SPtN/EJiP6oUrTapqjMKQpOIqKlJBAG5ylJ9ljtHVxoYcL3Q9hf3VIX0TOST8AY1SLiChZ1kJCkJT3gKXx4UBIerOCKEvpuhN8sJBF4YhzbpQhSkKl4SgOov4c8yDiYNU5CJnZ+6jaFpAT6tKTiK8RSDiWRiAUMSjidnyBfV5t/TDjmpllkqWrGVFIQ+JiCDtHwkUIzMF0pmKs6voxwr2FqFXLBiU7wSyvvDrLnHLcrcvWNLCXilgsZ92IQrukrdkDEdmipc5KmwpASnxNhYfN4dzXAu0zRKRRIJKidoIDspSzktZZtxIwjZSp7eTcRdaiGVhVjWAWWpRQzbtsGg1JOsPlju+XZJRD1UXUpqqVuSBuFANB1MXVv2E2SzhiWCKZMuzSRJl7KEVUTUqJzKjmpROe8xU2qfh9bMDH/TR7oyK1D3qh9wLb3zvK9UoLkOoVSjNjWpI9rPlVt5Xr5vUSzjVtTVeBBLto9NMvyjK1es436uvf7/AINDTaZ83z8iPft8qly8JV61Y/gBz6nL/wAQXFMSLMkpLs+Jjq5oRybpCtallSyVF1GpMS7NNVLcMCAWdqOOMd6aCp583zNGSkl7Pd1GoLCTjGFLF6hw+eWsUdns6p85MpAcqUKbycgeG/gCdIjTrWVZ9AN8dJ9GXZjAj6VMG0ser5HNfXIcHPtRVGEJPEFgk4p0Vtzll9Nkhyui7U2eQiUnJIqfeJqpR4kknrEyCCLDJbzuwggggPAggggAI5b6RuyRkrNskDZJeakeyonxcic9x506lGMyWFApUAQQxBqCDmCNRHMo8SG1WuuWUfPalpUQo1S4cfMRotMsKDlSQRUMGJGQb6tOdcmrDV247FKsazOkgqs6jUZmWTod43Hoa5qiLQQQoE0qK+E+8Bk4ziWfibdclJcUTVNC5a2JZSapUNeujVfqDWGK7b8EwhKyETR4Veyo06A0H5boo5iAtiVsNAEZklizfd1iLOQpLpNQGrmK7j7QoajdEd1Cs9/RjsKSwzpVlvgyyO8d6kLFMOdMq0Fd+6GKxX/KWxWlJf2wkE/eTm/J+Qjklgv9csYVDvZeTFnHAbw2+kXljtSJtZS9rVKvEOIBzYE784ljdfpue6+n4JLtMpHTJ9klzE4pRTzSzfCKlUtoVhbyFE1De0ksaPmQcqRKs99zPeCh9cAHzSRw0OYi+v0nXJe2mvqvoZ89JJP2XkvWgaK1F+b5fVKgf5gmNib8RqiYOiT8lGKo6uiXKa+Yl0WL+LPLNKKrOwLEhQBZ2LqYtrFAqy2x8KEzJadwXZimtThUpKlM7s4f5Rc2S90plgFK3D+yNSTqqMl357stX3lJT8sUEtTRjeS+Z4qLH/Fi7K7JT8RLAEkklU9Tuak+rkpz3AiLOx9kFJOKbOlpGpwrXQfWnTCPhGyffq/eQh2AYYjV22lU03RCn2lRXqtQ1U5ajuNAOTRJP0jVHsLP0Q6Ojm+1t9Rh/wARkSUAIJm4WUFKASlJGRSlIS/yyrFZbL8WtVK4gKvUpL+FmA0yaKm12pKA81YTuSPEemmnkKxS23tCpQwywZcvJ/aI/LpEErr9Tt0+n5NGrSxhuiyvK9UyVEJ9ZNPkmgDniwFPlC1aJqlKJUrEpRqf7frdGIdwBTEWJPQudwr8ImJlBKakVFCpLOymKVM7GhIPKKqaFWvHvK9o8glycB94kEKHuuHcnUHOmlMzTxS2DO4DVL1LcdM2/wCY0zrTiLnN3JOasgOVBlF/2S7KTLbNFMMtNVKIoB+ZOg6mmdCWXhHEmorikTuwvZE2ub3kwNJRnx1wjiRnuB3qBjsqEAAABgKADTlGi77AiTLTLlhkpy+ZJOpJqTxiRF0IcKMO+52yz06BBBBHYgIIIIACCCCAAggggAwmygpJSoApIYghwQcwQcxHKO2vo3VJKp1lBVLzVLFVI3ke8n4jjnHWoI4lBSW46m6VTyj5pROIyyzardRG6QQU4S+FLkpDZn2gSeTsxYNxjrna30ayrS8yS0qdmabCz9YDI8R5GOT3xcc6zLwT5ZQdCahXFKhQxHODhzNum+Fy259xEtMvCXFHY4XqHqB5NnHhcZpIJGIHLry/5jFCtoE1q/OJH0zZIATlkdSouou7lVEh3yhew/dEqx31ORQLCxuWPzz+MWErtDLNVyikn2kF92WW4RRSrI6Qp2cqbV8Ieg/P84yTKWCzgMAc3Z2YUBrUfp4RLTVy3xj3HjSY1Wa/rOwGMhveBHyDRJF6yT/qo/iEI6goEgh8LjJ8ixLjjR4FvhfAwORb9bjEz9Hwe6bPcYHc3rJH+qj+IRon39ZwCDMBcaAn8mhOUGzTharEHl+cYJmEZDU6atkP1rHi0EFzbDGRkmdpZYGxLUttVMMmbLkN0QLX2gmqcYkyx9XM9c/lFXaJagHNQ5FGZwA4pqARGxFlG0SaDCx3uxPkkv5b4ojpa49PmebI0qnPvJOZNTHq0mhV+hQv8YkY0oU7AKFQBUPUMS7gNhPnvjWpbgDRNA9SzuxOtX84o5HpLmrSMIIGWQOYxKKa1Ys3RURJs0qNeXz+NT5xusdhXOWES0lSjQAAn5Zx03sn6LQhplqqdJYyH2iPkPMikMhFy5CLLYVLMmK/Y3sDMtSgtYKJQNVEZtokGhPwGrthPZLvu6XIliXLSEpGm/eScyTvMb5csJAAAAAYAUAAyAGgjKLYQUEY198rXvy7ggggjsnCCCCAAggggAIIIIACCCCAAggggAIj22wS5yCiahK0nMKDj/g8YkQQAng5xf3ogQp1WWZgP7tblPRWY6vHP747K2my/tpKkj3wMSP4k084+h48IhEqIvlsXVa6yGz3PmVBIqCRyjbLtikszUw6V2aCvKj5x3m8uxFjnuVyEBR9pDoPN0M/WFq2ehuQf2U6YjgoJWPhhPxhLomuRdHX1S7SwcrFsoEtQAgsWxVJcnr898ZotQLAAhyncS4SUhn3OG+Jh4tHoang7E+UofWC0fLFEJfohtu+Qf8AcV+aI49XNdBv+RS/5CpNmgDCUkAggDItiSoYiRqQYwXbnPh3EOclDNXFyT8N0NqfRFbd8kf7iv8AsiVI9DVpPjnSU8sav6UwcE+49/yKVzkIs5Yws40YB6ULu+rn9UgRNDBydlJAHN9dBUeUdRsfoYlj9raFq4IQlHxUVQyXb6PLFJYiSFkazCV/A7PwjtUzfMRPW1LllnE7suGfaC0mUpfECg5nIQ+XF6IVllWqYEj3EVPVWQ+MdRlSgkAJAAGQAYDkBGcOjRFcyOzXTltHYgXTcUmzJwyZYTvOZPNRqeWUT4IIelghbbeWEEEEB4EEEEABBBBAAQQQQAEEEEABBBBAAQQQQAEEEEABBBBAAQQQQAEEEEABBBBAAQQQQAEEEEABBBBAAQQQQAEEEEABBBBAAQQQQAf/2Q=="/>
          <p:cNvSpPr>
            <a:spLocks noChangeAspect="1" noChangeArrowheads="1"/>
          </p:cNvSpPr>
          <p:nvPr/>
        </p:nvSpPr>
        <p:spPr bwMode="auto">
          <a:xfrm>
            <a:off x="152400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0485" name="AutoShape 6" descr="data:image/jpeg;base64,/9j/4AAQSkZJRgABAQAAAQABAAD/2wCEAAkGBhQSEBUTExQWFRUVGBoXFxcXFxgXGxYaGBgWGBoYFxcXHCYeFxojGhgXHy8gJCcpLCwsGB4xNTAqNSYrLCkBCQoKDgwOGg8PGiwkHyQqLCwpLywsLCwsKiwsLCwsLCwsLCkpLCwsKSwsLCwsLCwsLCwsLCwsLCwsLCwpLCwsLP/AABEIAOEA4QMBIgACEQEDEQH/xAAcAAACAgMBAQAAAAAAAAAAAAAABgQFAgMHAQj/xABIEAABAgMFBQQGBwYFAwUBAAABAhEAAyEEBRIxQSJRYXGBBhMykQcjQlKhsRRicoKiwfAzU5KywtEVJEOD4XPS8TRjo9PiJf/EABoBAAMBAQEBAAAAAAAAAAAAAAADBAUCAQb/xAAzEQACAgECAwQKAgIDAQAAAAAAAQIDEQQhEjFBMlFhsQUTInGBkaHB4fBC0RTxIyRSM//aAAwDAQACEQMRAD8A7jBBBAAQQQQAEEEEABBBBAAQQrX56RrLZ3SlXfLHsy2IB4r8Pk54Qg3x6ULXOcSymQncgOrqtXzATC5WRiVVaS2zdLC8TsVotSJacS1JQneohI8zFBbfSJYZbvPSsjSWFTPigEfGOIWu1KmKxTFKWr3lqKj5qcxpVCne+iLoejo/yl8jr1o9MFlHhlTl9EJHxW/wiCv0zJ0sqjzmJHySY5eI9jj1sh60NK6fU6cn0zJ1sp6TR/2CJcj0w2c+OTOTy7tX9QjksegQetkevQ0Pp9Tt9j9JlhmZzSg/XQpP4gCn4wwWO8pU4PKmImD6igr5GPm+NkucUl0kgjIgsRyIrHSvfUTL0bB9ln0rBHEro9IlsksDM71PuzNr8VFfGHq5PSfZ5zJmgyVcdpPmKjqG4w6NsWQ26K2vfGV4DnBGEqaFAKSQoGoILg8iM4zhhGEEEEABBBBAAQQQQAEEEEABBBBAAQQQQAEEEIXbP0jCS8mzEKmVCplClByIS9FKG/IcS4HMpKKyxldUrJcMRi7R9rpFjT6xWJZDplpbEeJ91PE9HNI5R2j7c2i1ukqwS/3aHAb6xzX1pwEUNotClqKlqKlEuSSSSd5JqTGMqUVKCQzneQB5mgiSVjkbdOkhVu92YZxgHOQiT3JSTtAs+IJJcCoU2ICoDxts6jKdyzHEztjDKSKagn4EmOMFLl3EZdnYYgQzAjeaOW5RImWRKMSVE4gkGgBYuxD4qUPlpGoWgYQgJKinEEl2cLDVS1d+eusS5V2T1sUy8OuI7Lk6nEX8qVMcSshDtPAbkcSkYUMCpROIsDROIpZ8i7DIb+UabXKIIJADigAI+Cq/34xdJ7MTSnbmADMh1KrvbfAOy6avOyGIsnT+KEPWU9/mGUubK+1WrwgqK3Qmhycpd3JJcE6NlGJs6SWbCwVUk1CUk4i/EZDlFqOyqTlO/Dvy1jCZ2TXXDNSebj5PHn+bT3/Rnix0ZTqSjAGxYiS1BUAbwaOTkxyjw2ckkJAOGhIOdW1NST56CJ67jtEtmSFAHEGZVQ2+ugiDMmlNCkpUC4DYQ9G2W0b9Vd8LYT7Lydb9DUhUZkxtVMQQoJAokAFbA0Iy3anUl+kY2RAViKnwpDkjTdpUk0anMMY7DPUtbi7WT7Kp5azh1QapPMfnnxEdU7M9vJNqZKvVzaDCTRR+qd/A9HjikySQS1Qzvozs9eNG3x7KmF6FjDI2OJNdp4W79e8+kYI5h2P9IxQ0m0kqTkF1JTz1UPiOOQ6bLmBQCkkEEOCC4IORBGYiuM1JbGLbTKp4kZQQQR0JCCCCAAggggAIIIIACCCEP0i9sjKBssg+sUPWKBqgEeEEZKILvoDvUCOZSUVljK63ZLhRA7e9vSSqzWZVMpkxJz0KEEZDQqHEDUjnJDRuXKwDj8uEeSEpOZD+yner6x9kfM7g5Ec229zeprjVHEf9moyVVodkOeA3x7bpAB2ajCknUDE7eYY+Y0gRamSoFwoNhLZEKBY7tfj0m3bda57YiUSsVM2Jr4R51yFYTZZGEcyHZfNkNKlTSEoSSogBRFSojX6oyfjU8LiydlwAFT1tkMIPkCr+0XlgsGH1chHMnXPM7/yIaLqwdl1LSXOLEzqySG3H2ug8ohdl97xWsL6/gns1EYLYXbMhKC0qWkBqnM5ZPvfjoY2rxKwgqq20AHLvmEpdobZvZ6TLG0Ss7vCn+EZ9SY1oASGSAkbgAB5CHw9FtvNkvu/mzOnrc8txbl3Us+ws88KHyzCi5yEbU3LMY7CahjimHJsqJMX5XHmKKl6OpXPL+P8AWBD1U/Aov8FmMRhQQSCR3hqzb08I0qudY9hX3VJOWWZctDFigC49fo6nplfH+wWpn+oV52IGpUnKiwUv1IYxjMU6WmpSobyHpUvloOUNePyjULplKNHlneig6p8PwiSz0X/4fz/tf0PhrXncRrR2aRMDyjgV7pch60rUZGKS1WabI2VApcu4yLAjMZ5mnGOl2jsqpBKgyhVlJBcPqU8qUeKi1SFAETEhaC2jht7145tkaxPm/TvE1lfvJmjXqYzW4mpBWAMRVR1UUSNwZtHYV1JjybZMJDPk5BIOHNsRFA4FBnXzn3l2fYGZI2k6p1GuRzHDOK+zTSXqQ7ldHcctRw68rqrI2rKH+KMklxDh2J7bKsyhKmkqlKPMpJ1T+adcxXxJ6lISoBJKhx/8D9amNikjLMQ6LcXsLsjGa4Zcj6GlTQpIUkhSVAEEFwQagg6iM45b6Pu2BlKFnnK2FHZUfYJ1+yTnuJfVRHUotjLiWTCuqdUsMIIII6EhBBBAAQQQQAUna/tGLHZiuhmK2ZaTqpsz9VIqeTZkRx+XLLGfMJK1kl1ZkkuVHiSX6xb9ob0NvtxUC8mVso3EA5/fIf7ITuiov2fVvIQjPFLPQ1Yx/wAerON3z/oiWWxLtEzDLGI5k0oN5cxBtsrAtSfdJHlFv2fvkyAoipXsgZMXG8Vf8hGF0XN384lT4Emv1lbvOpiS+yEIOTZRp52Sn7eyxlfE9uW5DM9bNcp0GqzkOmnGHizXSFBJXQAtgG8GjMK1GUSJViEkBas6AIAfkEj3naM5k5YUkBu9UDxTKTqeJ04ncIi09EtTPil/r8idXqVBFvIsUtAC5xSkaJJAT96rKPDLnHto7TSXwS5iFK3BQLdIXrba5aKElS9VUUR1NByEVU2zyJtFPX3wCP8AiPpIadVxwj56erc5fkZZk8qLmMMUL1nnrsy0omKKpKiEpUS5QTQbRqUksK1BIq2TAI4awOhLiQPBGUEcnRjFdet+S5DBTqWrwy01UrkNBxNIyvu8+5lukYpijhlp95R37kgOSdwinu+7MJK1nHNXVazmeAHspGg4QuyzhG11uZul2+0zKnDJSckp21jmpWy/AA842JEwV7+b5S28u7jc0eNEvrJd5V6qPcWF3X9Ol0W01PLAsf0q/DFpPlypyStDPkoEfBaT8/mIXBHpvMySFjQgEb0kgEHzfh8+42KXsz5C5V43iZWu7qkyyyhmjcC+0PeG7/hoWr4uTG8yVSYnxJTqeH1vn83u1WcTEpmIJANUKGaTqD8iDm0QJUoLUUqATNSMtCK1Sc8J+DcIzdVp5UP1lf74Ms0uoy8M5alW+GO6LAldnJIdTmrsUswDDXV4O1Nx4SZqR9sf1f384zsc4SZSUjEcYxGlDiTVI8h5GsU6e5WLK+pVq3ivKeCvVZy9DUZHf0Pyjqno+7T/AEiT3Sz6yWNc1JDDqU0B3gpOZMc1sZK1KKhhASVmjYS2y3MsGiRYraqzT5dol5PUaPkQeBBI4O+gixtQkmuTJl/2K3F815ncII0WK2Jmy0zEF0rAUDwO/ceEb4oMnkEEEEABCt6Rb7+j2NSUllzvVp3hJG2R92gO9SYaY5R2ztv0m8+7zRZw3DFRSvxFKf8AbhdjwinTQ47Fnktyvu+y91KAOZqrmdOmULN5z3WYZ71n4UEwmzVOYnm+GOEa8YKyWZdCVdBJmBKU4lHwuaJOqiNWz6R0u5LuRIlBRoEij671HiTCt2GufEe8IzoOCRmepp0hvtPrZolDwIqvcdAnqR5BUZE832qC6P69X8Dy5xrTa/e5G2wyzMV3qhU0lp91J1+0r5czEe2TwidMS7KJCX90BIPzUYvrKyQZhyGXEwj3pMKLYsqqJ22l6jEBhUnyCT57o+k01ca1wo+a1c3JcT79zC0SmWQC/GPO5EEvOK28wVzAklgPClThE4nME5FhQDNySxArPr9RdXJRhy6sXo6KrE5SXwLcYZ1mWhwoMWIL0qCxEW1z2gzLPKWc1ISTzKQ/xhU7OX3LM5SapRMJBSqhQtnNNAoBxxSreIYLnX3SjZlUZ1Sj76CXIHFJLNuww+DlKCcludpKM8LkW8EewQDSgtYx2lROUpIQnmsBaj5d2OnGNrRgketn/wDUB85UqNsQ2dpl1XZR5HkabRb0IopQBOQ1PJIqfKNP+JbkTD9xQ/maOMDCYRFdeisQCBmsgdAQVHkAPMiMzPmq8KMPFZG5/Cgl+pEbbLYsJKiSpRzUfkBoOHm8AFv2btICpshXhOFaeGNwW+8kn70bbysJOVJiKpP5H6p/sdIrbtH+ZWd0pAPVcxvkYYpm2jF7SaHiN8WxipwxIhk+GeUU5UJ8oqbaFFpPkQR5jzhHvBKpEzBmGAluSNkqcjFoRlXMNDtaT3M4TR4V7Kxx0PUBuYG+KvtfdIXLKk6baeWo8vyjAaelvx0f6n9mbNUlfXhinbVKEzaKagHZLgNT8osrAkTJSkGFtJasXV0T2U2+NNPvH8CisI6H6L75JQuzLO0h1J82WPMpV/uHdD5HGbvt30a2y53sk7XLJf4CTzSI7NFlbysGRq4YnxLqEEEEMJDVa7SJctcxXhQkqPJIJPwEcYuVSl95OX4piyTzJKlfiUY6T6QrZ3d3TqsVhMvotSUq/CVRz+7kYZKBwc8zX84RY9zS0kcQcis7RT6BMLsuWVKCRmSAOZi1v+a8zlGPZmzY7Sn6rq/IfEiJNRPhi33I0q9kdCuuSJFncaBh0o/nWJNzySEBR8UzaPXwj+FurxHvZD93JHtEJPI5/hCjF5d6Nt9BXyhHo2vnN+77sy9bPOI/ExvKY2GWPZFeZ/Xxint93onIwrHEEUKSMlJOhETZ0zEoneXjCNozWs8xYnXVaJZokTk70kJV1SrZJ4gjkIiTrSnwTklGKmGalgeAJ2VHkTDlGE6QlaSlQCgcwQ4PMGGesz2lkmenS7Dwcxv+4VhpslRxJahcqZxrmpqGtaZnKL26r+RaZGGcvu5kvbRMZmw5KS76EAp1BaoIedeF1Ks+1LClytUB1Kl8UaqT9XMaPlC0juwrvEgYicUtNFJlO+2QM1mpCHpXIAqHGouhXHi69wUVTcuGXTqPVx3r38tyMMxJwrTUMc3Y1AIIUHqxrWLKOcXXaVJtMtaFbS1pSqr40qU5Kn8RIxKBzNVUTgB6OTCK58SyVtYKW8UYJ4V7M0BPJaHI/iST/AN8Q7fPLhCaKU9c8IGam1zAHEjOsX9ssiZqChWR3UIIqCDoQWIO8QszwqVaJYm6hSAsBkrJKSPsqOEgpOrM4hdsN+JFFM1jhZNs1iSgUFTmTUn7SjUxuwCPYBE5SGGAmBS2DksBUk6RpkWc2jQiTqcu9+qnXBvVrkKEmOoxcnhC5zUVuS7jlulU0/6pdP2AGR5h1ffi5ss1lVyNDyMaRBFyWFghbzuY3hY8QXLOtAdxzSehYxX2KZ3kggjaRpu0I6EEdIurVUJVvDHmIprPsWpSdFh/4gx/EknrGZ6SqUoKXw+f5wW6KeJcJze9rH3c5aNHccjUR7YJrEHdFx21smGYlXNJ6GnzihsxqYXp58dabNpjLeAeUFe6QrpqPKOsdkrb3tikqJchOAneUEoJ64X6xyuybcpt4aHX0VWt7MtBzQsHopIH8yFRoVPcztXHNee5jtBBBFBlCN6Wpv8AlJSPfnD4IX+ZELhDBt1IuvSwqtkTvWo+RlD+qKOYc4nn2ma2nX/EviKF7LeYrnF76P7O81SuKR8yfkIXLcds84b/AEeIoo/WP8o/vGbrX7L968y5dgYlqe11ySlR/lSP5jF3IWBKmF9AnzhZmVXOOzkkbSSoVWrMCugjGZLH0b/QBUpyO7me6+eeWsV+j0lQn35f1ZiarLtZbGaN48/1uMemYN484oMaaj1YIpSWvOr/ABPzjBUtDENKA/6MwkEnPyBi7KJuGXcMXejePMR4ZyfeHmIXTIAfCJTN+4WSXqxc1oH+FI8GE1ZCsy/0dRfLL414wZQcEu4ZUlw4qDC3ffY4TF45Kky1K8aVJdKifaYZKoHGSmDu0X9iU8tOWQyBT+E1HKN8eSipLDPN0KV2diFItAmTZoWEHEkJBBUp3dZJORq2pqYkdqLXMfAgkACrB65h2q0Wd92yZKRjQqWEh8XeYqkkYWw/e+EKVovxRUFmZJY5vjq2bFqfrrLfaqVwxjnPkNrhx7t4GTs7eK1JwLckAbRThejEM9W38YuJslKgUqAUDmCHB5gwhSr/AFJUCmbJcE0OPJy2Q3MDDbcltXNSVqMspyGALDHUHH0j3TXuxYaw15HlkFHk8niriA/ZzFoG5wtPQLcjoRGP+ETf3w6Sg/xWR8Ito02iSs+FeHP2QXdq13fnFPBHuOeOS6kOVcaHdZVNIqO8IIHEISAl+LPFlFVaRNQf2iyPqyknQ5NxAMeTZ8xwxms5cd0DxzPMDpHuyPMNltHkVCVzXAecxGfdIzyc6jfGIVNJBefnkZaBmM+kGQ4WMGco8FD4hopb02ZspfMeRSof1R5KM7u5oxT/AGWaXLGsRbQVd2jFjcTGHeBILGWv3aRNq1miXu8tx1Casi/Eh9vJGw+5QPmCISJR2of+2Qezk/VQfiI5+jMRlaN+y14s31uhpuhewIZ/RdOa0WiXwf8AhWf/ALIUroWyOsMno1V//Qm8UL+cgxqVvdEl6/45HUYIIIrMU536WfFYz9dY+Mk/lFBNmUhm9L0n/LSF+7ObzQo/0CFNcTT7TNfT70r4ipbjtnnDh6PDsK+0f5UwoXkhphhj7BziMYGeJJ6FwfgIzNb2fivMu/gMJLTJhcjwD9oZYYrWC51LZRJmWk/R3rRdWtJLON482iOtDzFg1JQckBVUqQqiFZliaRtsko9zMSAtqKY2dKdRlpkT0eLvR7/68V7/ADZg6r/6sirtDNtVq4+kmjZ1fPKMfpbiihpnaljRzHi5ZoCFsQXezpOYfPJ3gTiYgCbu/YILGj89f1ncTHiLa4BBBd6/SpgybR3yc9IFWzcUcHtUwbv7xsGJi4ml3DdygNvdizF/hHpxOzTWI/cooXGe/KADwzxopLE59/NyxEaFjprnwibZBKWAAolTAkJmzC2+uKoeI1nSpKnImqAendywFaaV49IlWu8ghQQhIKyAVbkJ3qbU1AGrHQEx42kss9SbeELPaNU7vGSFoQktUlYVWinU46aRusKMUsKKQ/BNOkNlnnhYcdRG4RHqNLHUJPOPEfVa6nhoUu5HujyERbttqlTQhmSFMsOQwI4EMcs/JobLtHqUfZEbTKSKkAcY802jVGXnL6bcvqF1/rcdF5lTeUtMshsIBFMXemoNfCeI8jGhZCVMoy25TX8TbyMgqvKNtqt9nCi9qIJPhRMCjyCUgmNE29pYZlWhyGBLSny/fYa00Gpi4nMVLT/7bMK93NOYffwJjI4Xb1dWYd1N1/8AI5RskzQt0hU0rCSQ80DEkEglKkuPEwLsRThHiVlSWOJLPU2hIdnZ2zrTpABpQASADLJJYeomfF8o9mIDCksaVs66mmVeIjaxFMSiMj/mQGz65N5xiC5BKiASHItOTt5t/ePD3DN0pIwTCyANALOo0xN18tIjrQkoSoBL94wIld2zS1uK1Nf7RLZpSq5sHNpPEs+bMxiOziWmtVKP7QzMglOZyqohuETauWKZ+5j6YP1kfeY9r6WY/YT8xHPk5iHvt3OaURvKU+VfyhEQaiMrRr2Ze9/Y+gXIY7olujrDN6Nkf5+bwQv5yYW7oWyIa/RbKe0WhfBv4lf/AIjUr5ok1G1cjpMEEEVmIKvpMsmO7ph1QUL8lAH8KlRzmyT8SEneB8o7NeliE6RMlHKYhSP4kkP8Y4fdCjhKDQoUQRu4ebjpE9q3NTRSzBrufmVl9J9YTE3sbasM8j3k/FJf5PGu/JOsVt3Wru5qF+6Q/LI/B4h1MOKLXgaUN44OlLUnHLUCSknC5eoUCih3Oocmj2yIlhRSe6qCKzZniGhB0xPGrAFoUKVDv8iN+/oIurvnhaULYPmeChRQ83EHo6zKlH4/P8mPqY4ak14fIWylKDTuqUrMm6gjKtDXpGw93vlOC425nAgno/whqvGzjFiAoqsQwI1cMj4o9wuy0pxANJqwFZuuYrrU55RvmXZhGJaJCQBUlUwAAADN2HOJ9qvVKFFCQVrGaU+y+WNR2UdS+4GK6cpUwhUxi1UoFUpO8v41cSA2gGZXOagt2dxjxv2USp17lQ9SKfvFuE/dTRS+dBxMRUIwjNyS6lHNROp+A4AACgjCZaAMzWNMqbjVwERWXOe3QrrpUNydKtXdl358YuLPaErAUkuDCP2rtplysSc3AAYlyTlTf82hl7NXUuTKHeKJmLYrHspPupHDJ9fKH6ZSx4CNTw58SttFrmvKlyyQBLCiwz/aPi4bASBk63Ls0V15S5ClLQSozQnEAoJWATmHUkqJSKtq0SL1sxWuzJCyjvEKTiGYZQA3e/vGsSrTc8mQiZPJdQlkFSm2lYWxfaUWHWPbpSTXCxVfq8Pj+Arpt2wQUBBTQhcyaQThyw4wkVfQ6U3tXZawIEnH3aASo4VYEhRTRnIG94SbPeQ7wTJjgJSySlINU4AkOoMVFIUXzD8oart7SgSEhO0vHthQIOEk4lDCDibgIXJt7tnONtkSrAGtqhpinAfeRZph/FiPWL2ZZZQDqSgAakJAHnlClbrYkTFzQolPeFQMssSFWRJooZPhzjRNklciXNlyHmLUXVNJmlABO1inZJID4myyGUWLkvccxz0Gk3hZDiIVJVgBUrDhWwGZOF4y+gYzjQpGBQSQBLSQQwauoI+cLFrvwTDgRSSGBKad4TkkD3ToM1CtE+Jj7GTjMCpSs5at77CtpPlVP3Y6aPFNk61XSoIQnGAWJPq0a5cmEQpMt7Q1D3aQCWZz4iWH2k+UXNvtQdSzRIBPQRQWeaUoKjRcxVeDuotyy6Rm+kZ8NfCuvkt/PBbpMynl9PuL3be1OpCd5Kj8h+cLUpO1E2/rZ3loVuTsjpn8XiNZkxPpYcNaT/c7m29kX9gGGU+4PD16J7M1nmTPeUB5JxfNZhDtRwyAnVbJ84612KsXdWGUGYqGM/fOIeSSB0jQqW5nauWK8d78i8gggioyQjjvaqwfRrzmD2Z/rE81Ek/jC/MR2KEn0pXKZlmTPQNuQXP2FNi8iEngAqF2LKyVaWfDZh9dhBvGUVIhYWhjDhY5wmSwd4r+YirtlikoXhW6lnNiyUagE74kt5bLJrRsUG+J4Lvstbu8lJDh07Cnyb2Sf1vhhsC8E0ocYV7SSMsQFQOYD/dO+EizSPoxE0bUpeyoEgUPHVv7w3WZWNASSRMDKBzZXslO+o8xGXXP1NvFHl9uq+HMVqIKa9/mNEsY5ZRqKp/tFXOSQC2enON13W3EHyUksobj/Y5jgY3Xyg9yubLGJQSo4d5AJHmaR9DGSksoxGmnhijYVvJQXd0gk71EAqJ4kvBPWQHERbBOazI7pImMkUxBL7y5o+ZrrujfZbYmYCzgiikqDKSdyh+gdHjMnlviNKDSSiKsm/ZizhwpWrvCh0qwgsTUuC1K/pov7pmkkgjCoUUM2PPUHMHWNFs7NoXNCwSnVWEkFZGTkbq1Fas7RIKwJ4CW9XLIVWpKikpTxYAn743x1JxktjyPFF+0z29q92NTMlD/AOVEOIhLlnHPkDN5qSfuBS/6YdBFem7BLqe2KV/TO7l2adn3ZJZ2fblln08MK1t7QKtMxImkmW7YU7KUvsuHqsgE1NNzQ1dpZOOxSwN6h07ucfmBCnN7mVMwSmmTFbOOa2FJr4RpuJbqY7nDLyyVzcdkl735JfchW+3BC1SixCDhYKAGzSmIVq8SbsK1pUUhhR1Y6DC7ArxJDMcqjOJtz9qJaUhM9CU0/aJS6ST7wzTzy5UifaryQoBbAocAKT4lBSiGT7pwocmh0BFYVOEMLL/obVZKfZkn4JLPz5my7QEMo09ZLUSTTalzAVcAXfdWNPaG+u89WlwijhnKiagFJzJFQg6bS2FDHkWzEiYwYpVZ8iHJ7xaSS9ATxJitCMRJJHE5hIUXZIPjKjv8ZqdkAGmLXCsHE4uMmnzN8hZJoQGFVVUEhW7Valb818EMFO3ZKR3alrS4xIwl8y5BGI+94jyVpR6LsrcptMygKUIqpRqJYNXJ9ucvNzpXJsTvaZqJSNkMlNEpGaichxUTr1j1tJZZ4lkiXkcakyRrtL4JBp5kfhO+Ka+7eJaFLHsjCjiTQZZtX4xYrJl0XWZNqoijbgOAYDkITb9tYWcISpaJRZw7FvE7U3AHgY+fsk9Tdwr9X5NetR09fHPkuZSBJziwsElykRcCygywJaQpSgGFHJLMPjFdYzhxKOkWx3K1cpvCLWz2M2m1ypAycA8HzPRAUekdsQgAACgFAI536LLoJUu0rH1UvvUxUeicI+8qOjRdUsLJl6yfFPhXQIIIIaRhGE6SFpKVAFKgQQciCGIPSM4IAOJWuwKsNsXZ1PgJeWTqk+E86MeIMThc6JqsYba0BDpKQ5od9fOkOnpB7LfS7Pjlj10pyhs1DVHOjjiG1Mc5um+CzGp9pJ1bIjcYnaxmPyNLe+Klnlz+xCt97sSmRL2ASHmFTvkrZcAimtc4ndnr1cCUVbaRsHLENUHPd5Nuio7QTUqWFSklJJJWHLEu+Tsxq/SIE1ZxBaRgrssciDp1herqolUlXHEuee5r7MRoqtV66aul7PRY2efHvXxOo2e0YiFo8YDKS/jA0OoL5E68CYvbvtoIcVSaEHMHUEaEbo55dN8GZ9WcnMCmNtQfy/KGmx24FZwEY2205BXPcRofmAREGl1TrfBP/Xj7ijUadvdc/P8AJS39cypNonTLNRylapfsnEkElPukqCi+RLvvFcm1omqDkypwDA5FtxBotPmNxGcN1+ywuWmahwtBAU3iSguNoB3SCQXqM+MLl52NKk1EuYNQCkHmASxPURfZHL4o/v8AZNCSS4X+/wBAFz2bDKf3wpTDj3ZD9MXWKuxGShM6ZiG1NKStRDqwAJz1qFK6mIyTJYpE9eEUMoEk/ZFCvgwMWdj7HTaTAsSxMxYpRS/dBQSn1ZFAvAkAg0cnrxGDnlYwdSmotPOfqSezVmM6eZ/+lKdKPrrIKVq4pSCUjeSrdDaIj2OyJlS0y0DChACUgaARveLYRUVhEcpOTyxbvz/0SPtN/EJiP6oUrTapqjMKQpOIqKlJBAG5ylJ9ljtHVxoYcL3Q9hf3VIX0TOST8AY1SLiChZ1kJCkJT3gKXx4UBIerOCKEvpuhN8sJBF4YhzbpQhSkKl4SgOov4c8yDiYNU5CJnZ+6jaFpAT6tKTiK8RSDiWRiAUMSjidnyBfV5t/TDjmpllkqWrGVFIQ+JiCDtHwkUIzMF0pmKs6voxwr2FqFXLBiU7wSyvvDrLnHLcrcvWNLCXilgsZ92IQrukrdkDEdmipc5KmwpASnxNhYfN4dzXAu0zRKRRIJKidoIDspSzktZZtxIwjZSp7eTcRdaiGVhVjWAWWpRQzbtsGg1JOsPlju+XZJRD1UXUpqqVuSBuFANB1MXVv2E2SzhiWCKZMuzSRJl7KEVUTUqJzKjmpROe8xU2qfh9bMDH/TR7oyK1D3qh9wLb3zvK9UoLkOoVSjNjWpI9rPlVt5Xr5vUSzjVtTVeBBLto9NMvyjK1es436uvf7/AINDTaZ83z8iPft8qly8JV61Y/gBz6nL/wAQXFMSLMkpLs+Jjq5oRybpCtallSyVF1GpMS7NNVLcMCAWdqOOMd6aCp583zNGSkl7Pd1GoLCTjGFLF6hw+eWsUdns6p85MpAcqUKbycgeG/gCdIjTrWVZ9AN8dJ9GXZjAj6VMG0ser5HNfXIcHPtRVGEJPEFgk4p0Vtzll9Nkhyui7U2eQiUnJIqfeJqpR4kknrEyCCLDJbzuwggggPAggggAI5b6RuyRkrNskDZJeakeyonxcic9x506lGMyWFApUAQQxBqCDmCNRHMo8SG1WuuWUfPalpUQo1S4cfMRotMsKDlSQRUMGJGQb6tOdcmrDV247FKsazOkgqs6jUZmWTod43Hoa5qiLQQQoE0qK+E+8Bk4ziWfibdclJcUTVNC5a2JZSapUNeujVfqDWGK7b8EwhKyETR4Veyo06A0H5boo5iAtiVsNAEZklizfd1iLOQpLpNQGrmK7j7QoajdEd1Cs9/RjsKSwzpVlvgyyO8d6kLFMOdMq0Fd+6GKxX/KWxWlJf2wkE/eTm/J+Qjklgv9csYVDvZeTFnHAbw2+kXljtSJtZS9rVKvEOIBzYE784ljdfpue6+n4JLtMpHTJ9klzE4pRTzSzfCKlUtoVhbyFE1De0ksaPmQcqRKs99zPeCh9cAHzSRw0OYi+v0nXJe2mvqvoZ89JJP2XkvWgaK1F+b5fVKgf5gmNib8RqiYOiT8lGKo6uiXKa+Yl0WL+LPLNKKrOwLEhQBZ2LqYtrFAqy2x8KEzJadwXZimtThUpKlM7s4f5Rc2S90plgFK3D+yNSTqqMl357stX3lJT8sUEtTRjeS+Z4qLH/Fi7K7JT8RLAEkklU9Tuak+rkpz3AiLOx9kFJOKbOlpGpwrXQfWnTCPhGyffq/eQh2AYYjV22lU03RCn2lRXqtQ1U5ajuNAOTRJP0jVHsLP0Q6Ojm+1t9Rh/wARkSUAIJm4WUFKASlJGRSlIS/yyrFZbL8WtVK4gKvUpL+FmA0yaKm12pKA81YTuSPEemmnkKxS23tCpQwywZcvJ/aI/LpEErr9Tt0+n5NGrSxhuiyvK9UyVEJ9ZNPkmgDniwFPlC1aJqlKJUrEpRqf7frdGIdwBTEWJPQudwr8ImJlBKakVFCpLOymKVM7GhIPKKqaFWvHvK9o8glycB94kEKHuuHcnUHOmlMzTxS2DO4DVL1LcdM2/wCY0zrTiLnN3JOasgOVBlF/2S7KTLbNFMMtNVKIoB+ZOg6mmdCWXhHEmorikTuwvZE2ub3kwNJRnx1wjiRnuB3qBjsqEAAABgKADTlGi77AiTLTLlhkpy+ZJOpJqTxiRF0IcKMO+52yz06BBBBHYgIIIIACCCCAAggggAwmygpJSoApIYghwQcwQcxHKO2vo3VJKp1lBVLzVLFVI3ke8n4jjnHWoI4lBSW46m6VTyj5pROIyyzardRG6QQU4S+FLkpDZn2gSeTsxYNxjrna30ayrS8yS0qdmabCz9YDI8R5GOT3xcc6zLwT5ZQdCahXFKhQxHODhzNum+Fy259xEtMvCXFHY4XqHqB5NnHhcZpIJGIHLry/5jFCtoE1q/OJH0zZIATlkdSouou7lVEh3yhew/dEqx31ORQLCxuWPzz+MWErtDLNVyikn2kF92WW4RRSrI6Qp2cqbV8Ieg/P84yTKWCzgMAc3Z2YUBrUfp4RLTVy3xj3HjSY1Wa/rOwGMhveBHyDRJF6yT/qo/iEI6goEgh8LjJ8ixLjjR4FvhfAwORb9bjEz9Hwe6bPcYHc3rJH+qj+IRon39ZwCDMBcaAn8mhOUGzTharEHl+cYJmEZDU6atkP1rHi0EFzbDGRkmdpZYGxLUttVMMmbLkN0QLX2gmqcYkyx9XM9c/lFXaJagHNQ5FGZwA4pqARGxFlG0SaDCx3uxPkkv5b4ojpa49PmebI0qnPvJOZNTHq0mhV+hQv8YkY0oU7AKFQBUPUMS7gNhPnvjWpbgDRNA9SzuxOtX84o5HpLmrSMIIGWQOYxKKa1Ys3RURJs0qNeXz+NT5xusdhXOWES0lSjQAAn5Zx03sn6LQhplqqdJYyH2iPkPMikMhFy5CLLYVLMmK/Y3sDMtSgtYKJQNVEZtokGhPwGrthPZLvu6XIliXLSEpGm/eScyTvMb5csJAAAAAYAUAAyAGgjKLYQUEY198rXvy7ggggjsnCCCCAAggggAIIIIACCCCAAggggAIj22wS5yCiahK0nMKDj/g8YkQQAng5xf3ogQp1WWZgP7tblPRWY6vHP747K2my/tpKkj3wMSP4k084+h48IhEqIvlsXVa6yGz3PmVBIqCRyjbLtikszUw6V2aCvKj5x3m8uxFjnuVyEBR9pDoPN0M/WFq2ehuQf2U6YjgoJWPhhPxhLomuRdHX1S7SwcrFsoEtQAgsWxVJcnr898ZotQLAAhyncS4SUhn3OG+Jh4tHoang7E+UofWC0fLFEJfohtu+Qf8AcV+aI49XNdBv+RS/5CpNmgDCUkAggDItiSoYiRqQYwXbnPh3EOclDNXFyT8N0NqfRFbd8kf7iv8AsiVI9DVpPjnSU8sav6UwcE+49/yKVzkIs5Yws40YB6ULu+rn9UgRNDBydlJAHN9dBUeUdRsfoYlj9raFq4IQlHxUVQyXb6PLFJYiSFkazCV/A7PwjtUzfMRPW1LllnE7suGfaC0mUpfECg5nIQ+XF6IVllWqYEj3EVPVWQ+MdRlSgkAJAAGQAYDkBGcOjRFcyOzXTltHYgXTcUmzJwyZYTvOZPNRqeWUT4IIelghbbeWEEEEB4EEEEABBBBAAQQQQAEEEEABBBBAAQQQQAEEEEABBBBAAQQQQAEEEEABBBBAAQQQQAEEEEABBBBAAQQQQAEEEEABBBBAAQQQQAf/2Q=="/>
          <p:cNvSpPr>
            <a:spLocks noChangeAspect="1" noChangeArrowheads="1"/>
          </p:cNvSpPr>
          <p:nvPr/>
        </p:nvSpPr>
        <p:spPr bwMode="auto">
          <a:xfrm>
            <a:off x="152400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20486" name="Picture 8" descr="http://blog.joslin.org/wp-content/uploads/2011/06/USDA-pla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300" y="1833564"/>
            <a:ext cx="2857500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12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Arial" panose="020B0604020202020204" pitchFamily="34" charset="0"/>
              </a:rPr>
              <a:t>Nutrition Facts Label</a:t>
            </a:r>
          </a:p>
        </p:txBody>
      </p:sp>
      <p:sp>
        <p:nvSpPr>
          <p:cNvPr id="21509" name="Content Placeholder 2"/>
          <p:cNvSpPr>
            <a:spLocks noGrp="1"/>
          </p:cNvSpPr>
          <p:nvPr>
            <p:ph idx="1"/>
          </p:nvPr>
        </p:nvSpPr>
        <p:spPr>
          <a:xfrm>
            <a:off x="1981200" y="2012951"/>
            <a:ext cx="8229600" cy="4525963"/>
          </a:xfrm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80144C0-ACB8-42C7-ACF9-0428FC22899C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2150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0" y="1419226"/>
            <a:ext cx="2693988" cy="493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163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6" descr="http://katesapartmentsteading.files.wordpress.com/2012/09/vegan-plat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476" y="3297239"/>
            <a:ext cx="3738563" cy="342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Arial" panose="020B0604020202020204" pitchFamily="34" charset="0"/>
              </a:rPr>
              <a:t>Carbs in your Meal Planning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408428"/>
            <a:ext cx="8915400" cy="3777622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Fruit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and/or a 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vegetable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with every meal </a:t>
            </a:r>
          </a:p>
          <a:p>
            <a:pPr>
              <a:buFont typeface="Arial" charset="0"/>
              <a:buChar char="•"/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An intact 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whole grain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or starch with every meal </a:t>
            </a:r>
          </a:p>
          <a:p>
            <a:pPr>
              <a:buFont typeface="Arial" charset="0"/>
              <a:buChar char="•"/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8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protein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with every meal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33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648200" y="6356351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9CFC63F3-255F-4B71-879D-865A9C0A5783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algn="ctr"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671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Arial" panose="020B0604020202020204" pitchFamily="34" charset="0"/>
              </a:rPr>
              <a:t>Breakfast Carbs</a:t>
            </a:r>
          </a:p>
        </p:txBody>
      </p:sp>
      <p:pic>
        <p:nvPicPr>
          <p:cNvPr id="5" name="Picture 2" descr="http://blog.joslin.org/wp-content/uploads/2013/10/fruits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70113" y="1644651"/>
            <a:ext cx="2292350" cy="1717675"/>
          </a:xfr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3555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779412E-5F5F-482F-89E6-AFD1817CDCDF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23557" name="Picture 8" descr="http://foodnetwork.sndimg.com/content/dam/images/food/fullset/2003/9/29/0/ig1a07_roasted_potato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4988" y="3222626"/>
            <a:ext cx="2457450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864" y="3213100"/>
            <a:ext cx="2801937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7701" y="1252538"/>
            <a:ext cx="256857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714" y="4878389"/>
            <a:ext cx="2403475" cy="176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1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1988" y="4783138"/>
            <a:ext cx="23368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9669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What’s in Season?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200150"/>
            <a:ext cx="8915400" cy="4711072"/>
          </a:xfrm>
        </p:spPr>
        <p:txBody>
          <a:bodyPr>
            <a:normAutofit fontScale="62500" lnSpcReduction="20000"/>
          </a:bodyPr>
          <a:lstStyle/>
          <a:p>
            <a:pPr fontAlgn="base"/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Citrus:</a:t>
            </a:r>
          </a:p>
          <a:p>
            <a:pPr lvl="1" fontAlgn="base"/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Lemons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, oranges, 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grapefruit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fontAlgn="base"/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Cara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Cara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oranges</a:t>
            </a:r>
          </a:p>
          <a:p>
            <a:pPr lvl="1" fontAlgn="base"/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Blood oranges</a:t>
            </a:r>
          </a:p>
          <a:p>
            <a:pPr lvl="1" fontAlgn="base"/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Pomelos</a:t>
            </a:r>
          </a:p>
          <a:p>
            <a:pPr fontAlgn="base"/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Root Vegetables:</a:t>
            </a:r>
          </a:p>
          <a:p>
            <a:pPr lvl="1" fontAlgn="base"/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Beets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, turnips, celery 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root</a:t>
            </a:r>
          </a:p>
          <a:p>
            <a:pPr lvl="1" fontAlgn="base"/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Rutabaga, parsnips</a:t>
            </a:r>
          </a:p>
          <a:p>
            <a:pPr fontAlgn="base"/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Veggies in Brassica family:</a:t>
            </a:r>
          </a:p>
          <a:p>
            <a:pPr lvl="1" fontAlgn="base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Cabbage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kale, collards, broccoli,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cauliflower</a:t>
            </a:r>
          </a:p>
          <a:p>
            <a:pPr lvl="1" fontAlgn="base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Try different color cauliflower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Winter Squash:</a:t>
            </a:r>
          </a:p>
          <a:p>
            <a:pPr lvl="1" fontAlgn="base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Butternut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Squash, acorn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squash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fontAlgn="base"/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Delicata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spaghetti,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kabocha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442963" y="1840095"/>
            <a:ext cx="294386" cy="10408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endParaRPr lang="en-US" dirty="0"/>
          </a:p>
        </p:txBody>
      </p:sp>
      <p:pic>
        <p:nvPicPr>
          <p:cNvPr id="7" name="Picture 2" descr="January Produce Guid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849" y="1494073"/>
            <a:ext cx="4598488" cy="3211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9206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Arial" panose="020B0604020202020204" pitchFamily="34" charset="0"/>
              </a:rPr>
              <a:t>Lunch Carbs</a:t>
            </a:r>
          </a:p>
        </p:txBody>
      </p:sp>
      <p:pic>
        <p:nvPicPr>
          <p:cNvPr id="24580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1" y="1570039"/>
            <a:ext cx="3140075" cy="2092325"/>
          </a:xfrm>
          <a:noFill/>
        </p:spPr>
      </p:pic>
      <p:sp>
        <p:nvSpPr>
          <p:cNvPr id="2457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6B67F1A-C88E-42B3-ACD4-7298ADCC71B7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24581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514" y="2955925"/>
            <a:ext cx="314007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5650" y="3240089"/>
            <a:ext cx="1835150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025" y="4573588"/>
            <a:ext cx="2846388" cy="189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6" descr="https://www.kashi.com/image/pim/mobile/1084_Her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371600"/>
            <a:ext cx="2590800" cy="164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78087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Arial" panose="020B0604020202020204" pitchFamily="34" charset="0"/>
              </a:rPr>
              <a:t>Dinner Carbs</a:t>
            </a:r>
          </a:p>
        </p:txBody>
      </p:sp>
      <p:pic>
        <p:nvPicPr>
          <p:cNvPr id="25603" name="Content Placeholder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60664" y="1184276"/>
            <a:ext cx="2300287" cy="1725613"/>
          </a:xfrm>
        </p:spPr>
      </p:pic>
      <p:sp>
        <p:nvSpPr>
          <p:cNvPr id="2560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1D3A963-0316-4B41-A90D-E7436E9639AA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2560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288" y="3319463"/>
            <a:ext cx="3148012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3138" y="3373439"/>
            <a:ext cx="2667000" cy="171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175" y="4271964"/>
            <a:ext cx="2332038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Picture 14" descr="http://drhyman.com/wp-content/uploads/2012/08/Black-Bean-Soup1-150x15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176" y="5003800"/>
            <a:ext cx="2130425" cy="168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9" name="Picture 6" descr="http://www.vegetariansrecipes.org/pictures/Awesome-Veggie-Stir-Fry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900" y="1404938"/>
            <a:ext cx="2343150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0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0713" y="1184275"/>
            <a:ext cx="15875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85469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Arial" panose="020B0604020202020204" pitchFamily="34" charset="0"/>
              </a:rPr>
              <a:t>Bottom Line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1751012" y="1264555"/>
            <a:ext cx="8915400" cy="3777622"/>
          </a:xfrm>
        </p:spPr>
        <p:txBody>
          <a:bodyPr>
            <a:normAutofit/>
          </a:bodyPr>
          <a:lstStyle/>
          <a:p>
            <a:r>
              <a:rPr lang="en-US" altLang="en-US" sz="2400" dirty="0" smtClean="0">
                <a:latin typeface="Arial" panose="020B0604020202020204" pitchFamily="34" charset="0"/>
              </a:rPr>
              <a:t>Good quality carbs are important part of diet</a:t>
            </a:r>
          </a:p>
          <a:p>
            <a:r>
              <a:rPr lang="en-US" altLang="en-US" sz="2400" dirty="0" smtClean="0">
                <a:latin typeface="Arial" panose="020B0604020202020204" pitchFamily="34" charset="0"/>
              </a:rPr>
              <a:t>Aim for whole, real-food carbs</a:t>
            </a:r>
          </a:p>
          <a:p>
            <a:r>
              <a:rPr lang="en-US" altLang="en-US" sz="2400" dirty="0" smtClean="0">
                <a:latin typeface="Arial" panose="020B0604020202020204" pitchFamily="34" charset="0"/>
              </a:rPr>
              <a:t>High fiber, intact grains are slow to raise blood sugars</a:t>
            </a:r>
          </a:p>
          <a:p>
            <a:r>
              <a:rPr lang="en-US" altLang="en-US" sz="2400" dirty="0" smtClean="0">
                <a:latin typeface="Arial" panose="020B0604020202020204" pitchFamily="34" charset="0"/>
              </a:rPr>
              <a:t>For diabetes, you may need to budget carbs</a:t>
            </a:r>
          </a:p>
          <a:p>
            <a:pPr lvl="1"/>
            <a:r>
              <a:rPr lang="en-US" altLang="en-US" sz="2200" dirty="0" smtClean="0">
                <a:latin typeface="Arial" panose="020B0604020202020204" pitchFamily="34" charset="0"/>
              </a:rPr>
              <a:t>Test before and after a meal to see the effects of carbs on blood sugars</a:t>
            </a:r>
          </a:p>
          <a:p>
            <a:r>
              <a:rPr lang="en-US" altLang="en-US" sz="2400" dirty="0" smtClean="0">
                <a:latin typeface="Arial" panose="020B0604020202020204" pitchFamily="34" charset="0"/>
              </a:rPr>
              <a:t>Be carb careful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525" y="4005262"/>
            <a:ext cx="3219450" cy="241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9738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Macaroni &amp; Cheese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3512" y="1264554"/>
            <a:ext cx="8915400" cy="5250545"/>
          </a:xfrm>
        </p:spPr>
        <p:txBody>
          <a:bodyPr>
            <a:normAutofit/>
          </a:bodyPr>
          <a:lstStyle/>
          <a:p>
            <a:r>
              <a:rPr lang="en-US" b="1" cap="all" dirty="0">
                <a:latin typeface="Arial" panose="020B0604020202020204" pitchFamily="34" charset="0"/>
                <a:cs typeface="Arial" panose="020B0604020202020204" pitchFamily="34" charset="0"/>
              </a:rPr>
              <a:t>INGREDIENTS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 large russet potato, peeled and cut into ½-inch cubes (1½ cups)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 cup chopped carrots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½ cup chopped yellow onion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 teaspoon ground turmeric or 1 tablespoon finely chopped turmeric root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3 cloves garlic, minced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½ cup raw cashews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½ cup nutritional yeast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 teaspoon sea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salt 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(optional)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4 ounces dried whole-wheat or gluten-free pasta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Freshly ground black pepper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1554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4"/>
          <p:cNvSpPr>
            <a:spLocks noGrp="1"/>
          </p:cNvSpPr>
          <p:nvPr>
            <p:ph type="ctrTitle"/>
          </p:nvPr>
        </p:nvSpPr>
        <p:spPr>
          <a:xfrm>
            <a:off x="2209800" y="1395414"/>
            <a:ext cx="7772400" cy="1470025"/>
          </a:xfrm>
        </p:spPr>
        <p:txBody>
          <a:bodyPr/>
          <a:lstStyle/>
          <a:p>
            <a:pPr algn="ctr"/>
            <a:r>
              <a:rPr lang="en-US" altLang="en-US" dirty="0" smtClean="0">
                <a:latin typeface="Arial" panose="020B0604020202020204" pitchFamily="34" charset="0"/>
              </a:rPr>
              <a:t>Thank you!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3000375" y="2865439"/>
            <a:ext cx="6400800" cy="17526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Debbie Lucus, MS, RD, CDCES</a:t>
            </a:r>
          </a:p>
          <a:p>
            <a:pPr algn="ctr">
              <a:defRPr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dlucusrd@gmail.com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F947D77-07B0-467D-8367-CADA1B988D98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28677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613" y="4335464"/>
            <a:ext cx="3314700" cy="221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543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Arial" panose="020B0604020202020204" pitchFamily="34" charset="0"/>
              </a:rPr>
              <a:t>Carbohydrates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1712912" y="1438275"/>
            <a:ext cx="8915400" cy="3777622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sz="3200" dirty="0" smtClean="0">
                <a:latin typeface="Arial" panose="020B0604020202020204" pitchFamily="34" charset="0"/>
              </a:rPr>
              <a:t>Carbohydrates = long strings of sugar</a:t>
            </a:r>
          </a:p>
          <a:p>
            <a:r>
              <a:rPr lang="en-US" altLang="en-US" sz="3200" dirty="0" smtClean="0">
                <a:latin typeface="Arial" panose="020B0604020202020204" pitchFamily="34" charset="0"/>
              </a:rPr>
              <a:t>Turn into sugar in the bloodstream</a:t>
            </a:r>
          </a:p>
          <a:p>
            <a:r>
              <a:rPr lang="en-US" altLang="en-US" sz="3200" dirty="0" smtClean="0">
                <a:latin typeface="Arial" panose="020B0604020202020204" pitchFamily="34" charset="0"/>
              </a:rPr>
              <a:t>Carbs with fiber turn into sugar slowly</a:t>
            </a:r>
          </a:p>
          <a:p>
            <a:r>
              <a:rPr lang="en-US" altLang="en-US" sz="3200" dirty="0" smtClean="0">
                <a:latin typeface="Arial" panose="020B0604020202020204" pitchFamily="34" charset="0"/>
              </a:rPr>
              <a:t>4 calories in every gram of </a:t>
            </a:r>
            <a:r>
              <a:rPr lang="en-US" altLang="en-US" sz="3200" dirty="0" smtClean="0">
                <a:latin typeface="Arial" panose="020B0604020202020204" pitchFamily="34" charset="0"/>
              </a:rPr>
              <a:t>carb</a:t>
            </a:r>
          </a:p>
          <a:p>
            <a:pPr lvl="1"/>
            <a:r>
              <a:rPr lang="en-US" altLang="en-US" sz="3000" dirty="0" smtClean="0">
                <a:latin typeface="Arial" panose="020B0604020202020204" pitchFamily="34" charset="0"/>
              </a:rPr>
              <a:t>4 calories/g </a:t>
            </a:r>
            <a:r>
              <a:rPr lang="en-US" altLang="en-US" sz="3000" dirty="0" smtClean="0">
                <a:latin typeface="Arial" panose="020B0604020202020204" pitchFamily="34" charset="0"/>
              </a:rPr>
              <a:t>in </a:t>
            </a:r>
            <a:r>
              <a:rPr lang="en-US" altLang="en-US" sz="3000" dirty="0" smtClean="0">
                <a:latin typeface="Arial" panose="020B0604020202020204" pitchFamily="34" charset="0"/>
              </a:rPr>
              <a:t>protein</a:t>
            </a:r>
          </a:p>
          <a:p>
            <a:pPr lvl="1"/>
            <a:r>
              <a:rPr lang="en-US" altLang="en-US" sz="3000" dirty="0" smtClean="0">
                <a:latin typeface="Arial" panose="020B0604020202020204" pitchFamily="34" charset="0"/>
              </a:rPr>
              <a:t>9 calories/g </a:t>
            </a:r>
            <a:r>
              <a:rPr lang="en-US" altLang="en-US" sz="3000" dirty="0" smtClean="0">
                <a:latin typeface="Arial" panose="020B0604020202020204" pitchFamily="34" charset="0"/>
              </a:rPr>
              <a:t>in </a:t>
            </a:r>
            <a:r>
              <a:rPr lang="en-US" altLang="en-US" sz="3000" dirty="0" smtClean="0">
                <a:latin typeface="Arial" panose="020B0604020202020204" pitchFamily="34" charset="0"/>
              </a:rPr>
              <a:t>fat</a:t>
            </a:r>
            <a:endParaRPr lang="en-US" altLang="en-US" sz="3000" dirty="0" smtClean="0">
              <a:latin typeface="Arial" panose="020B0604020202020204" pitchFamily="34" charset="0"/>
            </a:endParaRPr>
          </a:p>
          <a:p>
            <a:r>
              <a:rPr lang="en-US" altLang="en-US" sz="3200" dirty="0" smtClean="0">
                <a:latin typeface="Arial" panose="020B0604020202020204" pitchFamily="34" charset="0"/>
              </a:rPr>
              <a:t>Brain, heart, nervous system love carbs</a:t>
            </a:r>
          </a:p>
        </p:txBody>
      </p:sp>
      <p:pic>
        <p:nvPicPr>
          <p:cNvPr id="8196" name="Picture 2" descr="http://bretcontreras.com/wp-content/uploads/complex-carbohydrates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8474" y="4565650"/>
            <a:ext cx="2479675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551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053" y="368300"/>
            <a:ext cx="4332269" cy="32131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133" y="3581400"/>
            <a:ext cx="3780357" cy="30368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820" y="624110"/>
            <a:ext cx="5103030" cy="5700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344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Arial" panose="020B0604020202020204" pitchFamily="34" charset="0"/>
              </a:rPr>
              <a:t>Which foods are carbs?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2179637" y="1457324"/>
            <a:ext cx="8915400" cy="5114925"/>
          </a:xfrm>
        </p:spPr>
        <p:txBody>
          <a:bodyPr>
            <a:noAutofit/>
          </a:bodyPr>
          <a:lstStyle/>
          <a:p>
            <a:r>
              <a:rPr lang="en-US" altLang="en-US" sz="2400" dirty="0" smtClean="0">
                <a:latin typeface="Arial" panose="020B0604020202020204" pitchFamily="34" charset="0"/>
              </a:rPr>
              <a:t>Healthy carbohydrates: </a:t>
            </a:r>
          </a:p>
          <a:p>
            <a:pPr lvl="1"/>
            <a:r>
              <a:rPr lang="en-US" altLang="en-US" sz="2400" dirty="0" smtClean="0">
                <a:latin typeface="Arial" panose="020B0604020202020204" pitchFamily="34" charset="0"/>
              </a:rPr>
              <a:t>Fruits &amp; veggies</a:t>
            </a:r>
          </a:p>
          <a:p>
            <a:pPr lvl="1"/>
            <a:r>
              <a:rPr lang="en-US" altLang="en-US" sz="2400" dirty="0" smtClean="0">
                <a:latin typeface="Arial" panose="020B0604020202020204" pitchFamily="34" charset="0"/>
              </a:rPr>
              <a:t>Starchy Vegetables</a:t>
            </a:r>
          </a:p>
          <a:p>
            <a:pPr lvl="2"/>
            <a:r>
              <a:rPr lang="en-US" altLang="en-US" sz="2400" dirty="0" smtClean="0">
                <a:latin typeface="Arial" panose="020B0604020202020204" pitchFamily="34" charset="0"/>
              </a:rPr>
              <a:t>Corn, peas, potatoes</a:t>
            </a:r>
          </a:p>
          <a:p>
            <a:pPr lvl="2"/>
            <a:r>
              <a:rPr lang="en-US" altLang="en-US" sz="2400" dirty="0" smtClean="0">
                <a:latin typeface="Arial" panose="020B0604020202020204" pitchFamily="34" charset="0"/>
              </a:rPr>
              <a:t>Sweet potatoes, yams, winter squash </a:t>
            </a:r>
          </a:p>
          <a:p>
            <a:pPr lvl="1"/>
            <a:r>
              <a:rPr lang="en-US" altLang="en-US" sz="2400" dirty="0" smtClean="0">
                <a:latin typeface="Arial" panose="020B0604020202020204" pitchFamily="34" charset="0"/>
              </a:rPr>
              <a:t>Whole grains </a:t>
            </a:r>
          </a:p>
          <a:p>
            <a:pPr lvl="1"/>
            <a:r>
              <a:rPr lang="en-US" altLang="en-US" sz="2400" dirty="0" smtClean="0">
                <a:latin typeface="Arial" panose="020B0604020202020204" pitchFamily="34" charset="0"/>
              </a:rPr>
              <a:t>Some low-fat proteins</a:t>
            </a:r>
          </a:p>
          <a:p>
            <a:pPr lvl="2"/>
            <a:r>
              <a:rPr lang="en-US" altLang="en-US" sz="2400" dirty="0" smtClean="0">
                <a:latin typeface="Arial" panose="020B0604020202020204" pitchFamily="34" charset="0"/>
              </a:rPr>
              <a:t>Beans, lentils, non/low-fat dairy &amp; dairy substitutes</a:t>
            </a:r>
          </a:p>
          <a:p>
            <a:r>
              <a:rPr lang="en-US" altLang="en-US" sz="2400" dirty="0" smtClean="0">
                <a:latin typeface="Arial" panose="020B0604020202020204" pitchFamily="34" charset="0"/>
              </a:rPr>
              <a:t>Carb choices to limit:</a:t>
            </a:r>
          </a:p>
          <a:p>
            <a:pPr lvl="1"/>
            <a:r>
              <a:rPr lang="en-US" altLang="en-US" sz="2400" dirty="0" smtClean="0">
                <a:latin typeface="Arial" panose="020B0604020202020204" pitchFamily="34" charset="0"/>
              </a:rPr>
              <a:t>Processed; white </a:t>
            </a:r>
            <a:r>
              <a:rPr lang="en-US" altLang="en-US" sz="2400" dirty="0" smtClean="0">
                <a:latin typeface="Arial" panose="020B0604020202020204" pitchFamily="34" charset="0"/>
              </a:rPr>
              <a:t>flour &amp; products; </a:t>
            </a:r>
            <a:r>
              <a:rPr lang="en-US" altLang="en-US" sz="2400" dirty="0" smtClean="0">
                <a:latin typeface="Arial" panose="020B0604020202020204" pitchFamily="34" charset="0"/>
              </a:rPr>
              <a:t>sweets</a:t>
            </a: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9358214-398C-447D-A010-1894D310D2A3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0782" y="1152907"/>
            <a:ext cx="3592068" cy="2389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7833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Arial" panose="020B0604020202020204" pitchFamily="34" charset="0"/>
              </a:rPr>
              <a:t>Whole Grains</a:t>
            </a:r>
          </a:p>
        </p:txBody>
      </p:sp>
      <p:pic>
        <p:nvPicPr>
          <p:cNvPr id="10244" name="Content Placeholder 4" descr="kernel of wheat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76538" y="1600201"/>
            <a:ext cx="3078162" cy="4525963"/>
          </a:xfrm>
        </p:spPr>
      </p:pic>
      <p:sp>
        <p:nvSpPr>
          <p:cNvPr id="1024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84C48BD-967B-4F47-A3AB-EF7239FA99AE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10245" name="Picture 5" descr="Grain-varieties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0975" y="1765301"/>
            <a:ext cx="3201988" cy="419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48054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862012"/>
          </a:xfrm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</a:rPr>
              <a:t>What is an Intact Whole Grain?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1295400" y="1819275"/>
            <a:ext cx="8915400" cy="3777622"/>
          </a:xfrm>
        </p:spPr>
        <p:txBody>
          <a:bodyPr>
            <a:noAutofit/>
          </a:bodyPr>
          <a:lstStyle/>
          <a:p>
            <a:r>
              <a:rPr lang="en-US" altLang="en-US" sz="2400" dirty="0" smtClean="0">
                <a:latin typeface="Arial" panose="020B0604020202020204" pitchFamily="34" charset="0"/>
              </a:rPr>
              <a:t>Hierarchy of whole grains:</a:t>
            </a:r>
          </a:p>
          <a:p>
            <a:r>
              <a:rPr lang="en-US" altLang="en-US" sz="2400" dirty="0" smtClean="0">
                <a:latin typeface="Arial" panose="020B0604020202020204" pitchFamily="34" charset="0"/>
              </a:rPr>
              <a:t>Intact whole grain (i.e. oat groats, quinoa, barley)</a:t>
            </a:r>
          </a:p>
          <a:p>
            <a:pPr lvl="1"/>
            <a:r>
              <a:rPr lang="en-US" altLang="en-US" sz="2400" dirty="0" smtClean="0">
                <a:latin typeface="Arial" panose="020B0604020202020204" pitchFamily="34" charset="0"/>
              </a:rPr>
              <a:t>Broken Whole grains (</a:t>
            </a:r>
            <a:r>
              <a:rPr lang="en-US" altLang="en-US" sz="2400" dirty="0" err="1" smtClean="0">
                <a:latin typeface="Arial" panose="020B0604020202020204" pitchFamily="34" charset="0"/>
              </a:rPr>
              <a:t>ie</a:t>
            </a:r>
            <a:r>
              <a:rPr lang="en-US" altLang="en-US" sz="2400" dirty="0" smtClean="0">
                <a:latin typeface="Arial" panose="020B0604020202020204" pitchFamily="34" charset="0"/>
              </a:rPr>
              <a:t> bulgur)</a:t>
            </a:r>
          </a:p>
          <a:p>
            <a:pPr lvl="1"/>
            <a:r>
              <a:rPr lang="en-US" altLang="en-US" sz="2400" dirty="0" smtClean="0">
                <a:latin typeface="Arial" panose="020B0604020202020204" pitchFamily="34" charset="0"/>
              </a:rPr>
              <a:t>Rolled Whole Grains (oatmeal)</a:t>
            </a:r>
          </a:p>
          <a:p>
            <a:pPr lvl="1"/>
            <a:r>
              <a:rPr lang="en-US" altLang="en-US" sz="2400" dirty="0" smtClean="0">
                <a:latin typeface="Arial" panose="020B0604020202020204" pitchFamily="34" charset="0"/>
              </a:rPr>
              <a:t>Shredded Whole Grains (shredded wheat)</a:t>
            </a:r>
          </a:p>
          <a:p>
            <a:pPr lvl="1"/>
            <a:r>
              <a:rPr lang="en-US" altLang="en-US" sz="2400" dirty="0" smtClean="0">
                <a:latin typeface="Arial" panose="020B0604020202020204" pitchFamily="34" charset="0"/>
              </a:rPr>
              <a:t>Ground Whole grains (whole wheat flour)</a:t>
            </a:r>
          </a:p>
          <a:p>
            <a:pPr lvl="1"/>
            <a:r>
              <a:rPr lang="en-US" altLang="en-US" sz="2400" dirty="0" smtClean="0">
                <a:latin typeface="Arial" panose="020B0604020202020204" pitchFamily="34" charset="0"/>
              </a:rPr>
              <a:t>Flaked Whole Grains (flaked cereals)</a:t>
            </a:r>
          </a:p>
          <a:p>
            <a:pPr lvl="1"/>
            <a:r>
              <a:rPr lang="en-US" altLang="en-US" sz="2400" dirty="0" smtClean="0">
                <a:latin typeface="Arial" panose="020B0604020202020204" pitchFamily="34" charset="0"/>
              </a:rPr>
              <a:t>Puffed Whole Grains (puffed cereals)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5283" y="3124200"/>
            <a:ext cx="3771033" cy="2552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654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Arial" panose="020B0604020202020204" pitchFamily="34" charset="0"/>
              </a:rPr>
              <a:t>Try some new whole grains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altLang="en-US" sz="2800" dirty="0" smtClean="0">
                <a:latin typeface="Arial" panose="020B0604020202020204" pitchFamily="34" charset="0"/>
              </a:rPr>
              <a:t>Bulgur</a:t>
            </a:r>
          </a:p>
          <a:p>
            <a:pPr lvl="1"/>
            <a:r>
              <a:rPr lang="en-US" altLang="en-US" sz="2800" dirty="0" err="1" smtClean="0">
                <a:latin typeface="Arial" panose="020B0604020202020204" pitchFamily="34" charset="0"/>
              </a:rPr>
              <a:t>Farro</a:t>
            </a:r>
            <a:endParaRPr lang="en-US" altLang="en-US" sz="2800" dirty="0" smtClean="0">
              <a:latin typeface="Arial" panose="020B0604020202020204" pitchFamily="34" charset="0"/>
            </a:endParaRPr>
          </a:p>
          <a:p>
            <a:pPr lvl="1"/>
            <a:r>
              <a:rPr lang="en-US" altLang="en-US" sz="2800" dirty="0" smtClean="0">
                <a:latin typeface="Arial" panose="020B0604020202020204" pitchFamily="34" charset="0"/>
              </a:rPr>
              <a:t>Millet</a:t>
            </a:r>
          </a:p>
          <a:p>
            <a:pPr lvl="1"/>
            <a:r>
              <a:rPr lang="en-US" altLang="en-US" sz="2800" dirty="0" smtClean="0">
                <a:latin typeface="Arial" panose="020B0604020202020204" pitchFamily="34" charset="0"/>
              </a:rPr>
              <a:t>Quinoa</a:t>
            </a:r>
          </a:p>
          <a:p>
            <a:pPr lvl="1"/>
            <a:r>
              <a:rPr lang="en-US" altLang="en-US" sz="2800" dirty="0" smtClean="0">
                <a:latin typeface="Arial" panose="020B0604020202020204" pitchFamily="34" charset="0"/>
              </a:rPr>
              <a:t>Buckwheat</a:t>
            </a:r>
          </a:p>
          <a:p>
            <a:pPr lvl="1"/>
            <a:r>
              <a:rPr lang="en-US" altLang="en-US" sz="2800" dirty="0" smtClean="0">
                <a:latin typeface="Arial" panose="020B0604020202020204" pitchFamily="34" charset="0"/>
              </a:rPr>
              <a:t>Barley</a:t>
            </a:r>
          </a:p>
          <a:p>
            <a:pPr lvl="1"/>
            <a:endParaRPr lang="en-US" altLang="en-US" dirty="0" smtClean="0">
              <a:latin typeface="Arial" panose="020B0604020202020204" pitchFamily="34" charset="0"/>
            </a:endParaRPr>
          </a:p>
          <a:p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A5A0260-D1A0-4B35-98FD-126DDC76F271}" type="slidenum">
              <a:rPr lang="en-US" altLang="en-US" smtClean="0">
                <a:solidFill>
                  <a:srgbClr val="898989"/>
                </a:solidFill>
                <a:latin typeface="Calibri" panose="020F0502020204030204" pitchFamily="34" charset="0"/>
              </a:rPr>
              <a:pPr/>
              <a:t>8</a:t>
            </a:fld>
            <a:endParaRPr lang="en-US" altLang="en-US" smtClean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11269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538" y="1439864"/>
            <a:ext cx="3117850" cy="484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79616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Rectangle 3"/>
          <p:cNvSpPr>
            <a:spLocks noChangeArrowheads="1"/>
          </p:cNvSpPr>
          <p:nvPr/>
        </p:nvSpPr>
        <p:spPr bwMode="auto">
          <a:xfrm>
            <a:off x="2838450" y="2571751"/>
            <a:ext cx="5829300" cy="282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57175" indent="-257175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endParaRPr lang="en-US" sz="210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88066" name="Rectangle 2"/>
          <p:cNvSpPr>
            <a:spLocks noRot="1" noChangeArrowheads="1"/>
          </p:cNvSpPr>
          <p:nvPr/>
        </p:nvSpPr>
        <p:spPr bwMode="auto">
          <a:xfrm>
            <a:off x="3124200" y="1069976"/>
            <a:ext cx="5829300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endParaRPr lang="en-US" sz="3300" b="1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12292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>
                <a:latin typeface="Verdana" panose="020B0604030504040204" pitchFamily="34" charset="0"/>
              </a:rPr>
              <a:t>Fiber is a Carb</a:t>
            </a:r>
          </a:p>
        </p:txBody>
      </p:sp>
      <p:sp>
        <p:nvSpPr>
          <p:cNvPr id="74760" name="Rectangle 8"/>
          <p:cNvSpPr>
            <a:spLocks noGrp="1" noChangeArrowheads="1"/>
          </p:cNvSpPr>
          <p:nvPr>
            <p:ph sz="half" idx="1"/>
          </p:nvPr>
        </p:nvSpPr>
        <p:spPr>
          <a:xfrm>
            <a:off x="1614489" y="1291544"/>
            <a:ext cx="4233861" cy="4694237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Indigestible part of plants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Fruits &amp; veggies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Beans, lentils, &amp; peas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Nuts &amp; seeds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Whole wheat bread/pasta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Wild/brown rice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Barley, bulgur, quinoa, Israeli couscous &amp;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farro</a:t>
            </a: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Bran, wheat, &amp; oats 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altLang="en-US" sz="2400" dirty="0">
              <a:latin typeface="Verdana" panose="020B0604030504040204" pitchFamily="34" charset="0"/>
            </a:endParaRPr>
          </a:p>
        </p:txBody>
      </p:sp>
      <p:sp>
        <p:nvSpPr>
          <p:cNvPr id="12294" name="Rectangle 10"/>
          <p:cNvSpPr>
            <a:spLocks noChangeArrowheads="1"/>
          </p:cNvSpPr>
          <p:nvPr/>
        </p:nvSpPr>
        <p:spPr bwMode="auto">
          <a:xfrm>
            <a:off x="6153150" y="2343150"/>
            <a:ext cx="3028950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altLang="en-US" sz="2800" dirty="0">
                <a:cs typeface="Arial" panose="020B0604020202020204" pitchFamily="34" charset="0"/>
              </a:rPr>
              <a:t>Two types of fiber: </a:t>
            </a:r>
          </a:p>
          <a:p>
            <a:pPr lvl="1" eaLnBrk="1" hangingPunct="1">
              <a:lnSpc>
                <a:spcPct val="90000"/>
              </a:lnSpc>
              <a:buFontTx/>
              <a:buChar char="–"/>
            </a:pPr>
            <a:r>
              <a:rPr lang="en-US" altLang="en-US" sz="2800" dirty="0">
                <a:solidFill>
                  <a:schemeClr val="tx2"/>
                </a:solidFill>
                <a:cs typeface="Arial" panose="020B0604020202020204" pitchFamily="34" charset="0"/>
              </a:rPr>
              <a:t>Insoluble</a:t>
            </a:r>
          </a:p>
          <a:p>
            <a:pPr lvl="1" eaLnBrk="1" hangingPunct="1">
              <a:lnSpc>
                <a:spcPct val="90000"/>
              </a:lnSpc>
              <a:buFontTx/>
              <a:buChar char="–"/>
            </a:pPr>
            <a:r>
              <a:rPr lang="en-US" altLang="en-US" sz="2800" dirty="0">
                <a:solidFill>
                  <a:schemeClr val="tx2"/>
                </a:solidFill>
                <a:cs typeface="Arial" panose="020B0604020202020204" pitchFamily="34" charset="0"/>
              </a:rPr>
              <a:t>Soluble</a:t>
            </a:r>
            <a:endParaRPr lang="en-US" altLang="en-US" sz="28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43770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137</TotalTime>
  <Words>874</Words>
  <Application>Microsoft Office PowerPoint</Application>
  <PresentationFormat>Widescreen</PresentationFormat>
  <Paragraphs>191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Arial</vt:lpstr>
      <vt:lpstr>Arial Black</vt:lpstr>
      <vt:lpstr>Calibri</vt:lpstr>
      <vt:lpstr>Century Gothic</vt:lpstr>
      <vt:lpstr>Times New Roman</vt:lpstr>
      <vt:lpstr>Verdana</vt:lpstr>
      <vt:lpstr>Wingdings</vt:lpstr>
      <vt:lpstr>Wingdings 3</vt:lpstr>
      <vt:lpstr>Wisp</vt:lpstr>
      <vt:lpstr>Making Carbs Count </vt:lpstr>
      <vt:lpstr>What’s in Season?</vt:lpstr>
      <vt:lpstr>Carbohydrates</vt:lpstr>
      <vt:lpstr>PowerPoint Presentation</vt:lpstr>
      <vt:lpstr>Which foods are carbs?</vt:lpstr>
      <vt:lpstr>Whole Grains</vt:lpstr>
      <vt:lpstr>What is an Intact Whole Grain?</vt:lpstr>
      <vt:lpstr>Try some new whole grains</vt:lpstr>
      <vt:lpstr>Fiber is a Carb</vt:lpstr>
      <vt:lpstr>Benefits of Fiber</vt:lpstr>
      <vt:lpstr>Soluble Fiber</vt:lpstr>
      <vt:lpstr>Insoluble Fiber</vt:lpstr>
      <vt:lpstr>Serving sizes = 15 grams carb</vt:lpstr>
      <vt:lpstr>Serving sizes = 15 grams carb</vt:lpstr>
      <vt:lpstr>Sweets</vt:lpstr>
      <vt:lpstr>Carbohydrates</vt:lpstr>
      <vt:lpstr>Nutrition Facts Label</vt:lpstr>
      <vt:lpstr>Carbs in your Meal Planning</vt:lpstr>
      <vt:lpstr>Breakfast Carbs</vt:lpstr>
      <vt:lpstr>Lunch Carbs</vt:lpstr>
      <vt:lpstr>Dinner Carbs</vt:lpstr>
      <vt:lpstr>Bottom Line</vt:lpstr>
      <vt:lpstr>Macaroni &amp; Cheese</vt:lpstr>
      <vt:lpstr>Thank you!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Debbie</dc:creator>
  <cp:lastModifiedBy>Debbie</cp:lastModifiedBy>
  <cp:revision>11</cp:revision>
  <dcterms:created xsi:type="dcterms:W3CDTF">2021-01-14T18:54:44Z</dcterms:created>
  <dcterms:modified xsi:type="dcterms:W3CDTF">2021-01-18T03:39:55Z</dcterms:modified>
</cp:coreProperties>
</file>