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96" r:id="rId3"/>
    <p:sldId id="297" r:id="rId4"/>
    <p:sldId id="298" r:id="rId5"/>
    <p:sldId id="291" r:id="rId6"/>
    <p:sldId id="268" r:id="rId7"/>
    <p:sldId id="293" r:id="rId8"/>
    <p:sldId id="300" r:id="rId9"/>
    <p:sldId id="304" r:id="rId10"/>
    <p:sldId id="301" r:id="rId11"/>
    <p:sldId id="303" r:id="rId12"/>
    <p:sldId id="302" r:id="rId13"/>
    <p:sldId id="310" r:id="rId14"/>
    <p:sldId id="314" r:id="rId15"/>
    <p:sldId id="308" r:id="rId16"/>
    <p:sldId id="299" r:id="rId17"/>
    <p:sldId id="309" r:id="rId18"/>
    <p:sldId id="311" r:id="rId19"/>
    <p:sldId id="312" r:id="rId20"/>
    <p:sldId id="305" r:id="rId21"/>
    <p:sldId id="306" r:id="rId22"/>
    <p:sldId id="307" r:id="rId23"/>
    <p:sldId id="313" r:id="rId24"/>
    <p:sldId id="315" r:id="rId25"/>
    <p:sldId id="286" r:id="rId26"/>
    <p:sldId id="316" r:id="rId27"/>
    <p:sldId id="292" r:id="rId28"/>
    <p:sldId id="2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9" d="100"/>
          <a:sy n="69" d="100"/>
        </p:scale>
        <p:origin x="-126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9E72C-878F-40EC-88BF-6843DEA63051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2DFB7-0C88-486F-A82B-2704292DC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26C2FC-800A-4436-B3F9-5E70B47A7B4B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89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98DEF4-96DC-4EB2-B6BF-F53175285935}" type="slidenum">
              <a:rPr lang="en-US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000"/>
              <a:t>Breakfast Ideas: </a:t>
            </a:r>
          </a:p>
          <a:p>
            <a:pPr>
              <a:buFontTx/>
              <a:buChar char="•"/>
            </a:pPr>
            <a:r>
              <a:rPr lang="en-US" altLang="en-US" sz="1000"/>
              <a:t>Oatmeal + BB + walnuts + non-fat milk</a:t>
            </a:r>
          </a:p>
          <a:p>
            <a:pPr>
              <a:buFontTx/>
              <a:buChar char="•"/>
            </a:pPr>
            <a:r>
              <a:rPr lang="en-US" altLang="en-US" sz="1000"/>
              <a:t>Toast + grapefruit + 1 egg </a:t>
            </a:r>
          </a:p>
          <a:p>
            <a:pPr>
              <a:buFontTx/>
              <a:buChar char="•"/>
            </a:pPr>
            <a:r>
              <a:rPr lang="en-US" altLang="en-US" sz="1000"/>
              <a:t>Yogurt + granola + berries</a:t>
            </a:r>
          </a:p>
          <a:p>
            <a:endParaRPr lang="en-US" altLang="en-US" sz="1000"/>
          </a:p>
          <a:p>
            <a:r>
              <a:rPr lang="en-US" altLang="en-US" sz="1000"/>
              <a:t>Lunch Ideas: </a:t>
            </a:r>
          </a:p>
          <a:p>
            <a:pPr>
              <a:buFontTx/>
              <a:buChar char="•"/>
            </a:pPr>
            <a:r>
              <a:rPr lang="en-US" altLang="en-US" sz="1000"/>
              <a:t>Salad with a grain + lentils</a:t>
            </a:r>
          </a:p>
          <a:p>
            <a:pPr>
              <a:buFontTx/>
              <a:buChar char="•"/>
            </a:pPr>
            <a:r>
              <a:rPr lang="en-US" altLang="en-US" sz="1000"/>
              <a:t>Sandwich + lean meat + side salad </a:t>
            </a:r>
          </a:p>
          <a:p>
            <a:pPr>
              <a:buFontTx/>
              <a:buChar char="•"/>
            </a:pPr>
            <a:r>
              <a:rPr lang="en-US" altLang="en-US" sz="1000"/>
              <a:t>Pasta + chicken + veggies </a:t>
            </a:r>
          </a:p>
          <a:p>
            <a:pPr>
              <a:buFontTx/>
              <a:buChar char="•"/>
            </a:pPr>
            <a:r>
              <a:rPr lang="en-US" altLang="en-US" sz="1000"/>
              <a:t>Leftovers </a:t>
            </a:r>
          </a:p>
          <a:p>
            <a:endParaRPr lang="en-US" altLang="en-US" sz="1000"/>
          </a:p>
          <a:p>
            <a:r>
              <a:rPr lang="en-US" altLang="en-US" sz="1000"/>
              <a:t>Snack </a:t>
            </a:r>
          </a:p>
          <a:p>
            <a:pPr>
              <a:buFontTx/>
              <a:buChar char="•"/>
            </a:pPr>
            <a:r>
              <a:rPr lang="en-US" altLang="en-US" sz="1000"/>
              <a:t>Handful of almonds + dried fruit </a:t>
            </a:r>
          </a:p>
          <a:p>
            <a:pPr>
              <a:buFontTx/>
              <a:buChar char="•"/>
            </a:pPr>
            <a:r>
              <a:rPr lang="en-US" altLang="en-US" sz="1000"/>
              <a:t>Apple with PB </a:t>
            </a:r>
          </a:p>
          <a:p>
            <a:pPr>
              <a:buFontTx/>
              <a:buChar char="•"/>
            </a:pPr>
            <a:r>
              <a:rPr lang="en-US" altLang="en-US" sz="1000"/>
              <a:t>Yogurt + flaxseed </a:t>
            </a:r>
          </a:p>
          <a:p>
            <a:endParaRPr lang="en-US" altLang="en-US" sz="1000"/>
          </a:p>
          <a:p>
            <a:r>
              <a:rPr lang="en-US" altLang="en-US" sz="1000"/>
              <a:t>Dinner</a:t>
            </a:r>
          </a:p>
          <a:p>
            <a:pPr>
              <a:buFontTx/>
              <a:buChar char="•"/>
            </a:pPr>
            <a:r>
              <a:rPr lang="en-US" altLang="en-US" sz="1000"/>
              <a:t>NS veggie + grain + lean meat</a:t>
            </a:r>
          </a:p>
          <a:p>
            <a:pPr>
              <a:buFontTx/>
              <a:buChar char="•"/>
            </a:pPr>
            <a:r>
              <a:rPr lang="en-US" altLang="en-US" sz="1000"/>
              <a:t>NS veggie + grain + lentils </a:t>
            </a:r>
          </a:p>
          <a:p>
            <a:pPr>
              <a:buFontTx/>
              <a:buChar char="•"/>
            </a:pPr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82859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All I wish, is that people would eat as if their life depended on it!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14211D-5FDA-4763-B98A-D5FA3C936E04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15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1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6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0663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96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7938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86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41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1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3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9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5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2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5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3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5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6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8ECEC-C7B2-4946-8EB2-CEE8DB41F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A72DC3-9DFF-4358-B3A5-87526BE27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5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2228850" y="1562101"/>
            <a:ext cx="7772400" cy="1298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400" b="1" dirty="0">
                <a:latin typeface="Arial" panose="020B0604020202020204" pitchFamily="34" charset="0"/>
              </a:rPr>
              <a:t>Meal Planning for a Healthy Heart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7523" y="4946650"/>
            <a:ext cx="4213159" cy="11684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Debbie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Lucus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MS, RD, CDE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02.14.20</a:t>
            </a:r>
          </a:p>
        </p:txBody>
      </p:sp>
      <p:pic>
        <p:nvPicPr>
          <p:cNvPr id="4" name="Content Placeholder 6" descr="food he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269" y="3526126"/>
            <a:ext cx="2589880" cy="25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47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55" y="0"/>
            <a:ext cx="4410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01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diet tips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37409"/>
            <a:ext cx="8915400" cy="50153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5. 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Eliminate animal products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(or at least processed and red meats)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Eat beans/legumes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every day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Stick to whole foods</a:t>
            </a:r>
          </a:p>
          <a:p>
            <a:pPr marL="457200" lvl="1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Fat = olives, soy beans, nuts, seeds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Maximize antioxidants &amp; anti-inflammatory foods</a:t>
            </a:r>
          </a:p>
          <a:p>
            <a:pPr marL="457200" lvl="1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Fruits and veggies</a:t>
            </a:r>
          </a:p>
          <a:p>
            <a:pPr marL="457200" lvl="1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Sprouts (50-100x the antioxidant power)</a:t>
            </a:r>
          </a:p>
          <a:p>
            <a:pPr marL="457200" lvl="1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Herbs &amp; spices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Minimize diet pro-oxidants</a:t>
            </a:r>
          </a:p>
          <a:p>
            <a:pPr marL="457200" lvl="1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Oxidized fats (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fried foods)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10. Achieve and maintain a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healthy body weight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37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Protein power from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57431"/>
            <a:ext cx="8915400" cy="4350327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Beans and legumes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7-9 grams/1/2 cup serving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Cooked, dried beans (canned okay)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Lentils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Soy beans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Split peas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Nuts &amp; Seeds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5-8 grams/1/4 cup serving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Nut butters (2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Tbsp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serving)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Flax/Hemp/Sesame/Sunflower seeds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09" y="3990109"/>
            <a:ext cx="2554402" cy="1702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37" y="1610591"/>
            <a:ext cx="2646554" cy="16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23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Resources &amp; recipes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958" y="1645227"/>
            <a:ext cx="8915400" cy="467244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Cookbooks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Websites/apps: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ForksoverKnives.com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Plantstrong.com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Nutritionfacts.org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PCRM.org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692" y="2133600"/>
            <a:ext cx="3678382" cy="367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65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katesapartmentsteading.files.wordpress.com/2012/09/vegan-pla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728" y="3941306"/>
            <a:ext cx="2793884" cy="255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Meal Planning with 4 food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FF0000"/>
                </a:solidFill>
              </a:rPr>
              <a:t>Fruit (3/day) + </a:t>
            </a:r>
            <a:r>
              <a:rPr lang="en-US" sz="3200" b="1" dirty="0">
                <a:solidFill>
                  <a:srgbClr val="00B050"/>
                </a:solidFill>
              </a:rPr>
              <a:t>Vegetable (4+/day) 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0070C0"/>
                </a:solidFill>
              </a:rPr>
              <a:t>Aim for fruit &amp;/or veg at every meal</a:t>
            </a:r>
            <a:endParaRPr lang="en-US" sz="2800" dirty="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A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whole grain (5/day)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/>
              <a:t>or starch with every meal 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A </a:t>
            </a:r>
            <a:r>
              <a:rPr lang="en-US" sz="3200" b="1" dirty="0">
                <a:solidFill>
                  <a:srgbClr val="7030A0"/>
                </a:solidFill>
              </a:rPr>
              <a:t>protein (3/day)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/>
              <a:t>or with                                  every meal </a:t>
            </a:r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D9596F-676E-4520-9635-315B4377A8D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508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20391" y="305810"/>
            <a:ext cx="8229600" cy="862012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Verdana" panose="020B0604030504040204" pitchFamily="34" charset="0"/>
              </a:rPr>
              <a:t>Sample meals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133601"/>
            <a:ext cx="8229600" cy="4144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Verdana" panose="020B0604030504040204" pitchFamily="34" charset="0"/>
              </a:rPr>
              <a:t>Breakfast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Verdana" panose="020B0604030504040204" pitchFamily="34" charset="0"/>
              </a:rPr>
              <a:t>Fruit + Grain + Protein/Dairy sub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Verdana" panose="020B0604030504040204" pitchFamily="34" charset="0"/>
              </a:rPr>
              <a:t>Lunch</a:t>
            </a:r>
            <a:r>
              <a:rPr lang="en-US" altLang="en-US" sz="2800" dirty="0"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Verdana" panose="020B0604030504040204" pitchFamily="34" charset="0"/>
              </a:rPr>
              <a:t>Vegetable + Grain + Protein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Verdana" panose="020B0604030504040204" pitchFamily="34" charset="0"/>
              </a:rPr>
              <a:t>Dinner</a:t>
            </a:r>
            <a:r>
              <a:rPr lang="en-US" altLang="en-US" sz="2800" dirty="0"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Verdana" panose="020B0604030504040204" pitchFamily="34" charset="0"/>
              </a:rPr>
              <a:t>Vegetable + Grain + Protein + Fruit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latin typeface="Verdana" panose="020B0604030504040204" pitchFamily="34" charset="0"/>
              </a:rPr>
              <a:t>Snack(s)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Verdana" panose="020B0604030504040204" pitchFamily="34" charset="0"/>
              </a:rPr>
              <a:t>Fruit or veggie or protein or healthy fat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Verdana" panose="020B0604030504040204" pitchFamily="34" charset="0"/>
              </a:rPr>
              <a:t>Snacks appropriate if hungry or will be long time until next meal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latin typeface="Verdan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35845" name="Picture 5" descr="vegetar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568" y="1558637"/>
            <a:ext cx="3912150" cy="373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858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I plan meals?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53" y="1264555"/>
            <a:ext cx="3774584" cy="4886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0" y="1741776"/>
            <a:ext cx="4801466" cy="366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00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Tips for Meal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17964"/>
            <a:ext cx="8915400" cy="445423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What’s in season?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your week going to be like?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Pick out a few recipes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a menu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a shopping list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Get to know your store/farmers’ market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Stock the pantry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Prep foods for the week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 your meal components that you can recycle into other items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Batch cook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20" y="624110"/>
            <a:ext cx="3127392" cy="385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56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What’s in season now?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41" y="4285913"/>
            <a:ext cx="3072477" cy="23043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1557756"/>
            <a:ext cx="3461126" cy="2308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351" y="1557755"/>
            <a:ext cx="3287646" cy="2175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640" y="3866300"/>
            <a:ext cx="3974571" cy="22058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55" y="3732771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90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What can I prep for the week?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610591"/>
            <a:ext cx="8915400" cy="396586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Oats – overnight or one big batch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Grains/rice/quinoa/pasta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Beans/Lentils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Tofu/tempeh – baked, scrambled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Baked or roasted potatoes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Soups/stews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Chop veggies/fruits for the week’s recipes: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Diced, sliced, wedges, chopped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Roast some, leave some raw for recipes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Prep quick-grab fruits and veggies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08" y="1610591"/>
            <a:ext cx="3742603" cy="248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7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February is Heart Month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68582"/>
            <a:ext cx="8915400" cy="377762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Heart disease kills more people every year than all cancers combined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Heart attacks affect more people every year than the entire population of Dallas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83% believe that they can do something to reduce risk, but don’t feel motivated to do so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58% don’t do anything to lower risk</a:t>
            </a:r>
          </a:p>
        </p:txBody>
      </p:sp>
      <p:pic>
        <p:nvPicPr>
          <p:cNvPr id="5" name="Picture 2" descr="https://s3.amazonaws.com/cms.ipressroom.com/67/files/20200/5e28768c2cfac278dc4cc3c1_Am+heart+month/Am+heart+month_d43f0dad-8d19-4eb0-8f42-e8110113b63e-pr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768" y="4864075"/>
            <a:ext cx="4742788" cy="18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413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Cook up a pot of …quinoa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4194" y="1665962"/>
            <a:ext cx="8915400" cy="4506238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Serve as side dish with your meal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Heat left overs up for breakfast – add a little sweetener, milk, fruit (just like oatmeal)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Take cold leftovers and add chopped veggies and vinaigrette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Take cold leftovers and add fruit and sweet vinaigrette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Throw leftovers into soup, stew, on top of salad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36" y="4905294"/>
            <a:ext cx="2926773" cy="1952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896" y="251546"/>
            <a:ext cx="1472208" cy="19617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354" y="4391891"/>
            <a:ext cx="2466109" cy="246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21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4" y="624109"/>
            <a:ext cx="2680853" cy="359459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Whip up a batch of ….Lentils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5818" y="-93517"/>
            <a:ext cx="3314700" cy="6298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4" y="2919845"/>
            <a:ext cx="3611417" cy="203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32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a batch of…. soup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957" y="1499754"/>
            <a:ext cx="8915400" cy="4859482"/>
          </a:xfrm>
        </p:spPr>
        <p:txBody>
          <a:bodyPr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Serve over different grains.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farro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quinoa, barley, bulgur or brown rice. 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Add a big handful of green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leafys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Instead of having your salad on the side, heat up your soup with a generous serving of baby kale, spinach or arugula.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Try a potato.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Put a baked potato or sweet potato in the bottom of your bowl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Make a pita or burrito!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thick enough, add leftover soup to a whole wheat pita or tortilla.  Drain off a little of the liquid if needed then add in lots of greens and other vegetables.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177" y="429490"/>
            <a:ext cx="2620005" cy="214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92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Make a big salad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3348" y="1562099"/>
            <a:ext cx="8915400" cy="498417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Chop lots of dark greens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Add other favorite chopped veggies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Over the week, top with: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Leftover grains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Beans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Nuts/seeds</a:t>
            </a:r>
          </a:p>
          <a:p>
            <a:pPr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00" y="3385793"/>
            <a:ext cx="2900705" cy="290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59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Make 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Buddah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bowl with your prepped items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8" y="1614053"/>
            <a:ext cx="3428999" cy="4993627"/>
          </a:xfrm>
        </p:spPr>
      </p:pic>
    </p:spTree>
    <p:extLst>
      <p:ext uri="{BB962C8B-B14F-4D97-AF65-F5344CB8AC3E}">
        <p14:creationId xmlns:p14="http://schemas.microsoft.com/office/powerpoint/2010/main" val="1159378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</a:rPr>
              <a:t>Choose better snacks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1981201" y="1600201"/>
            <a:ext cx="3598863" cy="4525963"/>
          </a:xfrm>
        </p:spPr>
        <p:txBody>
          <a:bodyPr/>
          <a:lstStyle/>
          <a:p>
            <a:pPr algn="l"/>
            <a:r>
              <a:rPr lang="en-US" altLang="en-US" sz="3200" dirty="0">
                <a:latin typeface="Arial" panose="020B0604020202020204" pitchFamily="34" charset="0"/>
              </a:rPr>
              <a:t>Fresh fruit</a:t>
            </a:r>
          </a:p>
          <a:p>
            <a:pPr algn="l"/>
            <a:r>
              <a:rPr lang="en-US" altLang="en-US" sz="3200" dirty="0">
                <a:latin typeface="Arial" panose="020B0604020202020204" pitchFamily="34" charset="0"/>
              </a:rPr>
              <a:t>Nuts or seeds</a:t>
            </a:r>
          </a:p>
          <a:p>
            <a:pPr algn="l"/>
            <a:r>
              <a:rPr lang="en-US" altLang="en-US" sz="3200" dirty="0">
                <a:latin typeface="Arial" panose="020B0604020202020204" pitchFamily="34" charset="0"/>
              </a:rPr>
              <a:t>Fresh veggies</a:t>
            </a:r>
          </a:p>
          <a:p>
            <a:pPr algn="l"/>
            <a:endParaRPr lang="en-US" altLang="en-US" dirty="0">
              <a:latin typeface="Arial" panose="020B0604020202020204" pitchFamily="34" charset="0"/>
            </a:endParaRPr>
          </a:p>
          <a:p>
            <a:pPr algn="l"/>
            <a:endParaRPr lang="en-US" altLang="en-US" dirty="0"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7D75433-EDC2-44BC-973D-293E1C64D0BA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0421" name="Picture 7" descr="apple honeycris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3"/>
          <a:stretch>
            <a:fillRect/>
          </a:stretch>
        </p:blipFill>
        <p:spPr bwMode="auto">
          <a:xfrm>
            <a:off x="5396707" y="1264555"/>
            <a:ext cx="2411413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6" descr="walnut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4"/>
          <a:stretch>
            <a:fillRect/>
          </a:stretch>
        </p:blipFill>
        <p:spPr bwMode="auto">
          <a:xfrm>
            <a:off x="8746590" y="2047878"/>
            <a:ext cx="2439987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8" descr="Granola-ba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4" y="4560889"/>
            <a:ext cx="32273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&quot;No&quot; Symbol 9"/>
          <p:cNvSpPr/>
          <p:nvPr/>
        </p:nvSpPr>
        <p:spPr>
          <a:xfrm>
            <a:off x="7121525" y="4733925"/>
            <a:ext cx="2189162" cy="1814512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9" descr="http://www.lauralondonfitness.com/uploads/SK-Hummus-940x6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304" y="4031384"/>
            <a:ext cx="29845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52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will you try this week?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19775"/>
            <a:ext cx="8915400" cy="3777622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Pick a recipe or two you’d like to try this week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will be on your menu?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will be on your shopping list?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will you do some prep…and make your meals quick and easy for the week?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499" y="4028558"/>
            <a:ext cx="4082329" cy="229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21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“When you have your health, you have 1000 dreams….when you don’t, you have only one” 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Bob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Breakey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124921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Eat as if your life depended on it!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0A9B84-99BF-4BEF-BDC0-CDD0D3852CA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2468" name="Content Placeholder 6" descr="food hear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7150" y="1646238"/>
            <a:ext cx="4300538" cy="4298950"/>
          </a:xfrm>
        </p:spPr>
      </p:pic>
    </p:spTree>
    <p:extLst>
      <p:ext uri="{BB962C8B-B14F-4D97-AF65-F5344CB8AC3E}">
        <p14:creationId xmlns:p14="http://schemas.microsoft.com/office/powerpoint/2010/main" val="3323098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Heart Disease is #1 killer of women &amp; men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27018"/>
            <a:ext cx="8915400" cy="4973781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 GET YOUR NUMBERS </a:t>
            </a:r>
          </a:p>
          <a:p>
            <a:r>
              <a:rPr lang="en-US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to your doctor</a:t>
            </a:r>
          </a:p>
          <a:p>
            <a:r>
              <a:rPr lang="en-US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 OWN YOUR LIFESTYLE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Stop smoking, lose weight, exercise, and eat healthy.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It’s up to you. No one can do it for you.</a:t>
            </a:r>
          </a:p>
          <a:p>
            <a:r>
              <a:rPr lang="en-US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REALIZE YOUR RISK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We think it won’t happen to us, but heart disease kills one of three women.</a:t>
            </a:r>
          </a:p>
          <a:p>
            <a:r>
              <a:rPr lang="en-US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 EDUCATE YOUR FAMILY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Make healthy food choices for you and your family.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Teach your kids the importance of staying active.</a:t>
            </a:r>
          </a:p>
          <a:p>
            <a:r>
              <a:rPr lang="en-US" sz="2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D: DON’T BE SILENT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Tell every woman you know that heart disease is our No. 1 killer.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36" y="1427018"/>
            <a:ext cx="1581573" cy="19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ife's Simple 7 infograph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52189"/>
            <a:ext cx="3766311" cy="693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49259" y="2176533"/>
            <a:ext cx="3457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Only 3% of Americans achieve all 7</a:t>
            </a:r>
          </a:p>
        </p:txBody>
      </p:sp>
    </p:spTree>
    <p:extLst>
      <p:ext uri="{BB962C8B-B14F-4D97-AF65-F5344CB8AC3E}">
        <p14:creationId xmlns:p14="http://schemas.microsoft.com/office/powerpoint/2010/main" val="300301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23" y="624110"/>
            <a:ext cx="8916663" cy="4681248"/>
          </a:xfrm>
        </p:spPr>
      </p:pic>
    </p:spTree>
    <p:extLst>
      <p:ext uri="{BB962C8B-B14F-4D97-AF65-F5344CB8AC3E}">
        <p14:creationId xmlns:p14="http://schemas.microsoft.com/office/powerpoint/2010/main" val="1657368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Farmacy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4819" name="Content Placeholder 4" descr="plants based die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1" y="1487488"/>
            <a:ext cx="6411913" cy="4424362"/>
          </a:xfrm>
        </p:spPr>
      </p:pic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22D01B-8A8F-4D92-8966-BFAB1B5F0E1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77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09" y="513584"/>
            <a:ext cx="7148946" cy="5498438"/>
          </a:xfrm>
        </p:spPr>
      </p:pic>
    </p:spTree>
    <p:extLst>
      <p:ext uri="{BB962C8B-B14F-4D97-AF65-F5344CB8AC3E}">
        <p14:creationId xmlns:p14="http://schemas.microsoft.com/office/powerpoint/2010/main" val="764719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Whole food plant-based eating for heart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811482"/>
            <a:ext cx="8915400" cy="44022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Aim for at least 4-5 cups fruits &amp; veggies daily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every color, organic when you can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Dump refined carbs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sugar and starch</a:t>
            </a:r>
          </a:p>
          <a:p>
            <a:pPr marL="4572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rarely eat a bowl of white flour – usually have oil, sugar or salt added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Boost fiber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aim for 15 grams/meal</a:t>
            </a:r>
          </a:p>
          <a:p>
            <a:pPr marL="4572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Choose soluble (viscous) fiber as much as possible (oats, beans, barley)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Aim for low glycemic carbs</a:t>
            </a:r>
          </a:p>
          <a:p>
            <a:pPr marL="4572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Non-starchy veggies and legumes</a:t>
            </a:r>
          </a:p>
          <a:p>
            <a:pPr marL="4572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Carefully select grains </a:t>
            </a:r>
          </a:p>
          <a:p>
            <a:pPr marL="4572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Granola bar ≠ oatmeal</a:t>
            </a:r>
          </a:p>
          <a:p>
            <a:pPr marL="914400" lvl="2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Choose intact whole grains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331" y="4270663"/>
            <a:ext cx="2684750" cy="239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9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1548245"/>
            <a:ext cx="6171334" cy="308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3305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292</TotalTime>
  <Words>941</Words>
  <Application>Microsoft Office PowerPoint</Application>
  <PresentationFormat>Custom</PresentationFormat>
  <Paragraphs>169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Wisp</vt:lpstr>
      <vt:lpstr>Meal Planning for a Healthy Heart</vt:lpstr>
      <vt:lpstr>February is Heart Month</vt:lpstr>
      <vt:lpstr>Heart Disease is #1 killer of women &amp; men </vt:lpstr>
      <vt:lpstr>PowerPoint Presentation</vt:lpstr>
      <vt:lpstr>PowerPoint Presentation</vt:lpstr>
      <vt:lpstr>Your Farmacy:</vt:lpstr>
      <vt:lpstr>PowerPoint Presentation</vt:lpstr>
      <vt:lpstr>Whole food plant-based eating for heart health</vt:lpstr>
      <vt:lpstr>PowerPoint Presentation</vt:lpstr>
      <vt:lpstr>PowerPoint Presentation</vt:lpstr>
      <vt:lpstr>10 diet tips (con’t)</vt:lpstr>
      <vt:lpstr>Protein power from plants</vt:lpstr>
      <vt:lpstr>Resources &amp; recipes</vt:lpstr>
      <vt:lpstr>Meal Planning with 4 food groups</vt:lpstr>
      <vt:lpstr>Sample meals</vt:lpstr>
      <vt:lpstr>How do I plan meals?</vt:lpstr>
      <vt:lpstr>Tips for Meal Planning</vt:lpstr>
      <vt:lpstr>What’s in season now?</vt:lpstr>
      <vt:lpstr>What can I prep for the week?</vt:lpstr>
      <vt:lpstr>Cook up a pot of …quinoa</vt:lpstr>
      <vt:lpstr>Whip up a batch of ….Lentils</vt:lpstr>
      <vt:lpstr>Make a batch of…. soup</vt:lpstr>
      <vt:lpstr>Make a big salad</vt:lpstr>
      <vt:lpstr>Make a Buddah bowl with your prepped items</vt:lpstr>
      <vt:lpstr>Choose better snacks</vt:lpstr>
      <vt:lpstr>What will you try this week?</vt:lpstr>
      <vt:lpstr>PowerPoint Presentation</vt:lpstr>
      <vt:lpstr>Eat as if your life depended on 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</dc:creator>
  <cp:lastModifiedBy>HP</cp:lastModifiedBy>
  <cp:revision>32</cp:revision>
  <dcterms:created xsi:type="dcterms:W3CDTF">2017-10-06T15:56:23Z</dcterms:created>
  <dcterms:modified xsi:type="dcterms:W3CDTF">2020-05-12T02:22:20Z</dcterms:modified>
</cp:coreProperties>
</file>