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8" r:id="rId2"/>
    <p:sldId id="314" r:id="rId3"/>
    <p:sldId id="316" r:id="rId4"/>
    <p:sldId id="264" r:id="rId5"/>
    <p:sldId id="292" r:id="rId6"/>
    <p:sldId id="267" r:id="rId7"/>
    <p:sldId id="315" r:id="rId8"/>
    <p:sldId id="317" r:id="rId9"/>
    <p:sldId id="318" r:id="rId10"/>
    <p:sldId id="325" r:id="rId11"/>
    <p:sldId id="322" r:id="rId12"/>
    <p:sldId id="326" r:id="rId13"/>
    <p:sldId id="323" r:id="rId14"/>
    <p:sldId id="328" r:id="rId15"/>
    <p:sldId id="320" r:id="rId16"/>
    <p:sldId id="327" r:id="rId17"/>
    <p:sldId id="324" r:id="rId18"/>
    <p:sldId id="329" r:id="rId19"/>
    <p:sldId id="330" r:id="rId20"/>
    <p:sldId id="319" r:id="rId21"/>
    <p:sldId id="301" r:id="rId22"/>
    <p:sldId id="331" r:id="rId23"/>
    <p:sldId id="312" r:id="rId24"/>
    <p:sldId id="309" r:id="rId25"/>
    <p:sldId id="310" r:id="rId26"/>
    <p:sldId id="311" r:id="rId27"/>
    <p:sldId id="308"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8" d="100"/>
          <a:sy n="98" d="100"/>
        </p:scale>
        <p:origin x="110" y="91"/>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9E72C-878F-40EC-88BF-6843DEA63051}"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2DFB7-0C88-486F-A82B-2704292DCC4C}" type="slidenum">
              <a:rPr lang="en-US" smtClean="0"/>
              <a:t>‹#›</a:t>
            </a:fld>
            <a:endParaRPr lang="en-US"/>
          </a:p>
        </p:txBody>
      </p:sp>
    </p:spTree>
    <p:extLst>
      <p:ext uri="{BB962C8B-B14F-4D97-AF65-F5344CB8AC3E}">
        <p14:creationId xmlns:p14="http://schemas.microsoft.com/office/powerpoint/2010/main" val="3806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Plant foods fight disease.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433C66-2153-44EF-991D-607C884927F3}" type="slidenum">
              <a:rPr lang="en-US" altLang="en-US" smtClean="0"/>
              <a:pPr>
                <a:spcBef>
                  <a:spcPct val="0"/>
                </a:spcBef>
              </a:pPr>
              <a:t>4</a:t>
            </a:fld>
            <a:endParaRPr lang="en-US" altLang="en-US"/>
          </a:p>
        </p:txBody>
      </p:sp>
    </p:spTree>
    <p:extLst>
      <p:ext uri="{BB962C8B-B14F-4D97-AF65-F5344CB8AC3E}">
        <p14:creationId xmlns:p14="http://schemas.microsoft.com/office/powerpoint/2010/main" val="221472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Plant foods fight disease.  </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8658EE-0A84-4A1D-AF3E-81C728F60A29}" type="slidenum">
              <a:rPr lang="en-US" altLang="en-US" smtClean="0"/>
              <a:pPr>
                <a:spcBef>
                  <a:spcPct val="0"/>
                </a:spcBef>
              </a:pPr>
              <a:t>6</a:t>
            </a:fld>
            <a:endParaRPr lang="en-US" altLang="en-US"/>
          </a:p>
        </p:txBody>
      </p:sp>
    </p:spTree>
    <p:extLst>
      <p:ext uri="{BB962C8B-B14F-4D97-AF65-F5344CB8AC3E}">
        <p14:creationId xmlns:p14="http://schemas.microsoft.com/office/powerpoint/2010/main" val="293821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Plant foods fight disease.  </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8658EE-0A84-4A1D-AF3E-81C728F60A29}" type="slidenum">
              <a:rPr lang="en-US" altLang="en-US" smtClean="0"/>
              <a:pPr>
                <a:spcBef>
                  <a:spcPct val="0"/>
                </a:spcBef>
              </a:pPr>
              <a:t>22</a:t>
            </a:fld>
            <a:endParaRPr lang="en-US" altLang="en-US"/>
          </a:p>
        </p:txBody>
      </p:sp>
    </p:spTree>
    <p:extLst>
      <p:ext uri="{BB962C8B-B14F-4D97-AF65-F5344CB8AC3E}">
        <p14:creationId xmlns:p14="http://schemas.microsoft.com/office/powerpoint/2010/main" val="163356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I wish, is that people would eat as if their life depended on it!</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14211D-5FDA-4763-B98A-D5FA3C936E04}" type="slidenum">
              <a:rPr lang="en-US" altLang="en-US" smtClean="0"/>
              <a:pPr>
                <a:spcBef>
                  <a:spcPct val="0"/>
                </a:spcBef>
              </a:pPr>
              <a:t>28</a:t>
            </a:fld>
            <a:endParaRPr lang="en-US" altLang="en-US"/>
          </a:p>
        </p:txBody>
      </p:sp>
    </p:spTree>
    <p:extLst>
      <p:ext uri="{BB962C8B-B14F-4D97-AF65-F5344CB8AC3E}">
        <p14:creationId xmlns:p14="http://schemas.microsoft.com/office/powerpoint/2010/main" val="246115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E8ECEC-C7B2-4946-8EB2-CEE8DB41F0F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240741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8ECEC-C7B2-4946-8EB2-CEE8DB41F0F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105556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8ECEC-C7B2-4946-8EB2-CEE8DB41F0F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A72DC3-9DFF-4358-B3A5-87526BE27F9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0663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BE8ECEC-C7B2-4946-8EB2-CEE8DB41F0F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4192496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BE8ECEC-C7B2-4946-8EB2-CEE8DB41F0F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A72DC3-9DFF-4358-B3A5-87526BE27F9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7938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BE8ECEC-C7B2-4946-8EB2-CEE8DB41F0F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2702986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8ECEC-C7B2-4946-8EB2-CEE8DB41F0F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3243041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8ECEC-C7B2-4946-8EB2-CEE8DB41F0F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312151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8ECEC-C7B2-4946-8EB2-CEE8DB41F0F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63873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8ECEC-C7B2-4946-8EB2-CEE8DB41F0F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61009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E8ECEC-C7B2-4946-8EB2-CEE8DB41F0F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334755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E8ECEC-C7B2-4946-8EB2-CEE8DB41F0FC}"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111442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E8ECEC-C7B2-4946-8EB2-CEE8DB41F0FC}"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426635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8ECEC-C7B2-4946-8EB2-CEE8DB41F0FC}"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227993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E8ECEC-C7B2-4946-8EB2-CEE8DB41F0F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345695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E8ECEC-C7B2-4946-8EB2-CEE8DB41F0F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A72DC3-9DFF-4358-B3A5-87526BE27F94}" type="slidenum">
              <a:rPr lang="en-US" smtClean="0"/>
              <a:t>‹#›</a:t>
            </a:fld>
            <a:endParaRPr lang="en-US"/>
          </a:p>
        </p:txBody>
      </p:sp>
    </p:spTree>
    <p:extLst>
      <p:ext uri="{BB962C8B-B14F-4D97-AF65-F5344CB8AC3E}">
        <p14:creationId xmlns:p14="http://schemas.microsoft.com/office/powerpoint/2010/main" val="246146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BE8ECEC-C7B2-4946-8EB2-CEE8DB41F0FC}" type="datetimeFigureOut">
              <a:rPr lang="en-US" smtClean="0"/>
              <a:t>2/23/2021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8A72DC3-9DFF-4358-B3A5-87526BE27F94}" type="slidenum">
              <a:rPr lang="en-US" smtClean="0"/>
              <a:t>‹#›</a:t>
            </a:fld>
            <a:endParaRPr lang="en-US"/>
          </a:p>
        </p:txBody>
      </p:sp>
    </p:spTree>
    <p:extLst>
      <p:ext uri="{BB962C8B-B14F-4D97-AF65-F5344CB8AC3E}">
        <p14:creationId xmlns:p14="http://schemas.microsoft.com/office/powerpoint/2010/main" val="260595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ctrTitle"/>
          </p:nvPr>
        </p:nvSpPr>
        <p:spPr>
          <a:xfrm>
            <a:off x="2209800" y="1265239"/>
            <a:ext cx="7772400" cy="1398587"/>
          </a:xfrm>
        </p:spPr>
        <p:txBody>
          <a:bodyPr>
            <a:normAutofit fontScale="90000"/>
          </a:bodyPr>
          <a:lstStyle/>
          <a:p>
            <a:r>
              <a:rPr lang="en-US" altLang="en-US" sz="4000" b="1" dirty="0"/>
              <a:t>Where are your Micronutrients?</a:t>
            </a:r>
            <a:br>
              <a:rPr lang="en-US" altLang="en-US" sz="4000" b="1" dirty="0"/>
            </a:br>
            <a:endParaRPr lang="en-US" altLang="en-US" sz="4000" b="1" dirty="0"/>
          </a:p>
        </p:txBody>
      </p:sp>
      <p:sp>
        <p:nvSpPr>
          <p:cNvPr id="4099" name="Rectangle 3"/>
          <p:cNvSpPr>
            <a:spLocks noGrp="1"/>
          </p:cNvSpPr>
          <p:nvPr>
            <p:ph type="subTitle" idx="1"/>
          </p:nvPr>
        </p:nvSpPr>
        <p:spPr>
          <a:xfrm>
            <a:off x="1733550" y="5700713"/>
            <a:ext cx="6400800" cy="982662"/>
          </a:xfrm>
        </p:spPr>
        <p:txBody>
          <a:bodyPr>
            <a:normAutofit/>
          </a:bodyPr>
          <a:lstStyle/>
          <a:p>
            <a:pPr algn="l"/>
            <a:r>
              <a:rPr lang="en-US" altLang="en-US" sz="1600" dirty="0">
                <a:latin typeface="Arial" panose="020B0604020202020204" pitchFamily="34" charset="0"/>
              </a:rPr>
              <a:t>Debbie </a:t>
            </a:r>
            <a:r>
              <a:rPr lang="en-US" altLang="en-US" sz="1600" dirty="0" err="1">
                <a:latin typeface="Arial" panose="020B0604020202020204" pitchFamily="34" charset="0"/>
              </a:rPr>
              <a:t>Lucus</a:t>
            </a:r>
            <a:r>
              <a:rPr lang="en-US" altLang="en-US" sz="1600" dirty="0">
                <a:latin typeface="Arial" panose="020B0604020202020204" pitchFamily="34" charset="0"/>
              </a:rPr>
              <a:t>, MS, RD, CDCES</a:t>
            </a:r>
          </a:p>
          <a:p>
            <a:pPr algn="l"/>
            <a:r>
              <a:rPr lang="en-US" altLang="en-US" sz="1600" dirty="0">
                <a:latin typeface="Arial" panose="020B0604020202020204" pitchFamily="34" charset="0"/>
              </a:rPr>
              <a:t>dlucusrd@gmail.com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846" y="2797680"/>
            <a:ext cx="3394364" cy="3394364"/>
          </a:xfrm>
          <a:prstGeom prst="rect">
            <a:avLst/>
          </a:prstGeom>
        </p:spPr>
      </p:pic>
    </p:spTree>
    <p:extLst>
      <p:ext uri="{BB962C8B-B14F-4D97-AF65-F5344CB8AC3E}">
        <p14:creationId xmlns:p14="http://schemas.microsoft.com/office/powerpoint/2010/main" val="1038498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Vitamin B12 – RDA = 2.4 </a:t>
            </a:r>
            <a:r>
              <a:rPr lang="en-US" dirty="0" err="1">
                <a:latin typeface="Arial" panose="020B0604020202020204" pitchFamily="34" charset="0"/>
                <a:cs typeface="Arial" panose="020B0604020202020204" pitchFamily="34" charset="0"/>
              </a:rPr>
              <a:t>ug</a:t>
            </a:r>
            <a:r>
              <a:rPr lang="en-US" dirty="0">
                <a:latin typeface="Arial" panose="020B0604020202020204" pitchFamily="34" charset="0"/>
                <a:cs typeface="Arial" panose="020B0604020202020204" pitchFamily="34" charset="0"/>
              </a:rPr>
              <a:t>/d</a:t>
            </a:r>
          </a:p>
        </p:txBody>
      </p:sp>
      <p:sp>
        <p:nvSpPr>
          <p:cNvPr id="3" name="Content Placeholder 2"/>
          <p:cNvSpPr>
            <a:spLocks noGrp="1"/>
          </p:cNvSpPr>
          <p:nvPr>
            <p:ph idx="1"/>
          </p:nvPr>
        </p:nvSpPr>
        <p:spPr>
          <a:xfrm>
            <a:off x="2589212" y="1461155"/>
            <a:ext cx="8915400" cy="4450067"/>
          </a:xfrm>
        </p:spPr>
        <p:txBody>
          <a:bodyPr>
            <a:normAutofit fontScale="92500"/>
          </a:bodyPr>
          <a:lstStyle/>
          <a:p>
            <a:r>
              <a:rPr lang="en-US" sz="2400" dirty="0">
                <a:latin typeface="Arial" panose="020B0604020202020204" pitchFamily="34" charset="0"/>
                <a:cs typeface="Arial" panose="020B0604020202020204" pitchFamily="34" charset="0"/>
              </a:rPr>
              <a:t>Function: Helps with making red blood cells, DNA, nerve function</a:t>
            </a:r>
          </a:p>
          <a:p>
            <a:r>
              <a:rPr lang="en-US" sz="2400" dirty="0">
                <a:latin typeface="Arial" panose="020B0604020202020204" pitchFamily="34" charset="0"/>
                <a:cs typeface="Arial" panose="020B0604020202020204" pitchFamily="34" charset="0"/>
              </a:rPr>
              <a:t>At risk for deficiency: vegans, elderly</a:t>
            </a:r>
          </a:p>
          <a:p>
            <a:r>
              <a:rPr lang="en-US" sz="2400" dirty="0">
                <a:latin typeface="Arial" panose="020B0604020202020204" pitchFamily="34" charset="0"/>
                <a:cs typeface="Arial" panose="020B0604020202020204" pitchFamily="34" charset="0"/>
              </a:rPr>
              <a:t>Signs of deficiency: tingling, numbness, fatigue, memory loss, falling</a:t>
            </a:r>
          </a:p>
          <a:p>
            <a:r>
              <a:rPr lang="en-US" sz="2400" dirty="0">
                <a:latin typeface="Arial" panose="020B0604020202020204" pitchFamily="34" charset="0"/>
                <a:cs typeface="Arial" panose="020B0604020202020204" pitchFamily="34" charset="0"/>
              </a:rPr>
              <a:t>NOTE: Metformin may lower B12 – have it checked at least every 3 years</a:t>
            </a:r>
          </a:p>
          <a:p>
            <a:r>
              <a:rPr lang="en-US" sz="2400" dirty="0">
                <a:latin typeface="Arial" panose="020B0604020202020204" pitchFamily="34" charset="0"/>
                <a:cs typeface="Arial" panose="020B0604020202020204" pitchFamily="34" charset="0"/>
              </a:rPr>
              <a:t>Not made by plants or animals – only by microbes</a:t>
            </a:r>
          </a:p>
          <a:p>
            <a:r>
              <a:rPr lang="en-US" sz="2400" dirty="0">
                <a:latin typeface="Arial" panose="020B0604020202020204" pitchFamily="34" charset="0"/>
                <a:cs typeface="Arial" panose="020B0604020202020204" pitchFamily="34" charset="0"/>
              </a:rPr>
              <a:t>Food sources: only animal products or fortified foods</a:t>
            </a:r>
          </a:p>
          <a:p>
            <a:r>
              <a:rPr lang="en-US" sz="2400" b="1" dirty="0">
                <a:latin typeface="Arial" panose="020B0604020202020204" pitchFamily="34" charset="0"/>
                <a:cs typeface="Arial" panose="020B0604020202020204" pitchFamily="34" charset="0"/>
              </a:rPr>
              <a:t>Supplement if WFPB – 2000 mcg/week, </a:t>
            </a:r>
            <a:r>
              <a:rPr lang="en-US" sz="2400" b="1" dirty="0" err="1">
                <a:latin typeface="Arial" panose="020B0604020202020204" pitchFamily="34" charset="0"/>
                <a:cs typeface="Arial" panose="020B0604020202020204" pitchFamily="34" charset="0"/>
              </a:rPr>
              <a:t>cyanobalamin</a:t>
            </a:r>
            <a:r>
              <a:rPr lang="en-US" sz="2400" b="1" dirty="0">
                <a:latin typeface="Arial" panose="020B0604020202020204" pitchFamily="34" charset="0"/>
                <a:cs typeface="Arial" panose="020B0604020202020204" pitchFamily="34" charset="0"/>
              </a:rPr>
              <a:t> (if &gt;65 </a:t>
            </a:r>
            <a:r>
              <a:rPr lang="en-US" sz="2400" b="1" dirty="0" err="1">
                <a:latin typeface="Arial" panose="020B0604020202020204" pitchFamily="34" charset="0"/>
                <a:cs typeface="Arial" panose="020B0604020202020204" pitchFamily="34" charset="0"/>
              </a:rPr>
              <a:t>yo</a:t>
            </a:r>
            <a:r>
              <a:rPr lang="en-US" sz="2400" b="1" dirty="0">
                <a:latin typeface="Arial" panose="020B0604020202020204" pitchFamily="34" charset="0"/>
                <a:cs typeface="Arial" panose="020B0604020202020204" pitchFamily="34" charset="0"/>
              </a:rPr>
              <a:t>, 1000 mcg/day)</a:t>
            </a:r>
          </a:p>
        </p:txBody>
      </p:sp>
    </p:spTree>
    <p:extLst>
      <p:ext uri="{BB962C8B-B14F-4D97-AF65-F5344CB8AC3E}">
        <p14:creationId xmlns:p14="http://schemas.microsoft.com/office/powerpoint/2010/main" val="426635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Calcium – RDA = 1200 mg/d (men 51-70 = 1000 mg/d)</a:t>
            </a:r>
          </a:p>
        </p:txBody>
      </p:sp>
      <p:sp>
        <p:nvSpPr>
          <p:cNvPr id="3" name="Content Placeholder 2"/>
          <p:cNvSpPr>
            <a:spLocks noGrp="1"/>
          </p:cNvSpPr>
          <p:nvPr>
            <p:ph idx="1"/>
          </p:nvPr>
        </p:nvSpPr>
        <p:spPr/>
        <p:txBody>
          <a:bodyPr>
            <a:normAutofit fontScale="92500" lnSpcReduction="20000"/>
          </a:bodyPr>
          <a:lstStyle/>
          <a:p>
            <a:r>
              <a:rPr lang="en-US" sz="2400" dirty="0">
                <a:latin typeface="Arial" panose="020B0604020202020204" pitchFamily="34" charset="0"/>
                <a:cs typeface="Arial" panose="020B0604020202020204" pitchFamily="34" charset="0"/>
              </a:rPr>
              <a:t>Function: 99% of calcium in body is in bones and teeth, 1% for muscle contraction, nerve function, blood clotting, blood pressure</a:t>
            </a:r>
          </a:p>
          <a:p>
            <a:r>
              <a:rPr lang="en-US" sz="2400" dirty="0">
                <a:latin typeface="Arial" panose="020B0604020202020204" pitchFamily="34" charset="0"/>
                <a:cs typeface="Arial" panose="020B0604020202020204" pitchFamily="34" charset="0"/>
              </a:rPr>
              <a:t>Signs of deficiency: weak, brittle bones = osteoporosis</a:t>
            </a:r>
          </a:p>
          <a:p>
            <a:r>
              <a:rPr lang="en-US" sz="2400" dirty="0">
                <a:latin typeface="Arial" panose="020B0604020202020204" pitchFamily="34" charset="0"/>
                <a:cs typeface="Arial" panose="020B0604020202020204" pitchFamily="34" charset="0"/>
              </a:rPr>
              <a:t>At risk for deficiency: growth periods, elderly, low calcium and </a:t>
            </a:r>
            <a:r>
              <a:rPr lang="en-US" sz="2400" dirty="0" err="1">
                <a:latin typeface="Arial" panose="020B0604020202020204" pitchFamily="34" charset="0"/>
                <a:cs typeface="Arial" panose="020B0604020202020204" pitchFamily="34" charset="0"/>
              </a:rPr>
              <a:t>Vit</a:t>
            </a:r>
            <a:r>
              <a:rPr lang="en-US" sz="2400" dirty="0">
                <a:latin typeface="Arial" panose="020B0604020202020204" pitchFamily="34" charset="0"/>
                <a:cs typeface="Arial" panose="020B0604020202020204" pitchFamily="34" charset="0"/>
              </a:rPr>
              <a:t> D intake, sedentary lifestyle, female</a:t>
            </a:r>
          </a:p>
          <a:p>
            <a:r>
              <a:rPr lang="en-US" sz="2400" dirty="0">
                <a:latin typeface="Arial" panose="020B0604020202020204" pitchFamily="34" charset="0"/>
                <a:cs typeface="Arial" panose="020B0604020202020204" pitchFamily="34" charset="0"/>
              </a:rPr>
              <a:t>NOTE: Oxalates in dark greens may inhibit absorption</a:t>
            </a:r>
          </a:p>
          <a:p>
            <a:pPr lvl="1"/>
            <a:r>
              <a:rPr lang="en-US" sz="2200" dirty="0">
                <a:latin typeface="Arial" panose="020B0604020202020204" pitchFamily="34" charset="0"/>
                <a:cs typeface="Arial" panose="020B0604020202020204" pitchFamily="34" charset="0"/>
              </a:rPr>
              <a:t>Kale, collards, mustard greens are well absorbed</a:t>
            </a:r>
          </a:p>
          <a:p>
            <a:pPr lvl="1"/>
            <a:r>
              <a:rPr lang="en-US" sz="2200" dirty="0">
                <a:latin typeface="Arial" panose="020B0604020202020204" pitchFamily="34" charset="0"/>
                <a:cs typeface="Arial" panose="020B0604020202020204" pitchFamily="34" charset="0"/>
              </a:rPr>
              <a:t>Spinach, chard, rhubarb, beet greens not well absorbed</a:t>
            </a:r>
          </a:p>
          <a:p>
            <a:r>
              <a:rPr lang="en-US" sz="2400" dirty="0">
                <a:latin typeface="Arial" panose="020B0604020202020204" pitchFamily="34" charset="0"/>
                <a:cs typeface="Arial" panose="020B0604020202020204" pitchFamily="34" charset="0"/>
              </a:rPr>
              <a:t>Food sources: dairy products and multiple plant-based foods (aim for at least 600 mg/d)</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48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Calcium Sources</a:t>
            </a:r>
          </a:p>
        </p:txBody>
      </p:sp>
      <p:pic>
        <p:nvPicPr>
          <p:cNvPr id="4" name="Content Placeholder 3"/>
          <p:cNvPicPr>
            <a:picLocks noGrp="1" noChangeAspect="1"/>
          </p:cNvPicPr>
          <p:nvPr>
            <p:ph idx="1"/>
          </p:nvPr>
        </p:nvPicPr>
        <p:blipFill>
          <a:blip r:embed="rId2"/>
          <a:stretch>
            <a:fillRect/>
          </a:stretch>
        </p:blipFill>
        <p:spPr>
          <a:xfrm>
            <a:off x="2079320" y="2422524"/>
            <a:ext cx="8710918" cy="3723751"/>
          </a:xfrm>
          <a:prstGeom prst="rect">
            <a:avLst/>
          </a:prstGeom>
        </p:spPr>
      </p:pic>
    </p:spTree>
    <p:extLst>
      <p:ext uri="{BB962C8B-B14F-4D97-AF65-F5344CB8AC3E}">
        <p14:creationId xmlns:p14="http://schemas.microsoft.com/office/powerpoint/2010/main" val="202080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Vitamin D – RDA 15 mg/d (51-70), 20 mg/d &gt;70</a:t>
            </a:r>
          </a:p>
        </p:txBody>
      </p:sp>
      <p:sp>
        <p:nvSpPr>
          <p:cNvPr id="3" name="Content Placeholder 2"/>
          <p:cNvSpPr>
            <a:spLocks noGrp="1"/>
          </p:cNvSpPr>
          <p:nvPr>
            <p:ph idx="1"/>
          </p:nvPr>
        </p:nvSpPr>
        <p:spPr/>
        <p:txBody>
          <a:bodyPr>
            <a:normAutofit fontScale="92500" lnSpcReduction="20000"/>
          </a:bodyPr>
          <a:lstStyle/>
          <a:p>
            <a:r>
              <a:rPr lang="en-US" sz="2400" dirty="0">
                <a:latin typeface="Arial" panose="020B0604020202020204" pitchFamily="34" charset="0"/>
                <a:cs typeface="Arial" panose="020B0604020202020204" pitchFamily="34" charset="0"/>
              </a:rPr>
              <a:t>Function: help with bone health by regulating calcium</a:t>
            </a:r>
          </a:p>
          <a:p>
            <a:r>
              <a:rPr lang="en-US" sz="2400" dirty="0">
                <a:latin typeface="Arial" panose="020B0604020202020204" pitchFamily="34" charset="0"/>
                <a:cs typeface="Arial" panose="020B0604020202020204" pitchFamily="34" charset="0"/>
              </a:rPr>
              <a:t>Deficiency: bone loss, </a:t>
            </a:r>
            <a:r>
              <a:rPr lang="en-US" sz="2400" dirty="0" err="1">
                <a:latin typeface="Arial" panose="020B0604020202020204" pitchFamily="34" charset="0"/>
                <a:cs typeface="Arial" panose="020B0604020202020204" pitchFamily="34" charset="0"/>
              </a:rPr>
              <a:t>osteomalacia</a:t>
            </a:r>
            <a:r>
              <a:rPr lang="en-US" sz="2400" dirty="0">
                <a:latin typeface="Arial" panose="020B0604020202020204" pitchFamily="34" charset="0"/>
                <a:cs typeface="Arial" panose="020B0604020202020204" pitchFamily="34" charset="0"/>
              </a:rPr>
              <a:t>, Rickets in children</a:t>
            </a:r>
          </a:p>
          <a:p>
            <a:r>
              <a:rPr lang="en-US" sz="2400" dirty="0" err="1">
                <a:latin typeface="Arial" panose="020B0604020202020204" pitchFamily="34" charset="0"/>
                <a:cs typeface="Arial" panose="020B0604020202020204" pitchFamily="34" charset="0"/>
              </a:rPr>
              <a:t>Vit</a:t>
            </a:r>
            <a:r>
              <a:rPr lang="en-US" sz="2400" dirty="0">
                <a:latin typeface="Arial" panose="020B0604020202020204" pitchFamily="34" charset="0"/>
                <a:cs typeface="Arial" panose="020B0604020202020204" pitchFamily="34" charset="0"/>
              </a:rPr>
              <a:t> D2 &amp; D3: D2 is plant-based, D3 is from lanolin (sheep’s wool) – but they do make D3 that is vegan</a:t>
            </a:r>
          </a:p>
          <a:p>
            <a:r>
              <a:rPr lang="en-US" sz="2400" dirty="0">
                <a:latin typeface="Arial" panose="020B0604020202020204" pitchFamily="34" charset="0"/>
                <a:cs typeface="Arial" panose="020B0604020202020204" pitchFamily="34" charset="0"/>
              </a:rPr>
              <a:t>Sources: sunlight, fatty fish, eggs, fortified foods, some mushrooms</a:t>
            </a:r>
          </a:p>
          <a:p>
            <a:r>
              <a:rPr lang="en-US" sz="2400" dirty="0">
                <a:latin typeface="Arial" panose="020B0604020202020204" pitchFamily="34" charset="0"/>
                <a:cs typeface="Arial" panose="020B0604020202020204" pitchFamily="34" charset="0"/>
              </a:rPr>
              <a:t>How much sunlight? </a:t>
            </a:r>
          </a:p>
          <a:p>
            <a:pPr lvl="1"/>
            <a:r>
              <a:rPr lang="en-US" sz="2200" dirty="0">
                <a:latin typeface="Arial" panose="020B0604020202020204" pitchFamily="34" charset="0"/>
                <a:cs typeface="Arial" panose="020B0604020202020204" pitchFamily="34" charset="0"/>
              </a:rPr>
              <a:t>If latitude of LA and south: 15 min/day (30 min darker skin or older)</a:t>
            </a:r>
          </a:p>
          <a:p>
            <a:pPr lvl="1"/>
            <a:r>
              <a:rPr lang="en-US" sz="2200" dirty="0">
                <a:latin typeface="Arial" panose="020B0604020202020204" pitchFamily="34" charset="0"/>
                <a:cs typeface="Arial" panose="020B0604020202020204" pitchFamily="34" charset="0"/>
              </a:rPr>
              <a:t>If more north, dark skinned or winter months – may need supplement (2000 IU </a:t>
            </a:r>
            <a:r>
              <a:rPr lang="en-US" sz="2200" dirty="0" err="1">
                <a:latin typeface="Arial" panose="020B0604020202020204" pitchFamily="34" charset="0"/>
                <a:cs typeface="Arial" panose="020B0604020202020204" pitchFamily="34" charset="0"/>
              </a:rPr>
              <a:t>Vit</a:t>
            </a:r>
            <a:r>
              <a:rPr lang="en-US" sz="2200" dirty="0">
                <a:latin typeface="Arial" panose="020B0604020202020204" pitchFamily="34" charset="0"/>
                <a:cs typeface="Arial" panose="020B0604020202020204" pitchFamily="34" charset="0"/>
              </a:rPr>
              <a:t> D3)</a:t>
            </a:r>
          </a:p>
          <a:p>
            <a:r>
              <a:rPr lang="en-US" sz="2400" dirty="0">
                <a:latin typeface="Arial" panose="020B0604020202020204" pitchFamily="34" charset="0"/>
                <a:cs typeface="Arial" panose="020B0604020202020204" pitchFamily="34" charset="0"/>
              </a:rPr>
              <a:t>May be associated with reduced progression to type 2 DM</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39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Mushrooms exposed to UV light</a:t>
            </a:r>
          </a:p>
        </p:txBody>
      </p:sp>
      <p:pic>
        <p:nvPicPr>
          <p:cNvPr id="4" name="Content Placeholder 3"/>
          <p:cNvPicPr>
            <a:picLocks noGrp="1" noChangeAspect="1"/>
          </p:cNvPicPr>
          <p:nvPr>
            <p:ph idx="1"/>
          </p:nvPr>
        </p:nvPicPr>
        <p:blipFill>
          <a:blip r:embed="rId2"/>
          <a:stretch>
            <a:fillRect/>
          </a:stretch>
        </p:blipFill>
        <p:spPr>
          <a:xfrm>
            <a:off x="2620963" y="2133600"/>
            <a:ext cx="8851900" cy="3778250"/>
          </a:xfrm>
          <a:prstGeom prst="rect">
            <a:avLst/>
          </a:prstGeom>
        </p:spPr>
      </p:pic>
    </p:spTree>
    <p:extLst>
      <p:ext uri="{BB962C8B-B14F-4D97-AF65-F5344CB8AC3E}">
        <p14:creationId xmlns:p14="http://schemas.microsoft.com/office/powerpoint/2010/main" val="421203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Iron – RDA = 8 mg/d</a:t>
            </a:r>
          </a:p>
        </p:txBody>
      </p:sp>
      <p:sp>
        <p:nvSpPr>
          <p:cNvPr id="3" name="Content Placeholder 2"/>
          <p:cNvSpPr>
            <a:spLocks noGrp="1"/>
          </p:cNvSpPr>
          <p:nvPr>
            <p:ph idx="1"/>
          </p:nvPr>
        </p:nvSpPr>
        <p:spPr>
          <a:xfrm>
            <a:off x="2589212" y="1263191"/>
            <a:ext cx="8915400" cy="5429839"/>
          </a:xfrm>
        </p:spPr>
        <p:txBody>
          <a:bodyPr>
            <a:normAutofit/>
          </a:bodyPr>
          <a:lstStyle/>
          <a:p>
            <a:r>
              <a:rPr lang="en-US" sz="2400" dirty="0">
                <a:latin typeface="Arial" panose="020B0604020202020204" pitchFamily="34" charset="0"/>
                <a:cs typeface="Arial" panose="020B0604020202020204" pitchFamily="34" charset="0"/>
              </a:rPr>
              <a:t>Functions: Helps red blood cells carry oxygen to muscles and tissues, immunity, DNA synthesis</a:t>
            </a:r>
          </a:p>
          <a:p>
            <a:r>
              <a:rPr lang="en-US" sz="2400" dirty="0">
                <a:latin typeface="Arial" panose="020B0604020202020204" pitchFamily="34" charset="0"/>
                <a:cs typeface="Arial" panose="020B0604020202020204" pitchFamily="34" charset="0"/>
              </a:rPr>
              <a:t>Deficiency = Anemia</a:t>
            </a:r>
          </a:p>
          <a:p>
            <a:r>
              <a:rPr lang="en-US" sz="2400" dirty="0">
                <a:latin typeface="Arial" panose="020B0604020202020204" pitchFamily="34" charset="0"/>
                <a:cs typeface="Arial" panose="020B0604020202020204" pitchFamily="34" charset="0"/>
              </a:rPr>
              <a:t>Signs of anemia: Fatigue</a:t>
            </a:r>
          </a:p>
          <a:p>
            <a:r>
              <a:rPr lang="en-US" sz="2400" dirty="0" err="1">
                <a:latin typeface="Arial" panose="020B0604020202020204" pitchFamily="34" charset="0"/>
                <a:cs typeface="Arial" panose="020B0604020202020204" pitchFamily="34" charset="0"/>
              </a:rPr>
              <a:t>Heme</a:t>
            </a:r>
            <a:r>
              <a:rPr lang="en-US" sz="2400" dirty="0">
                <a:latin typeface="Arial" panose="020B0604020202020204" pitchFamily="34" charset="0"/>
                <a:cs typeface="Arial" panose="020B0604020202020204" pitchFamily="34" charset="0"/>
              </a:rPr>
              <a:t> vs non-</a:t>
            </a:r>
            <a:r>
              <a:rPr lang="en-US" sz="2400" dirty="0" err="1">
                <a:latin typeface="Arial" panose="020B0604020202020204" pitchFamily="34" charset="0"/>
                <a:cs typeface="Arial" panose="020B0604020202020204" pitchFamily="34" charset="0"/>
              </a:rPr>
              <a:t>heme</a:t>
            </a:r>
            <a:r>
              <a:rPr lang="en-US" sz="2400" dirty="0">
                <a:latin typeface="Arial" panose="020B0604020202020204" pitchFamily="34" charset="0"/>
                <a:cs typeface="Arial" panose="020B0604020202020204" pitchFamily="34" charset="0"/>
              </a:rPr>
              <a:t> iron</a:t>
            </a:r>
          </a:p>
          <a:p>
            <a:r>
              <a:rPr lang="en-US" sz="2400" dirty="0" err="1">
                <a:latin typeface="Arial" panose="020B0604020202020204" pitchFamily="34" charset="0"/>
                <a:cs typeface="Arial" panose="020B0604020202020204" pitchFamily="34" charset="0"/>
              </a:rPr>
              <a:t>Phytates</a:t>
            </a:r>
            <a:r>
              <a:rPr lang="en-US" sz="2400" dirty="0">
                <a:latin typeface="Arial" panose="020B0604020202020204" pitchFamily="34" charset="0"/>
                <a:cs typeface="Arial" panose="020B0604020202020204" pitchFamily="34" charset="0"/>
              </a:rPr>
              <a:t> (in nuts, seeds, grains) – may bind iron</a:t>
            </a:r>
          </a:p>
          <a:p>
            <a:r>
              <a:rPr lang="en-US" sz="2400" dirty="0">
                <a:latin typeface="Arial" panose="020B0604020202020204" pitchFamily="34" charset="0"/>
                <a:cs typeface="Arial" panose="020B0604020202020204" pitchFamily="34" charset="0"/>
              </a:rPr>
              <a:t>Eat with </a:t>
            </a:r>
            <a:r>
              <a:rPr lang="en-US" sz="2400" dirty="0" err="1">
                <a:latin typeface="Arial" panose="020B0604020202020204" pitchFamily="34" charset="0"/>
                <a:cs typeface="Arial" panose="020B0604020202020204" pitchFamily="34" charset="0"/>
              </a:rPr>
              <a:t>Vit</a:t>
            </a:r>
            <a:r>
              <a:rPr lang="en-US" sz="2400" dirty="0">
                <a:latin typeface="Arial" panose="020B0604020202020204" pitchFamily="34" charset="0"/>
                <a:cs typeface="Arial" panose="020B0604020202020204" pitchFamily="34" charset="0"/>
              </a:rPr>
              <a:t> C foods – helps absorption</a:t>
            </a:r>
          </a:p>
          <a:p>
            <a:r>
              <a:rPr lang="en-US" sz="2400" dirty="0">
                <a:latin typeface="Arial" panose="020B0604020202020204" pitchFamily="34" charset="0"/>
                <a:cs typeface="Arial" panose="020B0604020202020204" pitchFamily="34" charset="0"/>
              </a:rPr>
              <a:t>Vegetarians store less iron – this might be good</a:t>
            </a:r>
          </a:p>
          <a:p>
            <a:r>
              <a:rPr lang="en-US" sz="2400" dirty="0">
                <a:latin typeface="Arial" panose="020B0604020202020204" pitchFamily="34" charset="0"/>
                <a:cs typeface="Arial" panose="020B0604020202020204" pitchFamily="34" charset="0"/>
              </a:rPr>
              <a:t>Coffee/tea and calcium decrease absorption</a:t>
            </a:r>
          </a:p>
          <a:p>
            <a:r>
              <a:rPr lang="en-US" sz="2400" dirty="0">
                <a:latin typeface="Arial" panose="020B0604020202020204" pitchFamily="34" charset="0"/>
                <a:cs typeface="Arial" panose="020B0604020202020204" pitchFamily="34" charset="0"/>
              </a:rPr>
              <a:t>Sources: beans/legumes, whole grains</a:t>
            </a:r>
          </a:p>
        </p:txBody>
      </p:sp>
    </p:spTree>
    <p:extLst>
      <p:ext uri="{BB962C8B-B14F-4D97-AF65-F5344CB8AC3E}">
        <p14:creationId xmlns:p14="http://schemas.microsoft.com/office/powerpoint/2010/main" val="421598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23316" y="744718"/>
            <a:ext cx="3977954" cy="5167132"/>
          </a:xfrm>
          <a:prstGeom prst="rect">
            <a:avLst/>
          </a:prstGeom>
        </p:spPr>
      </p:pic>
    </p:spTree>
    <p:extLst>
      <p:ext uri="{BB962C8B-B14F-4D97-AF65-F5344CB8AC3E}">
        <p14:creationId xmlns:p14="http://schemas.microsoft.com/office/powerpoint/2010/main" val="277803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Zinc – RDA 11 mg/d (men), 8 mg/d (women)</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Function: helps enzymes do their job, wound healing, taste perception</a:t>
            </a:r>
          </a:p>
          <a:p>
            <a:r>
              <a:rPr lang="en-US" sz="2400" dirty="0">
                <a:latin typeface="Arial" panose="020B0604020202020204" pitchFamily="34" charset="0"/>
                <a:cs typeface="Arial" panose="020B0604020202020204" pitchFamily="34" charset="0"/>
              </a:rPr>
              <a:t>Deficiency: lowers immunity, hair loss, loss of taste/smell</a:t>
            </a:r>
          </a:p>
          <a:p>
            <a:r>
              <a:rPr lang="en-US" sz="2400" dirty="0">
                <a:latin typeface="Arial" panose="020B0604020202020204" pitchFamily="34" charset="0"/>
                <a:cs typeface="Arial" panose="020B0604020202020204" pitchFamily="34" charset="0"/>
              </a:rPr>
              <a:t>Half of zinc intake in US is from meats</a:t>
            </a:r>
          </a:p>
          <a:p>
            <a:r>
              <a:rPr lang="en-US" sz="2400" dirty="0">
                <a:latin typeface="Arial" panose="020B0604020202020204" pitchFamily="34" charset="0"/>
                <a:cs typeface="Arial" panose="020B0604020202020204" pitchFamily="34" charset="0"/>
              </a:rPr>
              <a:t>Vegetarians may need 50% more than RDA</a:t>
            </a:r>
          </a:p>
          <a:p>
            <a:r>
              <a:rPr lang="en-US" sz="2400" dirty="0" err="1">
                <a:latin typeface="Arial" panose="020B0604020202020204" pitchFamily="34" charset="0"/>
                <a:cs typeface="Arial" panose="020B0604020202020204" pitchFamily="34" charset="0"/>
              </a:rPr>
              <a:t>Phytates</a:t>
            </a:r>
            <a:r>
              <a:rPr lang="en-US" sz="2400" dirty="0">
                <a:latin typeface="Arial" panose="020B0604020202020204" pitchFamily="34" charset="0"/>
                <a:cs typeface="Arial" panose="020B0604020202020204" pitchFamily="34" charset="0"/>
              </a:rPr>
              <a:t> inhibit absorption</a:t>
            </a:r>
          </a:p>
          <a:p>
            <a:r>
              <a:rPr lang="en-US" sz="2400" dirty="0">
                <a:latin typeface="Arial" panose="020B0604020202020204" pitchFamily="34" charset="0"/>
                <a:cs typeface="Arial" panose="020B0604020202020204" pitchFamily="34" charset="0"/>
              </a:rPr>
              <a:t>Sources: animal foods, fortified cereals, whole grains, beans, tofu, nuts/seeds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64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Folate – RDA 400 </a:t>
            </a:r>
            <a:r>
              <a:rPr lang="en-US" dirty="0" err="1">
                <a:latin typeface="Arial" panose="020B0604020202020204" pitchFamily="34" charset="0"/>
                <a:cs typeface="Arial" panose="020B0604020202020204" pitchFamily="34" charset="0"/>
              </a:rPr>
              <a:t>ug</a:t>
            </a:r>
            <a:r>
              <a:rPr lang="en-US" dirty="0">
                <a:latin typeface="Arial" panose="020B0604020202020204" pitchFamily="34" charset="0"/>
                <a:cs typeface="Arial" panose="020B0604020202020204" pitchFamily="34" charset="0"/>
              </a:rPr>
              <a:t>/d</a:t>
            </a:r>
          </a:p>
        </p:txBody>
      </p:sp>
      <p:sp>
        <p:nvSpPr>
          <p:cNvPr id="3" name="Content Placeholder 2"/>
          <p:cNvSpPr>
            <a:spLocks noGrp="1"/>
          </p:cNvSpPr>
          <p:nvPr>
            <p:ph idx="1"/>
          </p:nvPr>
        </p:nvSpPr>
        <p:spPr>
          <a:xfrm>
            <a:off x="2740041" y="1430451"/>
            <a:ext cx="8915400" cy="3777622"/>
          </a:xfrm>
        </p:spPr>
        <p:txBody>
          <a:bodyPr>
            <a:normAutofit/>
          </a:bodyPr>
          <a:lstStyle/>
          <a:p>
            <a:r>
              <a:rPr lang="en-US" sz="2400" dirty="0">
                <a:latin typeface="Arial" panose="020B0604020202020204" pitchFamily="34" charset="0"/>
                <a:cs typeface="Arial" panose="020B0604020202020204" pitchFamily="34" charset="0"/>
              </a:rPr>
              <a:t>Function: DNA synthesis, new cell formation (red blood cells), breakdown homocysteine</a:t>
            </a:r>
          </a:p>
          <a:p>
            <a:r>
              <a:rPr lang="en-US" sz="2400" dirty="0">
                <a:latin typeface="Arial" panose="020B0604020202020204" pitchFamily="34" charset="0"/>
                <a:cs typeface="Arial" panose="020B0604020202020204" pitchFamily="34" charset="0"/>
              </a:rPr>
              <a:t>Deficiency: Anemia, fatigue, weakness, neural tube defects, elevated homocysteine</a:t>
            </a:r>
          </a:p>
          <a:p>
            <a:r>
              <a:rPr lang="en-US" sz="2400" dirty="0">
                <a:latin typeface="Arial" panose="020B0604020202020204" pitchFamily="34" charset="0"/>
                <a:cs typeface="Arial" panose="020B0604020202020204" pitchFamily="34" charset="0"/>
              </a:rPr>
              <a:t>Elevated homocysteine increase atherosclerotic lesions</a:t>
            </a:r>
          </a:p>
          <a:p>
            <a:r>
              <a:rPr lang="en-US" sz="2400" dirty="0">
                <a:latin typeface="Arial" panose="020B0604020202020204" pitchFamily="34" charset="0"/>
                <a:cs typeface="Arial" panose="020B0604020202020204" pitchFamily="34" charset="0"/>
              </a:rPr>
              <a:t>Sources: think ‘foliage’, beans, whole grains, seeds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743" y="4114019"/>
            <a:ext cx="2826470" cy="2838248"/>
          </a:xfrm>
          <a:prstGeom prst="rect">
            <a:avLst/>
          </a:prstGeom>
        </p:spPr>
      </p:pic>
    </p:spTree>
    <p:extLst>
      <p:ext uri="{BB962C8B-B14F-4D97-AF65-F5344CB8AC3E}">
        <p14:creationId xmlns:p14="http://schemas.microsoft.com/office/powerpoint/2010/main" val="123762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Iodine – RDA 150 </a:t>
            </a:r>
            <a:r>
              <a:rPr lang="en-US" dirty="0" err="1">
                <a:latin typeface="Arial" panose="020B0604020202020204" pitchFamily="34" charset="0"/>
                <a:cs typeface="Arial" panose="020B0604020202020204" pitchFamily="34" charset="0"/>
              </a:rPr>
              <a:t>ug</a:t>
            </a:r>
            <a:r>
              <a:rPr lang="en-US" dirty="0">
                <a:latin typeface="Arial" panose="020B0604020202020204" pitchFamily="34" charset="0"/>
                <a:cs typeface="Arial" panose="020B0604020202020204" pitchFamily="34" charset="0"/>
              </a:rPr>
              <a:t>/d</a:t>
            </a:r>
          </a:p>
        </p:txBody>
      </p:sp>
      <p:sp>
        <p:nvSpPr>
          <p:cNvPr id="3" name="Content Placeholder 2"/>
          <p:cNvSpPr>
            <a:spLocks noGrp="1"/>
          </p:cNvSpPr>
          <p:nvPr>
            <p:ph idx="1"/>
          </p:nvPr>
        </p:nvSpPr>
        <p:spPr>
          <a:xfrm>
            <a:off x="2592925" y="1652833"/>
            <a:ext cx="8915400" cy="3777622"/>
          </a:xfrm>
        </p:spPr>
        <p:txBody>
          <a:bodyPr>
            <a:normAutofit/>
          </a:bodyPr>
          <a:lstStyle/>
          <a:p>
            <a:r>
              <a:rPr lang="en-US" sz="2400" dirty="0">
                <a:latin typeface="Arial" panose="020B0604020202020204" pitchFamily="34" charset="0"/>
                <a:cs typeface="Arial" panose="020B0604020202020204" pitchFamily="34" charset="0"/>
              </a:rPr>
              <a:t>Function: Part of thyroid hormones, help regulate growth, development and metabolic rate</a:t>
            </a:r>
          </a:p>
          <a:p>
            <a:r>
              <a:rPr lang="en-US" sz="2400" dirty="0">
                <a:latin typeface="Arial" panose="020B0604020202020204" pitchFamily="34" charset="0"/>
                <a:cs typeface="Arial" panose="020B0604020202020204" pitchFamily="34" charset="0"/>
              </a:rPr>
              <a:t>Deficiency: Goiter (hypothyroid)</a:t>
            </a:r>
          </a:p>
          <a:p>
            <a:r>
              <a:rPr lang="en-US" sz="2400" dirty="0">
                <a:latin typeface="Arial" panose="020B0604020202020204" pitchFamily="34" charset="0"/>
                <a:cs typeface="Arial" panose="020B0604020202020204" pitchFamily="34" charset="0"/>
              </a:rPr>
              <a:t>Food sources: iodized salt, seafood, dairy, sea vegetables (seaweed, nori, kombu – edible kelp), plants from iodine-rich soil</a:t>
            </a:r>
          </a:p>
          <a:p>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887" y="3879638"/>
            <a:ext cx="3869310" cy="25795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95" y="4201458"/>
            <a:ext cx="3010293" cy="22577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8627" y="4221946"/>
            <a:ext cx="2438400" cy="2237232"/>
          </a:xfrm>
          <a:prstGeom prst="rect">
            <a:avLst/>
          </a:prstGeom>
        </p:spPr>
      </p:pic>
    </p:spTree>
    <p:extLst>
      <p:ext uri="{BB962C8B-B14F-4D97-AF65-F5344CB8AC3E}">
        <p14:creationId xmlns:p14="http://schemas.microsoft.com/office/powerpoint/2010/main" val="142887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Happy Heart Month!</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What have you been doing for your heart?</a:t>
            </a:r>
          </a:p>
          <a:p>
            <a:r>
              <a:rPr lang="en-US" sz="2400" dirty="0">
                <a:latin typeface="Arial" panose="020B0604020202020204" pitchFamily="34" charset="0"/>
                <a:cs typeface="Arial" panose="020B0604020202020204" pitchFamily="34" charset="0"/>
              </a:rPr>
              <a:t>Any new recipes?</a:t>
            </a:r>
          </a:p>
          <a:p>
            <a:r>
              <a:rPr lang="en-US" sz="2400" dirty="0">
                <a:latin typeface="Arial" panose="020B0604020202020204" pitchFamily="34" charset="0"/>
                <a:cs typeface="Arial" panose="020B0604020202020204" pitchFamily="34" charset="0"/>
              </a:rPr>
              <a:t>How are you doing with the challenges this month?</a:t>
            </a:r>
          </a:p>
          <a:p>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187" y="3764045"/>
            <a:ext cx="3333750" cy="2667000"/>
          </a:xfrm>
          <a:prstGeom prst="rect">
            <a:avLst/>
          </a:prstGeom>
        </p:spPr>
      </p:pic>
    </p:spTree>
    <p:extLst>
      <p:ext uri="{BB962C8B-B14F-4D97-AF65-F5344CB8AC3E}">
        <p14:creationId xmlns:p14="http://schemas.microsoft.com/office/powerpoint/2010/main" val="2798020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Nutrients to consider for COVID</a:t>
            </a:r>
          </a:p>
        </p:txBody>
      </p:sp>
      <p:sp>
        <p:nvSpPr>
          <p:cNvPr id="3" name="Content Placeholder 2"/>
          <p:cNvSpPr>
            <a:spLocks noGrp="1"/>
          </p:cNvSpPr>
          <p:nvPr>
            <p:ph idx="1"/>
          </p:nvPr>
        </p:nvSpPr>
        <p:spPr/>
        <p:txBody>
          <a:bodyPr>
            <a:normAutofit fontScale="92500" lnSpcReduction="10000"/>
          </a:bodyPr>
          <a:lstStyle/>
          <a:p>
            <a:r>
              <a:rPr lang="en-US" sz="2800" dirty="0">
                <a:latin typeface="Arial" panose="020B0604020202020204" pitchFamily="34" charset="0"/>
                <a:cs typeface="Arial" panose="020B0604020202020204" pitchFamily="34" charset="0"/>
              </a:rPr>
              <a:t>Vitamin D3</a:t>
            </a:r>
          </a:p>
          <a:p>
            <a:pPr lvl="1"/>
            <a:r>
              <a:rPr lang="en-US" sz="2600" dirty="0">
                <a:latin typeface="Arial" panose="020B0604020202020204" pitchFamily="34" charset="0"/>
                <a:cs typeface="Arial" panose="020B0604020202020204" pitchFamily="34" charset="0"/>
              </a:rPr>
              <a:t>From Chrisbeatcancer.com</a:t>
            </a:r>
          </a:p>
          <a:p>
            <a:pPr lvl="1"/>
            <a:r>
              <a:rPr lang="en-US" sz="2600" dirty="0">
                <a:latin typeface="Arial" panose="020B0604020202020204" pitchFamily="34" charset="0"/>
                <a:cs typeface="Arial" panose="020B0604020202020204" pitchFamily="34" charset="0"/>
              </a:rPr>
              <a:t>4000 IU/day</a:t>
            </a:r>
          </a:p>
          <a:p>
            <a:pPr lvl="1"/>
            <a:r>
              <a:rPr lang="en-US" sz="2600" dirty="0">
                <a:latin typeface="Arial" panose="020B0604020202020204" pitchFamily="34" charset="0"/>
                <a:cs typeface="Arial" panose="020B0604020202020204" pitchFamily="34" charset="0"/>
              </a:rPr>
              <a:t>80% of COVID patients are deficient</a:t>
            </a:r>
          </a:p>
          <a:p>
            <a:pPr lvl="1"/>
            <a:r>
              <a:rPr lang="en-US" sz="2600" dirty="0">
                <a:latin typeface="Arial" panose="020B0604020202020204" pitchFamily="34" charset="0"/>
                <a:cs typeface="Arial" panose="020B0604020202020204" pitchFamily="34" charset="0"/>
              </a:rPr>
              <a:t>Vitamin D3 nearly doubled survival rate </a:t>
            </a:r>
            <a:r>
              <a:rPr lang="en-US" sz="2600">
                <a:latin typeface="Arial" panose="020B0604020202020204" pitchFamily="34" charset="0"/>
                <a:cs typeface="Arial" panose="020B0604020202020204" pitchFamily="34" charset="0"/>
              </a:rPr>
              <a:t>in nursing homes</a:t>
            </a:r>
            <a:endParaRPr lang="en-US" sz="24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Vitamin C</a:t>
            </a:r>
          </a:p>
          <a:p>
            <a:r>
              <a:rPr lang="en-US" sz="2800" dirty="0">
                <a:latin typeface="Arial" panose="020B0604020202020204" pitchFamily="34" charset="0"/>
                <a:cs typeface="Arial" panose="020B0604020202020204" pitchFamily="34" charset="0"/>
              </a:rPr>
              <a:t>Zinc</a:t>
            </a:r>
          </a:p>
          <a:p>
            <a:r>
              <a:rPr lang="en-US" sz="2800" dirty="0">
                <a:latin typeface="Arial" panose="020B0604020202020204" pitchFamily="34" charset="0"/>
                <a:cs typeface="Arial" panose="020B0604020202020204" pitchFamily="34" charset="0"/>
              </a:rPr>
              <a:t>Help to improve immune system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2761" y="1807913"/>
            <a:ext cx="3370868" cy="1928886"/>
          </a:xfrm>
          <a:prstGeom prst="rect">
            <a:avLst/>
          </a:prstGeom>
        </p:spPr>
      </p:pic>
    </p:spTree>
    <p:extLst>
      <p:ext uri="{BB962C8B-B14F-4D97-AF65-F5344CB8AC3E}">
        <p14:creationId xmlns:p14="http://schemas.microsoft.com/office/powerpoint/2010/main" val="203302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ttp://katesapartmentsteading.files.wordpress.com/2012/09/vegan-pla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728" y="3941306"/>
            <a:ext cx="2793884" cy="25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p:txBody>
          <a:bodyPr/>
          <a:lstStyle/>
          <a:p>
            <a:r>
              <a:rPr lang="en-US" altLang="en-US" dirty="0">
                <a:latin typeface="Arial" panose="020B0604020202020204" pitchFamily="34" charset="0"/>
              </a:rPr>
              <a:t>Meal Planning to get your micronutrients</a:t>
            </a:r>
          </a:p>
        </p:txBody>
      </p:sp>
      <p:sp>
        <p:nvSpPr>
          <p:cNvPr id="3" name="Content Placeholder 2"/>
          <p:cNvSpPr>
            <a:spLocks noGrp="1"/>
          </p:cNvSpPr>
          <p:nvPr>
            <p:ph idx="1"/>
          </p:nvPr>
        </p:nvSpPr>
        <p:spPr/>
        <p:txBody>
          <a:bodyPr/>
          <a:lstStyle/>
          <a:p>
            <a:pPr>
              <a:buFont typeface="Arial" charset="0"/>
              <a:buChar char="•"/>
              <a:defRPr/>
            </a:pPr>
            <a:r>
              <a:rPr lang="en-US" sz="3200" b="1" dirty="0">
                <a:solidFill>
                  <a:srgbClr val="FF0000"/>
                </a:solidFill>
              </a:rPr>
              <a:t>Fruit (3/day) + </a:t>
            </a:r>
            <a:r>
              <a:rPr lang="en-US" sz="3200" b="1" dirty="0">
                <a:solidFill>
                  <a:srgbClr val="00B050"/>
                </a:solidFill>
              </a:rPr>
              <a:t>Vegetable (4+/day) </a:t>
            </a:r>
          </a:p>
          <a:p>
            <a:pPr>
              <a:buFont typeface="Arial" charset="0"/>
              <a:buChar char="•"/>
              <a:defRPr/>
            </a:pPr>
            <a:r>
              <a:rPr lang="en-US" sz="3200" b="1" dirty="0">
                <a:solidFill>
                  <a:srgbClr val="0070C0"/>
                </a:solidFill>
              </a:rPr>
              <a:t>Aim for fruit &amp;/or veg at every meal</a:t>
            </a:r>
            <a:endParaRPr lang="en-US" sz="2800" dirty="0">
              <a:solidFill>
                <a:srgbClr val="0070C0"/>
              </a:solidFill>
            </a:endParaRPr>
          </a:p>
          <a:p>
            <a:pPr>
              <a:buFont typeface="Arial" charset="0"/>
              <a:buChar char="•"/>
              <a:defRPr/>
            </a:pPr>
            <a:r>
              <a:rPr lang="en-US" sz="2800" dirty="0"/>
              <a:t>A </a:t>
            </a:r>
            <a:r>
              <a:rPr lang="en-US" sz="3200" b="1" dirty="0">
                <a:solidFill>
                  <a:schemeClr val="accent2">
                    <a:lumMod val="50000"/>
                  </a:schemeClr>
                </a:solidFill>
              </a:rPr>
              <a:t>whole grain (5/day)</a:t>
            </a:r>
            <a:r>
              <a:rPr lang="en-US" sz="3200" b="1" dirty="0">
                <a:solidFill>
                  <a:schemeClr val="accent6">
                    <a:lumMod val="50000"/>
                  </a:schemeClr>
                </a:solidFill>
              </a:rPr>
              <a:t> </a:t>
            </a:r>
            <a:r>
              <a:rPr lang="en-US" sz="2800" dirty="0"/>
              <a:t>or starch with every meal </a:t>
            </a:r>
          </a:p>
          <a:p>
            <a:pPr>
              <a:buFont typeface="Arial" charset="0"/>
              <a:buChar char="•"/>
              <a:defRPr/>
            </a:pPr>
            <a:r>
              <a:rPr lang="en-US" sz="2800" dirty="0"/>
              <a:t>A </a:t>
            </a:r>
            <a:r>
              <a:rPr lang="en-US" sz="3200" b="1" dirty="0">
                <a:solidFill>
                  <a:srgbClr val="7030A0"/>
                </a:solidFill>
              </a:rPr>
              <a:t>protein (3/day)</a:t>
            </a:r>
            <a:r>
              <a:rPr lang="en-US" sz="2800" dirty="0">
                <a:solidFill>
                  <a:srgbClr val="7030A0"/>
                </a:solidFill>
              </a:rPr>
              <a:t> </a:t>
            </a:r>
            <a:r>
              <a:rPr lang="en-US" sz="2800" dirty="0"/>
              <a:t>or with                                  every meal </a:t>
            </a:r>
          </a:p>
        </p:txBody>
      </p:sp>
      <p:sp>
        <p:nvSpPr>
          <p:cNvPr id="922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9pPr>
          </a:lstStyle>
          <a:p>
            <a:pPr>
              <a:spcBef>
                <a:spcPct val="0"/>
              </a:spcBef>
              <a:buFontTx/>
              <a:buNone/>
            </a:pPr>
            <a:fld id="{20D9596F-676E-4520-9635-315B4377A8D9}" type="slidenum">
              <a:rPr lang="en-US" altLang="en-US" sz="1200">
                <a:solidFill>
                  <a:srgbClr val="898989"/>
                </a:solidFill>
                <a:latin typeface="Calibri" panose="020F0502020204030204" pitchFamily="34" charset="0"/>
              </a:rPr>
              <a:pPr>
                <a:spcBef>
                  <a:spcPct val="0"/>
                </a:spcBef>
                <a:buFontTx/>
                <a:buNone/>
              </a:pPr>
              <a:t>21</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1718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latin typeface="Arial" panose="020B0604020202020204" pitchFamily="34" charset="0"/>
              </a:rPr>
              <a:t>To maximize micronutrients: eat these multiple times a day</a:t>
            </a:r>
            <a:endParaRPr lang="en-US" altLang="en-US" i="1" dirty="0">
              <a:latin typeface="Arial" panose="020B0604020202020204" pitchFamily="34" charset="0"/>
            </a:endParaRPr>
          </a:p>
        </p:txBody>
      </p:sp>
      <p:sp>
        <p:nvSpPr>
          <p:cNvPr id="35843" name="Content Placeholder 2"/>
          <p:cNvSpPr>
            <a:spLocks noGrp="1"/>
          </p:cNvSpPr>
          <p:nvPr>
            <p:ph idx="1"/>
          </p:nvPr>
        </p:nvSpPr>
        <p:spPr>
          <a:xfrm>
            <a:off x="2360614" y="2041526"/>
            <a:ext cx="6681787" cy="4105275"/>
          </a:xfrm>
        </p:spPr>
        <p:txBody>
          <a:bodyPr/>
          <a:lstStyle/>
          <a:p>
            <a:pPr marL="457200" indent="-457200">
              <a:buFont typeface="+mj-lt"/>
              <a:buAutoNum type="arabicPeriod"/>
              <a:defRPr/>
            </a:pPr>
            <a:r>
              <a:rPr lang="en-US" altLang="en-US" sz="2800" dirty="0">
                <a:latin typeface="Arial" panose="020B0604020202020204" pitchFamily="34" charset="0"/>
              </a:rPr>
              <a:t>	Vegetables – include variety dark greens</a:t>
            </a:r>
          </a:p>
          <a:p>
            <a:pPr marL="457200" indent="-457200">
              <a:buFont typeface="+mj-lt"/>
              <a:buAutoNum type="arabicPeriod"/>
              <a:defRPr/>
            </a:pPr>
            <a:r>
              <a:rPr lang="en-US" altLang="en-US" sz="2800" dirty="0">
                <a:latin typeface="Arial" panose="020B0604020202020204" pitchFamily="34" charset="0"/>
              </a:rPr>
              <a:t>	Fruits – with skin</a:t>
            </a:r>
          </a:p>
          <a:p>
            <a:pPr marL="457200" indent="-457200">
              <a:buFont typeface="+mj-lt"/>
              <a:buAutoNum type="arabicPeriod"/>
              <a:defRPr/>
            </a:pPr>
            <a:r>
              <a:rPr lang="en-US" altLang="en-US" sz="2800" dirty="0">
                <a:latin typeface="Arial" panose="020B0604020202020204" pitchFamily="34" charset="0"/>
              </a:rPr>
              <a:t>	Beans/lentils/peas</a:t>
            </a:r>
          </a:p>
          <a:p>
            <a:pPr marL="457200" indent="-457200">
              <a:buFont typeface="+mj-lt"/>
              <a:buAutoNum type="arabicPeriod"/>
              <a:defRPr/>
            </a:pPr>
            <a:r>
              <a:rPr lang="en-US" altLang="en-US" sz="2800" dirty="0">
                <a:latin typeface="Arial" panose="020B0604020202020204" pitchFamily="34" charset="0"/>
              </a:rPr>
              <a:t>	Nuts and Seeds</a:t>
            </a:r>
          </a:p>
          <a:p>
            <a:pPr marL="457200" indent="-457200">
              <a:buFont typeface="+mj-lt"/>
              <a:buAutoNum type="arabicPeriod"/>
              <a:defRPr/>
            </a:pPr>
            <a:r>
              <a:rPr lang="en-US" altLang="en-US" sz="2800" dirty="0">
                <a:latin typeface="Arial" panose="020B0604020202020204" pitchFamily="34" charset="0"/>
              </a:rPr>
              <a:t>	Whole intact grains</a:t>
            </a:r>
          </a:p>
          <a:p>
            <a:pPr marL="457200" indent="-457200">
              <a:buFont typeface="+mj-lt"/>
              <a:buAutoNum type="arabicPeriod"/>
              <a:defRPr/>
            </a:pPr>
            <a:r>
              <a:rPr lang="en-US" altLang="en-US" sz="2800" dirty="0">
                <a:latin typeface="Arial" panose="020B0604020202020204" pitchFamily="34" charset="0"/>
              </a:rPr>
              <a:t>	Herbs and spices</a:t>
            </a:r>
          </a:p>
          <a:p>
            <a:pPr algn="l">
              <a:defRPr/>
            </a:pPr>
            <a:endParaRPr lang="en-US" altLang="en-US" dirty="0">
              <a:latin typeface="Arial" panose="020B0604020202020204" pitchFamily="34" charset="0"/>
            </a:endParaRPr>
          </a:p>
          <a:p>
            <a:pPr algn="l">
              <a:defRPr/>
            </a:pPr>
            <a:endParaRPr lang="en-US" altLang="en-US" dirty="0">
              <a:latin typeface="Arial" panose="020B0604020202020204" pitchFamily="34" charset="0"/>
            </a:endParaRPr>
          </a:p>
          <a:p>
            <a:pPr algn="l">
              <a:defRPr/>
            </a:pPr>
            <a:endParaRPr lang="en-US" altLang="en-US" dirty="0">
              <a:latin typeface="Arial" panose="020B0604020202020204" pitchFamily="34" charset="0"/>
            </a:endParaRPr>
          </a:p>
          <a:p>
            <a:pPr algn="l">
              <a:defRPr/>
            </a:pPr>
            <a:endParaRPr lang="en-US" altLang="en-US" dirty="0">
              <a:latin typeface="Arial" panose="020B0604020202020204" pitchFamily="34" charset="0"/>
            </a:endParaRP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panose="020B0604020202020204" pitchFamily="34" charset="0"/>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9pPr>
          </a:lstStyle>
          <a:p>
            <a:pPr algn="r">
              <a:spcBef>
                <a:spcPct val="0"/>
              </a:spcBef>
              <a:buFontTx/>
              <a:buNone/>
            </a:pPr>
            <a:fld id="{7C7C24F5-6D88-4F8D-8584-E0E86B7FA2D6}" type="slidenum">
              <a:rPr lang="en-US" altLang="en-US" sz="1200">
                <a:solidFill>
                  <a:srgbClr val="898989"/>
                </a:solidFill>
                <a:latin typeface="Calibri" panose="020F0502020204030204" pitchFamily="34" charset="0"/>
              </a:rPr>
              <a:pPr algn="r">
                <a:spcBef>
                  <a:spcPct val="0"/>
                </a:spcBef>
                <a:buFontTx/>
                <a:buNone/>
              </a:pPr>
              <a:t>22</a:t>
            </a:fld>
            <a:endParaRPr lang="en-US" altLang="en-US" sz="1200">
              <a:solidFill>
                <a:srgbClr val="898989"/>
              </a:solidFill>
              <a:latin typeface="Calibri" panose="020F0502020204030204" pitchFamily="34" charset="0"/>
            </a:endParaRPr>
          </a:p>
        </p:txBody>
      </p:sp>
      <p:pic>
        <p:nvPicPr>
          <p:cNvPr id="32773" name="Content Placeholder 3" descr="\\sfbufs\GregorW$\My Pictures\New Image Rx F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2827339"/>
            <a:ext cx="255111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873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Planning Ahead</a:t>
            </a:r>
          </a:p>
        </p:txBody>
      </p:sp>
      <p:sp>
        <p:nvSpPr>
          <p:cNvPr id="3" name="Content Placeholder 2"/>
          <p:cNvSpPr>
            <a:spLocks noGrp="1"/>
          </p:cNvSpPr>
          <p:nvPr>
            <p:ph idx="1"/>
          </p:nvPr>
        </p:nvSpPr>
        <p:spPr>
          <a:xfrm>
            <a:off x="2592925" y="1582881"/>
            <a:ext cx="8915400" cy="3777622"/>
          </a:xfrm>
        </p:spPr>
        <p:txBody>
          <a:bodyPr>
            <a:noAutofit/>
          </a:bodyPr>
          <a:lstStyle/>
          <a:p>
            <a:r>
              <a:rPr lang="en-US" dirty="0">
                <a:latin typeface="Arial" panose="020B0604020202020204" pitchFamily="34" charset="0"/>
                <a:cs typeface="Arial" panose="020B0604020202020204" pitchFamily="34" charset="0"/>
              </a:rPr>
              <a:t>Think about what you want for the upcoming week</a:t>
            </a:r>
          </a:p>
          <a:p>
            <a:r>
              <a:rPr lang="en-US" dirty="0">
                <a:latin typeface="Arial" panose="020B0604020202020204" pitchFamily="34" charset="0"/>
                <a:cs typeface="Arial" panose="020B0604020202020204" pitchFamily="34" charset="0"/>
              </a:rPr>
              <a:t>Batch cook a few items:</a:t>
            </a:r>
          </a:p>
          <a:p>
            <a:pPr lvl="1"/>
            <a:r>
              <a:rPr lang="en-US" sz="1800" dirty="0">
                <a:latin typeface="Arial" panose="020B0604020202020204" pitchFamily="34" charset="0"/>
                <a:cs typeface="Arial" panose="020B0604020202020204" pitchFamily="34" charset="0"/>
              </a:rPr>
              <a:t>Oatmeal?</a:t>
            </a:r>
          </a:p>
          <a:p>
            <a:pPr lvl="1"/>
            <a:r>
              <a:rPr lang="en-US" sz="1800" dirty="0">
                <a:latin typeface="Arial" panose="020B0604020202020204" pitchFamily="34" charset="0"/>
                <a:cs typeface="Arial" panose="020B0604020202020204" pitchFamily="34" charset="0"/>
              </a:rPr>
              <a:t>Beans/lentils?</a:t>
            </a:r>
          </a:p>
          <a:p>
            <a:pPr lvl="1"/>
            <a:r>
              <a:rPr lang="en-US" sz="1800" dirty="0">
                <a:latin typeface="Arial" panose="020B0604020202020204" pitchFamily="34" charset="0"/>
                <a:cs typeface="Arial" panose="020B0604020202020204" pitchFamily="34" charset="0"/>
              </a:rPr>
              <a:t>Quinoa/brown rice?</a:t>
            </a:r>
          </a:p>
          <a:p>
            <a:pPr lvl="1"/>
            <a:r>
              <a:rPr lang="en-US" sz="1800" dirty="0">
                <a:latin typeface="Arial" panose="020B0604020202020204" pitchFamily="34" charset="0"/>
                <a:cs typeface="Arial" panose="020B0604020202020204" pitchFamily="34" charset="0"/>
              </a:rPr>
              <a:t>Sweet potatoes?</a:t>
            </a:r>
          </a:p>
          <a:p>
            <a:pPr lvl="1"/>
            <a:r>
              <a:rPr lang="en-US" sz="1800" dirty="0">
                <a:latin typeface="Arial" panose="020B0604020202020204" pitchFamily="34" charset="0"/>
                <a:cs typeface="Arial" panose="020B0604020202020204" pitchFamily="34" charset="0"/>
              </a:rPr>
              <a:t>Roasted veggies?</a:t>
            </a:r>
          </a:p>
          <a:p>
            <a:r>
              <a:rPr lang="en-US" dirty="0">
                <a:latin typeface="Arial" panose="020B0604020202020204" pitchFamily="34" charset="0"/>
                <a:cs typeface="Arial" panose="020B0604020202020204" pitchFamily="34" charset="0"/>
              </a:rPr>
              <a:t>Cut your veggies into the shapes you will need for the week:</a:t>
            </a:r>
          </a:p>
          <a:p>
            <a:pPr lvl="1"/>
            <a:r>
              <a:rPr lang="en-US" sz="1800" dirty="0">
                <a:latin typeface="Arial" panose="020B0604020202020204" pitchFamily="34" charset="0"/>
                <a:cs typeface="Arial" panose="020B0604020202020204" pitchFamily="34" charset="0"/>
              </a:rPr>
              <a:t>Diced or sliced</a:t>
            </a:r>
          </a:p>
          <a:p>
            <a:pPr lvl="1"/>
            <a:r>
              <a:rPr lang="en-US" sz="1800" dirty="0">
                <a:latin typeface="Arial" panose="020B0604020202020204" pitchFamily="34" charset="0"/>
                <a:cs typeface="Arial" panose="020B0604020202020204" pitchFamily="34" charset="0"/>
              </a:rPr>
              <a:t>Sticks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891" y="2063983"/>
            <a:ext cx="3390900" cy="2253872"/>
          </a:xfrm>
          <a:prstGeom prst="rect">
            <a:avLst/>
          </a:prstGeom>
        </p:spPr>
      </p:pic>
    </p:spTree>
    <p:extLst>
      <p:ext uri="{BB962C8B-B14F-4D97-AF65-F5344CB8AC3E}">
        <p14:creationId xmlns:p14="http://schemas.microsoft.com/office/powerpoint/2010/main" val="1970389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Build a better Power bowl</a:t>
            </a: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1-2 cups raw and/or cooked veggies</a:t>
            </a:r>
          </a:p>
          <a:p>
            <a:r>
              <a:rPr lang="en-US" sz="2000" dirty="0">
                <a:latin typeface="Arial" panose="020B0604020202020204" pitchFamily="34" charset="0"/>
                <a:cs typeface="Arial" panose="020B0604020202020204" pitchFamily="34" charset="0"/>
              </a:rPr>
              <a:t>½ -1 cup tofu or beans or lentils</a:t>
            </a:r>
          </a:p>
          <a:p>
            <a:r>
              <a:rPr lang="en-US" sz="2000" dirty="0">
                <a:latin typeface="Arial" panose="020B0604020202020204" pitchFamily="34" charset="0"/>
                <a:cs typeface="Arial" panose="020B0604020202020204" pitchFamily="34" charset="0"/>
              </a:rPr>
              <a:t>½ cup cooked whole grain</a:t>
            </a:r>
          </a:p>
          <a:p>
            <a:r>
              <a:rPr lang="en-US" sz="2000" dirty="0">
                <a:latin typeface="Arial" panose="020B0604020202020204" pitchFamily="34" charset="0"/>
                <a:cs typeface="Arial" panose="020B0604020202020204" pitchFamily="34" charset="0"/>
              </a:rPr>
              <a:t>2-3 cups salad greens/kale/spinach</a:t>
            </a:r>
          </a:p>
          <a:p>
            <a:r>
              <a:rPr lang="en-US" sz="2000" dirty="0">
                <a:latin typeface="Arial" panose="020B0604020202020204" pitchFamily="34" charset="0"/>
                <a:cs typeface="Arial" panose="020B0604020202020204" pitchFamily="34" charset="0"/>
              </a:rPr>
              <a:t>1 </a:t>
            </a:r>
            <a:r>
              <a:rPr lang="en-US" sz="2000" dirty="0" err="1">
                <a:latin typeface="Arial" panose="020B0604020202020204" pitchFamily="34" charset="0"/>
                <a:cs typeface="Arial" panose="020B0604020202020204" pitchFamily="34" charset="0"/>
              </a:rPr>
              <a:t>Tbsp</a:t>
            </a:r>
            <a:r>
              <a:rPr lang="en-US" sz="2000" dirty="0">
                <a:latin typeface="Arial" panose="020B0604020202020204" pitchFamily="34" charset="0"/>
                <a:cs typeface="Arial" panose="020B0604020202020204" pitchFamily="34" charset="0"/>
              </a:rPr>
              <a:t> nuts or seeds</a:t>
            </a:r>
          </a:p>
          <a:p>
            <a:r>
              <a:rPr lang="en-US" sz="2000" dirty="0">
                <a:latin typeface="Arial" panose="020B0604020202020204" pitchFamily="34" charset="0"/>
                <a:cs typeface="Arial" panose="020B0604020202020204" pitchFamily="34" charset="0"/>
              </a:rPr>
              <a:t>Dressing or sauce</a:t>
            </a:r>
          </a:p>
          <a:p>
            <a:r>
              <a:rPr lang="en-US" sz="2000" b="1" dirty="0">
                <a:latin typeface="Arial" panose="020B0604020202020204" pitchFamily="34" charset="0"/>
                <a:cs typeface="Arial" panose="020B0604020202020204" pitchFamily="34" charset="0"/>
              </a:rPr>
              <a:t>Extras: </a:t>
            </a:r>
            <a:r>
              <a:rPr lang="en-US" sz="2000" dirty="0">
                <a:latin typeface="Arial" panose="020B0604020202020204" pitchFamily="34" charset="0"/>
                <a:cs typeface="Arial" panose="020B0604020202020204" pitchFamily="34" charset="0"/>
              </a:rPr>
              <a:t>herbs, fruit, avocado</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4657" y="992330"/>
            <a:ext cx="3099955" cy="4649933"/>
          </a:xfrm>
          <a:prstGeom prst="rect">
            <a:avLst/>
          </a:prstGeom>
        </p:spPr>
      </p:pic>
    </p:spTree>
    <p:extLst>
      <p:ext uri="{BB962C8B-B14F-4D97-AF65-F5344CB8AC3E}">
        <p14:creationId xmlns:p14="http://schemas.microsoft.com/office/powerpoint/2010/main" val="128191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Build a better salad</a:t>
            </a:r>
          </a:p>
        </p:txBody>
      </p:sp>
      <p:sp>
        <p:nvSpPr>
          <p:cNvPr id="3" name="Content Placeholder 2"/>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Base of dark greens</a:t>
            </a:r>
          </a:p>
          <a:p>
            <a:r>
              <a:rPr lang="en-US" sz="2000" dirty="0">
                <a:latin typeface="Arial" panose="020B0604020202020204" pitchFamily="34" charset="0"/>
                <a:cs typeface="Arial" panose="020B0604020202020204" pitchFamily="34" charset="0"/>
              </a:rPr>
              <a:t>Top with favorite veggies</a:t>
            </a:r>
          </a:p>
          <a:p>
            <a:r>
              <a:rPr lang="en-US" sz="2000" dirty="0">
                <a:latin typeface="Arial" panose="020B0604020202020204" pitchFamily="34" charset="0"/>
                <a:cs typeface="Arial" panose="020B0604020202020204" pitchFamily="34" charset="0"/>
              </a:rPr>
              <a:t>Add leftover grains or veggies</a:t>
            </a:r>
          </a:p>
          <a:p>
            <a:r>
              <a:rPr lang="en-US" sz="2000" dirty="0">
                <a:latin typeface="Arial" panose="020B0604020202020204" pitchFamily="34" charset="0"/>
                <a:cs typeface="Arial" panose="020B0604020202020204" pitchFamily="34" charset="0"/>
              </a:rPr>
              <a:t>Add fruit</a:t>
            </a:r>
          </a:p>
          <a:p>
            <a:r>
              <a:rPr lang="en-US" sz="2000" dirty="0">
                <a:latin typeface="Arial" panose="020B0604020202020204" pitchFamily="34" charset="0"/>
                <a:cs typeface="Arial" panose="020B0604020202020204" pitchFamily="34" charset="0"/>
              </a:rPr>
              <a:t>Add a protein: beans, tofu, lentils, tempeh</a:t>
            </a:r>
          </a:p>
          <a:p>
            <a:r>
              <a:rPr lang="en-US" sz="2000" dirty="0">
                <a:latin typeface="Arial" panose="020B0604020202020204" pitchFamily="34" charset="0"/>
                <a:cs typeface="Arial" panose="020B0604020202020204" pitchFamily="34" charset="0"/>
              </a:rPr>
              <a:t>Add nuts/seeds</a:t>
            </a:r>
          </a:p>
          <a:p>
            <a:r>
              <a:rPr lang="en-US" sz="2000" dirty="0">
                <a:latin typeface="Arial" panose="020B0604020202020204" pitchFamily="34" charset="0"/>
                <a:cs typeface="Arial" panose="020B0604020202020204" pitchFamily="34" charset="0"/>
              </a:rPr>
              <a:t>Add a dressing (keep it on the side)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0460" y="771827"/>
            <a:ext cx="3754152" cy="2494947"/>
          </a:xfrm>
          <a:prstGeom prst="rect">
            <a:avLst/>
          </a:prstGeom>
        </p:spPr>
      </p:pic>
    </p:spTree>
    <p:extLst>
      <p:ext uri="{BB962C8B-B14F-4D97-AF65-F5344CB8AC3E}">
        <p14:creationId xmlns:p14="http://schemas.microsoft.com/office/powerpoint/2010/main" val="2483066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Build a better soup</a:t>
            </a:r>
          </a:p>
        </p:txBody>
      </p:sp>
      <p:sp>
        <p:nvSpPr>
          <p:cNvPr id="3" name="Content Placeholder 2"/>
          <p:cNvSpPr>
            <a:spLocks noGrp="1"/>
          </p:cNvSpPr>
          <p:nvPr>
            <p:ph idx="1"/>
          </p:nvPr>
        </p:nvSpPr>
        <p:spPr>
          <a:xfrm>
            <a:off x="2452254" y="1769919"/>
            <a:ext cx="8915400" cy="3777622"/>
          </a:xfrm>
        </p:spPr>
        <p:txBody>
          <a:bodyPr/>
          <a:lstStyle/>
          <a:p>
            <a:r>
              <a:rPr lang="en-US" sz="2000" dirty="0">
                <a:latin typeface="Arial" panose="020B0604020202020204" pitchFamily="34" charset="0"/>
                <a:cs typeface="Arial" panose="020B0604020202020204" pitchFamily="34" charset="0"/>
              </a:rPr>
              <a:t>Start with aromatics: carrots, onion/leeks, celery, garlic - sauté in pan coated with cooking spray</a:t>
            </a:r>
          </a:p>
          <a:p>
            <a:r>
              <a:rPr lang="en-US" sz="2000" dirty="0">
                <a:latin typeface="Arial" panose="020B0604020202020204" pitchFamily="34" charset="0"/>
                <a:cs typeface="Arial" panose="020B0604020202020204" pitchFamily="34" charset="0"/>
              </a:rPr>
              <a:t> Add other veggies: mushrooms or cauliflower or squash or potatoes or peppers</a:t>
            </a:r>
          </a:p>
          <a:p>
            <a:r>
              <a:rPr lang="en-US" sz="2000" dirty="0">
                <a:latin typeface="Arial" panose="020B0604020202020204" pitchFamily="34" charset="0"/>
                <a:cs typeface="Arial" panose="020B0604020202020204" pitchFamily="34" charset="0"/>
              </a:rPr>
              <a:t>Add beans/lentils and low sodium veggie broth and cook for about 20 - 45 min</a:t>
            </a:r>
          </a:p>
          <a:p>
            <a:r>
              <a:rPr lang="en-US" sz="2000" dirty="0">
                <a:latin typeface="Arial" panose="020B0604020202020204" pitchFamily="34" charset="0"/>
                <a:cs typeface="Arial" panose="020B0604020202020204" pitchFamily="34" charset="0"/>
              </a:rPr>
              <a:t>Add seasonings of choice</a:t>
            </a:r>
          </a:p>
          <a:p>
            <a:r>
              <a:rPr lang="en-US" sz="2000" dirty="0">
                <a:latin typeface="Arial" panose="020B0604020202020204" pitchFamily="34" charset="0"/>
                <a:cs typeface="Arial" panose="020B0604020202020204" pitchFamily="34" charset="0"/>
              </a:rPr>
              <a:t>Add 2 -3 cups raw greens until wilted and serve.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7912" y="3872177"/>
            <a:ext cx="3380509" cy="2253673"/>
          </a:xfrm>
          <a:prstGeom prst="rect">
            <a:avLst/>
          </a:prstGeom>
        </p:spPr>
      </p:pic>
    </p:spTree>
    <p:extLst>
      <p:ext uri="{BB962C8B-B14F-4D97-AF65-F5344CB8AC3E}">
        <p14:creationId xmlns:p14="http://schemas.microsoft.com/office/powerpoint/2010/main" val="312202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90170" y="7932255"/>
            <a:ext cx="5685282" cy="837476"/>
          </a:xfrm>
        </p:spPr>
        <p:txBody>
          <a:bodyPr>
            <a:normAutofit fontScale="90000"/>
          </a:bodyPr>
          <a:lstStyle/>
          <a:p>
            <a:pPr algn="ctr"/>
            <a:endParaRPr lang="en-US"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normAutofit/>
          </a:bodyPr>
          <a:lstStyle/>
          <a:p>
            <a:pPr algn="ctr"/>
            <a:r>
              <a:rPr lang="en-US" sz="4000" b="1" dirty="0">
                <a:solidFill>
                  <a:srgbClr val="FF0000"/>
                </a:solidFill>
              </a:rPr>
              <a:t>Remember your Why</a:t>
            </a:r>
          </a:p>
        </p:txBody>
      </p:sp>
      <p:pic>
        <p:nvPicPr>
          <p:cNvPr id="1026" name="Picture 2" descr="Image result for nutrition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576" y="628892"/>
            <a:ext cx="6074020" cy="425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021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Eat as if your life depended on it!</a:t>
            </a:r>
          </a:p>
        </p:txBody>
      </p:sp>
      <p:sp>
        <p:nvSpPr>
          <p:cNvPr id="624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9pPr>
          </a:lstStyle>
          <a:p>
            <a:pPr>
              <a:spcBef>
                <a:spcPct val="0"/>
              </a:spcBef>
              <a:buFontTx/>
              <a:buNone/>
            </a:pPr>
            <a:fld id="{140A9B84-99BF-4BEF-BDC0-CDD0D3852CA2}" type="slidenum">
              <a:rPr lang="en-US" altLang="en-US" sz="1200">
                <a:solidFill>
                  <a:srgbClr val="898989"/>
                </a:solidFill>
              </a:rPr>
              <a:pPr>
                <a:spcBef>
                  <a:spcPct val="0"/>
                </a:spcBef>
                <a:buFontTx/>
                <a:buNone/>
              </a:pPr>
              <a:t>28</a:t>
            </a:fld>
            <a:endParaRPr lang="en-US" altLang="en-US" sz="1200">
              <a:solidFill>
                <a:srgbClr val="898989"/>
              </a:solidFill>
            </a:endParaRPr>
          </a:p>
        </p:txBody>
      </p:sp>
      <p:pic>
        <p:nvPicPr>
          <p:cNvPr id="62468" name="Content Placeholder 6" descr="food heart.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67150" y="1646238"/>
            <a:ext cx="4300538" cy="4298950"/>
          </a:xfrm>
        </p:spPr>
      </p:pic>
      <p:pic>
        <p:nvPicPr>
          <p:cNvPr id="2" name="Picture 1"/>
          <p:cNvPicPr>
            <a:picLocks noChangeAspect="1"/>
          </p:cNvPicPr>
          <p:nvPr/>
        </p:nvPicPr>
        <p:blipFill>
          <a:blip r:embed="rId4"/>
          <a:stretch>
            <a:fillRect/>
          </a:stretch>
        </p:blipFill>
        <p:spPr>
          <a:xfrm>
            <a:off x="3648172" y="1871662"/>
            <a:ext cx="4628561" cy="4243376"/>
          </a:xfrm>
          <a:prstGeom prst="rect">
            <a:avLst/>
          </a:prstGeom>
        </p:spPr>
      </p:pic>
    </p:spTree>
    <p:extLst>
      <p:ext uri="{BB962C8B-B14F-4D97-AF65-F5344CB8AC3E}">
        <p14:creationId xmlns:p14="http://schemas.microsoft.com/office/powerpoint/2010/main" val="332309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Heart studies this month</a:t>
            </a:r>
          </a:p>
        </p:txBody>
      </p:sp>
      <p:sp>
        <p:nvSpPr>
          <p:cNvPr id="3" name="Content Placeholder 2"/>
          <p:cNvSpPr>
            <a:spLocks noGrp="1"/>
          </p:cNvSpPr>
          <p:nvPr>
            <p:ph idx="1"/>
          </p:nvPr>
        </p:nvSpPr>
        <p:spPr/>
        <p:txBody>
          <a:bodyPr>
            <a:normAutofit fontScale="92500" lnSpcReduction="10000"/>
          </a:bodyPr>
          <a:lstStyle/>
          <a:p>
            <a:r>
              <a:rPr lang="en-US" sz="2000" b="1" dirty="0">
                <a:latin typeface="Arial" panose="020B0604020202020204" pitchFamily="34" charset="0"/>
                <a:cs typeface="Arial" panose="020B0604020202020204" pitchFamily="34" charset="0"/>
              </a:rPr>
              <a:t>Association Between Coffee Intake and Incident Heart Failure Risk</a:t>
            </a:r>
          </a:p>
          <a:p>
            <a:pPr lvl="1"/>
            <a:r>
              <a:rPr lang="en-US" sz="2000" dirty="0">
                <a:latin typeface="Arial" panose="020B0604020202020204" pitchFamily="34" charset="0"/>
                <a:cs typeface="Arial" panose="020B0604020202020204" pitchFamily="34" charset="0"/>
              </a:rPr>
              <a:t>Higher coffee intake was found to be associated with reduced risk of HF in all three studies. Further study is warranted to better define the role, possible causality, and potential mechanism of coffee consumption as a potential modifiable risk factor for HF.</a:t>
            </a:r>
          </a:p>
          <a:p>
            <a:r>
              <a:rPr lang="en-US" sz="2200" b="1" dirty="0">
                <a:latin typeface="Arial" panose="020B0604020202020204" pitchFamily="34" charset="0"/>
                <a:cs typeface="Arial" panose="020B0604020202020204" pitchFamily="34" charset="0"/>
              </a:rPr>
              <a:t>A Mediterranean Diet and Low-Fat Vegan Diet to Improve Body Weight and </a:t>
            </a:r>
            <a:r>
              <a:rPr lang="en-US" sz="2200" b="1" dirty="0" err="1">
                <a:latin typeface="Arial" panose="020B0604020202020204" pitchFamily="34" charset="0"/>
                <a:cs typeface="Arial" panose="020B0604020202020204" pitchFamily="34" charset="0"/>
              </a:rPr>
              <a:t>Cardiometabolic</a:t>
            </a:r>
            <a:r>
              <a:rPr lang="en-US" sz="2200" b="1" dirty="0">
                <a:latin typeface="Arial" panose="020B0604020202020204" pitchFamily="34" charset="0"/>
                <a:cs typeface="Arial" panose="020B0604020202020204" pitchFamily="34" charset="0"/>
              </a:rPr>
              <a:t> Risk Factors: A Randomized, Cross-over Trial</a:t>
            </a:r>
            <a:endParaRPr lang="en-US" sz="22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A low-fat vegan diet improved body weight, lipid concentrations, and insulin sensitivity, both from baseline and compared with a Mediterranean diet. Blood pressure decreased on both diets, more on the Mediterranean diet.</a:t>
            </a:r>
          </a:p>
        </p:txBody>
      </p:sp>
    </p:spTree>
    <p:extLst>
      <p:ext uri="{BB962C8B-B14F-4D97-AF65-F5344CB8AC3E}">
        <p14:creationId xmlns:p14="http://schemas.microsoft.com/office/powerpoint/2010/main" val="26299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tLang="en-US" sz="4000" dirty="0">
                <a:latin typeface="Arial" panose="020B0604020202020204" pitchFamily="34" charset="0"/>
                <a:cs typeface="Arial" panose="020B0604020202020204" pitchFamily="34" charset="0"/>
              </a:rPr>
              <a:t>What is best for our heart?</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Whole Foods, Plant-based Eating Style</a:t>
            </a:r>
          </a:p>
        </p:txBody>
      </p:sp>
      <p:sp>
        <p:nvSpPr>
          <p:cNvPr id="35843" name="Content Placeholder 2"/>
          <p:cNvSpPr>
            <a:spLocks noGrp="1"/>
          </p:cNvSpPr>
          <p:nvPr>
            <p:ph idx="1"/>
          </p:nvPr>
        </p:nvSpPr>
        <p:spPr>
          <a:xfrm>
            <a:off x="2360614" y="1625601"/>
            <a:ext cx="7850187" cy="4525963"/>
          </a:xfrm>
        </p:spPr>
        <p:txBody>
          <a:bodyPr/>
          <a:lstStyle/>
          <a:p>
            <a:pPr algn="l">
              <a:defRPr/>
            </a:pPr>
            <a:endParaRPr lang="en-US" altLang="en-US" dirty="0">
              <a:latin typeface="Arial" panose="020B0604020202020204" pitchFamily="34" charset="0"/>
            </a:endParaRPr>
          </a:p>
          <a:p>
            <a:pPr marL="0" indent="0" algn="ctr">
              <a:buNone/>
              <a:defRPr/>
            </a:pPr>
            <a:r>
              <a:rPr lang="en-US" altLang="en-US" sz="2000" dirty="0">
                <a:latin typeface="Arial" panose="020B0604020202020204" pitchFamily="34" charset="0"/>
              </a:rPr>
              <a:t>Whole foods, plant-based diet is only plan to show reversal of chronic disease</a:t>
            </a:r>
          </a:p>
          <a:p>
            <a:pPr algn="l">
              <a:defRPr/>
            </a:pPr>
            <a:endParaRPr lang="en-US" altLang="en-US" dirty="0">
              <a:latin typeface="Arial" panose="020B0604020202020204" pitchFamily="34" charset="0"/>
            </a:endParaRPr>
          </a:p>
          <a:p>
            <a:pPr algn="l">
              <a:defRPr/>
            </a:pPr>
            <a:endParaRPr lang="en-US" altLang="en-US" dirty="0">
              <a:latin typeface="Arial" panose="020B0604020202020204" pitchFamily="34" charset="0"/>
            </a:endParaRPr>
          </a:p>
          <a:p>
            <a:pPr algn="l">
              <a:defRPr/>
            </a:pPr>
            <a:endParaRPr lang="en-US" altLang="en-US" dirty="0">
              <a:latin typeface="Arial" panose="020B0604020202020204" pitchFamily="34" charset="0"/>
            </a:endParaRP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panose="020B0604020202020204" pitchFamily="34" charset="0"/>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9pPr>
          </a:lstStyle>
          <a:p>
            <a:pPr algn="r">
              <a:spcBef>
                <a:spcPct val="0"/>
              </a:spcBef>
              <a:buFontTx/>
              <a:buNone/>
            </a:pPr>
            <a:fld id="{FD82BB08-4E7F-456F-A313-3CCF3FB41942}" type="slidenum">
              <a:rPr lang="en-US" altLang="en-US" sz="1200">
                <a:solidFill>
                  <a:srgbClr val="898989"/>
                </a:solidFill>
                <a:latin typeface="Calibri" panose="020F0502020204030204" pitchFamily="34" charset="0"/>
              </a:rPr>
              <a:pPr algn="r">
                <a:spcBef>
                  <a:spcPct val="0"/>
                </a:spcBef>
                <a:buFontTx/>
                <a:buNone/>
              </a:pPr>
              <a:t>4</a:t>
            </a:fld>
            <a:endParaRPr lang="en-US" altLang="en-US" sz="1200">
              <a:solidFill>
                <a:srgbClr val="898989"/>
              </a:solidFill>
              <a:latin typeface="Calibri" panose="020F0502020204030204" pitchFamily="34" charset="0"/>
            </a:endParaRPr>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272" y="3053761"/>
            <a:ext cx="3335077" cy="2287098"/>
          </a:xfrm>
          <a:prstGeom prst="rect">
            <a:avLst/>
          </a:prstGeom>
        </p:spPr>
      </p:pic>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523" y="3700495"/>
            <a:ext cx="2994566" cy="2667886"/>
          </a:xfrm>
          <a:prstGeom prst="rect">
            <a:avLst/>
          </a:prstGeom>
        </p:spPr>
      </p:pic>
      <p:pic>
        <p:nvPicPr>
          <p:cNvPr id="8" name="Picture 6" descr="http://katesapartmentsteading.files.wordpress.com/2012/09/vegan-pla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672" y="2906491"/>
            <a:ext cx="2793884" cy="25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9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Nutrients in a WFPB diet</a:t>
            </a:r>
          </a:p>
        </p:txBody>
      </p:sp>
      <p:sp>
        <p:nvSpPr>
          <p:cNvPr id="3" name="Content Placeholder 2"/>
          <p:cNvSpPr>
            <a:spLocks noGrp="1"/>
          </p:cNvSpPr>
          <p:nvPr>
            <p:ph sz="half" idx="1"/>
          </p:nvPr>
        </p:nvSpPr>
        <p:spPr>
          <a:xfrm>
            <a:off x="2589212" y="1442301"/>
            <a:ext cx="4313864" cy="5071621"/>
          </a:xfrm>
        </p:spPr>
        <p:txBody>
          <a:bodyPr>
            <a:normAutofit fontScale="85000" lnSpcReduction="20000"/>
          </a:bodyPr>
          <a:lstStyle/>
          <a:p>
            <a:r>
              <a:rPr lang="en-US" sz="2400" u="sng" dirty="0">
                <a:latin typeface="Arial" panose="020B0604020202020204" pitchFamily="34" charset="0"/>
                <a:cs typeface="Arial" panose="020B0604020202020204" pitchFamily="34" charset="0"/>
              </a:rPr>
              <a:t>Macro</a:t>
            </a:r>
            <a:r>
              <a:rPr lang="en-US" sz="2400" dirty="0">
                <a:latin typeface="Arial" panose="020B0604020202020204" pitchFamily="34" charset="0"/>
                <a:cs typeface="Arial" panose="020B0604020202020204" pitchFamily="34" charset="0"/>
              </a:rPr>
              <a:t>nutrients:</a:t>
            </a:r>
          </a:p>
          <a:p>
            <a:r>
              <a:rPr lang="en-US" sz="2400" dirty="0">
                <a:latin typeface="Arial" panose="020B0604020202020204" pitchFamily="34" charset="0"/>
                <a:cs typeface="Arial" panose="020B0604020202020204" pitchFamily="34" charset="0"/>
              </a:rPr>
              <a:t>Carbs</a:t>
            </a:r>
          </a:p>
          <a:p>
            <a:pPr lvl="1"/>
            <a:r>
              <a:rPr lang="en-US" sz="2200" dirty="0">
                <a:latin typeface="Arial" panose="020B0604020202020204" pitchFamily="34" charset="0"/>
                <a:cs typeface="Arial" panose="020B0604020202020204" pitchFamily="34" charset="0"/>
              </a:rPr>
              <a:t>Grains</a:t>
            </a:r>
          </a:p>
          <a:p>
            <a:pPr lvl="1"/>
            <a:r>
              <a:rPr lang="en-US" sz="2200" dirty="0">
                <a:latin typeface="Arial" panose="020B0604020202020204" pitchFamily="34" charset="0"/>
                <a:cs typeface="Arial" panose="020B0604020202020204" pitchFamily="34" charset="0"/>
              </a:rPr>
              <a:t>Fruits</a:t>
            </a:r>
          </a:p>
          <a:p>
            <a:pPr lvl="1"/>
            <a:r>
              <a:rPr lang="en-US" sz="2200" dirty="0">
                <a:latin typeface="Arial" panose="020B0604020202020204" pitchFamily="34" charset="0"/>
                <a:cs typeface="Arial" panose="020B0604020202020204" pitchFamily="34" charset="0"/>
              </a:rPr>
              <a:t>Veggies</a:t>
            </a:r>
          </a:p>
          <a:p>
            <a:pPr lvl="1"/>
            <a:r>
              <a:rPr lang="en-US" sz="2200" dirty="0">
                <a:latin typeface="Arial" panose="020B0604020202020204" pitchFamily="34" charset="0"/>
                <a:cs typeface="Arial" panose="020B0604020202020204" pitchFamily="34" charset="0"/>
              </a:rPr>
              <a:t>Beans</a:t>
            </a:r>
          </a:p>
          <a:p>
            <a:r>
              <a:rPr lang="en-US" sz="2400" dirty="0">
                <a:latin typeface="Arial" panose="020B0604020202020204" pitchFamily="34" charset="0"/>
                <a:cs typeface="Arial" panose="020B0604020202020204" pitchFamily="34" charset="0"/>
              </a:rPr>
              <a:t>Protein</a:t>
            </a:r>
          </a:p>
          <a:p>
            <a:pPr lvl="1"/>
            <a:r>
              <a:rPr lang="en-US" sz="2200" dirty="0">
                <a:latin typeface="Arial" panose="020B0604020202020204" pitchFamily="34" charset="0"/>
                <a:cs typeface="Arial" panose="020B0604020202020204" pitchFamily="34" charset="0"/>
              </a:rPr>
              <a:t>Beans, legumes</a:t>
            </a:r>
          </a:p>
          <a:p>
            <a:pPr lvl="1"/>
            <a:r>
              <a:rPr lang="en-US" sz="2200" dirty="0">
                <a:latin typeface="Arial" panose="020B0604020202020204" pitchFamily="34" charset="0"/>
                <a:cs typeface="Arial" panose="020B0604020202020204" pitchFamily="34" charset="0"/>
              </a:rPr>
              <a:t>Nuts, seeds</a:t>
            </a:r>
          </a:p>
          <a:p>
            <a:r>
              <a:rPr lang="en-US" sz="2400" dirty="0">
                <a:latin typeface="Arial" panose="020B0604020202020204" pitchFamily="34" charset="0"/>
                <a:cs typeface="Arial" panose="020B0604020202020204" pitchFamily="34" charset="0"/>
              </a:rPr>
              <a:t>Fats</a:t>
            </a:r>
          </a:p>
          <a:p>
            <a:pPr lvl="1"/>
            <a:r>
              <a:rPr lang="en-US" sz="2200" dirty="0">
                <a:latin typeface="Arial" panose="020B0604020202020204" pitchFamily="34" charset="0"/>
                <a:cs typeface="Arial" panose="020B0604020202020204" pitchFamily="34" charset="0"/>
              </a:rPr>
              <a:t>Avocado, olives</a:t>
            </a:r>
          </a:p>
          <a:p>
            <a:pPr lvl="1"/>
            <a:r>
              <a:rPr lang="en-US" sz="2200" dirty="0">
                <a:latin typeface="Arial" panose="020B0604020202020204" pitchFamily="34" charset="0"/>
                <a:cs typeface="Arial" panose="020B0604020202020204" pitchFamily="34" charset="0"/>
              </a:rPr>
              <a:t>Nuts, seeds</a:t>
            </a:r>
          </a:p>
        </p:txBody>
      </p:sp>
      <p:sp>
        <p:nvSpPr>
          <p:cNvPr id="4" name="Content Placeholder 3"/>
          <p:cNvSpPr>
            <a:spLocks noGrp="1"/>
          </p:cNvSpPr>
          <p:nvPr>
            <p:ph sz="half" idx="2"/>
          </p:nvPr>
        </p:nvSpPr>
        <p:spPr>
          <a:xfrm>
            <a:off x="7190747" y="1442301"/>
            <a:ext cx="4313864" cy="4967926"/>
          </a:xfrm>
        </p:spPr>
        <p:txBody>
          <a:bodyPr>
            <a:normAutofit fontScale="85000" lnSpcReduction="20000"/>
          </a:bodyPr>
          <a:lstStyle/>
          <a:p>
            <a:r>
              <a:rPr lang="en-US" sz="2400" u="sng" dirty="0">
                <a:latin typeface="Arial" panose="020B0604020202020204" pitchFamily="34" charset="0"/>
                <a:cs typeface="Arial" panose="020B0604020202020204" pitchFamily="34" charset="0"/>
              </a:rPr>
              <a:t>Micro</a:t>
            </a:r>
            <a:r>
              <a:rPr lang="en-US" sz="2400" dirty="0">
                <a:latin typeface="Arial" panose="020B0604020202020204" pitchFamily="34" charset="0"/>
                <a:cs typeface="Arial" panose="020B0604020202020204" pitchFamily="34" charset="0"/>
              </a:rPr>
              <a:t>nutrients &amp; water</a:t>
            </a:r>
          </a:p>
          <a:p>
            <a:r>
              <a:rPr lang="en-US" sz="2400" dirty="0">
                <a:latin typeface="Arial" panose="020B0604020202020204" pitchFamily="34" charset="0"/>
                <a:cs typeface="Arial" panose="020B0604020202020204" pitchFamily="34" charset="0"/>
              </a:rPr>
              <a:t>Vitamins</a:t>
            </a:r>
          </a:p>
          <a:p>
            <a:pPr lvl="1"/>
            <a:r>
              <a:rPr lang="en-US" sz="2200" dirty="0">
                <a:latin typeface="Arial" panose="020B0604020202020204" pitchFamily="34" charset="0"/>
                <a:cs typeface="Arial" panose="020B0604020202020204" pitchFamily="34" charset="0"/>
              </a:rPr>
              <a:t>Help release energy from macros</a:t>
            </a:r>
          </a:p>
          <a:p>
            <a:pPr lvl="1"/>
            <a:r>
              <a:rPr lang="en-US" sz="2200" dirty="0">
                <a:latin typeface="Arial" panose="020B0604020202020204" pitchFamily="34" charset="0"/>
                <a:cs typeface="Arial" panose="020B0604020202020204" pitchFamily="34" charset="0"/>
              </a:rPr>
              <a:t>Help functions in body</a:t>
            </a:r>
          </a:p>
          <a:p>
            <a:pPr lvl="1"/>
            <a:r>
              <a:rPr lang="en-US" sz="2200" dirty="0">
                <a:latin typeface="Arial" panose="020B0604020202020204" pitchFamily="34" charset="0"/>
                <a:cs typeface="Arial" panose="020B0604020202020204" pitchFamily="34" charset="0"/>
              </a:rPr>
              <a:t>13 vitamins</a:t>
            </a:r>
          </a:p>
          <a:p>
            <a:r>
              <a:rPr lang="en-US" sz="2400" dirty="0">
                <a:latin typeface="Arial" panose="020B0604020202020204" pitchFamily="34" charset="0"/>
                <a:cs typeface="Arial" panose="020B0604020202020204" pitchFamily="34" charset="0"/>
              </a:rPr>
              <a:t>Minerals</a:t>
            </a:r>
          </a:p>
          <a:p>
            <a:pPr lvl="1"/>
            <a:r>
              <a:rPr lang="en-US" sz="2200" dirty="0">
                <a:latin typeface="Arial" panose="020B0604020202020204" pitchFamily="34" charset="0"/>
                <a:cs typeface="Arial" panose="020B0604020202020204" pitchFamily="34" charset="0"/>
              </a:rPr>
              <a:t>Structure: bones &amp; teeth</a:t>
            </a:r>
          </a:p>
          <a:p>
            <a:pPr lvl="1"/>
            <a:r>
              <a:rPr lang="en-US" sz="2200" dirty="0">
                <a:latin typeface="Arial" panose="020B0604020202020204" pitchFamily="34" charset="0"/>
                <a:cs typeface="Arial" panose="020B0604020202020204" pitchFamily="34" charset="0"/>
              </a:rPr>
              <a:t>Found in our body fluids</a:t>
            </a:r>
          </a:p>
          <a:p>
            <a:pPr lvl="1"/>
            <a:r>
              <a:rPr lang="en-US" sz="2200" dirty="0">
                <a:latin typeface="Arial" panose="020B0604020202020204" pitchFamily="34" charset="0"/>
                <a:cs typeface="Arial" panose="020B0604020202020204" pitchFamily="34" charset="0"/>
              </a:rPr>
              <a:t>16 minerals</a:t>
            </a:r>
          </a:p>
          <a:p>
            <a:r>
              <a:rPr lang="en-US" sz="2400" dirty="0">
                <a:latin typeface="Arial" panose="020B0604020202020204" pitchFamily="34" charset="0"/>
                <a:cs typeface="Arial" panose="020B0604020202020204" pitchFamily="34" charset="0"/>
              </a:rPr>
              <a:t> Water</a:t>
            </a:r>
          </a:p>
          <a:p>
            <a:pPr lvl="1"/>
            <a:r>
              <a:rPr lang="en-US" sz="2200" dirty="0">
                <a:latin typeface="Arial" panose="020B0604020202020204" pitchFamily="34" charset="0"/>
                <a:cs typeface="Arial" panose="020B0604020202020204" pitchFamily="34" charset="0"/>
              </a:rPr>
              <a:t>All our bodily functions need water</a:t>
            </a:r>
          </a:p>
          <a:p>
            <a:pPr lvl="1"/>
            <a:r>
              <a:rPr lang="en-US" sz="2200" dirty="0">
                <a:latin typeface="Arial" panose="020B0604020202020204" pitchFamily="34" charset="0"/>
                <a:cs typeface="Arial" panose="020B0604020202020204" pitchFamily="34" charset="0"/>
              </a:rPr>
              <a:t>60% of our body</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9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latin typeface="Arial" panose="020B0604020202020204" pitchFamily="34" charset="0"/>
              </a:rPr>
              <a:t>To maximize micronutrients: Eat </a:t>
            </a:r>
            <a:r>
              <a:rPr lang="en-US" altLang="en-US" i="1" dirty="0">
                <a:latin typeface="Arial" panose="020B0604020202020204" pitchFamily="34" charset="0"/>
              </a:rPr>
              <a:t>Whole Foods</a:t>
            </a:r>
            <a:r>
              <a:rPr lang="en-US" altLang="en-US" dirty="0">
                <a:latin typeface="Arial" panose="020B0604020202020204" pitchFamily="34" charset="0"/>
              </a:rPr>
              <a:t> instead of </a:t>
            </a:r>
            <a:r>
              <a:rPr lang="en-US" altLang="en-US" i="1" dirty="0">
                <a:latin typeface="Arial" panose="020B0604020202020204" pitchFamily="34" charset="0"/>
              </a:rPr>
              <a:t>Food Products</a:t>
            </a:r>
          </a:p>
        </p:txBody>
      </p:sp>
      <p:sp>
        <p:nvSpPr>
          <p:cNvPr id="35843" name="Content Placeholder 2"/>
          <p:cNvSpPr>
            <a:spLocks noGrp="1"/>
          </p:cNvSpPr>
          <p:nvPr>
            <p:ph idx="1"/>
          </p:nvPr>
        </p:nvSpPr>
        <p:spPr>
          <a:xfrm>
            <a:off x="2360614" y="2041526"/>
            <a:ext cx="6681787" cy="4105275"/>
          </a:xfrm>
        </p:spPr>
        <p:txBody>
          <a:bodyPr/>
          <a:lstStyle/>
          <a:p>
            <a:pPr marL="457200" indent="-457200">
              <a:buFont typeface="+mj-lt"/>
              <a:buAutoNum type="arabicPeriod"/>
              <a:defRPr/>
            </a:pPr>
            <a:r>
              <a:rPr lang="en-US" altLang="en-US" sz="2800" dirty="0">
                <a:latin typeface="Arial" panose="020B0604020202020204" pitchFamily="34" charset="0"/>
              </a:rPr>
              <a:t>	Vegetables</a:t>
            </a:r>
          </a:p>
          <a:p>
            <a:pPr marL="457200" indent="-457200">
              <a:buFont typeface="+mj-lt"/>
              <a:buAutoNum type="arabicPeriod"/>
              <a:defRPr/>
            </a:pPr>
            <a:r>
              <a:rPr lang="en-US" altLang="en-US" sz="2800" dirty="0">
                <a:latin typeface="Arial" panose="020B0604020202020204" pitchFamily="34" charset="0"/>
              </a:rPr>
              <a:t>	Fruits</a:t>
            </a:r>
          </a:p>
          <a:p>
            <a:pPr marL="457200" indent="-457200">
              <a:buFont typeface="+mj-lt"/>
              <a:buAutoNum type="arabicPeriod"/>
              <a:defRPr/>
            </a:pPr>
            <a:r>
              <a:rPr lang="en-US" altLang="en-US" sz="2800" dirty="0">
                <a:latin typeface="Arial" panose="020B0604020202020204" pitchFamily="34" charset="0"/>
              </a:rPr>
              <a:t>	Beans</a:t>
            </a:r>
          </a:p>
          <a:p>
            <a:pPr marL="457200" indent="-457200">
              <a:buFont typeface="+mj-lt"/>
              <a:buAutoNum type="arabicPeriod"/>
              <a:defRPr/>
            </a:pPr>
            <a:r>
              <a:rPr lang="en-US" altLang="en-US" sz="2800" dirty="0">
                <a:latin typeface="Arial" panose="020B0604020202020204" pitchFamily="34" charset="0"/>
              </a:rPr>
              <a:t>	Nuts and Seeds</a:t>
            </a:r>
          </a:p>
          <a:p>
            <a:pPr marL="457200" indent="-457200">
              <a:buFont typeface="+mj-lt"/>
              <a:buAutoNum type="arabicPeriod"/>
              <a:defRPr/>
            </a:pPr>
            <a:r>
              <a:rPr lang="en-US" altLang="en-US" sz="2800" dirty="0">
                <a:latin typeface="Arial" panose="020B0604020202020204" pitchFamily="34" charset="0"/>
              </a:rPr>
              <a:t>	Whole intact grains</a:t>
            </a:r>
          </a:p>
          <a:p>
            <a:pPr marL="457200" indent="-457200">
              <a:buFont typeface="+mj-lt"/>
              <a:buAutoNum type="arabicPeriod"/>
              <a:defRPr/>
            </a:pPr>
            <a:r>
              <a:rPr lang="en-US" altLang="en-US" sz="2800" dirty="0">
                <a:latin typeface="Arial" panose="020B0604020202020204" pitchFamily="34" charset="0"/>
              </a:rPr>
              <a:t>	Herbs and spices</a:t>
            </a:r>
          </a:p>
          <a:p>
            <a:pPr algn="l">
              <a:defRPr/>
            </a:pPr>
            <a:endParaRPr lang="en-US" altLang="en-US" dirty="0">
              <a:latin typeface="Arial" panose="020B0604020202020204" pitchFamily="34" charset="0"/>
            </a:endParaRPr>
          </a:p>
          <a:p>
            <a:pPr algn="l">
              <a:defRPr/>
            </a:pPr>
            <a:endParaRPr lang="en-US" altLang="en-US" dirty="0">
              <a:latin typeface="Arial" panose="020B0604020202020204" pitchFamily="34" charset="0"/>
            </a:endParaRPr>
          </a:p>
          <a:p>
            <a:pPr algn="l">
              <a:defRPr/>
            </a:pPr>
            <a:endParaRPr lang="en-US" altLang="en-US" dirty="0">
              <a:latin typeface="Arial" panose="020B0604020202020204" pitchFamily="34" charset="0"/>
            </a:endParaRPr>
          </a:p>
          <a:p>
            <a:pPr algn="l">
              <a:defRPr/>
            </a:pPr>
            <a:endParaRPr lang="en-US" altLang="en-US" dirty="0">
              <a:latin typeface="Arial" panose="020B0604020202020204" pitchFamily="34" charset="0"/>
            </a:endParaRP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panose="020B0604020202020204" pitchFamily="34" charset="0"/>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9pPr>
          </a:lstStyle>
          <a:p>
            <a:pPr algn="r">
              <a:spcBef>
                <a:spcPct val="0"/>
              </a:spcBef>
              <a:buFontTx/>
              <a:buNone/>
            </a:pPr>
            <a:fld id="{7C7C24F5-6D88-4F8D-8584-E0E86B7FA2D6}" type="slidenum">
              <a:rPr lang="en-US" altLang="en-US" sz="1200">
                <a:solidFill>
                  <a:srgbClr val="898989"/>
                </a:solidFill>
                <a:latin typeface="Calibri" panose="020F0502020204030204" pitchFamily="34" charset="0"/>
              </a:rPr>
              <a:pPr algn="r">
                <a:spcBef>
                  <a:spcPct val="0"/>
                </a:spcBef>
                <a:buFontTx/>
                <a:buNone/>
              </a:pPr>
              <a:t>6</a:t>
            </a:fld>
            <a:endParaRPr lang="en-US" altLang="en-US" sz="1200">
              <a:solidFill>
                <a:srgbClr val="898989"/>
              </a:solidFill>
              <a:latin typeface="Calibri" panose="020F0502020204030204" pitchFamily="34" charset="0"/>
            </a:endParaRPr>
          </a:p>
        </p:txBody>
      </p:sp>
      <p:pic>
        <p:nvPicPr>
          <p:cNvPr id="32773" name="Content Placeholder 3" descr="\\sfbufs\GregorW$\My Pictures\New Image Rx F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2827339"/>
            <a:ext cx="255111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70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Vitamins</a:t>
            </a:r>
          </a:p>
        </p:txBody>
      </p:sp>
      <p:sp>
        <p:nvSpPr>
          <p:cNvPr id="3" name="Content Placeholder 2"/>
          <p:cNvSpPr>
            <a:spLocks noGrp="1"/>
          </p:cNvSpPr>
          <p:nvPr>
            <p:ph idx="1"/>
          </p:nvPr>
        </p:nvSpPr>
        <p:spPr/>
        <p:txBody>
          <a:bodyPr>
            <a:normAutofit/>
          </a:bodyPr>
          <a:lstStyle/>
          <a:p>
            <a:pPr marL="914400" lvl="2" indent="0">
              <a:buNone/>
            </a:pPr>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003" y="1264555"/>
            <a:ext cx="7780256" cy="5060831"/>
          </a:xfrm>
          <a:prstGeom prst="rect">
            <a:avLst/>
          </a:prstGeom>
        </p:spPr>
      </p:pic>
    </p:spTree>
    <p:extLst>
      <p:ext uri="{BB962C8B-B14F-4D97-AF65-F5344CB8AC3E}">
        <p14:creationId xmlns:p14="http://schemas.microsoft.com/office/powerpoint/2010/main" val="5121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Minerals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4991" y="1451728"/>
            <a:ext cx="4127038" cy="4431842"/>
          </a:xfrm>
        </p:spPr>
      </p:pic>
    </p:spTree>
    <p:extLst>
      <p:ext uri="{BB962C8B-B14F-4D97-AF65-F5344CB8AC3E}">
        <p14:creationId xmlns:p14="http://schemas.microsoft.com/office/powerpoint/2010/main" val="297132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WFPD – Nutrients to consider</a:t>
            </a:r>
          </a:p>
        </p:txBody>
      </p:sp>
      <p:sp>
        <p:nvSpPr>
          <p:cNvPr id="3" name="Content Placeholder 2"/>
          <p:cNvSpPr>
            <a:spLocks noGrp="1"/>
          </p:cNvSpPr>
          <p:nvPr>
            <p:ph idx="1"/>
          </p:nvPr>
        </p:nvSpPr>
        <p:spPr/>
        <p:txBody>
          <a:bodyPr>
            <a:normAutofit/>
          </a:bodyPr>
          <a:lstStyle/>
          <a:p>
            <a:r>
              <a:rPr lang="en-US" sz="2800" dirty="0" err="1">
                <a:latin typeface="Arial" panose="020B0604020202020204" pitchFamily="34" charset="0"/>
                <a:cs typeface="Arial" panose="020B0604020202020204" pitchFamily="34" charset="0"/>
              </a:rPr>
              <a:t>Vit</a:t>
            </a:r>
            <a:r>
              <a:rPr lang="en-US" sz="2800" dirty="0">
                <a:latin typeface="Arial" panose="020B0604020202020204" pitchFamily="34" charset="0"/>
                <a:cs typeface="Arial" panose="020B0604020202020204" pitchFamily="34" charset="0"/>
              </a:rPr>
              <a:t> B12</a:t>
            </a:r>
          </a:p>
          <a:p>
            <a:r>
              <a:rPr lang="en-US" sz="2800" dirty="0" err="1">
                <a:latin typeface="Arial" panose="020B0604020202020204" pitchFamily="34" charset="0"/>
                <a:cs typeface="Arial" panose="020B0604020202020204" pitchFamily="34" charset="0"/>
              </a:rPr>
              <a:t>Vit</a:t>
            </a:r>
            <a:r>
              <a:rPr lang="en-US" sz="2800" dirty="0">
                <a:latin typeface="Arial" panose="020B0604020202020204" pitchFamily="34" charset="0"/>
                <a:cs typeface="Arial" panose="020B0604020202020204" pitchFamily="34" charset="0"/>
              </a:rPr>
              <a:t> D</a:t>
            </a:r>
          </a:p>
          <a:p>
            <a:r>
              <a:rPr lang="en-US" sz="2800" dirty="0">
                <a:latin typeface="Arial" panose="020B0604020202020204" pitchFamily="34" charset="0"/>
                <a:cs typeface="Arial" panose="020B0604020202020204" pitchFamily="34" charset="0"/>
              </a:rPr>
              <a:t>Calcium</a:t>
            </a:r>
          </a:p>
          <a:p>
            <a:r>
              <a:rPr lang="en-US" sz="2800" dirty="0">
                <a:latin typeface="Arial" panose="020B0604020202020204" pitchFamily="34" charset="0"/>
                <a:cs typeface="Arial" panose="020B0604020202020204" pitchFamily="34" charset="0"/>
              </a:rPr>
              <a:t>Iron</a:t>
            </a:r>
          </a:p>
          <a:p>
            <a:r>
              <a:rPr lang="en-US" sz="2800" dirty="0">
                <a:latin typeface="Arial" panose="020B0604020202020204" pitchFamily="34" charset="0"/>
                <a:cs typeface="Arial" panose="020B0604020202020204" pitchFamily="34" charset="0"/>
              </a:rPr>
              <a:t>Zinc</a:t>
            </a:r>
          </a:p>
          <a:p>
            <a:r>
              <a:rPr lang="en-US" sz="2800" dirty="0">
                <a:latin typeface="Arial" panose="020B0604020202020204" pitchFamily="34" charset="0"/>
                <a:cs typeface="Arial" panose="020B0604020202020204" pitchFamily="34" charset="0"/>
              </a:rPr>
              <a:t>Iodine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680" y="1641161"/>
            <a:ext cx="5076825" cy="4762500"/>
          </a:xfrm>
          <a:prstGeom prst="rect">
            <a:avLst/>
          </a:prstGeom>
        </p:spPr>
      </p:pic>
    </p:spTree>
    <p:extLst>
      <p:ext uri="{BB962C8B-B14F-4D97-AF65-F5344CB8AC3E}">
        <p14:creationId xmlns:p14="http://schemas.microsoft.com/office/powerpoint/2010/main" val="320240787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499</TotalTime>
  <Words>1332</Words>
  <Application>Microsoft Office PowerPoint</Application>
  <PresentationFormat>Widescreen</PresentationFormat>
  <Paragraphs>185</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Wingdings 3</vt:lpstr>
      <vt:lpstr>Wisp</vt:lpstr>
      <vt:lpstr>Where are your Micronutrients? </vt:lpstr>
      <vt:lpstr>Happy Heart Month!</vt:lpstr>
      <vt:lpstr>Heart studies this month</vt:lpstr>
      <vt:lpstr>What is best for our heart? Whole Foods, Plant-based Eating Style</vt:lpstr>
      <vt:lpstr>Nutrients in a WFPB diet</vt:lpstr>
      <vt:lpstr>To maximize micronutrients: Eat Whole Foods instead of Food Products</vt:lpstr>
      <vt:lpstr>Vitamins</vt:lpstr>
      <vt:lpstr>Minerals</vt:lpstr>
      <vt:lpstr>WFPD – Nutrients to consider</vt:lpstr>
      <vt:lpstr>Vitamin B12 – RDA = 2.4 ug/d</vt:lpstr>
      <vt:lpstr>Calcium – RDA = 1200 mg/d (men 51-70 = 1000 mg/d)</vt:lpstr>
      <vt:lpstr>Calcium Sources</vt:lpstr>
      <vt:lpstr>Vitamin D – RDA 15 mg/d (51-70), 20 mg/d &gt;70</vt:lpstr>
      <vt:lpstr>Mushrooms exposed to UV light</vt:lpstr>
      <vt:lpstr>Iron – RDA = 8 mg/d</vt:lpstr>
      <vt:lpstr>PowerPoint Presentation</vt:lpstr>
      <vt:lpstr>Zinc – RDA 11 mg/d (men), 8 mg/d (women)</vt:lpstr>
      <vt:lpstr>Folate – RDA 400 ug/d</vt:lpstr>
      <vt:lpstr>Iodine – RDA 150 ug/d</vt:lpstr>
      <vt:lpstr>Nutrients to consider for COVID</vt:lpstr>
      <vt:lpstr>Meal Planning to get your micronutrients</vt:lpstr>
      <vt:lpstr>To maximize micronutrients: eat these multiple times a day</vt:lpstr>
      <vt:lpstr>Planning Ahead</vt:lpstr>
      <vt:lpstr>Build a better Power bowl</vt:lpstr>
      <vt:lpstr>Build a better salad</vt:lpstr>
      <vt:lpstr>Build a better soup</vt:lpstr>
      <vt:lpstr>PowerPoint Presentation</vt:lpstr>
      <vt:lpstr>Eat as if your life depended on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Linda Paumer</cp:lastModifiedBy>
  <cp:revision>57</cp:revision>
  <dcterms:created xsi:type="dcterms:W3CDTF">2017-10-06T15:56:23Z</dcterms:created>
  <dcterms:modified xsi:type="dcterms:W3CDTF">2021-02-24T03:05:39Z</dcterms:modified>
</cp:coreProperties>
</file>