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1"/>
  </p:sldMasterIdLst>
  <p:notesMasterIdLst>
    <p:notesMasterId r:id="rId37"/>
  </p:notesMasterIdLst>
  <p:sldIdLst>
    <p:sldId id="258" r:id="rId2"/>
    <p:sldId id="288" r:id="rId3"/>
    <p:sldId id="305" r:id="rId4"/>
    <p:sldId id="289" r:id="rId5"/>
    <p:sldId id="306" r:id="rId6"/>
    <p:sldId id="290" r:id="rId7"/>
    <p:sldId id="293" r:id="rId8"/>
    <p:sldId id="304" r:id="rId9"/>
    <p:sldId id="303" r:id="rId10"/>
    <p:sldId id="294" r:id="rId11"/>
    <p:sldId id="270" r:id="rId12"/>
    <p:sldId id="266" r:id="rId13"/>
    <p:sldId id="267" r:id="rId14"/>
    <p:sldId id="261" r:id="rId15"/>
    <p:sldId id="286" r:id="rId16"/>
    <p:sldId id="265" r:id="rId17"/>
    <p:sldId id="272" r:id="rId18"/>
    <p:sldId id="273" r:id="rId19"/>
    <p:sldId id="268" r:id="rId20"/>
    <p:sldId id="281" r:id="rId21"/>
    <p:sldId id="282" r:id="rId22"/>
    <p:sldId id="283" r:id="rId23"/>
    <p:sldId id="284" r:id="rId24"/>
    <p:sldId id="285" r:id="rId25"/>
    <p:sldId id="280" r:id="rId26"/>
    <p:sldId id="307" r:id="rId27"/>
    <p:sldId id="276" r:id="rId28"/>
    <p:sldId id="279" r:id="rId29"/>
    <p:sldId id="264" r:id="rId30"/>
    <p:sldId id="263" r:id="rId31"/>
    <p:sldId id="278" r:id="rId32"/>
    <p:sldId id="277" r:id="rId33"/>
    <p:sldId id="274" r:id="rId34"/>
    <p:sldId id="275" r:id="rId35"/>
    <p:sldId id="28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5501" autoAdjust="0"/>
  </p:normalViewPr>
  <p:slideViewPr>
    <p:cSldViewPr snapToGrid="0">
      <p:cViewPr>
        <p:scale>
          <a:sx n="69" d="100"/>
          <a:sy n="69" d="100"/>
        </p:scale>
        <p:origin x="-126" y="-2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70" d="100"/>
          <a:sy n="70" d="100"/>
        </p:scale>
        <p:origin x="324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A5B92A-866F-47ED-8629-8B8F4A005B2E}" type="datetimeFigureOut">
              <a:rPr lang="en-US" smtClean="0"/>
              <a:t>5/11/2020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C16E9-30A2-482D-B7F5-82A1124E6C84}" type="slidenum">
              <a:rPr lang="en-US" smtClean="0"/>
              <a:t>‹#›</a:t>
            </a:fld>
            <a:endParaRPr lang="en-US"/>
          </a:p>
        </p:txBody>
      </p:sp>
    </p:spTree>
    <p:extLst>
      <p:ext uri="{BB962C8B-B14F-4D97-AF65-F5344CB8AC3E}">
        <p14:creationId xmlns:p14="http://schemas.microsoft.com/office/powerpoint/2010/main" val="1715112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On the next few slides we’ll look at a few common varieties of beans and discuss their shape, size, and flavor.</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FA54AA6-FF45-4EEA-9CCD-5EF3E5C25D35}" type="slidenum">
              <a:rPr lang="en-US" altLang="en-US">
                <a:solidFill>
                  <a:prstClr val="black"/>
                </a:solidFill>
              </a:rPr>
              <a:pPr eaLnBrk="1" hangingPunct="1"/>
              <a:t>1</a:t>
            </a:fld>
            <a:endParaRPr lang="en-US" altLang="en-US">
              <a:solidFill>
                <a:prstClr val="black"/>
              </a:solidFill>
            </a:endParaRPr>
          </a:p>
        </p:txBody>
      </p:sp>
    </p:spTree>
    <p:extLst>
      <p:ext uri="{BB962C8B-B14F-4D97-AF65-F5344CB8AC3E}">
        <p14:creationId xmlns:p14="http://schemas.microsoft.com/office/powerpoint/2010/main" val="3536276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18A800E1-DE3C-4888-8820-67BF0EE4FD5D}" type="slidenum">
              <a:rPr lang="en-US" altLang="en-US" smtClean="0"/>
              <a:pPr>
                <a:spcBef>
                  <a:spcPct val="0"/>
                </a:spcBef>
              </a:pPr>
              <a:t>31</a:t>
            </a:fld>
            <a:endParaRPr lang="en-US" alt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Recs are per serving. </a:t>
            </a:r>
          </a:p>
        </p:txBody>
      </p:sp>
    </p:spTree>
    <p:extLst>
      <p:ext uri="{BB962C8B-B14F-4D97-AF65-F5344CB8AC3E}">
        <p14:creationId xmlns:p14="http://schemas.microsoft.com/office/powerpoint/2010/main" val="3000231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defRPr>
            </a:lvl1pPr>
            <a:lvl2pPr marL="742950" indent="-285750" defTabSz="925513">
              <a:spcBef>
                <a:spcPct val="30000"/>
              </a:spcBef>
              <a:defRPr sz="1200">
                <a:solidFill>
                  <a:schemeClr val="tx1"/>
                </a:solidFill>
                <a:latin typeface="Times New Roman" panose="02020603050405020304" pitchFamily="18" charset="0"/>
              </a:defRPr>
            </a:lvl2pPr>
            <a:lvl3pPr marL="1143000" indent="-228600" defTabSz="925513">
              <a:spcBef>
                <a:spcPct val="30000"/>
              </a:spcBef>
              <a:defRPr sz="1200">
                <a:solidFill>
                  <a:schemeClr val="tx1"/>
                </a:solidFill>
                <a:latin typeface="Times New Roman" panose="02020603050405020304" pitchFamily="18" charset="0"/>
              </a:defRPr>
            </a:lvl3pPr>
            <a:lvl4pPr marL="1600200" indent="-228600" defTabSz="925513">
              <a:spcBef>
                <a:spcPct val="30000"/>
              </a:spcBef>
              <a:defRPr sz="1200">
                <a:solidFill>
                  <a:schemeClr val="tx1"/>
                </a:solidFill>
                <a:latin typeface="Times New Roman" panose="02020603050405020304" pitchFamily="18" charset="0"/>
              </a:defRPr>
            </a:lvl4pPr>
            <a:lvl5pPr marL="2057400" indent="-228600" defTabSz="925513">
              <a:spcBef>
                <a:spcPct val="30000"/>
              </a:spcBef>
              <a:defRPr sz="1200">
                <a:solidFill>
                  <a:schemeClr val="tx1"/>
                </a:solidFill>
                <a:latin typeface="Times New Roman" panose="02020603050405020304" pitchFamily="18" charset="0"/>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819597E-32F6-4941-8FA8-A6C38233AFD0}" type="slidenum">
              <a:rPr lang="en-US" altLang="en-US" smtClean="0"/>
              <a:pPr>
                <a:spcBef>
                  <a:spcPct val="0"/>
                </a:spcBef>
              </a:pPr>
              <a:t>11</a:t>
            </a:fld>
            <a:endParaRPr lang="en-US" altLang="en-US" smtClean="0"/>
          </a:p>
        </p:txBody>
      </p:sp>
      <p:sp>
        <p:nvSpPr>
          <p:cNvPr id="75779" name="Rectangle 7"/>
          <p:cNvSpPr txBox="1">
            <a:spLocks noGrp="1"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65" tIns="46282" rIns="92565" bIns="46282" anchor="b"/>
          <a:lstStyle>
            <a:lvl1pPr defTabSz="925513">
              <a:spcBef>
                <a:spcPct val="30000"/>
              </a:spcBef>
              <a:defRPr sz="1200">
                <a:solidFill>
                  <a:schemeClr val="tx1"/>
                </a:solidFill>
                <a:latin typeface="Times New Roman" panose="02020603050405020304" pitchFamily="18" charset="0"/>
              </a:defRPr>
            </a:lvl1pPr>
            <a:lvl2pPr marL="742950" indent="-285750" defTabSz="925513">
              <a:spcBef>
                <a:spcPct val="30000"/>
              </a:spcBef>
              <a:defRPr sz="1200">
                <a:solidFill>
                  <a:schemeClr val="tx1"/>
                </a:solidFill>
                <a:latin typeface="Times New Roman" panose="02020603050405020304" pitchFamily="18" charset="0"/>
              </a:defRPr>
            </a:lvl2pPr>
            <a:lvl3pPr marL="1143000" indent="-228600" defTabSz="925513">
              <a:spcBef>
                <a:spcPct val="30000"/>
              </a:spcBef>
              <a:defRPr sz="1200">
                <a:solidFill>
                  <a:schemeClr val="tx1"/>
                </a:solidFill>
                <a:latin typeface="Times New Roman" panose="02020603050405020304" pitchFamily="18" charset="0"/>
              </a:defRPr>
            </a:lvl3pPr>
            <a:lvl4pPr marL="1600200" indent="-228600" defTabSz="925513">
              <a:spcBef>
                <a:spcPct val="30000"/>
              </a:spcBef>
              <a:defRPr sz="1200">
                <a:solidFill>
                  <a:schemeClr val="tx1"/>
                </a:solidFill>
                <a:latin typeface="Times New Roman" panose="02020603050405020304" pitchFamily="18" charset="0"/>
              </a:defRPr>
            </a:lvl4pPr>
            <a:lvl5pPr marL="2057400" indent="-228600" defTabSz="925513">
              <a:spcBef>
                <a:spcPct val="30000"/>
              </a:spcBef>
              <a:defRPr sz="1200">
                <a:solidFill>
                  <a:schemeClr val="tx1"/>
                </a:solidFill>
                <a:latin typeface="Times New Roman" panose="02020603050405020304" pitchFamily="18" charset="0"/>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C6E914B4-26A6-45E5-868B-C6087ECF48F0}" type="slidenum">
              <a:rPr lang="en-US" altLang="en-US"/>
              <a:pPr algn="r" eaLnBrk="1" hangingPunct="1">
                <a:spcBef>
                  <a:spcPct val="0"/>
                </a:spcBef>
              </a:pPr>
              <a:t>11</a:t>
            </a:fld>
            <a:endParaRPr lang="en-US" altLang="en-US"/>
          </a:p>
        </p:txBody>
      </p:sp>
      <p:sp>
        <p:nvSpPr>
          <p:cNvPr id="75780" name="Rectangle 2"/>
          <p:cNvSpPr>
            <a:spLocks noGrp="1" noRot="1" noChangeAspect="1" noChangeArrowheads="1" noTextEdit="1"/>
          </p:cNvSpPr>
          <p:nvPr>
            <p:ph type="sldImg"/>
          </p:nvPr>
        </p:nvSpPr>
        <p:spPr>
          <a:xfrm>
            <a:off x="292100" y="685800"/>
            <a:ext cx="6196013" cy="3486150"/>
          </a:xfrm>
          <a:ln/>
        </p:spPr>
      </p:sp>
      <p:sp>
        <p:nvSpPr>
          <p:cNvPr id="757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r>
              <a:rPr lang="en-US" altLang="en-US" smtClean="0"/>
              <a:t>Monounsaturated fat, some protein.</a:t>
            </a:r>
          </a:p>
          <a:p>
            <a:pPr eaLnBrk="1" hangingPunct="1"/>
            <a:r>
              <a:rPr lang="en-US" altLang="en-US" smtClean="0"/>
              <a:t>Some nuts and seeds (flax, walnuts) are excellent sources of essential fatty acids, and some (sunflower seeds, almonds, hazelnuts) are good sources of vitamin E.</a:t>
            </a:r>
          </a:p>
          <a:p>
            <a:pPr eaLnBrk="1" hangingPunct="1"/>
            <a:r>
              <a:rPr lang="en-US" altLang="en-US" smtClean="0"/>
              <a:t>Note: a handful is small portion.</a:t>
            </a:r>
          </a:p>
          <a:p>
            <a:pPr eaLnBrk="1" hangingPunct="1"/>
            <a:endParaRPr lang="en-US" altLang="en-US" smtClean="0"/>
          </a:p>
        </p:txBody>
      </p:sp>
    </p:spTree>
    <p:extLst>
      <p:ext uri="{BB962C8B-B14F-4D97-AF65-F5344CB8AC3E}">
        <p14:creationId xmlns:p14="http://schemas.microsoft.com/office/powerpoint/2010/main" val="388227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defRPr>
            </a:lvl1pPr>
            <a:lvl2pPr marL="742950" indent="-285750" defTabSz="925513">
              <a:spcBef>
                <a:spcPct val="30000"/>
              </a:spcBef>
              <a:defRPr sz="1200">
                <a:solidFill>
                  <a:schemeClr val="tx1"/>
                </a:solidFill>
                <a:latin typeface="Times New Roman" panose="02020603050405020304" pitchFamily="18" charset="0"/>
              </a:defRPr>
            </a:lvl2pPr>
            <a:lvl3pPr marL="1143000" indent="-228600" defTabSz="925513">
              <a:spcBef>
                <a:spcPct val="30000"/>
              </a:spcBef>
              <a:defRPr sz="1200">
                <a:solidFill>
                  <a:schemeClr val="tx1"/>
                </a:solidFill>
                <a:latin typeface="Times New Roman" panose="02020603050405020304" pitchFamily="18" charset="0"/>
              </a:defRPr>
            </a:lvl3pPr>
            <a:lvl4pPr marL="1600200" indent="-228600" defTabSz="925513">
              <a:spcBef>
                <a:spcPct val="30000"/>
              </a:spcBef>
              <a:defRPr sz="1200">
                <a:solidFill>
                  <a:schemeClr val="tx1"/>
                </a:solidFill>
                <a:latin typeface="Times New Roman" panose="02020603050405020304" pitchFamily="18" charset="0"/>
              </a:defRPr>
            </a:lvl4pPr>
            <a:lvl5pPr marL="2057400" indent="-228600" defTabSz="925513">
              <a:spcBef>
                <a:spcPct val="30000"/>
              </a:spcBef>
              <a:defRPr sz="1200">
                <a:solidFill>
                  <a:schemeClr val="tx1"/>
                </a:solidFill>
                <a:latin typeface="Times New Roman" panose="02020603050405020304" pitchFamily="18" charset="0"/>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73B9F91-2E6E-47D3-8466-74FF131BF3CB}" type="slidenum">
              <a:rPr lang="en-US" altLang="en-US" smtClean="0"/>
              <a:pPr>
                <a:spcBef>
                  <a:spcPct val="0"/>
                </a:spcBef>
              </a:pPr>
              <a:t>17</a:t>
            </a:fld>
            <a:endParaRPr lang="en-US" altLang="en-US" smtClean="0"/>
          </a:p>
        </p:txBody>
      </p:sp>
      <p:sp>
        <p:nvSpPr>
          <p:cNvPr id="78851" name="Rectangle 7"/>
          <p:cNvSpPr txBox="1">
            <a:spLocks noGrp="1"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65" tIns="46282" rIns="92565" bIns="46282" anchor="b"/>
          <a:lstStyle>
            <a:lvl1pPr defTabSz="925513">
              <a:spcBef>
                <a:spcPct val="30000"/>
              </a:spcBef>
              <a:defRPr sz="1200">
                <a:solidFill>
                  <a:schemeClr val="tx1"/>
                </a:solidFill>
                <a:latin typeface="Times New Roman" panose="02020603050405020304" pitchFamily="18" charset="0"/>
              </a:defRPr>
            </a:lvl1pPr>
            <a:lvl2pPr marL="742950" indent="-285750" defTabSz="925513">
              <a:spcBef>
                <a:spcPct val="30000"/>
              </a:spcBef>
              <a:defRPr sz="1200">
                <a:solidFill>
                  <a:schemeClr val="tx1"/>
                </a:solidFill>
                <a:latin typeface="Times New Roman" panose="02020603050405020304" pitchFamily="18" charset="0"/>
              </a:defRPr>
            </a:lvl2pPr>
            <a:lvl3pPr marL="1143000" indent="-228600" defTabSz="925513">
              <a:spcBef>
                <a:spcPct val="30000"/>
              </a:spcBef>
              <a:defRPr sz="1200">
                <a:solidFill>
                  <a:schemeClr val="tx1"/>
                </a:solidFill>
                <a:latin typeface="Times New Roman" panose="02020603050405020304" pitchFamily="18" charset="0"/>
              </a:defRPr>
            </a:lvl3pPr>
            <a:lvl4pPr marL="1600200" indent="-228600" defTabSz="925513">
              <a:spcBef>
                <a:spcPct val="30000"/>
              </a:spcBef>
              <a:defRPr sz="1200">
                <a:solidFill>
                  <a:schemeClr val="tx1"/>
                </a:solidFill>
                <a:latin typeface="Times New Roman" panose="02020603050405020304" pitchFamily="18" charset="0"/>
              </a:defRPr>
            </a:lvl4pPr>
            <a:lvl5pPr marL="2057400" indent="-228600" defTabSz="925513">
              <a:spcBef>
                <a:spcPct val="30000"/>
              </a:spcBef>
              <a:defRPr sz="1200">
                <a:solidFill>
                  <a:schemeClr val="tx1"/>
                </a:solidFill>
                <a:latin typeface="Times New Roman" panose="02020603050405020304" pitchFamily="18" charset="0"/>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6D57286D-FD53-4F9C-ABA8-20F6270BF36B}" type="slidenum">
              <a:rPr lang="en-US" altLang="en-US"/>
              <a:pPr algn="r" eaLnBrk="1" hangingPunct="1">
                <a:spcBef>
                  <a:spcPct val="0"/>
                </a:spcBef>
              </a:pPr>
              <a:t>17</a:t>
            </a:fld>
            <a:endParaRPr lang="en-US" altLang="en-US"/>
          </a:p>
        </p:txBody>
      </p:sp>
      <p:sp>
        <p:nvSpPr>
          <p:cNvPr id="78852" name="Rectangle 2"/>
          <p:cNvSpPr>
            <a:spLocks noGrp="1" noRot="1" noChangeAspect="1" noChangeArrowheads="1" noTextEdit="1"/>
          </p:cNvSpPr>
          <p:nvPr>
            <p:ph type="sldImg"/>
          </p:nvPr>
        </p:nvSpPr>
        <p:spPr>
          <a:xfrm>
            <a:off x="292100" y="685800"/>
            <a:ext cx="6196013" cy="3486150"/>
          </a:xfrm>
          <a:ln/>
        </p:spPr>
      </p:sp>
      <p:sp>
        <p:nvSpPr>
          <p:cNvPr id="788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“Fiber is the indigestible part of plants.  There’s 2 types…soluble &amp; insoluble.  </a:t>
            </a:r>
          </a:p>
          <a:p>
            <a:pPr eaLnBrk="1" hangingPunct="1"/>
            <a:endParaRPr lang="en-US" altLang="en-US" smtClean="0"/>
          </a:p>
          <a:p>
            <a:pPr eaLnBrk="1" hangingPunct="1"/>
            <a:r>
              <a:rPr lang="en-US" altLang="en-US" smtClean="0"/>
              <a:t>Soluble fiber means it mixes with water, while insoluble fiber repels water.  Both types of fiber help with a healthy GI tract –they increase bulk and motility.</a:t>
            </a:r>
          </a:p>
          <a:p>
            <a:pPr eaLnBrk="1" hangingPunct="1"/>
            <a:endParaRPr lang="en-US" altLang="en-US" smtClean="0"/>
          </a:p>
          <a:p>
            <a:pPr eaLnBrk="1" hangingPunct="1"/>
            <a:r>
              <a:rPr lang="en-US" altLang="en-US" smtClean="0"/>
              <a:t>Soluble fiber has been shown to have chol lowering properties.  No one knows for sure how, but it might work by blocking absorption of dietary cholesterol, some fatty acids, and bile acids.  So if the bile acids are passed out of the body, then your body’s cholesterol will be used to build more of them, thus indirectly helping to lower your cholesterol.”</a:t>
            </a:r>
          </a:p>
          <a:p>
            <a:pPr eaLnBrk="1" hangingPunct="1"/>
            <a:endParaRPr lang="en-US" altLang="en-US" smtClean="0"/>
          </a:p>
        </p:txBody>
      </p:sp>
    </p:spTree>
    <p:extLst>
      <p:ext uri="{BB962C8B-B14F-4D97-AF65-F5344CB8AC3E}">
        <p14:creationId xmlns:p14="http://schemas.microsoft.com/office/powerpoint/2010/main" val="3128366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defRPr>
            </a:lvl1pPr>
            <a:lvl2pPr marL="742950" indent="-285750" defTabSz="925513">
              <a:spcBef>
                <a:spcPct val="30000"/>
              </a:spcBef>
              <a:defRPr sz="1200">
                <a:solidFill>
                  <a:schemeClr val="tx1"/>
                </a:solidFill>
                <a:latin typeface="Times New Roman" panose="02020603050405020304" pitchFamily="18" charset="0"/>
              </a:defRPr>
            </a:lvl2pPr>
            <a:lvl3pPr marL="1143000" indent="-228600" defTabSz="925513">
              <a:spcBef>
                <a:spcPct val="30000"/>
              </a:spcBef>
              <a:defRPr sz="1200">
                <a:solidFill>
                  <a:schemeClr val="tx1"/>
                </a:solidFill>
                <a:latin typeface="Times New Roman" panose="02020603050405020304" pitchFamily="18" charset="0"/>
              </a:defRPr>
            </a:lvl3pPr>
            <a:lvl4pPr marL="1600200" indent="-228600" defTabSz="925513">
              <a:spcBef>
                <a:spcPct val="30000"/>
              </a:spcBef>
              <a:defRPr sz="1200">
                <a:solidFill>
                  <a:schemeClr val="tx1"/>
                </a:solidFill>
                <a:latin typeface="Times New Roman" panose="02020603050405020304" pitchFamily="18" charset="0"/>
              </a:defRPr>
            </a:lvl4pPr>
            <a:lvl5pPr marL="2057400" indent="-228600" defTabSz="925513">
              <a:spcBef>
                <a:spcPct val="30000"/>
              </a:spcBef>
              <a:defRPr sz="1200">
                <a:solidFill>
                  <a:schemeClr val="tx1"/>
                </a:solidFill>
                <a:latin typeface="Times New Roman" panose="02020603050405020304" pitchFamily="18" charset="0"/>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BDCCD9-B048-484E-B47E-53E45A8C1CF2}" type="slidenum">
              <a:rPr lang="en-US" altLang="en-US" smtClean="0"/>
              <a:pPr>
                <a:spcBef>
                  <a:spcPct val="0"/>
                </a:spcBef>
              </a:pPr>
              <a:t>18</a:t>
            </a:fld>
            <a:endParaRPr lang="en-US" altLang="en-US" smtClean="0"/>
          </a:p>
        </p:txBody>
      </p:sp>
      <p:sp>
        <p:nvSpPr>
          <p:cNvPr id="80899" name="Rectangle 7"/>
          <p:cNvSpPr txBox="1">
            <a:spLocks noGrp="1"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65" tIns="46282" rIns="92565" bIns="46282" anchor="b"/>
          <a:lstStyle>
            <a:lvl1pPr defTabSz="925513">
              <a:spcBef>
                <a:spcPct val="30000"/>
              </a:spcBef>
              <a:defRPr sz="1200">
                <a:solidFill>
                  <a:schemeClr val="tx1"/>
                </a:solidFill>
                <a:latin typeface="Times New Roman" panose="02020603050405020304" pitchFamily="18" charset="0"/>
              </a:defRPr>
            </a:lvl1pPr>
            <a:lvl2pPr marL="742950" indent="-285750" defTabSz="925513">
              <a:spcBef>
                <a:spcPct val="30000"/>
              </a:spcBef>
              <a:defRPr sz="1200">
                <a:solidFill>
                  <a:schemeClr val="tx1"/>
                </a:solidFill>
                <a:latin typeface="Times New Roman" panose="02020603050405020304" pitchFamily="18" charset="0"/>
              </a:defRPr>
            </a:lvl2pPr>
            <a:lvl3pPr marL="1143000" indent="-228600" defTabSz="925513">
              <a:spcBef>
                <a:spcPct val="30000"/>
              </a:spcBef>
              <a:defRPr sz="1200">
                <a:solidFill>
                  <a:schemeClr val="tx1"/>
                </a:solidFill>
                <a:latin typeface="Times New Roman" panose="02020603050405020304" pitchFamily="18" charset="0"/>
              </a:defRPr>
            </a:lvl3pPr>
            <a:lvl4pPr marL="1600200" indent="-228600" defTabSz="925513">
              <a:spcBef>
                <a:spcPct val="30000"/>
              </a:spcBef>
              <a:defRPr sz="1200">
                <a:solidFill>
                  <a:schemeClr val="tx1"/>
                </a:solidFill>
                <a:latin typeface="Times New Roman" panose="02020603050405020304" pitchFamily="18" charset="0"/>
              </a:defRPr>
            </a:lvl4pPr>
            <a:lvl5pPr marL="2057400" indent="-228600" defTabSz="925513">
              <a:spcBef>
                <a:spcPct val="30000"/>
              </a:spcBef>
              <a:defRPr sz="1200">
                <a:solidFill>
                  <a:schemeClr val="tx1"/>
                </a:solidFill>
                <a:latin typeface="Times New Roman" panose="02020603050405020304" pitchFamily="18" charset="0"/>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0016B2C2-B3EE-4E59-A3C7-1A6A9EA90E5B}" type="slidenum">
              <a:rPr lang="en-US" altLang="en-US"/>
              <a:pPr algn="r" eaLnBrk="1" hangingPunct="1">
                <a:spcBef>
                  <a:spcPct val="0"/>
                </a:spcBef>
              </a:pPr>
              <a:t>18</a:t>
            </a:fld>
            <a:endParaRPr lang="en-US" altLang="en-US"/>
          </a:p>
        </p:txBody>
      </p:sp>
      <p:sp>
        <p:nvSpPr>
          <p:cNvPr id="80900" name="Rectangle 2"/>
          <p:cNvSpPr>
            <a:spLocks noGrp="1" noRot="1" noChangeAspect="1" noChangeArrowheads="1" noTextEdit="1"/>
          </p:cNvSpPr>
          <p:nvPr>
            <p:ph type="sldImg"/>
          </p:nvPr>
        </p:nvSpPr>
        <p:spPr>
          <a:xfrm>
            <a:off x="292100" y="685800"/>
            <a:ext cx="6196013" cy="3486150"/>
          </a:xfrm>
          <a:ln/>
        </p:spPr>
      </p:sp>
      <p:sp>
        <p:nvSpPr>
          <p:cNvPr id="809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“Fiber is the indigestible part of plants.  There’s 2 types…soluble &amp; insoluble.  </a:t>
            </a:r>
          </a:p>
          <a:p>
            <a:pPr eaLnBrk="1" hangingPunct="1"/>
            <a:endParaRPr lang="en-US" altLang="en-US" smtClean="0"/>
          </a:p>
          <a:p>
            <a:pPr eaLnBrk="1" hangingPunct="1"/>
            <a:r>
              <a:rPr lang="en-US" altLang="en-US" smtClean="0"/>
              <a:t>Soluble fiber means it mixes with water, while insoluble fiber repels water.  Both types of fiber help with a healthy GI tract –they increase bulk and motility.</a:t>
            </a:r>
          </a:p>
          <a:p>
            <a:pPr eaLnBrk="1" hangingPunct="1"/>
            <a:endParaRPr lang="en-US" altLang="en-US" smtClean="0"/>
          </a:p>
          <a:p>
            <a:pPr eaLnBrk="1" hangingPunct="1"/>
            <a:r>
              <a:rPr lang="en-US" altLang="en-US" smtClean="0"/>
              <a:t>Soluble fiber has been shown to have chol lowering properties.  No one knows for sure how, but it might work by blocking absorption of dietary cholesterol, some fatty acids, and bile acids.  So if the bile acids are passed out of the body, then your body’s cholesterol will be used to build more of them, thus indirectly helping to lower your cholesterol.”</a:t>
            </a:r>
          </a:p>
          <a:p>
            <a:pPr eaLnBrk="1" hangingPunct="1"/>
            <a:endParaRPr lang="en-US" altLang="en-US" smtClean="0"/>
          </a:p>
        </p:txBody>
      </p:sp>
    </p:spTree>
    <p:extLst>
      <p:ext uri="{BB962C8B-B14F-4D97-AF65-F5344CB8AC3E}">
        <p14:creationId xmlns:p14="http://schemas.microsoft.com/office/powerpoint/2010/main" val="3137687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E2DD04FF-6F78-4C72-9EE9-84BB7251FE69}" type="slidenum">
              <a:rPr lang="en-US" altLang="en-US" smtClean="0"/>
              <a:pPr>
                <a:spcBef>
                  <a:spcPct val="0"/>
                </a:spcBef>
              </a:pPr>
              <a:t>25</a:t>
            </a:fld>
            <a:endParaRPr lang="en-US" alt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smtClean="0"/>
              <a:t>Breakfast Ideas: </a:t>
            </a:r>
          </a:p>
          <a:p>
            <a:pPr>
              <a:buFontTx/>
              <a:buChar char="•"/>
            </a:pPr>
            <a:r>
              <a:rPr lang="en-US" altLang="en-US" sz="1000" smtClean="0"/>
              <a:t>Oatmeal + BB + walnuts + non-fat milk</a:t>
            </a:r>
          </a:p>
          <a:p>
            <a:pPr>
              <a:buFontTx/>
              <a:buChar char="•"/>
            </a:pPr>
            <a:r>
              <a:rPr lang="en-US" altLang="en-US" sz="1000" smtClean="0"/>
              <a:t>Toast + grapefruit + 1 egg </a:t>
            </a:r>
          </a:p>
          <a:p>
            <a:pPr>
              <a:buFontTx/>
              <a:buChar char="•"/>
            </a:pPr>
            <a:r>
              <a:rPr lang="en-US" altLang="en-US" sz="1000" smtClean="0"/>
              <a:t>Yogurt + granola + berries</a:t>
            </a:r>
          </a:p>
          <a:p>
            <a:endParaRPr lang="en-US" altLang="en-US" sz="1000" smtClean="0"/>
          </a:p>
          <a:p>
            <a:r>
              <a:rPr lang="en-US" altLang="en-US" sz="1000" smtClean="0"/>
              <a:t>Lunch Ideas: </a:t>
            </a:r>
          </a:p>
          <a:p>
            <a:pPr>
              <a:buFontTx/>
              <a:buChar char="•"/>
            </a:pPr>
            <a:r>
              <a:rPr lang="en-US" altLang="en-US" sz="1000" smtClean="0"/>
              <a:t>Salad with a grain + lentils</a:t>
            </a:r>
          </a:p>
          <a:p>
            <a:pPr>
              <a:buFontTx/>
              <a:buChar char="•"/>
            </a:pPr>
            <a:r>
              <a:rPr lang="en-US" altLang="en-US" sz="1000" smtClean="0"/>
              <a:t>Sandwich + lean meat + side salad </a:t>
            </a:r>
          </a:p>
          <a:p>
            <a:pPr>
              <a:buFontTx/>
              <a:buChar char="•"/>
            </a:pPr>
            <a:r>
              <a:rPr lang="en-US" altLang="en-US" sz="1000" smtClean="0"/>
              <a:t>Pasta + chicken + veggies </a:t>
            </a:r>
          </a:p>
          <a:p>
            <a:pPr>
              <a:buFontTx/>
              <a:buChar char="•"/>
            </a:pPr>
            <a:r>
              <a:rPr lang="en-US" altLang="en-US" sz="1000" smtClean="0"/>
              <a:t>Leftovers </a:t>
            </a:r>
          </a:p>
          <a:p>
            <a:endParaRPr lang="en-US" altLang="en-US" sz="1000" smtClean="0"/>
          </a:p>
          <a:p>
            <a:r>
              <a:rPr lang="en-US" altLang="en-US" sz="1000" smtClean="0"/>
              <a:t>Snack </a:t>
            </a:r>
          </a:p>
          <a:p>
            <a:pPr>
              <a:buFontTx/>
              <a:buChar char="•"/>
            </a:pPr>
            <a:r>
              <a:rPr lang="en-US" altLang="en-US" sz="1000" smtClean="0"/>
              <a:t>Handful of almonds + dried fruit </a:t>
            </a:r>
          </a:p>
          <a:p>
            <a:pPr>
              <a:buFontTx/>
              <a:buChar char="•"/>
            </a:pPr>
            <a:r>
              <a:rPr lang="en-US" altLang="en-US" sz="1000" smtClean="0"/>
              <a:t>Apple with PB </a:t>
            </a:r>
          </a:p>
          <a:p>
            <a:pPr>
              <a:buFontTx/>
              <a:buChar char="•"/>
            </a:pPr>
            <a:r>
              <a:rPr lang="en-US" altLang="en-US" sz="1000" smtClean="0"/>
              <a:t>Yogurt + flaxseed </a:t>
            </a:r>
          </a:p>
          <a:p>
            <a:endParaRPr lang="en-US" altLang="en-US" sz="1000" smtClean="0"/>
          </a:p>
          <a:p>
            <a:r>
              <a:rPr lang="en-US" altLang="en-US" sz="1000" smtClean="0"/>
              <a:t>Dinner</a:t>
            </a:r>
          </a:p>
          <a:p>
            <a:pPr>
              <a:buFontTx/>
              <a:buChar char="•"/>
            </a:pPr>
            <a:r>
              <a:rPr lang="en-US" altLang="en-US" sz="1000" smtClean="0"/>
              <a:t>NS veggie + grain + lean meat</a:t>
            </a:r>
          </a:p>
          <a:p>
            <a:pPr>
              <a:buFontTx/>
              <a:buChar char="•"/>
            </a:pPr>
            <a:r>
              <a:rPr lang="en-US" altLang="en-US" sz="1000" smtClean="0"/>
              <a:t>NS veggie + grain + lentils </a:t>
            </a:r>
          </a:p>
          <a:p>
            <a:pPr>
              <a:buFontTx/>
              <a:buChar char="•"/>
            </a:pPr>
            <a:endParaRPr lang="en-US" altLang="en-US" sz="1000" smtClean="0"/>
          </a:p>
        </p:txBody>
      </p:sp>
    </p:spTree>
    <p:extLst>
      <p:ext uri="{BB962C8B-B14F-4D97-AF65-F5344CB8AC3E}">
        <p14:creationId xmlns:p14="http://schemas.microsoft.com/office/powerpoint/2010/main" val="1394098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spcBef>
                <a:spcPct val="30000"/>
              </a:spcBef>
              <a:defRPr sz="1200">
                <a:solidFill>
                  <a:schemeClr val="tx1"/>
                </a:solidFill>
                <a:latin typeface="Times New Roman" panose="02020603050405020304" pitchFamily="18" charset="0"/>
              </a:defRPr>
            </a:lvl1pPr>
            <a:lvl2pPr marL="742950" indent="-285750" defTabSz="925513">
              <a:spcBef>
                <a:spcPct val="30000"/>
              </a:spcBef>
              <a:defRPr sz="1200">
                <a:solidFill>
                  <a:schemeClr val="tx1"/>
                </a:solidFill>
                <a:latin typeface="Times New Roman" panose="02020603050405020304" pitchFamily="18" charset="0"/>
              </a:defRPr>
            </a:lvl2pPr>
            <a:lvl3pPr marL="1143000" indent="-228600" defTabSz="925513">
              <a:spcBef>
                <a:spcPct val="30000"/>
              </a:spcBef>
              <a:defRPr sz="1200">
                <a:solidFill>
                  <a:schemeClr val="tx1"/>
                </a:solidFill>
                <a:latin typeface="Times New Roman" panose="02020603050405020304" pitchFamily="18" charset="0"/>
              </a:defRPr>
            </a:lvl3pPr>
            <a:lvl4pPr marL="1600200" indent="-228600" defTabSz="925513">
              <a:spcBef>
                <a:spcPct val="30000"/>
              </a:spcBef>
              <a:defRPr sz="1200">
                <a:solidFill>
                  <a:schemeClr val="tx1"/>
                </a:solidFill>
                <a:latin typeface="Times New Roman" panose="02020603050405020304" pitchFamily="18" charset="0"/>
              </a:defRPr>
            </a:lvl4pPr>
            <a:lvl5pPr marL="2057400" indent="-228600" defTabSz="925513">
              <a:spcBef>
                <a:spcPct val="30000"/>
              </a:spcBef>
              <a:defRPr sz="1200">
                <a:solidFill>
                  <a:schemeClr val="tx1"/>
                </a:solidFill>
                <a:latin typeface="Times New Roman" panose="02020603050405020304" pitchFamily="18" charset="0"/>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D0D11F0-DDE3-4EDA-B1D3-A1A7F6E88DF4}" type="slidenum">
              <a:rPr lang="en-US" altLang="en-US" smtClean="0"/>
              <a:pPr>
                <a:spcBef>
                  <a:spcPct val="0"/>
                </a:spcBef>
              </a:pPr>
              <a:t>27</a:t>
            </a:fld>
            <a:endParaRPr lang="en-US" altLang="en-US" smtClean="0"/>
          </a:p>
        </p:txBody>
      </p:sp>
      <p:sp>
        <p:nvSpPr>
          <p:cNvPr id="84995" name="Rectangle 7"/>
          <p:cNvSpPr txBox="1">
            <a:spLocks noGrp="1"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65" tIns="46282" rIns="92565" bIns="46282" anchor="b"/>
          <a:lstStyle>
            <a:lvl1pPr defTabSz="925513">
              <a:spcBef>
                <a:spcPct val="30000"/>
              </a:spcBef>
              <a:defRPr sz="1200">
                <a:solidFill>
                  <a:schemeClr val="tx1"/>
                </a:solidFill>
                <a:latin typeface="Times New Roman" panose="02020603050405020304" pitchFamily="18" charset="0"/>
              </a:defRPr>
            </a:lvl1pPr>
            <a:lvl2pPr marL="742950" indent="-285750" defTabSz="925513">
              <a:spcBef>
                <a:spcPct val="30000"/>
              </a:spcBef>
              <a:defRPr sz="1200">
                <a:solidFill>
                  <a:schemeClr val="tx1"/>
                </a:solidFill>
                <a:latin typeface="Times New Roman" panose="02020603050405020304" pitchFamily="18" charset="0"/>
              </a:defRPr>
            </a:lvl2pPr>
            <a:lvl3pPr marL="1143000" indent="-228600" defTabSz="925513">
              <a:spcBef>
                <a:spcPct val="30000"/>
              </a:spcBef>
              <a:defRPr sz="1200">
                <a:solidFill>
                  <a:schemeClr val="tx1"/>
                </a:solidFill>
                <a:latin typeface="Times New Roman" panose="02020603050405020304" pitchFamily="18" charset="0"/>
              </a:defRPr>
            </a:lvl3pPr>
            <a:lvl4pPr marL="1600200" indent="-228600" defTabSz="925513">
              <a:spcBef>
                <a:spcPct val="30000"/>
              </a:spcBef>
              <a:defRPr sz="1200">
                <a:solidFill>
                  <a:schemeClr val="tx1"/>
                </a:solidFill>
                <a:latin typeface="Times New Roman" panose="02020603050405020304" pitchFamily="18" charset="0"/>
              </a:defRPr>
            </a:lvl4pPr>
            <a:lvl5pPr marL="2057400" indent="-228600" defTabSz="925513">
              <a:spcBef>
                <a:spcPct val="30000"/>
              </a:spcBef>
              <a:defRPr sz="1200">
                <a:solidFill>
                  <a:schemeClr val="tx1"/>
                </a:solidFill>
                <a:latin typeface="Times New Roman" panose="02020603050405020304" pitchFamily="18" charset="0"/>
              </a:defRPr>
            </a:lvl5pPr>
            <a:lvl6pPr marL="2514600" indent="-228600" defTabSz="92551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551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551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5513"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81CA3A8E-5555-4661-9CB6-D637BE5CB0A9}" type="slidenum">
              <a:rPr lang="en-US" altLang="en-US"/>
              <a:pPr algn="r" eaLnBrk="1" hangingPunct="1">
                <a:spcBef>
                  <a:spcPct val="0"/>
                </a:spcBef>
              </a:pPr>
              <a:t>27</a:t>
            </a:fld>
            <a:endParaRPr lang="en-US" altLang="en-US"/>
          </a:p>
        </p:txBody>
      </p:sp>
      <p:sp>
        <p:nvSpPr>
          <p:cNvPr id="84996" name="Rectangle 2"/>
          <p:cNvSpPr>
            <a:spLocks noGrp="1" noRot="1" noChangeAspect="1" noChangeArrowheads="1" noTextEdit="1"/>
          </p:cNvSpPr>
          <p:nvPr>
            <p:ph type="sldImg"/>
          </p:nvPr>
        </p:nvSpPr>
        <p:spPr>
          <a:xfrm>
            <a:off x="292100" y="685800"/>
            <a:ext cx="6196013" cy="3486150"/>
          </a:xfrm>
          <a:ln/>
        </p:spPr>
      </p:sp>
      <p:sp>
        <p:nvSpPr>
          <p:cNvPr id="849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900" smtClean="0"/>
              <a:t>Ask for suggestions.  </a:t>
            </a:r>
          </a:p>
          <a:p>
            <a:pPr eaLnBrk="1" hangingPunct="1">
              <a:lnSpc>
                <a:spcPct val="80000"/>
              </a:lnSpc>
            </a:pPr>
            <a:endParaRPr lang="en-US" altLang="en-US" sz="900" smtClean="0"/>
          </a:p>
          <a:p>
            <a:pPr eaLnBrk="1" hangingPunct="1">
              <a:lnSpc>
                <a:spcPct val="80000"/>
              </a:lnSpc>
            </a:pPr>
            <a:r>
              <a:rPr lang="en-US" altLang="en-US" sz="900" smtClean="0"/>
              <a:t>Aim for 5 grams per serving on a label </a:t>
            </a:r>
          </a:p>
          <a:p>
            <a:pPr>
              <a:lnSpc>
                <a:spcPct val="80000"/>
              </a:lnSpc>
            </a:pPr>
            <a:r>
              <a:rPr lang="en-US" altLang="en-US" sz="900" smtClean="0"/>
              <a:t>Try whole grain breads (&gt; 5g per serving is high fiber)</a:t>
            </a:r>
            <a:endParaRPr lang="en-US" altLang="en-US" sz="300" smtClean="0"/>
          </a:p>
          <a:p>
            <a:pPr>
              <a:lnSpc>
                <a:spcPct val="80000"/>
              </a:lnSpc>
            </a:pPr>
            <a:r>
              <a:rPr lang="en-US" altLang="en-US" sz="900" smtClean="0"/>
              <a:t>High fiber ready-to-eat cereals </a:t>
            </a:r>
            <a:r>
              <a:rPr lang="en-US" altLang="en-US" sz="900" smtClean="0">
                <a:solidFill>
                  <a:schemeClr val="hlink"/>
                </a:solidFill>
              </a:rPr>
              <a:t>(All-bran, Fiber-one)</a:t>
            </a:r>
            <a:endParaRPr lang="en-US" altLang="en-US" sz="300" smtClean="0">
              <a:solidFill>
                <a:schemeClr val="hlink"/>
              </a:solidFill>
            </a:endParaRPr>
          </a:p>
          <a:p>
            <a:pPr>
              <a:lnSpc>
                <a:spcPct val="80000"/>
              </a:lnSpc>
            </a:pPr>
            <a:r>
              <a:rPr lang="en-US" altLang="en-US" sz="900" smtClean="0"/>
              <a:t>Add berries, or other fruit to your cereal</a:t>
            </a:r>
            <a:endParaRPr lang="en-US" altLang="en-US" sz="300" smtClean="0">
              <a:solidFill>
                <a:srgbClr val="FFFF00"/>
              </a:solidFill>
            </a:endParaRPr>
          </a:p>
          <a:p>
            <a:pPr>
              <a:lnSpc>
                <a:spcPct val="80000"/>
              </a:lnSpc>
            </a:pPr>
            <a:r>
              <a:rPr lang="en-US" altLang="en-US" sz="900" smtClean="0"/>
              <a:t>Add oats or flaxseed to various foods</a:t>
            </a:r>
            <a:endParaRPr lang="en-US" altLang="en-US" sz="300" smtClean="0"/>
          </a:p>
          <a:p>
            <a:pPr>
              <a:lnSpc>
                <a:spcPct val="80000"/>
              </a:lnSpc>
            </a:pPr>
            <a:r>
              <a:rPr lang="en-US" altLang="en-US" sz="900" smtClean="0"/>
              <a:t>Diversify your grains: </a:t>
            </a:r>
            <a:r>
              <a:rPr lang="en-US" altLang="en-US" sz="1000" smtClean="0"/>
              <a:t>barley, whole wheat pasta, bulgur, oats, whole wheat couscous, quinoa, brown rice, wild rice. </a:t>
            </a:r>
          </a:p>
          <a:p>
            <a:pPr>
              <a:lnSpc>
                <a:spcPct val="80000"/>
              </a:lnSpc>
            </a:pPr>
            <a:r>
              <a:rPr lang="en-US" altLang="en-US" sz="900" smtClean="0"/>
              <a:t>Eat the whole fruit instead of drinking its juice</a:t>
            </a:r>
            <a:endParaRPr lang="en-US" altLang="en-US" sz="200" smtClean="0"/>
          </a:p>
          <a:p>
            <a:pPr>
              <a:lnSpc>
                <a:spcPct val="80000"/>
              </a:lnSpc>
            </a:pPr>
            <a:r>
              <a:rPr lang="en-US" altLang="en-US" sz="900" smtClean="0"/>
              <a:t>Add shredded carrot or zucchini to ground meat dishes</a:t>
            </a:r>
          </a:p>
          <a:p>
            <a:pPr>
              <a:lnSpc>
                <a:spcPct val="80000"/>
              </a:lnSpc>
            </a:pPr>
            <a:endParaRPr lang="en-US" altLang="en-US" sz="200" smtClean="0"/>
          </a:p>
          <a:p>
            <a:pPr>
              <a:lnSpc>
                <a:spcPct val="80000"/>
              </a:lnSpc>
            </a:pPr>
            <a:r>
              <a:rPr lang="en-US" altLang="en-US" sz="900" smtClean="0"/>
              <a:t>Fill omelet with vegetables</a:t>
            </a:r>
          </a:p>
          <a:p>
            <a:pPr>
              <a:lnSpc>
                <a:spcPct val="80000"/>
              </a:lnSpc>
            </a:pPr>
            <a:endParaRPr lang="en-US" altLang="en-US" sz="200" smtClean="0"/>
          </a:p>
          <a:p>
            <a:pPr>
              <a:lnSpc>
                <a:spcPct val="80000"/>
              </a:lnSpc>
            </a:pPr>
            <a:r>
              <a:rPr lang="en-US" altLang="en-US" sz="900" smtClean="0"/>
              <a:t>Stuff a sandwich with vegetables</a:t>
            </a:r>
          </a:p>
          <a:p>
            <a:pPr>
              <a:lnSpc>
                <a:spcPct val="80000"/>
              </a:lnSpc>
            </a:pPr>
            <a:endParaRPr lang="en-US" altLang="en-US" sz="300" smtClean="0"/>
          </a:p>
          <a:p>
            <a:pPr>
              <a:lnSpc>
                <a:spcPct val="80000"/>
              </a:lnSpc>
            </a:pPr>
            <a:r>
              <a:rPr lang="en-US" altLang="en-US" sz="900" smtClean="0"/>
              <a:t>Add black, kidney, white, pinto, or other beans, or lentils to salads</a:t>
            </a:r>
          </a:p>
          <a:p>
            <a:pPr eaLnBrk="1" hangingPunct="1">
              <a:lnSpc>
                <a:spcPct val="80000"/>
              </a:lnSpc>
            </a:pPr>
            <a:endParaRPr lang="en-US" altLang="en-US" sz="900" smtClean="0"/>
          </a:p>
          <a:p>
            <a:pPr>
              <a:lnSpc>
                <a:spcPct val="80000"/>
              </a:lnSpc>
              <a:spcBef>
                <a:spcPct val="0"/>
              </a:spcBef>
            </a:pPr>
            <a:r>
              <a:rPr lang="en-US" altLang="en-US" sz="800" b="1" smtClean="0">
                <a:solidFill>
                  <a:srgbClr val="FFFFFF"/>
                </a:solidFill>
              </a:rPr>
              <a:t>How does it stack up?	Fiber </a:t>
            </a:r>
            <a:r>
              <a:rPr lang="en-US" altLang="en-US" sz="600" b="1" smtClean="0">
                <a:solidFill>
                  <a:srgbClr val="FFFFFF"/>
                </a:solidFill>
              </a:rPr>
              <a:t>(grams/serving)</a:t>
            </a:r>
          </a:p>
          <a:p>
            <a:pPr>
              <a:lnSpc>
                <a:spcPct val="80000"/>
              </a:lnSpc>
              <a:spcBef>
                <a:spcPct val="0"/>
              </a:spcBef>
            </a:pPr>
            <a:r>
              <a:rPr lang="en-US" altLang="en-US" sz="700" smtClean="0">
                <a:solidFill>
                  <a:srgbClr val="000000"/>
                </a:solidFill>
              </a:rPr>
              <a:t>Breakfast choose high fiber breads and/or cereal plus whole fruit 	</a:t>
            </a:r>
            <a:r>
              <a:rPr lang="en-US" altLang="en-US" sz="900" smtClean="0">
                <a:solidFill>
                  <a:srgbClr val="000000"/>
                </a:solidFill>
              </a:rPr>
              <a:t>10-15</a:t>
            </a:r>
          </a:p>
          <a:p>
            <a:pPr>
              <a:lnSpc>
                <a:spcPct val="80000"/>
              </a:lnSpc>
              <a:spcBef>
                <a:spcPct val="0"/>
              </a:spcBef>
            </a:pPr>
            <a:r>
              <a:rPr lang="en-US" altLang="en-US" sz="700" smtClean="0">
                <a:solidFill>
                  <a:srgbClr val="000000"/>
                </a:solidFill>
              </a:rPr>
              <a:t>Choose whole grain bread (≥ 5 grams fiber/servings) at lunch, or have a big salad with kidney beans	</a:t>
            </a:r>
            <a:r>
              <a:rPr lang="en-US" altLang="en-US" sz="900" smtClean="0">
                <a:solidFill>
                  <a:srgbClr val="000000"/>
                </a:solidFill>
              </a:rPr>
              <a:t>10-15</a:t>
            </a:r>
          </a:p>
          <a:p>
            <a:pPr>
              <a:lnSpc>
                <a:spcPct val="80000"/>
              </a:lnSpc>
              <a:spcBef>
                <a:spcPct val="0"/>
              </a:spcBef>
            </a:pPr>
            <a:endParaRPr lang="en-US" altLang="en-US" sz="700" smtClean="0">
              <a:solidFill>
                <a:srgbClr val="000000"/>
              </a:solidFill>
            </a:endParaRPr>
          </a:p>
          <a:p>
            <a:pPr>
              <a:lnSpc>
                <a:spcPct val="80000"/>
              </a:lnSpc>
              <a:spcBef>
                <a:spcPct val="0"/>
              </a:spcBef>
            </a:pPr>
            <a:r>
              <a:rPr lang="en-US" altLang="en-US" sz="700" smtClean="0">
                <a:solidFill>
                  <a:srgbClr val="000000"/>
                </a:solidFill>
              </a:rPr>
              <a:t>Have a piece of fruit for an afternoon snack 	</a:t>
            </a:r>
            <a:r>
              <a:rPr lang="en-US" altLang="en-US" sz="900" smtClean="0">
                <a:solidFill>
                  <a:srgbClr val="000000"/>
                </a:solidFill>
              </a:rPr>
              <a:t>3-5 </a:t>
            </a:r>
          </a:p>
          <a:p>
            <a:pPr>
              <a:lnSpc>
                <a:spcPct val="80000"/>
              </a:lnSpc>
              <a:spcBef>
                <a:spcPct val="0"/>
              </a:spcBef>
            </a:pPr>
            <a:r>
              <a:rPr lang="en-US" altLang="en-US" sz="700" smtClean="0">
                <a:solidFill>
                  <a:srgbClr val="000000"/>
                </a:solidFill>
              </a:rPr>
              <a:t>Eat 1 cup of cooked vegetables at dinner </a:t>
            </a:r>
          </a:p>
          <a:p>
            <a:pPr>
              <a:lnSpc>
                <a:spcPct val="80000"/>
              </a:lnSpc>
              <a:spcBef>
                <a:spcPct val="0"/>
              </a:spcBef>
            </a:pPr>
            <a:r>
              <a:rPr lang="en-US" altLang="en-US" sz="700" smtClean="0">
                <a:solidFill>
                  <a:srgbClr val="000000"/>
                </a:solidFill>
              </a:rPr>
              <a:t>(or 2 cups of raw vegetables) 			</a:t>
            </a:r>
            <a:r>
              <a:rPr lang="en-US" altLang="en-US" sz="900" smtClean="0">
                <a:solidFill>
                  <a:srgbClr val="000000"/>
                </a:solidFill>
              </a:rPr>
              <a:t>3-5 </a:t>
            </a:r>
          </a:p>
          <a:p>
            <a:pPr>
              <a:lnSpc>
                <a:spcPct val="80000"/>
              </a:lnSpc>
              <a:spcBef>
                <a:spcPct val="0"/>
              </a:spcBef>
            </a:pPr>
            <a:endParaRPr lang="en-US" altLang="en-US" sz="900" smtClean="0">
              <a:solidFill>
                <a:srgbClr val="000000"/>
              </a:solidFill>
            </a:endParaRPr>
          </a:p>
          <a:p>
            <a:pPr>
              <a:lnSpc>
                <a:spcPct val="80000"/>
              </a:lnSpc>
              <a:spcBef>
                <a:spcPct val="0"/>
              </a:spcBef>
            </a:pPr>
            <a:r>
              <a:rPr lang="en-US" altLang="en-US" sz="900" smtClean="0">
                <a:solidFill>
                  <a:srgbClr val="000000"/>
                </a:solidFill>
              </a:rPr>
              <a:t>Drink plenty of fluid to prevent abdominal cramping, bloating, constipation.  2 Nalgene bottles per day = 8 cups of </a:t>
            </a:r>
          </a:p>
        </p:txBody>
      </p:sp>
    </p:spTree>
    <p:extLst>
      <p:ext uri="{BB962C8B-B14F-4D97-AF65-F5344CB8AC3E}">
        <p14:creationId xmlns:p14="http://schemas.microsoft.com/office/powerpoint/2010/main" val="3382058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17ECD5AD-2673-453E-A915-89DB2A2BED12}" type="slidenum">
              <a:rPr lang="en-US" altLang="en-US" smtClean="0"/>
              <a:pPr>
                <a:spcBef>
                  <a:spcPct val="0"/>
                </a:spcBef>
              </a:pPr>
              <a:t>28</a:t>
            </a:fld>
            <a:endParaRPr lang="en-US" altLang="en-US" smtClean="0"/>
          </a:p>
        </p:txBody>
      </p:sp>
      <p:sp>
        <p:nvSpPr>
          <p:cNvPr id="102403" name="Rectangle 7"/>
          <p:cNvSpPr txBox="1">
            <a:spLocks noGrp="1"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lgn="r">
              <a:spcBef>
                <a:spcPct val="0"/>
              </a:spcBef>
            </a:pPr>
            <a:fld id="{328E7733-D63D-465E-A2C4-D8E69622754C}" type="slidenum">
              <a:rPr lang="en-US" altLang="en-US"/>
              <a:pPr algn="r">
                <a:spcBef>
                  <a:spcPct val="0"/>
                </a:spcBef>
              </a:pPr>
              <a:t>28</a:t>
            </a:fld>
            <a:endParaRPr lang="en-US" altLang="en-US"/>
          </a:p>
        </p:txBody>
      </p:sp>
      <p:sp>
        <p:nvSpPr>
          <p:cNvPr id="102404" name="Rectangle 2"/>
          <p:cNvSpPr>
            <a:spLocks noGrp="1" noRot="1" noChangeAspect="1" noChangeArrowheads="1" noTextEdit="1"/>
          </p:cNvSpPr>
          <p:nvPr>
            <p:ph type="sldImg"/>
          </p:nvPr>
        </p:nvSpPr>
        <p:spPr>
          <a:ln/>
        </p:spPr>
      </p:sp>
      <p:sp>
        <p:nvSpPr>
          <p:cNvPr id="1024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example shows 3 grams of fiber per ½ cup serving.</a:t>
            </a:r>
          </a:p>
          <a:p>
            <a:endParaRPr lang="en-US" altLang="en-US" smtClean="0"/>
          </a:p>
        </p:txBody>
      </p:sp>
    </p:spTree>
    <p:extLst>
      <p:ext uri="{BB962C8B-B14F-4D97-AF65-F5344CB8AC3E}">
        <p14:creationId xmlns:p14="http://schemas.microsoft.com/office/powerpoint/2010/main" val="1745253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500" smtClean="0"/>
              <a:t>Beans are members of the</a:t>
            </a:r>
            <a:r>
              <a:rPr lang="en-US" altLang="en-US" sz="1500" b="1" smtClean="0"/>
              <a:t> legume </a:t>
            </a:r>
            <a:r>
              <a:rPr lang="en-US" altLang="en-US" sz="1500" smtClean="0"/>
              <a:t>family. </a:t>
            </a:r>
          </a:p>
          <a:p>
            <a:pPr eaLnBrk="1" hangingPunct="1"/>
            <a:endParaRPr lang="en-US" altLang="en-US" sz="1500" smtClean="0"/>
          </a:p>
          <a:p>
            <a:pPr eaLnBrk="1" hangingPunct="1"/>
            <a:r>
              <a:rPr lang="en-US" altLang="en-US" sz="1500" smtClean="0"/>
              <a:t>Legumes are plants whose seeds dry in the seed pod.</a:t>
            </a:r>
          </a:p>
          <a:p>
            <a:pPr eaLnBrk="1" hangingPunct="1"/>
            <a:endParaRPr lang="en-US" altLang="en-US" sz="1500" smtClean="0"/>
          </a:p>
          <a:p>
            <a:pPr eaLnBrk="1" hangingPunct="1"/>
            <a:r>
              <a:rPr lang="en-US" altLang="en-US" sz="1500" smtClean="0"/>
              <a:t>Other members of the family include lentils, peas, peanuts, and soybeans.</a:t>
            </a:r>
          </a:p>
          <a:p>
            <a:pPr eaLnBrk="1" hangingPunct="1"/>
            <a:endParaRPr lang="en-US" altLang="en-US" sz="1500" smtClean="0"/>
          </a:p>
          <a:p>
            <a:pPr eaLnBrk="1" hangingPunct="1"/>
            <a:r>
              <a:rPr lang="en-US" altLang="en-US" sz="1500" smtClean="0"/>
              <a:t>Beans vary in size, but they have a consistent kidney or oval shape, which distinguishes them from other legumes such as peas, which are round, and lentils, which are flat and disk-like. </a:t>
            </a:r>
          </a:p>
          <a:p>
            <a:pPr eaLnBrk="1" hangingPunct="1"/>
            <a:endParaRPr lang="en-US" altLang="en-US" sz="1500" smtClean="0"/>
          </a:p>
          <a:p>
            <a:pPr eaLnBrk="1" hangingPunct="1"/>
            <a:r>
              <a:rPr lang="en-US" altLang="en-US" sz="1500" smtClean="0"/>
              <a:t>Green beans are not considered legumes because they are harvested when they are green or immature, and their nutritional profile is quite different from legume beans.</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E604C4-C444-488F-84BA-0FC43C6739D3}" type="slidenum">
              <a:rPr lang="en-US" altLang="en-US" sz="1300">
                <a:latin typeface="Arial" panose="020B0604020202020204" pitchFamily="34" charset="0"/>
              </a:rPr>
              <a:pPr>
                <a:spcBef>
                  <a:spcPct val="0"/>
                </a:spcBef>
              </a:pPr>
              <a:t>29</a:t>
            </a:fld>
            <a:endParaRPr lang="en-US" altLang="en-US" sz="1300">
              <a:latin typeface="Arial" panose="020B0604020202020204" pitchFamily="34" charset="0"/>
            </a:endParaRPr>
          </a:p>
        </p:txBody>
      </p:sp>
    </p:spTree>
    <p:extLst>
      <p:ext uri="{BB962C8B-B14F-4D97-AF65-F5344CB8AC3E}">
        <p14:creationId xmlns:p14="http://schemas.microsoft.com/office/powerpoint/2010/main" val="4129248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As you can see on this chart, low GI foods like beans increase blood sugar level much less than high GI foods. </a:t>
            </a:r>
          </a:p>
          <a:p>
            <a:endParaRPr lang="en-US" altLang="en-US" dirty="0" smtClean="0"/>
          </a:p>
          <a:p>
            <a:r>
              <a:rPr lang="en-US" altLang="en-US" dirty="0" smtClean="0"/>
              <a:t>A high GI food will increase blood sugar very quickly. The pancreas reacts to this by putting out insulin, which causes inflammation and hunger as blood sugar levels begin to drop.</a:t>
            </a:r>
          </a:p>
          <a:p>
            <a:endParaRPr lang="en-US" altLang="en-US" dirty="0" smtClean="0"/>
          </a:p>
          <a:p>
            <a:r>
              <a:rPr lang="en-US" altLang="en-US" dirty="0" smtClean="0"/>
              <a:t>It is better to increase blood sugar levels more gradually. The body experiences less inflammation and less hunger.</a:t>
            </a:r>
          </a:p>
          <a:p>
            <a:endParaRPr lang="en-US" altLang="en-US" dirty="0" smtClean="0"/>
          </a:p>
          <a:p>
            <a:r>
              <a:rPr lang="en-US" altLang="en-US" dirty="0" smtClean="0"/>
              <a:t>Inflammation is related to increased risk of many diseases, including coronary heart disease or blocked arteries.</a:t>
            </a:r>
          </a:p>
          <a:p>
            <a:endParaRPr lang="en-US" altLang="en-US" dirty="0" smtClean="0"/>
          </a:p>
          <a:p>
            <a:r>
              <a:rPr lang="en-US" altLang="en-US" dirty="0" smtClean="0"/>
              <a:t>Low GI foods promote weight management because they decrease feelings of hunger, and increase feelings of satisfaction/satiety after food is eaten.</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93275B-336C-4951-9C56-7CE15559EF98}" type="slidenum">
              <a:rPr lang="en-US" altLang="en-US" sz="1300">
                <a:latin typeface="Arial" panose="020B0604020202020204" pitchFamily="34" charset="0"/>
              </a:rPr>
              <a:pPr>
                <a:spcBef>
                  <a:spcPct val="0"/>
                </a:spcBef>
              </a:pPr>
              <a:t>30</a:t>
            </a:fld>
            <a:endParaRPr lang="en-US" altLang="en-US" sz="1300">
              <a:latin typeface="Arial" panose="020B0604020202020204" pitchFamily="34" charset="0"/>
            </a:endParaRPr>
          </a:p>
        </p:txBody>
      </p:sp>
    </p:spTree>
    <p:extLst>
      <p:ext uri="{BB962C8B-B14F-4D97-AF65-F5344CB8AC3E}">
        <p14:creationId xmlns:p14="http://schemas.microsoft.com/office/powerpoint/2010/main" val="1260935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540DFF03-AC64-4C36-96AD-7303914C2ECA}" type="datetimeFigureOut">
              <a:rPr lang="en-US" smtClean="0">
                <a:solidFill>
                  <a:prstClr val="black">
                    <a:tint val="75000"/>
                  </a:prstClr>
                </a:solidFill>
              </a:rPr>
              <a:pPr>
                <a:defRPr/>
              </a:pPr>
              <a:t>5/11/2020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329CE20-ED4F-4563-8547-77984D9E4CF9}" type="slidenum">
              <a:rPr lang="en-US" altLang="en-US" smtClean="0"/>
              <a:pPr/>
              <a:t>‹#›</a:t>
            </a:fld>
            <a:endParaRPr lang="en-US" altLang="en-US"/>
          </a:p>
        </p:txBody>
      </p:sp>
    </p:spTree>
    <p:extLst>
      <p:ext uri="{BB962C8B-B14F-4D97-AF65-F5344CB8AC3E}">
        <p14:creationId xmlns:p14="http://schemas.microsoft.com/office/powerpoint/2010/main" val="2974830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A41DD101-6754-4454-9ECA-E71DAF99D67B}" type="datetimeFigureOut">
              <a:rPr lang="en-US" smtClean="0">
                <a:solidFill>
                  <a:prstClr val="black">
                    <a:tint val="75000"/>
                  </a:prstClr>
                </a:solidFill>
              </a:rPr>
              <a:pPr>
                <a:defRPr/>
              </a:pPr>
              <a:t>5/11/2020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fontAlgn="base">
              <a:spcBef>
                <a:spcPct val="0"/>
              </a:spcBef>
              <a:spcAft>
                <a:spcPct val="0"/>
              </a:spcAft>
            </a:pPr>
            <a:fld id="{966227A8-572C-40B8-8E3C-196EAD0C31F0}"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312117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A41DD101-6754-4454-9ECA-E71DAF99D67B}" type="datetimeFigureOut">
              <a:rPr lang="en-US" smtClean="0">
                <a:solidFill>
                  <a:prstClr val="black">
                    <a:tint val="75000"/>
                  </a:prstClr>
                </a:solidFill>
              </a:rPr>
              <a:pPr>
                <a:defRPr/>
              </a:pPr>
              <a:t>5/11/2020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fontAlgn="base">
              <a:spcBef>
                <a:spcPct val="0"/>
              </a:spcBef>
              <a:spcAft>
                <a:spcPct val="0"/>
              </a:spcAft>
            </a:pPr>
            <a:fld id="{966227A8-572C-40B8-8E3C-196EAD0C31F0}"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98464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fld id="{A41DD101-6754-4454-9ECA-E71DAF99D67B}" type="datetimeFigureOut">
              <a:rPr lang="en-US" smtClean="0">
                <a:solidFill>
                  <a:prstClr val="black">
                    <a:tint val="75000"/>
                  </a:prstClr>
                </a:solidFill>
              </a:rPr>
              <a:pPr>
                <a:defRPr/>
              </a:pPr>
              <a:t>5/11/2020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fontAlgn="base">
              <a:spcBef>
                <a:spcPct val="0"/>
              </a:spcBef>
              <a:spcAft>
                <a:spcPct val="0"/>
              </a:spcAft>
            </a:pPr>
            <a:fld id="{966227A8-572C-40B8-8E3C-196EAD0C31F0}"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291637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fld id="{A41DD101-6754-4454-9ECA-E71DAF99D67B}" type="datetimeFigureOut">
              <a:rPr lang="en-US" smtClean="0">
                <a:solidFill>
                  <a:prstClr val="black">
                    <a:tint val="75000"/>
                  </a:prstClr>
                </a:solidFill>
              </a:rPr>
              <a:pPr>
                <a:defRPr/>
              </a:pPr>
              <a:t>5/11/2020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fontAlgn="base">
              <a:spcBef>
                <a:spcPct val="0"/>
              </a:spcBef>
              <a:spcAft>
                <a:spcPct val="0"/>
              </a:spcAft>
            </a:pPr>
            <a:fld id="{966227A8-572C-40B8-8E3C-196EAD0C31F0}"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31142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fld id="{A41DD101-6754-4454-9ECA-E71DAF99D67B}" type="datetimeFigureOut">
              <a:rPr lang="en-US" smtClean="0">
                <a:solidFill>
                  <a:prstClr val="black">
                    <a:tint val="75000"/>
                  </a:prstClr>
                </a:solidFill>
              </a:rPr>
              <a:pPr>
                <a:defRPr/>
              </a:pPr>
              <a:t>5/11/2020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fontAlgn="base">
              <a:spcBef>
                <a:spcPct val="0"/>
              </a:spcBef>
              <a:spcAft>
                <a:spcPct val="0"/>
              </a:spcAft>
            </a:pPr>
            <a:fld id="{966227A8-572C-40B8-8E3C-196EAD0C31F0}"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1311282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5EE63EB0-D92A-44F4-A31E-251B0F3606CC}" type="datetimeFigureOut">
              <a:rPr lang="en-US" smtClean="0">
                <a:solidFill>
                  <a:prstClr val="black">
                    <a:tint val="75000"/>
                  </a:prstClr>
                </a:solidFill>
              </a:rPr>
              <a:pPr>
                <a:defRPr/>
              </a:pPr>
              <a:t>5/11/2020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CD9A654-A0FE-4A8D-9955-20A3D1BB0755}" type="slidenum">
              <a:rPr lang="en-US" altLang="en-US" smtClean="0"/>
              <a:pPr/>
              <a:t>‹#›</a:t>
            </a:fld>
            <a:endParaRPr lang="en-US" altLang="en-US"/>
          </a:p>
        </p:txBody>
      </p:sp>
    </p:spTree>
    <p:extLst>
      <p:ext uri="{BB962C8B-B14F-4D97-AF65-F5344CB8AC3E}">
        <p14:creationId xmlns:p14="http://schemas.microsoft.com/office/powerpoint/2010/main" val="3382108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733B2F1A-2191-41F3-966E-86AD0AA94691}" type="datetimeFigureOut">
              <a:rPr lang="en-US" smtClean="0">
                <a:solidFill>
                  <a:prstClr val="black">
                    <a:tint val="75000"/>
                  </a:prstClr>
                </a:solidFill>
              </a:rPr>
              <a:pPr>
                <a:defRPr/>
              </a:pPr>
              <a:t>5/11/2020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2493561-352E-4F83-9882-6270B15575D6}" type="slidenum">
              <a:rPr lang="en-US" altLang="en-US" smtClean="0"/>
              <a:pPr/>
              <a:t>‹#›</a:t>
            </a:fld>
            <a:endParaRPr lang="en-US" altLang="en-US"/>
          </a:p>
        </p:txBody>
      </p:sp>
    </p:spTree>
    <p:extLst>
      <p:ext uri="{BB962C8B-B14F-4D97-AF65-F5344CB8AC3E}">
        <p14:creationId xmlns:p14="http://schemas.microsoft.com/office/powerpoint/2010/main" val="2258360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1143000"/>
          </a:xfrm>
        </p:spPr>
        <p:txBody>
          <a:bodyPr/>
          <a:lstStyle/>
          <a:p>
            <a:r>
              <a:rPr lang="en-US"/>
              <a:t>Click to edit Master title style</a:t>
            </a:r>
          </a:p>
        </p:txBody>
      </p:sp>
      <p:sp>
        <p:nvSpPr>
          <p:cNvPr id="3" name="Content Placeholder 2"/>
          <p:cNvSpPr>
            <a:spLocks noGrp="1"/>
          </p:cNvSpPr>
          <p:nvPr>
            <p:ph sz="half" idx="1"/>
          </p:nvPr>
        </p:nvSpPr>
        <p:spPr>
          <a:xfrm>
            <a:off x="1524000" y="1981200"/>
            <a:ext cx="4775200"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2400" y="1981200"/>
            <a:ext cx="4775200"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312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085A8A64-8F4D-4DD3-B67B-92173DBDE480}" type="datetimeFigureOut">
              <a:rPr lang="en-US" smtClean="0">
                <a:solidFill>
                  <a:prstClr val="black">
                    <a:tint val="75000"/>
                  </a:prstClr>
                </a:solidFill>
              </a:rPr>
              <a:pPr>
                <a:defRPr/>
              </a:pPr>
              <a:t>5/11/2020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53E6346-C60E-4820-AB5C-D5A6CA193536}" type="slidenum">
              <a:rPr lang="en-US" altLang="en-US" smtClean="0"/>
              <a:pPr/>
              <a:t>‹#›</a:t>
            </a:fld>
            <a:endParaRPr lang="en-US" altLang="en-US"/>
          </a:p>
        </p:txBody>
      </p:sp>
    </p:spTree>
    <p:extLst>
      <p:ext uri="{BB962C8B-B14F-4D97-AF65-F5344CB8AC3E}">
        <p14:creationId xmlns:p14="http://schemas.microsoft.com/office/powerpoint/2010/main" val="3234878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EF0A19F8-2F82-4D01-84EE-24EDFDC1F906}" type="datetimeFigureOut">
              <a:rPr lang="en-US" smtClean="0">
                <a:solidFill>
                  <a:prstClr val="black">
                    <a:tint val="75000"/>
                  </a:prstClr>
                </a:solidFill>
              </a:rPr>
              <a:pPr>
                <a:defRPr/>
              </a:pPr>
              <a:t>5/11/2020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91808C8-B9AD-45B8-8CD6-CFB539AE16E6}" type="slidenum">
              <a:rPr lang="en-US" altLang="en-US" smtClean="0"/>
              <a:pPr/>
              <a:t>‹#›</a:t>
            </a:fld>
            <a:endParaRPr lang="en-US" altLang="en-US"/>
          </a:p>
        </p:txBody>
      </p:sp>
    </p:spTree>
    <p:extLst>
      <p:ext uri="{BB962C8B-B14F-4D97-AF65-F5344CB8AC3E}">
        <p14:creationId xmlns:p14="http://schemas.microsoft.com/office/powerpoint/2010/main" val="239207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4D96F26A-3841-4259-96EF-493AE29E730E}" type="datetimeFigureOut">
              <a:rPr lang="en-US" smtClean="0">
                <a:solidFill>
                  <a:prstClr val="black">
                    <a:tint val="75000"/>
                  </a:prstClr>
                </a:solidFill>
              </a:rPr>
              <a:pPr>
                <a:defRPr/>
              </a:pPr>
              <a:t>5/11/2020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AFCAE5B-9481-4208-8DCA-9F385334B329}" type="slidenum">
              <a:rPr lang="en-US" altLang="en-US" smtClean="0"/>
              <a:pPr/>
              <a:t>‹#›</a:t>
            </a:fld>
            <a:endParaRPr lang="en-US" altLang="en-US"/>
          </a:p>
        </p:txBody>
      </p:sp>
    </p:spTree>
    <p:extLst>
      <p:ext uri="{BB962C8B-B14F-4D97-AF65-F5344CB8AC3E}">
        <p14:creationId xmlns:p14="http://schemas.microsoft.com/office/powerpoint/2010/main" val="3193546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E5A22B91-76A9-4E4F-8C93-31970EDC4EA0}" type="datetimeFigureOut">
              <a:rPr lang="en-US" smtClean="0">
                <a:solidFill>
                  <a:prstClr val="black">
                    <a:tint val="75000"/>
                  </a:prstClr>
                </a:solidFill>
              </a:rPr>
              <a:pPr>
                <a:defRPr/>
              </a:pPr>
              <a:t>5/11/2020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AF85304-6E19-4DFF-B6A1-0FBD07C91090}" type="slidenum">
              <a:rPr lang="en-US" altLang="en-US" smtClean="0"/>
              <a:pPr/>
              <a:t>‹#›</a:t>
            </a:fld>
            <a:endParaRPr lang="en-US" altLang="en-US"/>
          </a:p>
        </p:txBody>
      </p:sp>
    </p:spTree>
    <p:extLst>
      <p:ext uri="{BB962C8B-B14F-4D97-AF65-F5344CB8AC3E}">
        <p14:creationId xmlns:p14="http://schemas.microsoft.com/office/powerpoint/2010/main" val="1820813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FADA9AFF-78C1-451B-8D92-E6D06A842EE0}" type="datetimeFigureOut">
              <a:rPr lang="en-US" smtClean="0">
                <a:solidFill>
                  <a:prstClr val="black">
                    <a:tint val="75000"/>
                  </a:prstClr>
                </a:solidFill>
              </a:rPr>
              <a:pPr>
                <a:defRPr/>
              </a:pPr>
              <a:t>5/11/2020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FA731B0-E5C4-4486-B5E1-E990156A5E8B}" type="slidenum">
              <a:rPr lang="en-US" altLang="en-US" smtClean="0"/>
              <a:pPr/>
              <a:t>‹#›</a:t>
            </a:fld>
            <a:endParaRPr lang="en-US" altLang="en-US"/>
          </a:p>
        </p:txBody>
      </p:sp>
    </p:spTree>
    <p:extLst>
      <p:ext uri="{BB962C8B-B14F-4D97-AF65-F5344CB8AC3E}">
        <p14:creationId xmlns:p14="http://schemas.microsoft.com/office/powerpoint/2010/main" val="3018876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CB92DE1-DBC1-491F-859D-EF979AA7B0CD}" type="datetimeFigureOut">
              <a:rPr lang="en-US" smtClean="0">
                <a:solidFill>
                  <a:prstClr val="black">
                    <a:tint val="75000"/>
                  </a:prstClr>
                </a:solidFill>
              </a:rPr>
              <a:pPr>
                <a:defRPr/>
              </a:pPr>
              <a:t>5/11/2020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7A36DEB-AAE8-45CD-AE8A-14499ADA7C49}" type="slidenum">
              <a:rPr lang="en-US" altLang="en-US" smtClean="0"/>
              <a:pPr/>
              <a:t>‹#›</a:t>
            </a:fld>
            <a:endParaRPr lang="en-US" altLang="en-US"/>
          </a:p>
        </p:txBody>
      </p:sp>
    </p:spTree>
    <p:extLst>
      <p:ext uri="{BB962C8B-B14F-4D97-AF65-F5344CB8AC3E}">
        <p14:creationId xmlns:p14="http://schemas.microsoft.com/office/powerpoint/2010/main" val="3115235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A6D9052-9D2F-4C68-953C-20C7B00E55F8}" type="datetimeFigureOut">
              <a:rPr lang="en-US" smtClean="0">
                <a:solidFill>
                  <a:prstClr val="black">
                    <a:tint val="75000"/>
                  </a:prstClr>
                </a:solidFill>
              </a:rPr>
              <a:pPr>
                <a:defRPr/>
              </a:pPr>
              <a:t>5/11/2020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51F13ED-8D6E-43B0-93A7-BCA47FBC6091}" type="slidenum">
              <a:rPr lang="en-US" altLang="en-US" smtClean="0"/>
              <a:pPr/>
              <a:t>‹#›</a:t>
            </a:fld>
            <a:endParaRPr lang="en-US" altLang="en-US"/>
          </a:p>
        </p:txBody>
      </p:sp>
    </p:spTree>
    <p:extLst>
      <p:ext uri="{BB962C8B-B14F-4D97-AF65-F5344CB8AC3E}">
        <p14:creationId xmlns:p14="http://schemas.microsoft.com/office/powerpoint/2010/main" val="1994558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DBEAB8F-DE2B-40C3-ABC5-A42B80A05F36}" type="datetimeFigureOut">
              <a:rPr lang="en-US" smtClean="0">
                <a:solidFill>
                  <a:prstClr val="black">
                    <a:tint val="75000"/>
                  </a:prstClr>
                </a:solidFill>
              </a:rPr>
              <a:pPr>
                <a:defRPr/>
              </a:pPr>
              <a:t>5/11/2020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E1C0684-1785-4336-9063-2E70FB383B00}" type="slidenum">
              <a:rPr lang="en-US" altLang="en-US" smtClean="0"/>
              <a:pPr/>
              <a:t>‹#›</a:t>
            </a:fld>
            <a:endParaRPr lang="en-US" altLang="en-US"/>
          </a:p>
        </p:txBody>
      </p:sp>
    </p:spTree>
    <p:extLst>
      <p:ext uri="{BB962C8B-B14F-4D97-AF65-F5344CB8AC3E}">
        <p14:creationId xmlns:p14="http://schemas.microsoft.com/office/powerpoint/2010/main" val="3135383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41DD101-6754-4454-9ECA-E71DAF99D67B}" type="datetimeFigureOut">
              <a:rPr lang="en-US" smtClean="0">
                <a:solidFill>
                  <a:prstClr val="black">
                    <a:tint val="75000"/>
                  </a:prstClr>
                </a:solidFill>
              </a:rPr>
              <a:pPr>
                <a:defRPr/>
              </a:pPr>
              <a:t>5/11/2020</a:t>
            </a:fld>
            <a:endParaRPr lang="en-US">
              <a:solidFill>
                <a:prstClr val="black">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fontAlgn="base">
              <a:spcBef>
                <a:spcPct val="0"/>
              </a:spcBef>
              <a:spcAft>
                <a:spcPct val="0"/>
              </a:spcAft>
            </a:pPr>
            <a:fld id="{966227A8-572C-40B8-8E3C-196EAD0C31F0}"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3824561675"/>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smtClean="0"/>
              <a:t>Sheltering in Place – and staying </a:t>
            </a:r>
            <a:r>
              <a:rPr lang="en-US" dirty="0"/>
              <a:t>p</a:t>
            </a:r>
            <a:r>
              <a:rPr lang="en-US" dirty="0" smtClean="0"/>
              <a:t>lant strong with Fiber</a:t>
            </a:r>
            <a:endParaRPr lang="en-US" dirty="0"/>
          </a:p>
        </p:txBody>
      </p:sp>
      <p:sp>
        <p:nvSpPr>
          <p:cNvPr id="2" name="Content Placeholder 1"/>
          <p:cNvSpPr>
            <a:spLocks noGrp="1"/>
          </p:cNvSpPr>
          <p:nvPr>
            <p:ph type="subTitle" idx="1"/>
          </p:nvPr>
        </p:nvSpPr>
        <p:spPr/>
        <p:txBody>
          <a:bodyPr>
            <a:normAutofit lnSpcReduction="10000"/>
          </a:bodyPr>
          <a:lstStyle/>
          <a:p>
            <a:pPr marL="0" indent="0">
              <a:buNone/>
            </a:pPr>
            <a:r>
              <a:rPr lang="en-US" dirty="0" smtClean="0">
                <a:latin typeface="Arial" panose="020B0604020202020204" pitchFamily="34" charset="0"/>
                <a:cs typeface="Arial" panose="020B0604020202020204" pitchFamily="34" charset="0"/>
              </a:rPr>
              <a:t>Debbie </a:t>
            </a:r>
            <a:r>
              <a:rPr lang="en-US" dirty="0" err="1" smtClean="0">
                <a:latin typeface="Arial" panose="020B0604020202020204" pitchFamily="34" charset="0"/>
                <a:cs typeface="Arial" panose="020B0604020202020204" pitchFamily="34" charset="0"/>
              </a:rPr>
              <a:t>Lucus</a:t>
            </a:r>
            <a:r>
              <a:rPr lang="en-US" dirty="0" smtClean="0">
                <a:latin typeface="Arial" panose="020B0604020202020204" pitchFamily="34" charset="0"/>
                <a:cs typeface="Arial" panose="020B0604020202020204" pitchFamily="34" charset="0"/>
              </a:rPr>
              <a:t>, MS, RD, CDE</a:t>
            </a:r>
          </a:p>
          <a:p>
            <a:pPr marL="0" indent="0">
              <a:buNone/>
            </a:pPr>
            <a:r>
              <a:rPr lang="en-US" dirty="0" smtClean="0">
                <a:latin typeface="Arial" panose="020B0604020202020204" pitchFamily="34" charset="0"/>
                <a:cs typeface="Arial" panose="020B0604020202020204" pitchFamily="34" charset="0"/>
              </a:rPr>
              <a:t>04.07.20</a:t>
            </a:r>
          </a:p>
          <a:p>
            <a:pPr marL="0" indent="0">
              <a:buNone/>
            </a:pPr>
            <a:r>
              <a:rPr lang="en-US" dirty="0" smtClean="0">
                <a:latin typeface="Arial" panose="020B0604020202020204" pitchFamily="34" charset="0"/>
                <a:cs typeface="Arial" panose="020B0604020202020204" pitchFamily="34" charset="0"/>
              </a:rPr>
              <a:t>dlucusrd@gmail.com</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3028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your Immunity</a:t>
            </a:r>
            <a:endParaRPr lang="en-US" dirty="0"/>
          </a:p>
        </p:txBody>
      </p:sp>
      <p:sp>
        <p:nvSpPr>
          <p:cNvPr id="3" name="Content Placeholder 2"/>
          <p:cNvSpPr>
            <a:spLocks noGrp="1"/>
          </p:cNvSpPr>
          <p:nvPr>
            <p:ph idx="1"/>
          </p:nvPr>
        </p:nvSpPr>
        <p:spPr>
          <a:xfrm>
            <a:off x="2589212" y="1502229"/>
            <a:ext cx="8915400" cy="4408993"/>
          </a:xfrm>
        </p:spPr>
        <p:txBody>
          <a:bodyPr>
            <a:normAutofit/>
          </a:bodyPr>
          <a:lstStyle/>
          <a:p>
            <a:r>
              <a:rPr lang="en-US" sz="2400" dirty="0" smtClean="0">
                <a:latin typeface="Arial" panose="020B0604020202020204" pitchFamily="34" charset="0"/>
                <a:cs typeface="Arial" panose="020B0604020202020204" pitchFamily="34" charset="0"/>
              </a:rPr>
              <a:t>Eating whole food, plant based</a:t>
            </a:r>
          </a:p>
          <a:p>
            <a:pPr lvl="1"/>
            <a:r>
              <a:rPr lang="en-US" sz="2200" dirty="0" smtClean="0">
                <a:latin typeface="Arial" panose="020B0604020202020204" pitchFamily="34" charset="0"/>
                <a:cs typeface="Arial" panose="020B0604020202020204" pitchFamily="34" charset="0"/>
              </a:rPr>
              <a:t>Full of disease-fighting nutrients</a:t>
            </a:r>
          </a:p>
          <a:p>
            <a:r>
              <a:rPr lang="en-US" sz="2400" dirty="0" smtClean="0">
                <a:latin typeface="Arial" panose="020B0604020202020204" pitchFamily="34" charset="0"/>
                <a:cs typeface="Arial" panose="020B0604020202020204" pitchFamily="34" charset="0"/>
              </a:rPr>
              <a:t>Move your body</a:t>
            </a:r>
          </a:p>
          <a:p>
            <a:r>
              <a:rPr lang="en-US" sz="2400" dirty="0" smtClean="0">
                <a:latin typeface="Arial" panose="020B0604020202020204" pitchFamily="34" charset="0"/>
                <a:cs typeface="Arial" panose="020B0604020202020204" pitchFamily="34" charset="0"/>
              </a:rPr>
              <a:t>Stress less</a:t>
            </a:r>
          </a:p>
          <a:p>
            <a:pPr lvl="1"/>
            <a:r>
              <a:rPr lang="en-US" sz="2200" dirty="0" smtClean="0">
                <a:latin typeface="Arial" panose="020B0604020202020204" pitchFamily="34" charset="0"/>
                <a:cs typeface="Arial" panose="020B0604020202020204" pitchFamily="34" charset="0"/>
              </a:rPr>
              <a:t>Yoga</a:t>
            </a:r>
          </a:p>
          <a:p>
            <a:pPr lvl="1"/>
            <a:r>
              <a:rPr lang="en-US" sz="2200" dirty="0" smtClean="0">
                <a:latin typeface="Arial" panose="020B0604020202020204" pitchFamily="34" charset="0"/>
                <a:cs typeface="Arial" panose="020B0604020202020204" pitchFamily="34" charset="0"/>
              </a:rPr>
              <a:t>Meditation</a:t>
            </a:r>
          </a:p>
          <a:p>
            <a:pPr lvl="1"/>
            <a:r>
              <a:rPr lang="en-US" sz="2200" dirty="0" smtClean="0">
                <a:latin typeface="Arial" panose="020B0604020202020204" pitchFamily="34" charset="0"/>
                <a:cs typeface="Arial" panose="020B0604020202020204" pitchFamily="34" charset="0"/>
              </a:rPr>
              <a:t>Prayer</a:t>
            </a:r>
          </a:p>
          <a:p>
            <a:r>
              <a:rPr lang="en-US" sz="2400" dirty="0" smtClean="0">
                <a:latin typeface="Arial" panose="020B0604020202020204" pitchFamily="34" charset="0"/>
                <a:cs typeface="Arial" panose="020B0604020202020204" pitchFamily="34" charset="0"/>
              </a:rPr>
              <a:t>Social distancing yet stay connected</a:t>
            </a:r>
          </a:p>
          <a:p>
            <a:r>
              <a:rPr lang="en-US" sz="2400" dirty="0" smtClean="0">
                <a:latin typeface="Arial" panose="020B0604020202020204" pitchFamily="34" charset="0"/>
                <a:cs typeface="Arial" panose="020B0604020202020204" pitchFamily="34" charset="0"/>
              </a:rPr>
              <a:t>Get enough sleep</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34102" y="892627"/>
            <a:ext cx="3457304" cy="4321630"/>
          </a:xfrm>
          <a:prstGeom prst="rect">
            <a:avLst/>
          </a:prstGeom>
        </p:spPr>
      </p:pic>
    </p:spTree>
    <p:extLst>
      <p:ext uri="{BB962C8B-B14F-4D97-AF65-F5344CB8AC3E}">
        <p14:creationId xmlns:p14="http://schemas.microsoft.com/office/powerpoint/2010/main" val="1208751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ChangeArrowheads="1"/>
          </p:cNvSpPr>
          <p:nvPr/>
        </p:nvSpPr>
        <p:spPr bwMode="auto">
          <a:xfrm>
            <a:off x="1752600" y="2286001"/>
            <a:ext cx="7772400" cy="3763963"/>
          </a:xfrm>
          <a:prstGeom prst="rect">
            <a:avLst/>
          </a:prstGeom>
          <a:noFill/>
          <a:ln w="9525">
            <a:noFill/>
            <a:miter lim="800000"/>
            <a:headEnd/>
            <a:tailEnd/>
          </a:ln>
        </p:spPr>
        <p:txBody>
          <a:bodyPr/>
          <a:lstStyle/>
          <a:p>
            <a:pPr marL="342900" indent="-342900">
              <a:lnSpc>
                <a:spcPct val="90000"/>
              </a:lnSpc>
              <a:spcBef>
                <a:spcPct val="20000"/>
              </a:spcBef>
              <a:buClr>
                <a:schemeClr val="hlink"/>
              </a:buClr>
              <a:buSzPct val="70000"/>
              <a:buFont typeface="Wingdings" pitchFamily="2" charset="2"/>
              <a:buChar char="n"/>
              <a:defRPr/>
            </a:pPr>
            <a:endParaRPr lang="en-US" sz="2800">
              <a:effectLst>
                <a:outerShdw blurRad="38100" dist="38100" dir="2700000" algn="tl">
                  <a:srgbClr val="C0C0C0"/>
                </a:outerShdw>
              </a:effectLst>
              <a:latin typeface="Arial" charset="0"/>
            </a:endParaRPr>
          </a:p>
        </p:txBody>
      </p:sp>
      <p:sp>
        <p:nvSpPr>
          <p:cNvPr id="88066" name="Rectangle 2"/>
          <p:cNvSpPr>
            <a:spLocks noRot="1" noChangeArrowheads="1"/>
          </p:cNvSpPr>
          <p:nvPr/>
        </p:nvSpPr>
        <p:spPr bwMode="auto">
          <a:xfrm>
            <a:off x="2133600" y="284163"/>
            <a:ext cx="7772400" cy="944562"/>
          </a:xfrm>
          <a:prstGeom prst="rect">
            <a:avLst/>
          </a:prstGeom>
          <a:noFill/>
          <a:ln w="9525">
            <a:noFill/>
            <a:miter lim="800000"/>
            <a:headEnd/>
            <a:tailEnd/>
          </a:ln>
          <a:effectLst/>
        </p:spPr>
        <p:txBody>
          <a:bodyPr anchor="ctr"/>
          <a:lstStyle/>
          <a:p>
            <a:pPr algn="ctr" eaLnBrk="1" hangingPunct="1">
              <a:defRPr/>
            </a:pPr>
            <a:endParaRPr lang="en-US" sz="4400" b="1">
              <a:effectLst>
                <a:outerShdw blurRad="38100" dist="38100" dir="2700000" algn="tl">
                  <a:srgbClr val="C0C0C0"/>
                </a:outerShdw>
              </a:effectLst>
              <a:latin typeface="Arial" charset="0"/>
            </a:endParaRPr>
          </a:p>
        </p:txBody>
      </p:sp>
      <p:sp>
        <p:nvSpPr>
          <p:cNvPr id="74759" name="Rectangle 7"/>
          <p:cNvSpPr>
            <a:spLocks noGrp="1" noChangeArrowheads="1"/>
          </p:cNvSpPr>
          <p:nvPr>
            <p:ph type="title"/>
          </p:nvPr>
        </p:nvSpPr>
        <p:spPr/>
        <p:txBody>
          <a:bodyPr/>
          <a:lstStyle/>
          <a:p>
            <a:pPr eaLnBrk="1" hangingPunct="1"/>
            <a:r>
              <a:rPr lang="en-US" altLang="en-US" b="1" dirty="0" smtClean="0">
                <a:latin typeface="Verdana" panose="020B0604030504040204" pitchFamily="34" charset="0"/>
              </a:rPr>
              <a:t>What is Fiber?</a:t>
            </a:r>
          </a:p>
        </p:txBody>
      </p:sp>
      <p:sp>
        <p:nvSpPr>
          <p:cNvPr id="74760" name="Rectangle 8"/>
          <p:cNvSpPr>
            <a:spLocks noGrp="1" noChangeArrowheads="1"/>
          </p:cNvSpPr>
          <p:nvPr>
            <p:ph type="body" sz="half" idx="1"/>
          </p:nvPr>
        </p:nvSpPr>
        <p:spPr>
          <a:xfrm>
            <a:off x="1752600" y="1981200"/>
            <a:ext cx="4038600" cy="4343400"/>
          </a:xfrm>
        </p:spPr>
        <p:txBody>
          <a:bodyPr/>
          <a:lstStyle/>
          <a:p>
            <a:pPr eaLnBrk="1" hangingPunct="1">
              <a:lnSpc>
                <a:spcPct val="90000"/>
              </a:lnSpc>
            </a:pPr>
            <a:r>
              <a:rPr lang="en-US" altLang="en-US" sz="2400" dirty="0" smtClean="0">
                <a:latin typeface="Verdana" panose="020B0604030504040204" pitchFamily="34" charset="0"/>
              </a:rPr>
              <a:t>Indigestible part of plants</a:t>
            </a:r>
            <a:endParaRPr lang="en-US" altLang="en-US" sz="2400" dirty="0">
              <a:latin typeface="Verdana" panose="020B0604030504040204" pitchFamily="34" charset="0"/>
            </a:endParaRPr>
          </a:p>
          <a:p>
            <a:pPr lvl="1" eaLnBrk="1" hangingPunct="1">
              <a:lnSpc>
                <a:spcPct val="90000"/>
              </a:lnSpc>
            </a:pPr>
            <a:r>
              <a:rPr lang="en-US" altLang="en-US" sz="2000" dirty="0">
                <a:latin typeface="Verdana" panose="020B0604030504040204" pitchFamily="34" charset="0"/>
              </a:rPr>
              <a:t>Fruits &amp; veggies</a:t>
            </a:r>
          </a:p>
          <a:p>
            <a:pPr lvl="1" eaLnBrk="1" hangingPunct="1">
              <a:lnSpc>
                <a:spcPct val="90000"/>
              </a:lnSpc>
            </a:pPr>
            <a:r>
              <a:rPr lang="en-US" altLang="en-US" sz="2000" dirty="0">
                <a:latin typeface="Verdana" panose="020B0604030504040204" pitchFamily="34" charset="0"/>
              </a:rPr>
              <a:t>Beans, lentils, &amp; peas</a:t>
            </a:r>
          </a:p>
          <a:p>
            <a:pPr lvl="1" eaLnBrk="1" hangingPunct="1">
              <a:lnSpc>
                <a:spcPct val="90000"/>
              </a:lnSpc>
            </a:pPr>
            <a:r>
              <a:rPr lang="en-US" altLang="en-US" sz="2000" dirty="0">
                <a:latin typeface="Verdana" panose="020B0604030504040204" pitchFamily="34" charset="0"/>
              </a:rPr>
              <a:t>Nuts &amp; seeds</a:t>
            </a:r>
          </a:p>
          <a:p>
            <a:pPr lvl="1" eaLnBrk="1" hangingPunct="1">
              <a:lnSpc>
                <a:spcPct val="90000"/>
              </a:lnSpc>
            </a:pPr>
            <a:r>
              <a:rPr lang="en-US" altLang="en-US" sz="2000" dirty="0">
                <a:latin typeface="Verdana" panose="020B0604030504040204" pitchFamily="34" charset="0"/>
              </a:rPr>
              <a:t>Whole wheat bread/pasta</a:t>
            </a:r>
          </a:p>
          <a:p>
            <a:pPr lvl="1" eaLnBrk="1" hangingPunct="1">
              <a:lnSpc>
                <a:spcPct val="90000"/>
              </a:lnSpc>
            </a:pPr>
            <a:r>
              <a:rPr lang="en-US" altLang="en-US" sz="2000" dirty="0">
                <a:latin typeface="Verdana" panose="020B0604030504040204" pitchFamily="34" charset="0"/>
              </a:rPr>
              <a:t>Wild/brown rice</a:t>
            </a:r>
          </a:p>
          <a:p>
            <a:pPr lvl="1" eaLnBrk="1" hangingPunct="1">
              <a:lnSpc>
                <a:spcPct val="90000"/>
              </a:lnSpc>
            </a:pPr>
            <a:r>
              <a:rPr lang="en-US" altLang="en-US" sz="2000" dirty="0">
                <a:latin typeface="Verdana" panose="020B0604030504040204" pitchFamily="34" charset="0"/>
              </a:rPr>
              <a:t>Barley, bulgur, quinoa, Israeli couscous &amp; </a:t>
            </a:r>
            <a:r>
              <a:rPr lang="en-US" altLang="en-US" sz="2000" dirty="0" err="1">
                <a:latin typeface="Verdana" panose="020B0604030504040204" pitchFamily="34" charset="0"/>
              </a:rPr>
              <a:t>farro</a:t>
            </a:r>
            <a:endParaRPr lang="en-US" altLang="en-US" sz="2000" dirty="0">
              <a:latin typeface="Verdana" panose="020B0604030504040204" pitchFamily="34" charset="0"/>
            </a:endParaRPr>
          </a:p>
          <a:p>
            <a:pPr lvl="1" eaLnBrk="1" hangingPunct="1">
              <a:lnSpc>
                <a:spcPct val="90000"/>
              </a:lnSpc>
            </a:pPr>
            <a:r>
              <a:rPr lang="en-US" altLang="en-US" sz="2000" dirty="0">
                <a:latin typeface="Verdana" panose="020B0604030504040204" pitchFamily="34" charset="0"/>
              </a:rPr>
              <a:t>Bran, wheat, &amp; oats </a:t>
            </a:r>
          </a:p>
          <a:p>
            <a:pPr lvl="1" eaLnBrk="1" hangingPunct="1">
              <a:lnSpc>
                <a:spcPct val="90000"/>
              </a:lnSpc>
            </a:pPr>
            <a:endParaRPr lang="en-US" altLang="en-US" sz="2000" dirty="0">
              <a:latin typeface="Verdana" panose="020B0604030504040204" pitchFamily="34" charset="0"/>
            </a:endParaRPr>
          </a:p>
        </p:txBody>
      </p:sp>
      <p:sp>
        <p:nvSpPr>
          <p:cNvPr id="74761" name="Rectangle 10"/>
          <p:cNvSpPr>
            <a:spLocks noChangeArrowheads="1"/>
          </p:cNvSpPr>
          <p:nvPr/>
        </p:nvSpPr>
        <p:spPr bwMode="auto">
          <a:xfrm>
            <a:off x="6172200" y="1981200"/>
            <a:ext cx="4038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pPr>
            <a:r>
              <a:rPr lang="en-US" altLang="en-US" sz="2400" dirty="0" smtClean="0">
                <a:latin typeface="Verdana" panose="020B0604030504040204" pitchFamily="34" charset="0"/>
              </a:rPr>
              <a:t>Two </a:t>
            </a:r>
            <a:r>
              <a:rPr lang="en-US" altLang="en-US" sz="2400" dirty="0">
                <a:latin typeface="Verdana" panose="020B0604030504040204" pitchFamily="34" charset="0"/>
              </a:rPr>
              <a:t>types of fiber: </a:t>
            </a:r>
          </a:p>
          <a:p>
            <a:pPr lvl="1" eaLnBrk="1" hangingPunct="1">
              <a:lnSpc>
                <a:spcPct val="90000"/>
              </a:lnSpc>
            </a:pPr>
            <a:r>
              <a:rPr lang="en-US" altLang="en-US" sz="2000" dirty="0">
                <a:solidFill>
                  <a:schemeClr val="tx2"/>
                </a:solidFill>
                <a:latin typeface="Verdana" panose="020B0604030504040204" pitchFamily="34" charset="0"/>
              </a:rPr>
              <a:t>Insoluble</a:t>
            </a:r>
          </a:p>
          <a:p>
            <a:pPr lvl="1" eaLnBrk="1" hangingPunct="1">
              <a:lnSpc>
                <a:spcPct val="90000"/>
              </a:lnSpc>
            </a:pPr>
            <a:r>
              <a:rPr lang="en-US" altLang="en-US" sz="2000" dirty="0" smtClean="0">
                <a:solidFill>
                  <a:schemeClr val="tx2"/>
                </a:solidFill>
                <a:latin typeface="Verdana" panose="020B0604030504040204" pitchFamily="34" charset="0"/>
              </a:rPr>
              <a:t>Soluble</a:t>
            </a:r>
            <a:endParaRPr lang="en-US" altLang="en-US" sz="2000" dirty="0">
              <a:latin typeface="Verdana" panose="020B060403050404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0538" y="3403425"/>
            <a:ext cx="3706318" cy="2783857"/>
          </a:xfrm>
          <a:prstGeom prst="rect">
            <a:avLst/>
          </a:prstGeom>
        </p:spPr>
      </p:pic>
    </p:spTree>
    <p:extLst>
      <p:ext uri="{BB962C8B-B14F-4D97-AF65-F5344CB8AC3E}">
        <p14:creationId xmlns:p14="http://schemas.microsoft.com/office/powerpoint/2010/main" val="115122119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Fiber</a:t>
            </a:r>
            <a:endParaRPr lang="en-US" dirty="0"/>
          </a:p>
        </p:txBody>
      </p:sp>
      <p:sp>
        <p:nvSpPr>
          <p:cNvPr id="3" name="Content Placeholder 2"/>
          <p:cNvSpPr>
            <a:spLocks noGrp="1"/>
          </p:cNvSpPr>
          <p:nvPr>
            <p:ph idx="1"/>
          </p:nvPr>
        </p:nvSpPr>
        <p:spPr>
          <a:xfrm>
            <a:off x="2589212" y="1643743"/>
            <a:ext cx="8915400" cy="4626428"/>
          </a:xfrm>
        </p:spPr>
        <p:txBody>
          <a:bodyPr>
            <a:noAutofit/>
          </a:bodyPr>
          <a:lstStyle/>
          <a:p>
            <a:r>
              <a:rPr lang="en-US" sz="2000" dirty="0" smtClean="0">
                <a:latin typeface="Arial" panose="020B0604020202020204" pitchFamily="34" charset="0"/>
                <a:cs typeface="Arial" panose="020B0604020202020204" pitchFamily="34" charset="0"/>
              </a:rPr>
              <a:t>Lowers cholesterol (soluble)</a:t>
            </a:r>
          </a:p>
          <a:p>
            <a:r>
              <a:rPr lang="en-US" sz="2000" dirty="0" smtClean="0">
                <a:latin typeface="Arial" panose="020B0604020202020204" pitchFamily="34" charset="0"/>
                <a:cs typeface="Arial" panose="020B0604020202020204" pitchFamily="34" charset="0"/>
              </a:rPr>
              <a:t>Reduces constipation, hemorrhoids (insoluble)</a:t>
            </a:r>
          </a:p>
          <a:p>
            <a:r>
              <a:rPr lang="en-US" sz="2000" dirty="0" smtClean="0">
                <a:latin typeface="Arial" panose="020B0604020202020204" pitchFamily="34" charset="0"/>
                <a:cs typeface="Arial" panose="020B0604020202020204" pitchFamily="34" charset="0"/>
              </a:rPr>
              <a:t>Increases feeling of fullness (helps with weight loss)</a:t>
            </a:r>
          </a:p>
          <a:p>
            <a:r>
              <a:rPr lang="en-US" sz="2000" dirty="0" smtClean="0">
                <a:latin typeface="Arial" panose="020B0604020202020204" pitchFamily="34" charset="0"/>
                <a:cs typeface="Arial" panose="020B0604020202020204" pitchFamily="34" charset="0"/>
              </a:rPr>
              <a:t>Slows blood sugar rise (helps with diabetes)</a:t>
            </a:r>
          </a:p>
          <a:p>
            <a:r>
              <a:rPr lang="en-US" sz="2000" dirty="0" smtClean="0">
                <a:latin typeface="Arial" panose="020B0604020202020204" pitchFamily="34" charset="0"/>
                <a:cs typeface="Arial" panose="020B0604020202020204" pitchFamily="34" charset="0"/>
              </a:rPr>
              <a:t>Food for good bacteria in gut – helps microbiome</a:t>
            </a:r>
          </a:p>
          <a:p>
            <a:r>
              <a:rPr lang="en-US" sz="2000" dirty="0" smtClean="0">
                <a:latin typeface="Arial" panose="020B0604020202020204" pitchFamily="34" charset="0"/>
                <a:cs typeface="Arial" panose="020B0604020202020204" pitchFamily="34" charset="0"/>
              </a:rPr>
              <a:t>Lowers risk of some cancers</a:t>
            </a:r>
          </a:p>
          <a:p>
            <a:pPr lvl="1"/>
            <a:r>
              <a:rPr lang="en-US" sz="2000" dirty="0" smtClean="0">
                <a:latin typeface="Arial" panose="020B0604020202020204" pitchFamily="34" charset="0"/>
                <a:cs typeface="Arial" panose="020B0604020202020204" pitchFamily="34" charset="0"/>
              </a:rPr>
              <a:t>Colon (decreases transit time, breaks down to butyrate in colon – inhibits tumor growth)</a:t>
            </a:r>
          </a:p>
          <a:p>
            <a:pPr lvl="1"/>
            <a:r>
              <a:rPr lang="en-US" sz="2000" dirty="0" smtClean="0">
                <a:latin typeface="Arial" panose="020B0604020202020204" pitchFamily="34" charset="0"/>
                <a:cs typeface="Arial" panose="020B0604020202020204" pitchFamily="34" charset="0"/>
              </a:rPr>
              <a:t>Breast (binds to estrogen)</a:t>
            </a:r>
          </a:p>
          <a:p>
            <a:pPr lvl="1"/>
            <a:r>
              <a:rPr lang="en-US" sz="2000" dirty="0" smtClean="0">
                <a:latin typeface="Arial" panose="020B0604020202020204" pitchFamily="34" charset="0"/>
                <a:cs typeface="Arial" panose="020B0604020202020204" pitchFamily="34" charset="0"/>
              </a:rPr>
              <a:t>Prostate</a:t>
            </a:r>
          </a:p>
          <a:p>
            <a:pPr lvl="1"/>
            <a:r>
              <a:rPr lang="en-US" sz="2000" dirty="0" smtClean="0">
                <a:latin typeface="Arial" panose="020B0604020202020204" pitchFamily="34" charset="0"/>
                <a:cs typeface="Arial" panose="020B0604020202020204" pitchFamily="34" charset="0"/>
              </a:rPr>
              <a:t>Mouth, esophageal, throat</a:t>
            </a:r>
          </a:p>
        </p:txBody>
      </p:sp>
    </p:spTree>
    <p:extLst>
      <p:ext uri="{BB962C8B-B14F-4D97-AF65-F5344CB8AC3E}">
        <p14:creationId xmlns:p14="http://schemas.microsoft.com/office/powerpoint/2010/main" val="3600576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fiber do you need?</a:t>
            </a:r>
            <a:endParaRPr lang="en-US" dirty="0"/>
          </a:p>
        </p:txBody>
      </p:sp>
      <p:sp>
        <p:nvSpPr>
          <p:cNvPr id="3" name="Content Placeholder 2"/>
          <p:cNvSpPr>
            <a:spLocks noGrp="1"/>
          </p:cNvSpPr>
          <p:nvPr>
            <p:ph idx="1"/>
          </p:nvPr>
        </p:nvSpPr>
        <p:spPr/>
        <p:txBody>
          <a:bodyPr>
            <a:normAutofit lnSpcReduction="10000"/>
          </a:bodyPr>
          <a:lstStyle/>
          <a:p>
            <a:pPr>
              <a:lnSpc>
                <a:spcPct val="90000"/>
              </a:lnSpc>
            </a:pPr>
            <a:r>
              <a:rPr lang="en-US" altLang="en-US" sz="2400" dirty="0" smtClean="0">
                <a:latin typeface="Verdana" panose="020B0604030504040204" pitchFamily="34" charset="0"/>
              </a:rPr>
              <a:t>Depends on who you ask</a:t>
            </a:r>
          </a:p>
          <a:p>
            <a:pPr>
              <a:lnSpc>
                <a:spcPct val="90000"/>
              </a:lnSpc>
            </a:pPr>
            <a:r>
              <a:rPr lang="en-US" altLang="en-US" sz="2400" dirty="0" smtClean="0">
                <a:latin typeface="Verdana" panose="020B0604030504040204" pitchFamily="34" charset="0"/>
              </a:rPr>
              <a:t>RDA</a:t>
            </a:r>
          </a:p>
          <a:p>
            <a:pPr lvl="1">
              <a:lnSpc>
                <a:spcPct val="90000"/>
              </a:lnSpc>
            </a:pPr>
            <a:r>
              <a:rPr lang="en-US" altLang="en-US" sz="2200" dirty="0" smtClean="0">
                <a:latin typeface="Verdana" panose="020B0604030504040204" pitchFamily="34" charset="0"/>
              </a:rPr>
              <a:t>21-25 grams/day for women</a:t>
            </a:r>
          </a:p>
          <a:p>
            <a:pPr lvl="1">
              <a:lnSpc>
                <a:spcPct val="90000"/>
              </a:lnSpc>
            </a:pPr>
            <a:r>
              <a:rPr lang="en-US" altLang="en-US" sz="2200" dirty="0" smtClean="0">
                <a:latin typeface="Verdana" panose="020B0604030504040204" pitchFamily="34" charset="0"/>
              </a:rPr>
              <a:t>30-38 grams/day for men</a:t>
            </a:r>
          </a:p>
          <a:p>
            <a:pPr>
              <a:lnSpc>
                <a:spcPct val="90000"/>
              </a:lnSpc>
            </a:pPr>
            <a:r>
              <a:rPr lang="en-US" altLang="en-US" sz="2400" dirty="0" smtClean="0">
                <a:latin typeface="Verdana" panose="020B0604030504040204" pitchFamily="34" charset="0"/>
              </a:rPr>
              <a:t>American Cancer Society</a:t>
            </a:r>
          </a:p>
          <a:p>
            <a:pPr lvl="1">
              <a:lnSpc>
                <a:spcPct val="90000"/>
              </a:lnSpc>
            </a:pPr>
            <a:r>
              <a:rPr lang="en-US" altLang="en-US" sz="2200" dirty="0" smtClean="0">
                <a:latin typeface="Verdana" panose="020B0604030504040204" pitchFamily="34" charset="0"/>
              </a:rPr>
              <a:t>25-35</a:t>
            </a:r>
            <a:r>
              <a:rPr lang="en-US" altLang="en-US" sz="2200" dirty="0">
                <a:latin typeface="Verdana" panose="020B0604030504040204" pitchFamily="34" charset="0"/>
              </a:rPr>
              <a:t>+ grams per day </a:t>
            </a:r>
          </a:p>
          <a:p>
            <a:pPr>
              <a:lnSpc>
                <a:spcPct val="90000"/>
              </a:lnSpc>
            </a:pPr>
            <a:r>
              <a:rPr lang="en-US" altLang="en-US" sz="2400" dirty="0" smtClean="0">
                <a:latin typeface="Verdana" panose="020B0604030504040204" pitchFamily="34" charset="0"/>
              </a:rPr>
              <a:t>Try </a:t>
            </a:r>
            <a:r>
              <a:rPr lang="en-US" altLang="en-US" sz="2400" dirty="0">
                <a:latin typeface="Verdana" panose="020B0604030504040204" pitchFamily="34" charset="0"/>
              </a:rPr>
              <a:t>for 15 </a:t>
            </a:r>
            <a:r>
              <a:rPr lang="en-US" altLang="en-US" sz="2400" dirty="0" smtClean="0">
                <a:latin typeface="Verdana" panose="020B0604030504040204" pitchFamily="34" charset="0"/>
              </a:rPr>
              <a:t>grams/meal</a:t>
            </a:r>
          </a:p>
          <a:p>
            <a:pPr>
              <a:lnSpc>
                <a:spcPct val="90000"/>
              </a:lnSpc>
            </a:pPr>
            <a:r>
              <a:rPr lang="en-US" altLang="en-US" sz="2400" dirty="0" smtClean="0">
                <a:latin typeface="Verdana" panose="020B0604030504040204" pitchFamily="34" charset="0"/>
              </a:rPr>
              <a:t>Some encourage as much as 50 grams daily</a:t>
            </a:r>
          </a:p>
          <a:p>
            <a:pPr>
              <a:lnSpc>
                <a:spcPct val="90000"/>
              </a:lnSpc>
            </a:pPr>
            <a:r>
              <a:rPr lang="en-US" altLang="en-US" sz="2400" dirty="0" smtClean="0">
                <a:latin typeface="Verdana" panose="020B0604030504040204" pitchFamily="34" charset="0"/>
              </a:rPr>
              <a:t>Average American eats 10-15 grams!</a:t>
            </a:r>
            <a:endParaRPr lang="en-US" altLang="en-US" sz="2400" dirty="0">
              <a:latin typeface="Verdana" panose="020B0604030504040204" pitchFamily="34" charset="0"/>
            </a:endParaRPr>
          </a:p>
          <a:p>
            <a:endParaRPr lang="en-US" dirty="0"/>
          </a:p>
        </p:txBody>
      </p:sp>
    </p:spTree>
    <p:extLst>
      <p:ext uri="{BB962C8B-B14F-4D97-AF65-F5344CB8AC3E}">
        <p14:creationId xmlns:p14="http://schemas.microsoft.com/office/powerpoint/2010/main" val="4154783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6" descr="Grain-varieties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19850" y="1731964"/>
            <a:ext cx="3201988"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itle 1"/>
          <p:cNvSpPr>
            <a:spLocks noGrp="1"/>
          </p:cNvSpPr>
          <p:nvPr>
            <p:ph type="title"/>
          </p:nvPr>
        </p:nvSpPr>
        <p:spPr>
          <a:xfrm>
            <a:off x="3468688" y="623888"/>
            <a:ext cx="6589712" cy="1281112"/>
          </a:xfrm>
        </p:spPr>
        <p:txBody>
          <a:bodyPr/>
          <a:lstStyle/>
          <a:p>
            <a:r>
              <a:rPr lang="en-US" altLang="en-US" dirty="0" smtClean="0">
                <a:latin typeface="Arial" panose="020B0604020202020204" pitchFamily="34" charset="0"/>
              </a:rPr>
              <a:t>Whole Intact Grains</a:t>
            </a:r>
          </a:p>
        </p:txBody>
      </p:sp>
      <p:sp>
        <p:nvSpPr>
          <p:cNvPr id="54276" name="Content Placeholder 2"/>
          <p:cNvSpPr>
            <a:spLocks noGrp="1"/>
          </p:cNvSpPr>
          <p:nvPr>
            <p:ph idx="1"/>
          </p:nvPr>
        </p:nvSpPr>
        <p:spPr>
          <a:xfrm>
            <a:off x="1981200" y="1600200"/>
            <a:ext cx="5486400" cy="4756150"/>
          </a:xfrm>
        </p:spPr>
        <p:txBody>
          <a:bodyPr/>
          <a:lstStyle/>
          <a:p>
            <a:pPr>
              <a:buFont typeface="Arial" panose="020B0604020202020204" pitchFamily="34" charset="0"/>
              <a:buChar char="•"/>
            </a:pPr>
            <a:endParaRPr lang="en-US" altLang="en-US" sz="2000">
              <a:latin typeface="Arial" panose="020B0604020202020204" pitchFamily="34" charset="0"/>
            </a:endParaRPr>
          </a:p>
          <a:p>
            <a:pPr>
              <a:buFont typeface="Arial" panose="020B0604020202020204" pitchFamily="34" charset="0"/>
              <a:buChar char="•"/>
            </a:pPr>
            <a:endParaRPr lang="en-US" altLang="en-US" sz="2000">
              <a:latin typeface="Arial" panose="020B0604020202020204" pitchFamily="34" charset="0"/>
            </a:endParaRPr>
          </a:p>
        </p:txBody>
      </p:sp>
      <p:sp>
        <p:nvSpPr>
          <p:cNvPr id="5427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fld id="{433CAF33-2726-4B1F-A0AA-784F5FDD7947}" type="slidenum">
              <a:rPr lang="en-US" altLang="en-US" sz="1200">
                <a:solidFill>
                  <a:srgbClr val="898989"/>
                </a:solidFill>
                <a:latin typeface="Calibri" panose="020F0502020204030204" pitchFamily="34" charset="0"/>
              </a:rPr>
              <a:pPr>
                <a:spcBef>
                  <a:spcPct val="0"/>
                </a:spcBef>
                <a:buClrTx/>
                <a:buFontTx/>
                <a:buNone/>
              </a:pPr>
              <a:t>14</a:t>
            </a:fld>
            <a:endParaRPr lang="en-US" altLang="en-US" sz="1200">
              <a:solidFill>
                <a:srgbClr val="898989"/>
              </a:solidFill>
              <a:latin typeface="Calibri" panose="020F0502020204030204" pitchFamily="34" charset="0"/>
            </a:endParaRPr>
          </a:p>
        </p:txBody>
      </p:sp>
      <p:pic>
        <p:nvPicPr>
          <p:cNvPr id="54278" name="Picture 5" descr="kernel of whea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62251" y="1803400"/>
            <a:ext cx="2805113" cy="412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3272272"/>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45429" y="446314"/>
            <a:ext cx="3675681" cy="6106886"/>
          </a:xfrm>
          <a:prstGeom prst="rect">
            <a:avLst/>
          </a:prstGeom>
          <a:noFill/>
          <a:ln>
            <a:noFill/>
          </a:ln>
        </p:spPr>
      </p:pic>
    </p:spTree>
    <p:extLst>
      <p:ext uri="{BB962C8B-B14F-4D97-AF65-F5344CB8AC3E}">
        <p14:creationId xmlns:p14="http://schemas.microsoft.com/office/powerpoint/2010/main" val="1963013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981200" y="274638"/>
            <a:ext cx="8229600" cy="862012"/>
          </a:xfrm>
        </p:spPr>
        <p:txBody>
          <a:bodyPr/>
          <a:lstStyle/>
          <a:p>
            <a:r>
              <a:rPr lang="en-US" altLang="en-US" smtClean="0">
                <a:latin typeface="Arial" panose="020B0604020202020204" pitchFamily="34" charset="0"/>
              </a:rPr>
              <a:t>What is an Intact Whole Grain?</a:t>
            </a:r>
          </a:p>
        </p:txBody>
      </p:sp>
      <p:sp>
        <p:nvSpPr>
          <p:cNvPr id="10243" name="Content Placeholder 2"/>
          <p:cNvSpPr>
            <a:spLocks noGrp="1"/>
          </p:cNvSpPr>
          <p:nvPr>
            <p:ph idx="1"/>
          </p:nvPr>
        </p:nvSpPr>
        <p:spPr>
          <a:xfrm>
            <a:off x="2687183" y="1534886"/>
            <a:ext cx="8915400" cy="3777622"/>
          </a:xfrm>
        </p:spPr>
        <p:txBody>
          <a:bodyPr>
            <a:normAutofit/>
          </a:bodyPr>
          <a:lstStyle/>
          <a:p>
            <a:r>
              <a:rPr lang="en-US" altLang="en-US" sz="2000" dirty="0" smtClean="0">
                <a:latin typeface="Arial" panose="020B0604020202020204" pitchFamily="34" charset="0"/>
              </a:rPr>
              <a:t>Hierarchy of whole grains:</a:t>
            </a:r>
          </a:p>
          <a:p>
            <a:r>
              <a:rPr lang="en-US" altLang="en-US" sz="2000" dirty="0" smtClean="0">
                <a:latin typeface="Arial" panose="020B0604020202020204" pitchFamily="34" charset="0"/>
              </a:rPr>
              <a:t>Intact whole grain (i.e. oat groats, quinoa, barley)</a:t>
            </a:r>
          </a:p>
          <a:p>
            <a:pPr lvl="1"/>
            <a:r>
              <a:rPr lang="en-US" altLang="en-US" sz="2000" dirty="0" smtClean="0">
                <a:latin typeface="Arial" panose="020B0604020202020204" pitchFamily="34" charset="0"/>
              </a:rPr>
              <a:t>Broken Whole grains (i.e. bulgur)</a:t>
            </a:r>
          </a:p>
          <a:p>
            <a:pPr lvl="1"/>
            <a:r>
              <a:rPr lang="en-US" altLang="en-US" sz="2000" dirty="0" smtClean="0">
                <a:latin typeface="Arial" panose="020B0604020202020204" pitchFamily="34" charset="0"/>
              </a:rPr>
              <a:t>Rolled Whole Grains (oatmeal)</a:t>
            </a:r>
          </a:p>
          <a:p>
            <a:pPr lvl="1"/>
            <a:r>
              <a:rPr lang="en-US" altLang="en-US" sz="2000" dirty="0" smtClean="0">
                <a:latin typeface="Arial" panose="020B0604020202020204" pitchFamily="34" charset="0"/>
              </a:rPr>
              <a:t>Shredded Whole Grains (shredded wheat)</a:t>
            </a:r>
          </a:p>
          <a:p>
            <a:pPr lvl="1"/>
            <a:r>
              <a:rPr lang="en-US" altLang="en-US" sz="2000" dirty="0" smtClean="0">
                <a:latin typeface="Arial" panose="020B0604020202020204" pitchFamily="34" charset="0"/>
              </a:rPr>
              <a:t>Ground Whole grains (whole wheat flour)</a:t>
            </a:r>
          </a:p>
          <a:p>
            <a:pPr lvl="1"/>
            <a:r>
              <a:rPr lang="en-US" altLang="en-US" sz="2000" dirty="0" smtClean="0">
                <a:latin typeface="Arial" panose="020B0604020202020204" pitchFamily="34" charset="0"/>
              </a:rPr>
              <a:t>Flaked Whole Grains (flaked cereals)</a:t>
            </a:r>
          </a:p>
          <a:p>
            <a:pPr lvl="1"/>
            <a:r>
              <a:rPr lang="en-US" altLang="en-US" sz="2000" dirty="0" smtClean="0">
                <a:latin typeface="Arial" panose="020B0604020202020204" pitchFamily="34" charset="0"/>
              </a:rPr>
              <a:t>Puffed Whole Grains (puffed cereals)</a:t>
            </a:r>
          </a:p>
        </p:txBody>
      </p:sp>
    </p:spTree>
    <p:extLst>
      <p:ext uri="{BB962C8B-B14F-4D97-AF65-F5344CB8AC3E}">
        <p14:creationId xmlns:p14="http://schemas.microsoft.com/office/powerpoint/2010/main" val="595920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ChangeArrowheads="1"/>
          </p:cNvSpPr>
          <p:nvPr/>
        </p:nvSpPr>
        <p:spPr bwMode="auto">
          <a:xfrm>
            <a:off x="1752600" y="2286001"/>
            <a:ext cx="7772400" cy="3763963"/>
          </a:xfrm>
          <a:prstGeom prst="rect">
            <a:avLst/>
          </a:prstGeom>
          <a:noFill/>
          <a:ln w="9525">
            <a:noFill/>
            <a:miter lim="800000"/>
            <a:headEnd/>
            <a:tailEnd/>
          </a:ln>
        </p:spPr>
        <p:txBody>
          <a:bodyPr/>
          <a:lstStyle/>
          <a:p>
            <a:pPr marL="342900" indent="-342900">
              <a:lnSpc>
                <a:spcPct val="90000"/>
              </a:lnSpc>
              <a:spcBef>
                <a:spcPct val="20000"/>
              </a:spcBef>
              <a:buClr>
                <a:schemeClr val="hlink"/>
              </a:buClr>
              <a:buSzPct val="70000"/>
              <a:buFont typeface="Wingdings" pitchFamily="2" charset="2"/>
              <a:buChar char="n"/>
              <a:defRPr/>
            </a:pPr>
            <a:endParaRPr lang="en-US" sz="2800">
              <a:effectLst>
                <a:outerShdw blurRad="38100" dist="38100" dir="2700000" algn="tl">
                  <a:srgbClr val="C0C0C0"/>
                </a:outerShdw>
              </a:effectLst>
              <a:latin typeface="Arial" charset="0"/>
            </a:endParaRPr>
          </a:p>
        </p:txBody>
      </p:sp>
      <p:sp>
        <p:nvSpPr>
          <p:cNvPr id="88066" name="Rectangle 2"/>
          <p:cNvSpPr>
            <a:spLocks noRot="1" noChangeArrowheads="1"/>
          </p:cNvSpPr>
          <p:nvPr/>
        </p:nvSpPr>
        <p:spPr bwMode="auto">
          <a:xfrm>
            <a:off x="2133600" y="284163"/>
            <a:ext cx="7772400" cy="944562"/>
          </a:xfrm>
          <a:prstGeom prst="rect">
            <a:avLst/>
          </a:prstGeom>
          <a:noFill/>
          <a:ln w="9525">
            <a:noFill/>
            <a:miter lim="800000"/>
            <a:headEnd/>
            <a:tailEnd/>
          </a:ln>
          <a:effectLst/>
        </p:spPr>
        <p:txBody>
          <a:bodyPr anchor="ctr"/>
          <a:lstStyle/>
          <a:p>
            <a:pPr algn="ctr" eaLnBrk="1" hangingPunct="1">
              <a:defRPr/>
            </a:pPr>
            <a:endParaRPr lang="en-US" sz="4400" b="1">
              <a:effectLst>
                <a:outerShdw blurRad="38100" dist="38100" dir="2700000" algn="tl">
                  <a:srgbClr val="C0C0C0"/>
                </a:outerShdw>
              </a:effectLst>
              <a:latin typeface="Arial" charset="0"/>
            </a:endParaRPr>
          </a:p>
        </p:txBody>
      </p:sp>
      <p:sp>
        <p:nvSpPr>
          <p:cNvPr id="1086471" name="Rectangle 7"/>
          <p:cNvSpPr>
            <a:spLocks noGrp="1" noChangeArrowheads="1"/>
          </p:cNvSpPr>
          <p:nvPr>
            <p:ph type="title"/>
          </p:nvPr>
        </p:nvSpPr>
        <p:spPr/>
        <p:txBody>
          <a:bodyPr>
            <a:normAutofit/>
          </a:bodyPr>
          <a:lstStyle/>
          <a:p>
            <a:pPr eaLnBrk="1" hangingPunct="1">
              <a:defRPr/>
            </a:pPr>
            <a:r>
              <a:rPr lang="en-US" sz="4000" b="1" dirty="0" smtClean="0">
                <a:effectLst>
                  <a:outerShdw blurRad="38100" dist="38100" dir="2700000" algn="tl">
                    <a:srgbClr val="C0C0C0"/>
                  </a:outerShdw>
                </a:effectLst>
                <a:latin typeface="Verdana" pitchFamily="34" charset="0"/>
              </a:rPr>
              <a:t>Insoluble Fiber</a:t>
            </a:r>
            <a:endParaRPr lang="en-US" sz="4000" b="1" dirty="0">
              <a:effectLst>
                <a:outerShdw blurRad="38100" dist="38100" dir="2700000" algn="tl">
                  <a:srgbClr val="C0C0C0"/>
                </a:outerShdw>
              </a:effectLst>
              <a:latin typeface="Verdana" pitchFamily="34" charset="0"/>
            </a:endParaRPr>
          </a:p>
        </p:txBody>
      </p:sp>
      <p:sp>
        <p:nvSpPr>
          <p:cNvPr id="77832" name="Rectangle 8"/>
          <p:cNvSpPr>
            <a:spLocks noGrp="1" noChangeArrowheads="1"/>
          </p:cNvSpPr>
          <p:nvPr>
            <p:ph type="body" sz="half" idx="1"/>
          </p:nvPr>
        </p:nvSpPr>
        <p:spPr>
          <a:xfrm>
            <a:off x="1752600" y="1568672"/>
            <a:ext cx="8534400" cy="4572000"/>
          </a:xfrm>
        </p:spPr>
        <p:txBody>
          <a:bodyPr/>
          <a:lstStyle/>
          <a:p>
            <a:pPr eaLnBrk="1" hangingPunct="1"/>
            <a:r>
              <a:rPr lang="en-US" altLang="en-US" sz="2400" dirty="0" smtClean="0">
                <a:latin typeface="Arial" panose="020B0604020202020204" pitchFamily="34" charset="0"/>
                <a:cs typeface="Arial" panose="020B0604020202020204" pitchFamily="34" charset="0"/>
              </a:rPr>
              <a:t>Benefits </a:t>
            </a:r>
          </a:p>
          <a:p>
            <a:pPr lvl="1" eaLnBrk="1" hangingPunct="1"/>
            <a:r>
              <a:rPr lang="en-US" altLang="en-US" sz="2400" dirty="0" smtClean="0">
                <a:latin typeface="Arial" panose="020B0604020202020204" pitchFamily="34" charset="0"/>
                <a:cs typeface="Arial" panose="020B0604020202020204" pitchFamily="34" charset="0"/>
              </a:rPr>
              <a:t>G.I. health</a:t>
            </a:r>
          </a:p>
          <a:p>
            <a:pPr lvl="2" eaLnBrk="1" hangingPunct="1"/>
            <a:r>
              <a:rPr lang="en-US" altLang="en-US" sz="2000" dirty="0" smtClean="0">
                <a:latin typeface="Arial" panose="020B0604020202020204" pitchFamily="34" charset="0"/>
                <a:cs typeface="Arial" panose="020B0604020202020204" pitchFamily="34" charset="0"/>
              </a:rPr>
              <a:t>Travels through the digestive tract &amp; creates bulk</a:t>
            </a:r>
          </a:p>
          <a:p>
            <a:pPr lvl="2" eaLnBrk="1" hangingPunct="1"/>
            <a:r>
              <a:rPr lang="en-US" altLang="en-US" sz="2000" dirty="0" smtClean="0">
                <a:latin typeface="Arial" panose="020B0604020202020204" pitchFamily="34" charset="0"/>
                <a:cs typeface="Arial" panose="020B0604020202020204" pitchFamily="34" charset="0"/>
              </a:rPr>
              <a:t>Helps the colon function properly</a:t>
            </a:r>
            <a:endParaRPr lang="en-US" altLang="en-US" sz="2000" dirty="0">
              <a:latin typeface="Arial" panose="020B0604020202020204" pitchFamily="34" charset="0"/>
              <a:cs typeface="Arial" panose="020B0604020202020204" pitchFamily="34" charset="0"/>
            </a:endParaRPr>
          </a:p>
          <a:p>
            <a:pPr eaLnBrk="1" hangingPunct="1"/>
            <a:r>
              <a:rPr lang="en-US" altLang="en-US" sz="2400" dirty="0" smtClean="0">
                <a:latin typeface="Arial" panose="020B0604020202020204" pitchFamily="34" charset="0"/>
                <a:cs typeface="Arial" panose="020B0604020202020204" pitchFamily="34" charset="0"/>
              </a:rPr>
              <a:t>Sources</a:t>
            </a:r>
          </a:p>
          <a:p>
            <a:pPr lvl="1" eaLnBrk="1" hangingPunct="1"/>
            <a:r>
              <a:rPr lang="en-US" altLang="en-US" sz="2000" dirty="0" smtClean="0">
                <a:latin typeface="Arial" panose="020B0604020202020204" pitchFamily="34" charset="0"/>
                <a:cs typeface="Arial" panose="020B0604020202020204" pitchFamily="34" charset="0"/>
              </a:rPr>
              <a:t>Whole grains (wheat)</a:t>
            </a:r>
          </a:p>
          <a:p>
            <a:pPr lvl="1" eaLnBrk="1" hangingPunct="1"/>
            <a:r>
              <a:rPr lang="en-US" altLang="en-US" sz="2000" dirty="0" smtClean="0">
                <a:latin typeface="Arial" panose="020B0604020202020204" pitchFamily="34" charset="0"/>
                <a:cs typeface="Arial" panose="020B0604020202020204" pitchFamily="34" charset="0"/>
              </a:rPr>
              <a:t>Fruit</a:t>
            </a:r>
          </a:p>
          <a:p>
            <a:pPr lvl="1" eaLnBrk="1" hangingPunct="1"/>
            <a:r>
              <a:rPr lang="en-US" altLang="en-US" sz="2000" dirty="0" smtClean="0">
                <a:latin typeface="Arial" panose="020B0604020202020204" pitchFamily="34" charset="0"/>
                <a:cs typeface="Arial" panose="020B0604020202020204" pitchFamily="34" charset="0"/>
              </a:rPr>
              <a:t>Vegetables	</a:t>
            </a:r>
          </a:p>
          <a:p>
            <a:pPr lvl="1" eaLnBrk="1" hangingPunct="1"/>
            <a:r>
              <a:rPr lang="en-US" altLang="en-US" sz="2000" dirty="0" smtClean="0">
                <a:latin typeface="Arial" panose="020B0604020202020204" pitchFamily="34" charset="0"/>
                <a:cs typeface="Arial" panose="020B0604020202020204" pitchFamily="34" charset="0"/>
              </a:rPr>
              <a:t>Beans, lentils, peas </a:t>
            </a:r>
          </a:p>
          <a:p>
            <a:pPr lvl="1" eaLnBrk="1" hangingPunct="1"/>
            <a:r>
              <a:rPr lang="en-US" altLang="en-US" sz="2000" dirty="0" smtClean="0">
                <a:latin typeface="Arial" panose="020B0604020202020204" pitchFamily="34" charset="0"/>
                <a:cs typeface="Arial" panose="020B0604020202020204" pitchFamily="34" charset="0"/>
              </a:rPr>
              <a:t>Nuts and seeds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9172" y="3451001"/>
            <a:ext cx="4767943" cy="2979964"/>
          </a:xfrm>
          <a:prstGeom prst="rect">
            <a:avLst/>
          </a:prstGeom>
        </p:spPr>
      </p:pic>
    </p:spTree>
    <p:extLst>
      <p:ext uri="{BB962C8B-B14F-4D97-AF65-F5344CB8AC3E}">
        <p14:creationId xmlns:p14="http://schemas.microsoft.com/office/powerpoint/2010/main" val="214393784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ChangeArrowheads="1"/>
          </p:cNvSpPr>
          <p:nvPr/>
        </p:nvSpPr>
        <p:spPr bwMode="auto">
          <a:xfrm>
            <a:off x="1752600" y="2286001"/>
            <a:ext cx="7772400" cy="3763963"/>
          </a:xfrm>
          <a:prstGeom prst="rect">
            <a:avLst/>
          </a:prstGeom>
          <a:noFill/>
          <a:ln w="9525">
            <a:noFill/>
            <a:miter lim="800000"/>
            <a:headEnd/>
            <a:tailEnd/>
          </a:ln>
        </p:spPr>
        <p:txBody>
          <a:bodyPr/>
          <a:lstStyle/>
          <a:p>
            <a:pPr marL="342900" indent="-342900">
              <a:lnSpc>
                <a:spcPct val="90000"/>
              </a:lnSpc>
              <a:spcBef>
                <a:spcPct val="20000"/>
              </a:spcBef>
              <a:buClr>
                <a:schemeClr val="hlink"/>
              </a:buClr>
              <a:buSzPct val="70000"/>
              <a:buFont typeface="Wingdings" pitchFamily="2" charset="2"/>
              <a:buChar char="n"/>
              <a:defRPr/>
            </a:pPr>
            <a:endParaRPr lang="en-US" sz="2800">
              <a:effectLst>
                <a:outerShdw blurRad="38100" dist="38100" dir="2700000" algn="tl">
                  <a:srgbClr val="C0C0C0"/>
                </a:outerShdw>
              </a:effectLst>
              <a:latin typeface="Arial" charset="0"/>
            </a:endParaRPr>
          </a:p>
        </p:txBody>
      </p:sp>
      <p:sp>
        <p:nvSpPr>
          <p:cNvPr id="88066" name="Rectangle 2"/>
          <p:cNvSpPr>
            <a:spLocks noRot="1" noChangeArrowheads="1"/>
          </p:cNvSpPr>
          <p:nvPr/>
        </p:nvSpPr>
        <p:spPr bwMode="auto">
          <a:xfrm>
            <a:off x="2133600" y="284163"/>
            <a:ext cx="7772400" cy="944562"/>
          </a:xfrm>
          <a:prstGeom prst="rect">
            <a:avLst/>
          </a:prstGeom>
          <a:noFill/>
          <a:ln w="9525">
            <a:noFill/>
            <a:miter lim="800000"/>
            <a:headEnd/>
            <a:tailEnd/>
          </a:ln>
          <a:effectLst/>
        </p:spPr>
        <p:txBody>
          <a:bodyPr anchor="ctr"/>
          <a:lstStyle/>
          <a:p>
            <a:pPr algn="ctr" eaLnBrk="1" hangingPunct="1">
              <a:defRPr/>
            </a:pPr>
            <a:endParaRPr lang="en-US" sz="4400" b="1">
              <a:effectLst>
                <a:outerShdw blurRad="38100" dist="38100" dir="2700000" algn="tl">
                  <a:srgbClr val="C0C0C0"/>
                </a:outerShdw>
              </a:effectLst>
              <a:latin typeface="Arial" charset="0"/>
            </a:endParaRPr>
          </a:p>
        </p:txBody>
      </p:sp>
      <p:sp>
        <p:nvSpPr>
          <p:cNvPr id="79879" name="Rectangle 7"/>
          <p:cNvSpPr>
            <a:spLocks noGrp="1" noChangeArrowheads="1"/>
          </p:cNvSpPr>
          <p:nvPr>
            <p:ph type="title"/>
          </p:nvPr>
        </p:nvSpPr>
        <p:spPr/>
        <p:txBody>
          <a:bodyPr>
            <a:normAutofit/>
          </a:bodyPr>
          <a:lstStyle/>
          <a:p>
            <a:pPr eaLnBrk="1" hangingPunct="1"/>
            <a:r>
              <a:rPr lang="en-US" altLang="en-US" sz="4000" b="1" dirty="0" smtClean="0">
                <a:latin typeface="Verdana" panose="020B0604030504040204" pitchFamily="34" charset="0"/>
              </a:rPr>
              <a:t>Soluble Fiber</a:t>
            </a:r>
            <a:endParaRPr lang="en-US" altLang="en-US" sz="4000" b="1" dirty="0">
              <a:latin typeface="Verdana" panose="020B0604030504040204" pitchFamily="34" charset="0"/>
            </a:endParaRPr>
          </a:p>
        </p:txBody>
      </p:sp>
      <p:sp>
        <p:nvSpPr>
          <p:cNvPr id="79880" name="Rectangle 8"/>
          <p:cNvSpPr>
            <a:spLocks noGrp="1" noChangeArrowheads="1"/>
          </p:cNvSpPr>
          <p:nvPr>
            <p:ph type="body" sz="half" idx="1"/>
          </p:nvPr>
        </p:nvSpPr>
        <p:spPr>
          <a:xfrm>
            <a:off x="1491343" y="1536015"/>
            <a:ext cx="8610600" cy="4876800"/>
          </a:xfrm>
        </p:spPr>
        <p:txBody>
          <a:bodyPr/>
          <a:lstStyle/>
          <a:p>
            <a:pPr eaLnBrk="1" hangingPunct="1"/>
            <a:r>
              <a:rPr lang="en-US" altLang="en-US" sz="2400" b="1" dirty="0"/>
              <a:t>Benefits</a:t>
            </a:r>
          </a:p>
          <a:p>
            <a:pPr lvl="1" eaLnBrk="1" hangingPunct="1"/>
            <a:r>
              <a:rPr lang="en-US" altLang="en-US" sz="2500" dirty="0">
                <a:latin typeface="Arial" panose="020B0604020202020204" pitchFamily="34" charset="0"/>
                <a:cs typeface="Arial" panose="020B0604020202020204" pitchFamily="34" charset="0"/>
              </a:rPr>
              <a:t>Dissolves into a gel-like substance in the intestines</a:t>
            </a:r>
            <a:r>
              <a:rPr lang="en-US" altLang="en-US" dirty="0" smtClean="0">
                <a:latin typeface="Arial" panose="020B0604020202020204" pitchFamily="34" charset="0"/>
                <a:cs typeface="Arial" panose="020B0604020202020204" pitchFamily="34" charset="0"/>
              </a:rPr>
              <a:t> </a:t>
            </a:r>
            <a:endParaRPr lang="en-US" altLang="en-US" sz="800" dirty="0">
              <a:latin typeface="Arial" panose="020B0604020202020204" pitchFamily="34" charset="0"/>
              <a:cs typeface="Arial" panose="020B0604020202020204" pitchFamily="34" charset="0"/>
            </a:endParaRPr>
          </a:p>
          <a:p>
            <a:pPr lvl="1" eaLnBrk="1" hangingPunct="1"/>
            <a:r>
              <a:rPr lang="en-US" altLang="en-US" sz="2500" dirty="0">
                <a:latin typeface="Arial" panose="020B0604020202020204" pitchFamily="34" charset="0"/>
                <a:cs typeface="Arial" panose="020B0604020202020204" pitchFamily="34" charset="0"/>
              </a:rPr>
              <a:t>Blocks cholesterol from being absorbed from intestines into blood stream</a:t>
            </a:r>
            <a:endParaRPr lang="en-US" altLang="en-US" sz="800" dirty="0">
              <a:latin typeface="Arial" panose="020B0604020202020204" pitchFamily="34" charset="0"/>
              <a:cs typeface="Arial" panose="020B0604020202020204" pitchFamily="34" charset="0"/>
            </a:endParaRPr>
          </a:p>
          <a:p>
            <a:pPr eaLnBrk="1" hangingPunct="1"/>
            <a:r>
              <a:rPr lang="en-US" altLang="en-US" sz="2400" b="1" dirty="0"/>
              <a:t>Sources</a:t>
            </a:r>
          </a:p>
          <a:p>
            <a:pPr lvl="1" eaLnBrk="1" hangingPunct="1"/>
            <a:r>
              <a:rPr lang="en-US" altLang="en-US" sz="2400" dirty="0" smtClean="0">
                <a:latin typeface="Arial" panose="020B0604020202020204" pitchFamily="34" charset="0"/>
                <a:cs typeface="Arial" panose="020B0604020202020204" pitchFamily="34" charset="0"/>
              </a:rPr>
              <a:t>Oats (oatmeal, Oat Bran) </a:t>
            </a:r>
          </a:p>
          <a:p>
            <a:pPr lvl="1" eaLnBrk="1" hangingPunct="1"/>
            <a:r>
              <a:rPr lang="en-US" altLang="en-US" sz="2400" dirty="0" smtClean="0">
                <a:latin typeface="Arial" panose="020B0604020202020204" pitchFamily="34" charset="0"/>
                <a:cs typeface="Arial" panose="020B0604020202020204" pitchFamily="34" charset="0"/>
              </a:rPr>
              <a:t>Beans, barley</a:t>
            </a:r>
          </a:p>
          <a:p>
            <a:pPr lvl="1" eaLnBrk="1" hangingPunct="1"/>
            <a:r>
              <a:rPr lang="en-US" altLang="en-US" sz="2400" dirty="0" smtClean="0">
                <a:latin typeface="Arial" panose="020B0604020202020204" pitchFamily="34" charset="0"/>
                <a:cs typeface="Arial" panose="020B0604020202020204" pitchFamily="34" charset="0"/>
              </a:rPr>
              <a:t>Citrus fruits (orange, grapefruit) </a:t>
            </a:r>
          </a:p>
          <a:p>
            <a:pPr lvl="1" eaLnBrk="1" hangingPunct="1"/>
            <a:r>
              <a:rPr lang="en-US" altLang="en-US" sz="2400" dirty="0" smtClean="0">
                <a:latin typeface="Arial" panose="020B0604020202020204" pitchFamily="34" charset="0"/>
                <a:cs typeface="Arial" panose="020B0604020202020204" pitchFamily="34" charset="0"/>
              </a:rPr>
              <a:t>Pears</a:t>
            </a:r>
          </a:p>
          <a:p>
            <a:pPr lvl="1" eaLnBrk="1" hangingPunct="1"/>
            <a:r>
              <a:rPr lang="en-US" altLang="en-US" sz="2400" dirty="0" smtClean="0">
                <a:latin typeface="Arial" panose="020B0604020202020204" pitchFamily="34" charset="0"/>
                <a:cs typeface="Arial" panose="020B0604020202020204" pitchFamily="34" charset="0"/>
              </a:rPr>
              <a:t>Psyllium - Metamucil</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1771" y="3464052"/>
            <a:ext cx="3048000" cy="2673096"/>
          </a:xfrm>
          <a:prstGeom prst="rect">
            <a:avLst/>
          </a:prstGeom>
        </p:spPr>
      </p:pic>
    </p:spTree>
    <p:extLst>
      <p:ext uri="{BB962C8B-B14F-4D97-AF65-F5344CB8AC3E}">
        <p14:creationId xmlns:p14="http://schemas.microsoft.com/office/powerpoint/2010/main" val="373984803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fiber meal plan - Breakfast</a:t>
            </a:r>
            <a:endParaRPr lang="en-US" dirty="0"/>
          </a:p>
        </p:txBody>
      </p:sp>
      <p:sp>
        <p:nvSpPr>
          <p:cNvPr id="3" name="Content Placeholder 2"/>
          <p:cNvSpPr>
            <a:spLocks noGrp="1"/>
          </p:cNvSpPr>
          <p:nvPr>
            <p:ph idx="1"/>
          </p:nvPr>
        </p:nvSpPr>
        <p:spPr>
          <a:xfrm>
            <a:off x="2393270" y="1469571"/>
            <a:ext cx="8915400" cy="4746172"/>
          </a:xfrm>
        </p:spPr>
        <p:txBody>
          <a:bodyPr>
            <a:normAutofit/>
          </a:bodyPr>
          <a:lstStyle/>
          <a:p>
            <a:r>
              <a:rPr lang="en-US" sz="2200" dirty="0" smtClean="0">
                <a:latin typeface="Arial" panose="020B0604020202020204" pitchFamily="34" charset="0"/>
                <a:cs typeface="Arial" panose="020B0604020202020204" pitchFamily="34" charset="0"/>
              </a:rPr>
              <a:t>Whole-grain</a:t>
            </a:r>
            <a:r>
              <a:rPr lang="en-US" sz="2200" dirty="0">
                <a:latin typeface="Arial" panose="020B0604020202020204" pitchFamily="34" charset="0"/>
                <a:cs typeface="Arial" panose="020B0604020202020204" pitchFamily="34" charset="0"/>
              </a:rPr>
              <a:t> cereal </a:t>
            </a:r>
            <a:r>
              <a:rPr lang="en-US" sz="2200" dirty="0" smtClean="0">
                <a:latin typeface="Arial" panose="020B0604020202020204" pitchFamily="34" charset="0"/>
                <a:cs typeface="Arial" panose="020B0604020202020204" pitchFamily="34" charset="0"/>
              </a:rPr>
              <a:t>or oatmeal (5-10 </a:t>
            </a:r>
            <a:r>
              <a:rPr lang="en-US" sz="2200" dirty="0">
                <a:latin typeface="Arial" panose="020B0604020202020204" pitchFamily="34" charset="0"/>
                <a:cs typeface="Arial" panose="020B0604020202020204" pitchFamily="34" charset="0"/>
              </a:rPr>
              <a:t>grams of fiber</a:t>
            </a:r>
            <a:r>
              <a:rPr lang="en-US" sz="2200" dirty="0" smtClean="0">
                <a:latin typeface="Arial" panose="020B0604020202020204" pitchFamily="34" charset="0"/>
                <a:cs typeface="Arial" panose="020B0604020202020204" pitchFamily="34" charset="0"/>
              </a:rPr>
              <a:t>)</a:t>
            </a:r>
          </a:p>
          <a:p>
            <a:r>
              <a:rPr lang="en-US" sz="2200" dirty="0" smtClean="0">
                <a:latin typeface="Arial" panose="020B0604020202020204" pitchFamily="34" charset="0"/>
                <a:cs typeface="Arial" panose="020B0604020202020204" pitchFamily="34" charset="0"/>
              </a:rPr>
              <a:t>Topped </a:t>
            </a:r>
            <a:r>
              <a:rPr lang="en-US" sz="2200" dirty="0">
                <a:latin typeface="Arial" panose="020B0604020202020204" pitchFamily="34" charset="0"/>
                <a:cs typeface="Arial" panose="020B0604020202020204" pitchFamily="34" charset="0"/>
              </a:rPr>
              <a:t>with </a:t>
            </a:r>
            <a:r>
              <a:rPr lang="en-US" sz="2200" dirty="0" smtClean="0">
                <a:latin typeface="Arial" panose="020B0604020202020204" pitchFamily="34" charset="0"/>
                <a:cs typeface="Arial" panose="020B0604020202020204" pitchFamily="34" charset="0"/>
              </a:rPr>
              <a:t>½ cup blueberries (2 grams </a:t>
            </a:r>
            <a:r>
              <a:rPr lang="en-US" sz="2200" dirty="0">
                <a:latin typeface="Arial" panose="020B0604020202020204" pitchFamily="34" charset="0"/>
                <a:cs typeface="Arial" panose="020B0604020202020204" pitchFamily="34" charset="0"/>
              </a:rPr>
              <a:t>of </a:t>
            </a:r>
            <a:r>
              <a:rPr lang="en-US" sz="2200" dirty="0" smtClean="0">
                <a:latin typeface="Arial" panose="020B0604020202020204" pitchFamily="34" charset="0"/>
                <a:cs typeface="Arial" panose="020B0604020202020204" pitchFamily="34" charset="0"/>
              </a:rPr>
              <a:t>fiber)</a:t>
            </a:r>
          </a:p>
          <a:p>
            <a:r>
              <a:rPr lang="en-US" sz="2200" dirty="0" smtClean="0">
                <a:latin typeface="Arial" panose="020B0604020202020204" pitchFamily="34" charset="0"/>
                <a:cs typeface="Arial" panose="020B0604020202020204" pitchFamily="34" charset="0"/>
              </a:rPr>
              <a:t>1 Tablespoon flax seeds (2 grams fiber)</a:t>
            </a:r>
          </a:p>
          <a:p>
            <a:r>
              <a:rPr lang="en-US" sz="2200" dirty="0" smtClean="0">
                <a:latin typeface="Arial" panose="020B0604020202020204" pitchFamily="34" charset="0"/>
                <a:cs typeface="Arial" panose="020B0604020202020204" pitchFamily="34" charset="0"/>
              </a:rPr>
              <a:t>Plant milk (1 gram fiber)</a:t>
            </a:r>
            <a:endParaRPr lang="en-US" sz="2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1228" y="3280049"/>
            <a:ext cx="4403539" cy="2935693"/>
          </a:xfrm>
          <a:prstGeom prst="rect">
            <a:avLst/>
          </a:prstGeom>
        </p:spPr>
      </p:pic>
    </p:spTree>
    <p:extLst>
      <p:ext uri="{BB962C8B-B14F-4D97-AF65-F5344CB8AC3E}">
        <p14:creationId xmlns:p14="http://schemas.microsoft.com/office/powerpoint/2010/main" val="733359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 crazy world it is….</a:t>
            </a:r>
            <a:endParaRPr lang="en-US" dirty="0"/>
          </a:p>
        </p:txBody>
      </p:sp>
      <p:sp>
        <p:nvSpPr>
          <p:cNvPr id="3" name="Content Placeholder 2"/>
          <p:cNvSpPr>
            <a:spLocks noGrp="1"/>
          </p:cNvSpPr>
          <p:nvPr>
            <p:ph idx="1"/>
          </p:nvPr>
        </p:nvSpPr>
        <p:spPr>
          <a:xfrm>
            <a:off x="2589212" y="1458686"/>
            <a:ext cx="8915400" cy="5170714"/>
          </a:xfrm>
        </p:spPr>
        <p:txBody>
          <a:bodyPr>
            <a:normAutofit lnSpcReduction="10000"/>
          </a:bodyPr>
          <a:lstStyle/>
          <a:p>
            <a:r>
              <a:rPr lang="en-US" sz="2400" dirty="0" smtClean="0">
                <a:latin typeface="Arial" panose="020B0604020202020204" pitchFamily="34" charset="0"/>
                <a:cs typeface="Arial" panose="020B0604020202020204" pitchFamily="34" charset="0"/>
              </a:rPr>
              <a:t>What a change!!</a:t>
            </a:r>
          </a:p>
          <a:p>
            <a:r>
              <a:rPr lang="en-US" sz="2400" dirty="0" smtClean="0">
                <a:latin typeface="Arial" panose="020B0604020202020204" pitchFamily="34" charset="0"/>
                <a:cs typeface="Arial" panose="020B0604020202020204" pitchFamily="34" charset="0"/>
              </a:rPr>
              <a:t>Who knew we would be waiting in line for toilet paper</a:t>
            </a:r>
          </a:p>
          <a:p>
            <a:r>
              <a:rPr lang="en-US" sz="2400" dirty="0" smtClean="0">
                <a:latin typeface="Arial" panose="020B0604020202020204" pitchFamily="34" charset="0"/>
                <a:cs typeface="Arial" panose="020B0604020202020204" pitchFamily="34" charset="0"/>
              </a:rPr>
              <a:t>How are you handling this brave new world?</a:t>
            </a:r>
          </a:p>
          <a:p>
            <a:r>
              <a:rPr lang="en-US" sz="2400" dirty="0" smtClean="0">
                <a:latin typeface="Arial" panose="020B0604020202020204" pitchFamily="34" charset="0"/>
                <a:cs typeface="Arial" panose="020B0604020202020204" pitchFamily="34" charset="0"/>
              </a:rPr>
              <a:t>Some things I’m doing</a:t>
            </a:r>
          </a:p>
          <a:p>
            <a:pPr lvl="1"/>
            <a:r>
              <a:rPr lang="en-US" sz="2200" dirty="0" smtClean="0">
                <a:latin typeface="Arial" panose="020B0604020202020204" pitchFamily="34" charset="0"/>
                <a:cs typeface="Arial" panose="020B0604020202020204" pitchFamily="34" charset="0"/>
              </a:rPr>
              <a:t>Puzzles! Reading! Trying to limit the TV</a:t>
            </a:r>
          </a:p>
          <a:p>
            <a:pPr lvl="1"/>
            <a:r>
              <a:rPr lang="en-US" sz="2200" dirty="0" smtClean="0">
                <a:latin typeface="Arial" panose="020B0604020202020204" pitchFamily="34" charset="0"/>
                <a:cs typeface="Arial" panose="020B0604020202020204" pitchFamily="34" charset="0"/>
              </a:rPr>
              <a:t>Staying in touch with Zoom</a:t>
            </a:r>
          </a:p>
          <a:p>
            <a:pPr lvl="1"/>
            <a:r>
              <a:rPr lang="en-US" sz="2200" dirty="0" smtClean="0">
                <a:latin typeface="Arial" panose="020B0604020202020204" pitchFamily="34" charset="0"/>
                <a:cs typeface="Arial" panose="020B0604020202020204" pitchFamily="34" charset="0"/>
              </a:rPr>
              <a:t>Walking, taking advantage of lots of non—gym workouts</a:t>
            </a:r>
          </a:p>
          <a:p>
            <a:pPr lvl="1"/>
            <a:r>
              <a:rPr lang="en-US" sz="2200" dirty="0" smtClean="0">
                <a:latin typeface="Arial" panose="020B0604020202020204" pitchFamily="34" charset="0"/>
                <a:cs typeface="Arial" panose="020B0604020202020204" pitchFamily="34" charset="0"/>
              </a:rPr>
              <a:t>Throwing meals together with whatever is in my cupboard</a:t>
            </a:r>
          </a:p>
          <a:p>
            <a:pPr lvl="1"/>
            <a:r>
              <a:rPr lang="en-US" sz="2200" dirty="0" smtClean="0">
                <a:latin typeface="Arial" panose="020B0604020202020204" pitchFamily="34" charset="0"/>
                <a:cs typeface="Arial" panose="020B0604020202020204" pitchFamily="34" charset="0"/>
              </a:rPr>
              <a:t>Cleaning out cupboards and closets</a:t>
            </a:r>
          </a:p>
          <a:p>
            <a:pPr lvl="1"/>
            <a:r>
              <a:rPr lang="en-US" sz="2200" dirty="0" smtClean="0">
                <a:latin typeface="Arial" panose="020B0604020202020204" pitchFamily="34" charset="0"/>
                <a:cs typeface="Arial" panose="020B0604020202020204" pitchFamily="34" charset="0"/>
              </a:rPr>
              <a:t>Catching up on podcasts</a:t>
            </a:r>
          </a:p>
          <a:p>
            <a:pPr lvl="1"/>
            <a:r>
              <a:rPr lang="en-US" sz="2200" dirty="0" smtClean="0">
                <a:latin typeface="Arial" panose="020B0604020202020204" pitchFamily="34" charset="0"/>
                <a:cs typeface="Arial" panose="020B0604020202020204" pitchFamily="34" charset="0"/>
              </a:rPr>
              <a:t>Watching Vegan cooking </a:t>
            </a:r>
            <a:r>
              <a:rPr lang="en-US" sz="2200" dirty="0" err="1" smtClean="0">
                <a:latin typeface="Arial" panose="020B0604020202020204" pitchFamily="34" charset="0"/>
                <a:cs typeface="Arial" panose="020B0604020202020204" pitchFamily="34" charset="0"/>
              </a:rPr>
              <a:t>YouTubes</a:t>
            </a:r>
            <a:r>
              <a:rPr lang="en-US" sz="2200" dirty="0" smtClean="0">
                <a:latin typeface="Arial" panose="020B0604020202020204" pitchFamily="34" charset="0"/>
                <a:cs typeface="Arial" panose="020B0604020202020204" pitchFamily="34" charset="0"/>
              </a:rPr>
              <a:t>: Try Jane &amp; Ann </a:t>
            </a:r>
            <a:r>
              <a:rPr lang="en-US" sz="2200" dirty="0" err="1" smtClean="0">
                <a:latin typeface="Arial" panose="020B0604020202020204" pitchFamily="34" charset="0"/>
                <a:cs typeface="Arial" panose="020B0604020202020204" pitchFamily="34" charset="0"/>
              </a:rPr>
              <a:t>Esselstyn’s</a:t>
            </a:r>
            <a:endParaRPr lang="en-US" sz="2200" dirty="0" smtClean="0">
              <a:latin typeface="Arial" panose="020B0604020202020204" pitchFamily="34" charset="0"/>
              <a:cs typeface="Arial" panose="020B0604020202020204" pitchFamily="34" charset="0"/>
            </a:endParaRPr>
          </a:p>
          <a:p>
            <a:pPr lvl="1"/>
            <a:endParaRPr lang="en-US" sz="2200" dirty="0" smtClean="0">
              <a:latin typeface="Arial" panose="020B0604020202020204" pitchFamily="34" charset="0"/>
              <a:cs typeface="Arial" panose="020B0604020202020204" pitchFamily="34" charset="0"/>
            </a:endParaRPr>
          </a:p>
          <a:p>
            <a:pPr lvl="1"/>
            <a:endParaRPr lang="en-US" sz="2200" dirty="0" smtClean="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0551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fiber meal plan - Lunch</a:t>
            </a:r>
            <a:endParaRPr lang="en-US" dirty="0"/>
          </a:p>
        </p:txBody>
      </p:sp>
      <p:sp>
        <p:nvSpPr>
          <p:cNvPr id="3" name="Content Placeholder 2"/>
          <p:cNvSpPr>
            <a:spLocks noGrp="1"/>
          </p:cNvSpPr>
          <p:nvPr>
            <p:ph idx="1"/>
          </p:nvPr>
        </p:nvSpPr>
        <p:spPr/>
        <p:txBody>
          <a:bodyPr/>
          <a:lstStyle/>
          <a:p>
            <a:r>
              <a:rPr lang="en-US" sz="2400" dirty="0" smtClean="0">
                <a:latin typeface="Arial" panose="020B0604020202020204" pitchFamily="34" charset="0"/>
                <a:cs typeface="Arial" panose="020B0604020202020204" pitchFamily="34" charset="0"/>
              </a:rPr>
              <a:t>Sandwich:</a:t>
            </a:r>
          </a:p>
          <a:p>
            <a:r>
              <a:rPr lang="en-US" sz="2400" dirty="0" smtClean="0">
                <a:latin typeface="Arial" panose="020B0604020202020204" pitchFamily="34" charset="0"/>
                <a:cs typeface="Arial" panose="020B0604020202020204" pitchFamily="34" charset="0"/>
              </a:rPr>
              <a:t>2 </a:t>
            </a:r>
            <a:r>
              <a:rPr lang="en-US" sz="2400" dirty="0">
                <a:latin typeface="Arial" panose="020B0604020202020204" pitchFamily="34" charset="0"/>
                <a:cs typeface="Arial" panose="020B0604020202020204" pitchFamily="34" charset="0"/>
              </a:rPr>
              <a:t>Tablespoons Hummus (2 grams fiber) </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2 </a:t>
            </a:r>
            <a:r>
              <a:rPr lang="en-US" sz="2400" dirty="0">
                <a:latin typeface="Arial" panose="020B0604020202020204" pitchFamily="34" charset="0"/>
                <a:cs typeface="Arial" panose="020B0604020202020204" pitchFamily="34" charset="0"/>
              </a:rPr>
              <a:t>slices of whole wheat </a:t>
            </a:r>
            <a:r>
              <a:rPr lang="en-US" sz="2400" dirty="0" smtClean="0">
                <a:latin typeface="Arial" panose="020B0604020202020204" pitchFamily="34" charset="0"/>
                <a:cs typeface="Arial" panose="020B0604020202020204" pitchFamily="34" charset="0"/>
              </a:rPr>
              <a:t>bread (6 grams fiber)</a:t>
            </a:r>
          </a:p>
          <a:p>
            <a:r>
              <a:rPr lang="en-US" sz="2400" dirty="0" smtClean="0">
                <a:latin typeface="Arial" panose="020B0604020202020204" pitchFamily="34" charset="0"/>
                <a:cs typeface="Arial" panose="020B0604020202020204" pitchFamily="34" charset="0"/>
              </a:rPr>
              <a:t>Lots </a:t>
            </a:r>
            <a:r>
              <a:rPr lang="en-US" sz="2400" dirty="0">
                <a:latin typeface="Arial" panose="020B0604020202020204" pitchFamily="34" charset="0"/>
                <a:cs typeface="Arial" panose="020B0604020202020204" pitchFamily="34" charset="0"/>
              </a:rPr>
              <a:t>of lettuce, cucumber and tomato </a:t>
            </a:r>
            <a:r>
              <a:rPr lang="en-US" sz="2400" dirty="0" smtClean="0">
                <a:latin typeface="Arial" panose="020B0604020202020204" pitchFamily="34" charset="0"/>
                <a:cs typeface="Arial" panose="020B0604020202020204" pitchFamily="34" charset="0"/>
              </a:rPr>
              <a:t>(2 grams fiber)</a:t>
            </a:r>
          </a:p>
          <a:p>
            <a:r>
              <a:rPr lang="en-US" sz="2400" dirty="0" smtClean="0">
                <a:latin typeface="Arial" panose="020B0604020202020204" pitchFamily="34" charset="0"/>
                <a:cs typeface="Arial" panose="020B0604020202020204" pitchFamily="34" charset="0"/>
              </a:rPr>
              <a:t>Orange </a:t>
            </a:r>
            <a:r>
              <a:rPr lang="en-US" sz="2400" dirty="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3 grams </a:t>
            </a:r>
            <a:r>
              <a:rPr lang="en-US" sz="2400" dirty="0">
                <a:latin typeface="Arial" panose="020B0604020202020204" pitchFamily="34" charset="0"/>
                <a:cs typeface="Arial" panose="020B0604020202020204" pitchFamily="34" charset="0"/>
              </a:rPr>
              <a:t>fiber</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7572" y="4180114"/>
            <a:ext cx="2242457" cy="2242457"/>
          </a:xfrm>
          <a:prstGeom prst="rect">
            <a:avLst/>
          </a:prstGeom>
        </p:spPr>
      </p:pic>
    </p:spTree>
    <p:extLst>
      <p:ext uri="{BB962C8B-B14F-4D97-AF65-F5344CB8AC3E}">
        <p14:creationId xmlns:p14="http://schemas.microsoft.com/office/powerpoint/2010/main" val="2619054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fiber meal plan - Dinner</a:t>
            </a:r>
            <a:endParaRPr lang="en-US" dirty="0"/>
          </a:p>
        </p:txBody>
      </p:sp>
      <p:sp>
        <p:nvSpPr>
          <p:cNvPr id="3" name="Content Placeholder 2"/>
          <p:cNvSpPr>
            <a:spLocks noGrp="1"/>
          </p:cNvSpPr>
          <p:nvPr>
            <p:ph idx="1"/>
          </p:nvPr>
        </p:nvSpPr>
        <p:spPr/>
        <p:txBody>
          <a:bodyPr>
            <a:normAutofit/>
          </a:bodyPr>
          <a:lstStyle/>
          <a:p>
            <a:r>
              <a:rPr lang="en-US" sz="2400" dirty="0" smtClean="0">
                <a:latin typeface="Arial" panose="020B0604020202020204" pitchFamily="34" charset="0"/>
                <a:cs typeface="Arial" panose="020B0604020202020204" pitchFamily="34" charset="0"/>
              </a:rPr>
              <a:t>Grilled</a:t>
            </a:r>
            <a:r>
              <a:rPr lang="en-US" sz="2400" dirty="0">
                <a:latin typeface="Arial" panose="020B0604020202020204" pitchFamily="34" charset="0"/>
                <a:cs typeface="Arial" panose="020B0604020202020204" pitchFamily="34" charset="0"/>
              </a:rPr>
              <a:t> tofu </a:t>
            </a: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On salad </a:t>
            </a:r>
            <a:r>
              <a:rPr lang="en-US" sz="2400" dirty="0">
                <a:latin typeface="Arial" panose="020B0604020202020204" pitchFamily="34" charset="0"/>
                <a:cs typeface="Arial" panose="020B0604020202020204" pitchFamily="34" charset="0"/>
              </a:rPr>
              <a:t>made with romaine lettuce and carrots/cucumber/mushrooms/tomatoes (5 grams of </a:t>
            </a:r>
            <a:r>
              <a:rPr lang="en-US" sz="2400" dirty="0" smtClean="0">
                <a:latin typeface="Arial" panose="020B0604020202020204" pitchFamily="34" charset="0"/>
                <a:cs typeface="Arial" panose="020B0604020202020204" pitchFamily="34" charset="0"/>
              </a:rPr>
              <a:t>fiber)</a:t>
            </a:r>
          </a:p>
          <a:p>
            <a:r>
              <a:rPr lang="en-US" sz="2400" dirty="0" smtClean="0">
                <a:latin typeface="Arial" panose="020B0604020202020204" pitchFamily="34" charset="0"/>
                <a:cs typeface="Arial" panose="020B0604020202020204" pitchFamily="34" charset="0"/>
              </a:rPr>
              <a:t>Half </a:t>
            </a:r>
            <a:r>
              <a:rPr lang="en-US" sz="2400" dirty="0">
                <a:latin typeface="Arial" panose="020B0604020202020204" pitchFamily="34" charset="0"/>
                <a:cs typeface="Arial" panose="020B0604020202020204" pitchFamily="34" charset="0"/>
              </a:rPr>
              <a:t>a cup of cooked </a:t>
            </a:r>
            <a:r>
              <a:rPr lang="en-US" sz="2400" dirty="0" smtClean="0">
                <a:latin typeface="Arial" panose="020B0604020202020204" pitchFamily="34" charset="0"/>
                <a:cs typeface="Arial" panose="020B0604020202020204" pitchFamily="34" charset="0"/>
              </a:rPr>
              <a:t>roasted sweet potato (3 </a:t>
            </a:r>
            <a:r>
              <a:rPr lang="en-US" sz="2400" dirty="0">
                <a:latin typeface="Arial" panose="020B0604020202020204" pitchFamily="34" charset="0"/>
                <a:cs typeface="Arial" panose="020B0604020202020204" pitchFamily="34" charset="0"/>
              </a:rPr>
              <a:t>grams of fiber</a:t>
            </a:r>
            <a:r>
              <a:rPr lang="en-US" sz="2400" dirty="0" smtClean="0">
                <a:latin typeface="Arial" panose="020B0604020202020204" pitchFamily="34" charset="0"/>
                <a:cs typeface="Arial" panose="020B0604020202020204" pitchFamily="34" charset="0"/>
              </a:rPr>
              <a:t>)</a:t>
            </a:r>
          </a:p>
          <a:p>
            <a:r>
              <a:rPr lang="en-US" sz="2400" dirty="0" smtClean="0">
                <a:latin typeface="Arial" panose="020B0604020202020204" pitchFamily="34" charset="0"/>
                <a:cs typeface="Arial" panose="020B0604020202020204" pitchFamily="34" charset="0"/>
              </a:rPr>
              <a:t>Half </a:t>
            </a:r>
            <a:r>
              <a:rPr lang="en-US" sz="2400" dirty="0">
                <a:latin typeface="Arial" panose="020B0604020202020204" pitchFamily="34" charset="0"/>
                <a:cs typeface="Arial" panose="020B0604020202020204" pitchFamily="34" charset="0"/>
              </a:rPr>
              <a:t>a cup of lentils (7.5 grams of fiber</a:t>
            </a:r>
            <a:r>
              <a:rPr lang="en-US" sz="2400" dirty="0" smtClean="0">
                <a:latin typeface="Arial" panose="020B0604020202020204" pitchFamily="34" charset="0"/>
                <a:cs typeface="Arial" panose="020B0604020202020204" pitchFamily="34" charset="0"/>
              </a:rPr>
              <a:t>)</a:t>
            </a:r>
          </a:p>
          <a:p>
            <a:r>
              <a:rPr lang="en-US" sz="2400" dirty="0" smtClean="0">
                <a:latin typeface="Arial" panose="020B0604020202020204" pitchFamily="34" charset="0"/>
                <a:cs typeface="Arial" panose="020B0604020202020204" pitchFamily="34" charset="0"/>
              </a:rPr>
              <a:t>1/8 Avocado (2 grams fiber)</a:t>
            </a:r>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4486" y="4106391"/>
            <a:ext cx="3458029" cy="2308234"/>
          </a:xfrm>
          <a:prstGeom prst="rect">
            <a:avLst/>
          </a:prstGeom>
        </p:spPr>
      </p:pic>
    </p:spTree>
    <p:extLst>
      <p:ext uri="{BB962C8B-B14F-4D97-AF65-F5344CB8AC3E}">
        <p14:creationId xmlns:p14="http://schemas.microsoft.com/office/powerpoint/2010/main" val="3099871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fiber meal plan - Snacks</a:t>
            </a:r>
            <a:endParaRPr lang="en-US" dirty="0"/>
          </a:p>
        </p:txBody>
      </p:sp>
      <p:sp>
        <p:nvSpPr>
          <p:cNvPr id="3" name="Content Placeholder 2"/>
          <p:cNvSpPr>
            <a:spLocks noGrp="1"/>
          </p:cNvSpPr>
          <p:nvPr>
            <p:ph idx="1"/>
          </p:nvPr>
        </p:nvSpPr>
        <p:spPr/>
        <p:txBody>
          <a:bodyPr>
            <a:normAutofit/>
          </a:bodyPr>
          <a:lstStyle/>
          <a:p>
            <a:r>
              <a:rPr lang="en-US" sz="2400" b="1" dirty="0">
                <a:latin typeface="Arial" panose="020B0604020202020204" pitchFamily="34" charset="0"/>
                <a:cs typeface="Arial" panose="020B0604020202020204" pitchFamily="34" charset="0"/>
              </a:rPr>
              <a:t>Morning snack:</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quarter </a:t>
            </a:r>
            <a:r>
              <a:rPr lang="en-US" sz="2400" dirty="0">
                <a:latin typeface="Arial" panose="020B0604020202020204" pitchFamily="34" charset="0"/>
                <a:cs typeface="Arial" panose="020B0604020202020204" pitchFamily="34" charset="0"/>
              </a:rPr>
              <a:t>cup of raisins (1.5 grams of fiber)</a:t>
            </a:r>
          </a:p>
          <a:p>
            <a:r>
              <a:rPr lang="en-US" sz="2400" b="1" dirty="0">
                <a:latin typeface="Arial" panose="020B0604020202020204" pitchFamily="34" charset="0"/>
                <a:cs typeface="Arial" panose="020B0604020202020204" pitchFamily="34" charset="0"/>
              </a:rPr>
              <a:t>Afternoon snack: </a:t>
            </a:r>
            <a:r>
              <a:rPr lang="en-US" sz="2400" dirty="0">
                <a:latin typeface="Arial" panose="020B0604020202020204" pitchFamily="34" charset="0"/>
                <a:cs typeface="Arial" panose="020B0604020202020204" pitchFamily="34" charset="0"/>
              </a:rPr>
              <a:t> half a cup of blueberries (2 grams of fiber)</a:t>
            </a:r>
          </a:p>
          <a:p>
            <a:r>
              <a:rPr lang="en-US" sz="2400" b="1" dirty="0">
                <a:latin typeface="Arial" panose="020B0604020202020204" pitchFamily="34" charset="0"/>
                <a:cs typeface="Arial" panose="020B0604020202020204" pitchFamily="34" charset="0"/>
              </a:rPr>
              <a:t>After-dinner treat: </a:t>
            </a:r>
            <a:r>
              <a:rPr lang="en-US" sz="2400" dirty="0">
                <a:latin typeface="Arial" panose="020B0604020202020204" pitchFamily="34" charset="0"/>
                <a:cs typeface="Arial" panose="020B0604020202020204" pitchFamily="34" charset="0"/>
              </a:rPr>
              <a:t>3 cups popped popcorn (3.5 grams of fiber</a:t>
            </a:r>
            <a:r>
              <a:rPr lang="en-US" sz="2400" dirty="0" smtClean="0">
                <a:latin typeface="Arial" panose="020B0604020202020204" pitchFamily="34" charset="0"/>
                <a:cs typeface="Arial" panose="020B0604020202020204" pitchFamily="34" charset="0"/>
              </a:rPr>
              <a:t>)</a:t>
            </a: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9441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Arial" panose="020B0604020202020204" pitchFamily="34" charset="0"/>
                <a:cs typeface="Arial" panose="020B0604020202020204" pitchFamily="34" charset="0"/>
              </a:rPr>
              <a:t>Daily fiber intake</a:t>
            </a:r>
            <a:endParaRPr lang="en-US"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3200" dirty="0" smtClean="0">
                <a:latin typeface="Arial" panose="020B0604020202020204" pitchFamily="34" charset="0"/>
                <a:cs typeface="Arial" panose="020B0604020202020204" pitchFamily="34" charset="0"/>
              </a:rPr>
              <a:t>Breakfast:		13 g  </a:t>
            </a:r>
          </a:p>
          <a:p>
            <a:r>
              <a:rPr lang="en-US" sz="3200" dirty="0" smtClean="0">
                <a:latin typeface="Arial" panose="020B0604020202020204" pitchFamily="34" charset="0"/>
                <a:cs typeface="Arial" panose="020B0604020202020204" pitchFamily="34" charset="0"/>
              </a:rPr>
              <a:t>Lunch:			13 g</a:t>
            </a:r>
          </a:p>
          <a:p>
            <a:r>
              <a:rPr lang="en-US" sz="3200" dirty="0" smtClean="0">
                <a:latin typeface="Arial" panose="020B0604020202020204" pitchFamily="34" charset="0"/>
                <a:cs typeface="Arial" panose="020B0604020202020204" pitchFamily="34" charset="0"/>
              </a:rPr>
              <a:t>Dinner:			17 g</a:t>
            </a:r>
          </a:p>
          <a:p>
            <a:r>
              <a:rPr lang="en-US" sz="3200" dirty="0" smtClean="0">
                <a:latin typeface="Arial" panose="020B0604020202020204" pitchFamily="34" charset="0"/>
                <a:cs typeface="Arial" panose="020B0604020202020204" pitchFamily="34" charset="0"/>
              </a:rPr>
              <a:t>Snacks:			7   g</a:t>
            </a:r>
          </a:p>
          <a:p>
            <a:r>
              <a:rPr lang="en-US" sz="3200" dirty="0" smtClean="0">
                <a:latin typeface="Arial" panose="020B0604020202020204" pitchFamily="34" charset="0"/>
                <a:cs typeface="Arial" panose="020B0604020202020204" pitchFamily="34" charset="0"/>
              </a:rPr>
              <a:t>Total:  			50 grams!!!!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7986" y="2133600"/>
            <a:ext cx="3581400" cy="2273300"/>
          </a:xfrm>
          <a:prstGeom prst="rect">
            <a:avLst/>
          </a:prstGeom>
        </p:spPr>
      </p:pic>
    </p:spTree>
    <p:extLst>
      <p:ext uri="{BB962C8B-B14F-4D97-AF65-F5344CB8AC3E}">
        <p14:creationId xmlns:p14="http://schemas.microsoft.com/office/powerpoint/2010/main" val="1620348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latin typeface="Arial" panose="020B0604020202020204" pitchFamily="34" charset="0"/>
                <a:cs typeface="Arial" panose="020B0604020202020204" pitchFamily="34" charset="0"/>
              </a:rPr>
              <a:t>Plan ahead for fiber-rich meals: </a:t>
            </a:r>
            <a:br>
              <a:rPr lang="en-US" sz="4000" b="1" dirty="0" smtClean="0">
                <a:latin typeface="Arial" panose="020B0604020202020204" pitchFamily="34" charset="0"/>
                <a:cs typeface="Arial" panose="020B0604020202020204" pitchFamily="34" charset="0"/>
              </a:rPr>
            </a:br>
            <a:r>
              <a:rPr lang="en-US" sz="4000" b="1" dirty="0" smtClean="0">
                <a:latin typeface="Arial" panose="020B0604020202020204" pitchFamily="34" charset="0"/>
                <a:cs typeface="Arial" panose="020B0604020202020204" pitchFamily="34" charset="0"/>
              </a:rPr>
              <a:t>Batch cook</a:t>
            </a:r>
            <a:endParaRPr lang="en-US"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2400" dirty="0" smtClean="0">
                <a:latin typeface="Arial" panose="020B0604020202020204" pitchFamily="34" charset="0"/>
                <a:cs typeface="Arial" panose="020B0604020202020204" pitchFamily="34" charset="0"/>
              </a:rPr>
              <a:t>Hot cereal for breakfast</a:t>
            </a:r>
          </a:p>
          <a:p>
            <a:r>
              <a:rPr lang="en-US" sz="2400" dirty="0" smtClean="0">
                <a:latin typeface="Arial" panose="020B0604020202020204" pitchFamily="34" charset="0"/>
                <a:cs typeface="Arial" panose="020B0604020202020204" pitchFamily="34" charset="0"/>
              </a:rPr>
              <a:t>High fiber waffles/pancakes</a:t>
            </a:r>
          </a:p>
          <a:p>
            <a:r>
              <a:rPr lang="en-US" sz="2400" dirty="0" smtClean="0">
                <a:latin typeface="Arial" panose="020B0604020202020204" pitchFamily="34" charset="0"/>
                <a:cs typeface="Arial" panose="020B0604020202020204" pitchFamily="34" charset="0"/>
              </a:rPr>
              <a:t>Grains &amp; protein for power bowls: lentils/beans; quinoa/brown rice/barley;</a:t>
            </a:r>
          </a:p>
          <a:p>
            <a:r>
              <a:rPr lang="en-US" sz="2400" dirty="0" smtClean="0">
                <a:latin typeface="Arial" panose="020B0604020202020204" pitchFamily="34" charset="0"/>
                <a:cs typeface="Arial" panose="020B0604020202020204" pitchFamily="34" charset="0"/>
              </a:rPr>
              <a:t>Grilled or roasted veggies</a:t>
            </a:r>
          </a:p>
          <a:p>
            <a:r>
              <a:rPr lang="en-US" sz="2400" dirty="0" smtClean="0">
                <a:latin typeface="Arial" panose="020B0604020202020204" pitchFamily="34" charset="0"/>
                <a:cs typeface="Arial" panose="020B0604020202020204" pitchFamily="34" charset="0"/>
              </a:rPr>
              <a:t>Pre-chop greens for salads or bowls to eat raw or cook</a:t>
            </a:r>
          </a:p>
          <a:p>
            <a:r>
              <a:rPr lang="en-US" sz="2400" dirty="0" smtClean="0">
                <a:latin typeface="Arial" panose="020B0604020202020204" pitchFamily="34" charset="0"/>
                <a:cs typeface="Arial" panose="020B0604020202020204" pitchFamily="34" charset="0"/>
              </a:rPr>
              <a:t>Soups with beans &amp;/or grains &amp; lots of veggies</a:t>
            </a:r>
          </a:p>
          <a:p>
            <a:endParaRPr lang="en-US" dirty="0" smtClean="0"/>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33722" y="162684"/>
            <a:ext cx="2338535" cy="2972401"/>
          </a:xfrm>
          <a:prstGeom prst="rect">
            <a:avLst/>
          </a:prstGeom>
        </p:spPr>
      </p:pic>
    </p:spTree>
    <p:extLst>
      <p:ext uri="{BB962C8B-B14F-4D97-AF65-F5344CB8AC3E}">
        <p14:creationId xmlns:p14="http://schemas.microsoft.com/office/powerpoint/2010/main" val="2831676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7FB05D7-46CC-4007-8872-3959B138F4F9}" type="slidenum">
              <a:rPr lang="en-US" altLang="en-US" sz="1400"/>
              <a:pPr>
                <a:spcBef>
                  <a:spcPct val="0"/>
                </a:spcBef>
                <a:buFontTx/>
                <a:buNone/>
              </a:pPr>
              <a:t>25</a:t>
            </a:fld>
            <a:endParaRPr lang="en-US" altLang="en-US" sz="1400"/>
          </a:p>
        </p:txBody>
      </p:sp>
      <p:sp>
        <p:nvSpPr>
          <p:cNvPr id="103427" name="Rectangle 2"/>
          <p:cNvSpPr>
            <a:spLocks noGrp="1" noChangeArrowheads="1"/>
          </p:cNvSpPr>
          <p:nvPr>
            <p:ph type="title"/>
          </p:nvPr>
        </p:nvSpPr>
        <p:spPr/>
        <p:txBody>
          <a:bodyPr>
            <a:normAutofit fontScale="90000"/>
          </a:bodyPr>
          <a:lstStyle/>
          <a:p>
            <a:pPr eaLnBrk="1" hangingPunct="1"/>
            <a:r>
              <a:rPr lang="en-US" altLang="en-US" sz="4000" b="1" dirty="0" smtClean="0"/>
              <a:t>High Fiber Meal Guidelines – Bottom Line </a:t>
            </a:r>
            <a:endParaRPr lang="en-US" altLang="en-US" sz="4000" b="1" dirty="0"/>
          </a:p>
        </p:txBody>
      </p:sp>
      <p:sp>
        <p:nvSpPr>
          <p:cNvPr id="103428" name="Rectangle 3"/>
          <p:cNvSpPr>
            <a:spLocks noGrp="1" noChangeArrowheads="1"/>
          </p:cNvSpPr>
          <p:nvPr>
            <p:ph type="body" idx="1"/>
          </p:nvPr>
        </p:nvSpPr>
        <p:spPr>
          <a:xfrm>
            <a:off x="1905000" y="2133601"/>
            <a:ext cx="8534400" cy="4144963"/>
          </a:xfrm>
        </p:spPr>
        <p:txBody>
          <a:bodyPr>
            <a:normAutofit/>
          </a:bodyPr>
          <a:lstStyle/>
          <a:p>
            <a:pPr eaLnBrk="1" hangingPunct="1">
              <a:lnSpc>
                <a:spcPct val="90000"/>
              </a:lnSpc>
            </a:pPr>
            <a:r>
              <a:rPr lang="en-US" altLang="en-US" sz="2400" dirty="0">
                <a:latin typeface="Arial" panose="020B0604020202020204" pitchFamily="34" charset="0"/>
                <a:cs typeface="Arial" panose="020B0604020202020204" pitchFamily="34" charset="0"/>
              </a:rPr>
              <a:t>Lots more </a:t>
            </a:r>
            <a:r>
              <a:rPr lang="en-US" altLang="en-US" sz="2400" dirty="0" smtClean="0">
                <a:latin typeface="Arial" panose="020B0604020202020204" pitchFamily="34" charset="0"/>
                <a:cs typeface="Arial" panose="020B0604020202020204" pitchFamily="34" charset="0"/>
              </a:rPr>
              <a:t>vegetables &amp; greens</a:t>
            </a:r>
            <a:endParaRPr lang="en-US" altLang="en-US" sz="2400" dirty="0">
              <a:latin typeface="Arial" panose="020B0604020202020204" pitchFamily="34" charset="0"/>
              <a:cs typeface="Arial" panose="020B0604020202020204" pitchFamily="34" charset="0"/>
            </a:endParaRPr>
          </a:p>
          <a:p>
            <a:pPr eaLnBrk="1" hangingPunct="1">
              <a:lnSpc>
                <a:spcPct val="90000"/>
              </a:lnSpc>
            </a:pPr>
            <a:r>
              <a:rPr lang="en-US" altLang="en-US" sz="2400" dirty="0">
                <a:latin typeface="Arial" panose="020B0604020202020204" pitchFamily="34" charset="0"/>
                <a:cs typeface="Arial" panose="020B0604020202020204" pitchFamily="34" charset="0"/>
              </a:rPr>
              <a:t>Fruit and/or vegetable with every meal and snack</a:t>
            </a:r>
          </a:p>
          <a:p>
            <a:pPr eaLnBrk="1" hangingPunct="1">
              <a:lnSpc>
                <a:spcPct val="90000"/>
              </a:lnSpc>
            </a:pPr>
            <a:r>
              <a:rPr lang="en-US" altLang="en-US" sz="2400" dirty="0">
                <a:latin typeface="Arial" panose="020B0604020202020204" pitchFamily="34" charset="0"/>
                <a:cs typeface="Arial" panose="020B0604020202020204" pitchFamily="34" charset="0"/>
              </a:rPr>
              <a:t>Whole </a:t>
            </a:r>
            <a:r>
              <a:rPr lang="en-US" altLang="en-US" sz="2400" dirty="0" smtClean="0">
                <a:latin typeface="Arial" panose="020B0604020202020204" pitchFamily="34" charset="0"/>
                <a:cs typeface="Arial" panose="020B0604020202020204" pitchFamily="34" charset="0"/>
              </a:rPr>
              <a:t>grains--dump </a:t>
            </a:r>
            <a:r>
              <a:rPr lang="en-US" altLang="en-US" sz="2400" dirty="0">
                <a:latin typeface="Arial" panose="020B0604020202020204" pitchFamily="34" charset="0"/>
                <a:cs typeface="Arial" panose="020B0604020202020204" pitchFamily="34" charset="0"/>
              </a:rPr>
              <a:t>refined grains</a:t>
            </a:r>
          </a:p>
          <a:p>
            <a:pPr eaLnBrk="1" hangingPunct="1">
              <a:lnSpc>
                <a:spcPct val="90000"/>
              </a:lnSpc>
            </a:pPr>
            <a:r>
              <a:rPr lang="en-US" altLang="en-US" sz="2400" dirty="0" smtClean="0">
                <a:latin typeface="Arial" panose="020B0604020202020204" pitchFamily="34" charset="0"/>
                <a:cs typeface="Arial" panose="020B0604020202020204" pitchFamily="34" charset="0"/>
              </a:rPr>
              <a:t>Eat </a:t>
            </a:r>
            <a:r>
              <a:rPr lang="en-US" altLang="en-US" sz="2400" dirty="0">
                <a:latin typeface="Arial" panose="020B0604020202020204" pitchFamily="34" charset="0"/>
                <a:cs typeface="Arial" panose="020B0604020202020204" pitchFamily="34" charset="0"/>
              </a:rPr>
              <a:t>beans (legumes) </a:t>
            </a:r>
            <a:r>
              <a:rPr lang="en-US" altLang="en-US" sz="2400" dirty="0" smtClean="0">
                <a:latin typeface="Arial" panose="020B0604020202020204" pitchFamily="34" charset="0"/>
                <a:cs typeface="Arial" panose="020B0604020202020204" pitchFamily="34" charset="0"/>
              </a:rPr>
              <a:t>every </a:t>
            </a:r>
            <a:r>
              <a:rPr lang="en-US" altLang="en-US" sz="2400" u="sng" dirty="0" smtClean="0">
                <a:latin typeface="Arial" panose="020B0604020202020204" pitchFamily="34" charset="0"/>
                <a:cs typeface="Arial" panose="020B0604020202020204" pitchFamily="34" charset="0"/>
              </a:rPr>
              <a:t>day</a:t>
            </a:r>
            <a:endParaRPr lang="en-US" altLang="en-US" sz="2400" u="sng" dirty="0">
              <a:latin typeface="Arial" panose="020B0604020202020204" pitchFamily="34" charset="0"/>
              <a:cs typeface="Arial" panose="020B0604020202020204" pitchFamily="34" charset="0"/>
            </a:endParaRPr>
          </a:p>
          <a:p>
            <a:pPr eaLnBrk="1" hangingPunct="1">
              <a:lnSpc>
                <a:spcPct val="90000"/>
              </a:lnSpc>
            </a:pPr>
            <a:r>
              <a:rPr lang="en-US" altLang="en-US" sz="2400" dirty="0">
                <a:latin typeface="Arial" panose="020B0604020202020204" pitchFamily="34" charset="0"/>
                <a:cs typeface="Arial" panose="020B0604020202020204" pitchFamily="34" charset="0"/>
              </a:rPr>
              <a:t>Add </a:t>
            </a:r>
            <a:r>
              <a:rPr lang="en-US" altLang="en-US" sz="2400" dirty="0" smtClean="0">
                <a:latin typeface="Arial" panose="020B0604020202020204" pitchFamily="34" charset="0"/>
                <a:cs typeface="Arial" panose="020B0604020202020204" pitchFamily="34" charset="0"/>
              </a:rPr>
              <a:t>1 </a:t>
            </a:r>
            <a:r>
              <a:rPr lang="en-US" altLang="en-US" sz="2400" dirty="0" err="1">
                <a:latin typeface="Arial" panose="020B0604020202020204" pitchFamily="34" charset="0"/>
                <a:cs typeface="Arial" panose="020B0604020202020204" pitchFamily="34" charset="0"/>
              </a:rPr>
              <a:t>Tbsp</a:t>
            </a:r>
            <a:r>
              <a:rPr lang="en-US" altLang="en-US" sz="2400" dirty="0">
                <a:latin typeface="Arial" panose="020B0604020202020204" pitchFamily="34" charset="0"/>
                <a:cs typeface="Arial" panose="020B0604020202020204" pitchFamily="34" charset="0"/>
              </a:rPr>
              <a:t> nuts daily</a:t>
            </a:r>
          </a:p>
          <a:p>
            <a:pPr eaLnBrk="1" hangingPunct="1">
              <a:lnSpc>
                <a:spcPct val="90000"/>
              </a:lnSpc>
            </a:pPr>
            <a:r>
              <a:rPr lang="en-US" altLang="en-US" sz="2400" dirty="0" smtClean="0">
                <a:latin typeface="Arial" panose="020B0604020202020204" pitchFamily="34" charset="0"/>
                <a:cs typeface="Arial" panose="020B0604020202020204" pitchFamily="34" charset="0"/>
              </a:rPr>
              <a:t>Cut </a:t>
            </a:r>
            <a:r>
              <a:rPr lang="en-US" altLang="en-US" sz="2400" dirty="0">
                <a:latin typeface="Arial" panose="020B0604020202020204" pitchFamily="34" charset="0"/>
                <a:cs typeface="Arial" panose="020B0604020202020204" pitchFamily="34" charset="0"/>
              </a:rPr>
              <a:t>out the processed foods, don’t eat junk</a:t>
            </a:r>
            <a:r>
              <a:rPr lang="en-US" altLang="en-US" sz="2400" dirty="0" smtClean="0">
                <a:latin typeface="Arial" panose="020B0604020202020204" pitchFamily="34" charset="0"/>
                <a:cs typeface="Arial" panose="020B0604020202020204" pitchFamily="34" charset="0"/>
              </a:rPr>
              <a:t>!</a:t>
            </a:r>
          </a:p>
          <a:p>
            <a:pPr>
              <a:lnSpc>
                <a:spcPct val="90000"/>
              </a:lnSpc>
            </a:pPr>
            <a:r>
              <a:rPr lang="en-US" altLang="en-US" sz="2400" dirty="0">
                <a:latin typeface="Arial" panose="020B0604020202020204" pitchFamily="34" charset="0"/>
                <a:cs typeface="Arial" panose="020B0604020202020204" pitchFamily="34" charset="0"/>
              </a:rPr>
              <a:t>Only purchase whole grains that have 5 grams fiber per serving or more (especially cereal, bread, pasta, rice, other grains</a:t>
            </a:r>
            <a:r>
              <a:rPr lang="en-US" altLang="en-US" sz="2400" dirty="0" smtClean="0">
                <a:latin typeface="Arial" panose="020B0604020202020204" pitchFamily="34" charset="0"/>
                <a:cs typeface="Arial" panose="020B0604020202020204" pitchFamily="34" charset="0"/>
              </a:rPr>
              <a:t>)</a:t>
            </a:r>
            <a:endParaRPr lang="en-US" altLang="en-US" sz="2400" dirty="0">
              <a:latin typeface="Arial" panose="020B0604020202020204" pitchFamily="34" charset="0"/>
              <a:cs typeface="Arial" panose="020B0604020202020204" pitchFamily="34" charset="0"/>
            </a:endParaRPr>
          </a:p>
        </p:txBody>
      </p:sp>
      <p:pic>
        <p:nvPicPr>
          <p:cNvPr id="103429" name="Picture 4" descr="This is the icon for MyPlate which replaced MyPyramid in June 2011. The new MyPlate icon is composed of a plate divided into 4 sections: fruits, vegetables, grains, and protein. A dairy section is off the plate to the side. The MyPlate graphic is positioned on a placemat with the website ChooseMyPlate.gov written underneath. The 5 sections of MyPlate are clickable and go to food group subp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0857" y="1436914"/>
            <a:ext cx="1828800"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0" name="Picture 5" descr="vegetari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9172" y="2698679"/>
            <a:ext cx="19812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34868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Stay healthy, safe and sanitized</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3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0693" y="2916011"/>
            <a:ext cx="5219700" cy="1809750"/>
          </a:xfrm>
          <a:prstGeom prst="rect">
            <a:avLst/>
          </a:prstGeom>
        </p:spPr>
      </p:pic>
    </p:spTree>
    <p:extLst>
      <p:ext uri="{BB962C8B-B14F-4D97-AF65-F5344CB8AC3E}">
        <p14:creationId xmlns:p14="http://schemas.microsoft.com/office/powerpoint/2010/main" val="895090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ChangeArrowheads="1"/>
          </p:cNvSpPr>
          <p:nvPr/>
        </p:nvSpPr>
        <p:spPr bwMode="auto">
          <a:xfrm>
            <a:off x="1752600" y="2286001"/>
            <a:ext cx="7772400" cy="3763963"/>
          </a:xfrm>
          <a:prstGeom prst="rect">
            <a:avLst/>
          </a:prstGeom>
          <a:noFill/>
          <a:ln w="9525">
            <a:noFill/>
            <a:miter lim="800000"/>
            <a:headEnd/>
            <a:tailEnd/>
          </a:ln>
        </p:spPr>
        <p:txBody>
          <a:bodyPr/>
          <a:lstStyle/>
          <a:p>
            <a:pPr marL="342900" indent="-342900">
              <a:lnSpc>
                <a:spcPct val="90000"/>
              </a:lnSpc>
              <a:spcBef>
                <a:spcPct val="20000"/>
              </a:spcBef>
              <a:buClr>
                <a:schemeClr val="hlink"/>
              </a:buClr>
              <a:buSzPct val="70000"/>
              <a:buFont typeface="Wingdings" pitchFamily="2" charset="2"/>
              <a:buChar char="n"/>
              <a:defRPr/>
            </a:pPr>
            <a:endParaRPr lang="en-US" sz="2800">
              <a:effectLst>
                <a:outerShdw blurRad="38100" dist="38100" dir="2700000" algn="tl">
                  <a:srgbClr val="C0C0C0"/>
                </a:outerShdw>
              </a:effectLst>
              <a:latin typeface="Arial" charset="0"/>
            </a:endParaRPr>
          </a:p>
        </p:txBody>
      </p:sp>
      <p:sp>
        <p:nvSpPr>
          <p:cNvPr id="88066" name="Rectangle 2"/>
          <p:cNvSpPr>
            <a:spLocks noRot="1" noChangeArrowheads="1"/>
          </p:cNvSpPr>
          <p:nvPr/>
        </p:nvSpPr>
        <p:spPr bwMode="auto">
          <a:xfrm>
            <a:off x="2133600" y="284163"/>
            <a:ext cx="7772400" cy="944562"/>
          </a:xfrm>
          <a:prstGeom prst="rect">
            <a:avLst/>
          </a:prstGeom>
          <a:noFill/>
          <a:ln w="9525">
            <a:noFill/>
            <a:miter lim="800000"/>
            <a:headEnd/>
            <a:tailEnd/>
          </a:ln>
          <a:effectLst/>
        </p:spPr>
        <p:txBody>
          <a:bodyPr anchor="ctr"/>
          <a:lstStyle/>
          <a:p>
            <a:pPr algn="ctr" eaLnBrk="1" hangingPunct="1">
              <a:defRPr/>
            </a:pPr>
            <a:endParaRPr lang="en-US" sz="4400" b="1">
              <a:effectLst>
                <a:outerShdw blurRad="38100" dist="38100" dir="2700000" algn="tl">
                  <a:srgbClr val="C0C0C0"/>
                </a:outerShdw>
              </a:effectLst>
              <a:latin typeface="Arial" charset="0"/>
            </a:endParaRPr>
          </a:p>
        </p:txBody>
      </p:sp>
      <p:sp>
        <p:nvSpPr>
          <p:cNvPr id="83975" name="Rectangle 7"/>
          <p:cNvSpPr>
            <a:spLocks noGrp="1" noChangeArrowheads="1"/>
          </p:cNvSpPr>
          <p:nvPr>
            <p:ph type="title"/>
          </p:nvPr>
        </p:nvSpPr>
        <p:spPr/>
        <p:txBody>
          <a:bodyPr>
            <a:normAutofit/>
          </a:bodyPr>
          <a:lstStyle/>
          <a:p>
            <a:pPr eaLnBrk="1" hangingPunct="1"/>
            <a:r>
              <a:rPr lang="en-US" altLang="en-US" sz="4000" b="1" dirty="0" smtClean="0">
                <a:latin typeface="Verdana" panose="020B0604030504040204" pitchFamily="34" charset="0"/>
              </a:rPr>
              <a:t>Adding Fiber</a:t>
            </a:r>
            <a:endParaRPr lang="en-US" altLang="en-US" sz="4000" b="1" dirty="0">
              <a:latin typeface="Verdana" panose="020B0604030504040204" pitchFamily="34" charset="0"/>
            </a:endParaRPr>
          </a:p>
        </p:txBody>
      </p:sp>
      <p:sp>
        <p:nvSpPr>
          <p:cNvPr id="83976" name="Rectangle 8"/>
          <p:cNvSpPr>
            <a:spLocks noGrp="1" noChangeArrowheads="1"/>
          </p:cNvSpPr>
          <p:nvPr>
            <p:ph type="body" sz="half" idx="1"/>
          </p:nvPr>
        </p:nvSpPr>
        <p:spPr>
          <a:xfrm>
            <a:off x="1638300" y="1698171"/>
            <a:ext cx="8763000" cy="4572000"/>
          </a:xfrm>
        </p:spPr>
        <p:txBody>
          <a:bodyPr>
            <a:normAutofit/>
          </a:bodyPr>
          <a:lstStyle/>
          <a:p>
            <a:pPr algn="ctr" eaLnBrk="1" hangingPunct="1">
              <a:buFontTx/>
              <a:buNone/>
            </a:pPr>
            <a:endParaRPr lang="en-US" altLang="en-US" sz="1000" dirty="0">
              <a:latin typeface="Verdana" panose="020B0604030504040204" pitchFamily="34" charset="0"/>
            </a:endParaRPr>
          </a:p>
          <a:p>
            <a:pPr eaLnBrk="1" hangingPunct="1"/>
            <a:r>
              <a:rPr lang="en-US" altLang="en-US" sz="2400" dirty="0" smtClean="0">
                <a:latin typeface="Arial" panose="020B0604020202020204" pitchFamily="34" charset="0"/>
                <a:cs typeface="Arial" panose="020B0604020202020204" pitchFamily="34" charset="0"/>
              </a:rPr>
              <a:t>Eat </a:t>
            </a:r>
            <a:r>
              <a:rPr lang="en-US" altLang="en-US" sz="2400" dirty="0">
                <a:latin typeface="Arial" panose="020B0604020202020204" pitchFamily="34" charset="0"/>
                <a:cs typeface="Arial" panose="020B0604020202020204" pitchFamily="34" charset="0"/>
              </a:rPr>
              <a:t>fruit and/or vegetables with EVERY meal </a:t>
            </a:r>
            <a:endParaRPr lang="en-US" altLang="en-US" sz="800" dirty="0">
              <a:solidFill>
                <a:srgbClr val="FFFF00"/>
              </a:solidFill>
              <a:latin typeface="Arial" panose="020B0604020202020204" pitchFamily="34" charset="0"/>
              <a:cs typeface="Arial" panose="020B0604020202020204" pitchFamily="34" charset="0"/>
            </a:endParaRPr>
          </a:p>
          <a:p>
            <a:pPr eaLnBrk="1" hangingPunct="1"/>
            <a:r>
              <a:rPr lang="en-US" altLang="en-US" sz="2400" dirty="0">
                <a:latin typeface="Arial" panose="020B0604020202020204" pitchFamily="34" charset="0"/>
                <a:cs typeface="Arial" panose="020B0604020202020204" pitchFamily="34" charset="0"/>
              </a:rPr>
              <a:t>Start dinner with a salad or vegetable soup.  Eat another vegetable with dinner. </a:t>
            </a:r>
          </a:p>
          <a:p>
            <a:pPr eaLnBrk="1" hangingPunct="1"/>
            <a:r>
              <a:rPr lang="en-US" altLang="en-US" sz="2400" dirty="0" smtClean="0">
                <a:latin typeface="Arial" panose="020B0604020202020204" pitchFamily="34" charset="0"/>
                <a:cs typeface="Arial" panose="020B0604020202020204" pitchFamily="34" charset="0"/>
              </a:rPr>
              <a:t>Have beans </a:t>
            </a:r>
            <a:r>
              <a:rPr lang="en-US" altLang="en-US" sz="2400" u="sng" dirty="0" smtClean="0">
                <a:latin typeface="Arial" panose="020B0604020202020204" pitchFamily="34" charset="0"/>
                <a:cs typeface="Arial" panose="020B0604020202020204" pitchFamily="34" charset="0"/>
              </a:rPr>
              <a:t>every</a:t>
            </a:r>
            <a:r>
              <a:rPr lang="en-US" altLang="en-US" sz="2400" dirty="0" smtClean="0">
                <a:latin typeface="Arial" panose="020B0604020202020204" pitchFamily="34" charset="0"/>
                <a:cs typeface="Arial" panose="020B0604020202020204" pitchFamily="34" charset="0"/>
              </a:rPr>
              <a:t> day</a:t>
            </a:r>
            <a:endParaRPr lang="en-US" altLang="en-US" sz="2400" dirty="0">
              <a:latin typeface="Arial" panose="020B0604020202020204" pitchFamily="34" charset="0"/>
              <a:cs typeface="Arial" panose="020B0604020202020204" pitchFamily="34" charset="0"/>
            </a:endParaRPr>
          </a:p>
          <a:p>
            <a:pPr eaLnBrk="1" hangingPunct="1"/>
            <a:r>
              <a:rPr lang="en-US" altLang="en-US" sz="2400" dirty="0">
                <a:latin typeface="Arial" panose="020B0604020202020204" pitchFamily="34" charset="0"/>
                <a:cs typeface="Arial" panose="020B0604020202020204" pitchFamily="34" charset="0"/>
              </a:rPr>
              <a:t>Add beans or lentils to salads, pastas, </a:t>
            </a:r>
            <a:r>
              <a:rPr lang="en-US" altLang="en-US" sz="2400" dirty="0" smtClean="0">
                <a:latin typeface="Arial" panose="020B0604020202020204" pitchFamily="34" charset="0"/>
                <a:cs typeface="Arial" panose="020B0604020202020204" pitchFamily="34" charset="0"/>
              </a:rPr>
              <a:t>soups, bowls</a:t>
            </a:r>
          </a:p>
          <a:p>
            <a:pPr eaLnBrk="1" hangingPunct="1"/>
            <a:r>
              <a:rPr lang="en-US" altLang="en-US" sz="2400" dirty="0" smtClean="0">
                <a:latin typeface="Arial" panose="020B0604020202020204" pitchFamily="34" charset="0"/>
                <a:cs typeface="Arial" panose="020B0604020202020204" pitchFamily="34" charset="0"/>
              </a:rPr>
              <a:t>Choose intact whole grains</a:t>
            </a:r>
            <a:endParaRPr lang="en-US" altLang="en-US" sz="2400" dirty="0">
              <a:latin typeface="Arial" panose="020B0604020202020204" pitchFamily="34" charset="0"/>
              <a:cs typeface="Arial" panose="020B0604020202020204" pitchFamily="34" charset="0"/>
            </a:endParaRPr>
          </a:p>
          <a:p>
            <a:pPr eaLnBrk="1" hangingPunct="1"/>
            <a:endParaRPr lang="en-US" altLang="en-US" sz="900" dirty="0"/>
          </a:p>
        </p:txBody>
      </p:sp>
    </p:spTree>
    <p:extLst>
      <p:ext uri="{BB962C8B-B14F-4D97-AF65-F5344CB8AC3E}">
        <p14:creationId xmlns:p14="http://schemas.microsoft.com/office/powerpoint/2010/main" val="262369477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5"/>
          <p:cNvSpPr>
            <a:spLocks noChangeArrowheads="1"/>
          </p:cNvSpPr>
          <p:nvPr/>
        </p:nvSpPr>
        <p:spPr bwMode="auto">
          <a:xfrm>
            <a:off x="5943600" y="1447801"/>
            <a:ext cx="4267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b="1" dirty="0"/>
              <a:t>     </a:t>
            </a:r>
            <a:endParaRPr lang="en-US" altLang="en-US" b="1" dirty="0"/>
          </a:p>
        </p:txBody>
      </p:sp>
      <p:sp>
        <p:nvSpPr>
          <p:cNvPr id="2" name="Content Placeholder 1"/>
          <p:cNvSpPr>
            <a:spLocks noGrp="1"/>
          </p:cNvSpPr>
          <p:nvPr>
            <p:ph sz="half" idx="1"/>
          </p:nvPr>
        </p:nvSpPr>
        <p:spPr/>
        <p:txBody>
          <a:bodyPr/>
          <a:lstStyle/>
          <a:p>
            <a:endParaRPr lang="en-US"/>
          </a:p>
        </p:txBody>
      </p:sp>
      <p:pic>
        <p:nvPicPr>
          <p:cNvPr id="3" name="Picture 2"/>
          <p:cNvPicPr>
            <a:picLocks noChangeAspect="1"/>
          </p:cNvPicPr>
          <p:nvPr/>
        </p:nvPicPr>
        <p:blipFill>
          <a:blip r:embed="rId3"/>
          <a:stretch>
            <a:fillRect/>
          </a:stretch>
        </p:blipFill>
        <p:spPr>
          <a:xfrm>
            <a:off x="1654936" y="0"/>
            <a:ext cx="8882127" cy="6858000"/>
          </a:xfrm>
          <a:prstGeom prst="rect">
            <a:avLst/>
          </a:prstGeom>
        </p:spPr>
      </p:pic>
    </p:spTree>
    <p:extLst>
      <p:ext uri="{BB962C8B-B14F-4D97-AF65-F5344CB8AC3E}">
        <p14:creationId xmlns:p14="http://schemas.microsoft.com/office/powerpoint/2010/main" val="10373663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81600" y="1219200"/>
            <a:ext cx="2133600" cy="6858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dirty="0"/>
              <a:t>LEGUMES</a:t>
            </a:r>
          </a:p>
        </p:txBody>
      </p:sp>
      <p:sp>
        <p:nvSpPr>
          <p:cNvPr id="5" name="Rectangle 4"/>
          <p:cNvSpPr/>
          <p:nvPr/>
        </p:nvSpPr>
        <p:spPr>
          <a:xfrm>
            <a:off x="1981200" y="2971800"/>
            <a:ext cx="1295400" cy="5334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LENTILS</a:t>
            </a:r>
          </a:p>
        </p:txBody>
      </p:sp>
      <p:sp>
        <p:nvSpPr>
          <p:cNvPr id="6" name="Rectangle 5"/>
          <p:cNvSpPr/>
          <p:nvPr/>
        </p:nvSpPr>
        <p:spPr>
          <a:xfrm>
            <a:off x="3657600" y="2971800"/>
            <a:ext cx="1295400" cy="5334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PEAS</a:t>
            </a:r>
          </a:p>
        </p:txBody>
      </p:sp>
      <p:sp>
        <p:nvSpPr>
          <p:cNvPr id="7" name="Rectangle 6"/>
          <p:cNvSpPr/>
          <p:nvPr/>
        </p:nvSpPr>
        <p:spPr>
          <a:xfrm>
            <a:off x="5257800" y="2971800"/>
            <a:ext cx="1752600" cy="5334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dirty="0"/>
              <a:t>BEANS</a:t>
            </a:r>
          </a:p>
        </p:txBody>
      </p:sp>
      <p:sp>
        <p:nvSpPr>
          <p:cNvPr id="8" name="Rectangle 7"/>
          <p:cNvSpPr/>
          <p:nvPr/>
        </p:nvSpPr>
        <p:spPr>
          <a:xfrm>
            <a:off x="7315200" y="2971800"/>
            <a:ext cx="1295400" cy="5334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PEANUTS</a:t>
            </a:r>
          </a:p>
        </p:txBody>
      </p:sp>
      <p:sp>
        <p:nvSpPr>
          <p:cNvPr id="9" name="Rectangle 8"/>
          <p:cNvSpPr/>
          <p:nvPr/>
        </p:nvSpPr>
        <p:spPr>
          <a:xfrm>
            <a:off x="8839200" y="2971800"/>
            <a:ext cx="1295400" cy="533400"/>
          </a:xfrm>
          <a:prstGeom prst="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SOY BEANS</a:t>
            </a:r>
          </a:p>
        </p:txBody>
      </p:sp>
      <p:cxnSp>
        <p:nvCxnSpPr>
          <p:cNvPr id="11" name="Straight Connector 10"/>
          <p:cNvCxnSpPr>
            <a:stCxn id="4" idx="2"/>
            <a:endCxn id="5" idx="0"/>
          </p:cNvCxnSpPr>
          <p:nvPr/>
        </p:nvCxnSpPr>
        <p:spPr>
          <a:xfrm flipH="1">
            <a:off x="2628900" y="1905000"/>
            <a:ext cx="36195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2"/>
            <a:endCxn id="6" idx="0"/>
          </p:cNvCxnSpPr>
          <p:nvPr/>
        </p:nvCxnSpPr>
        <p:spPr>
          <a:xfrm flipH="1">
            <a:off x="4305300" y="1905000"/>
            <a:ext cx="19431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 idx="2"/>
            <a:endCxn id="9" idx="0"/>
          </p:cNvCxnSpPr>
          <p:nvPr/>
        </p:nvCxnSpPr>
        <p:spPr>
          <a:xfrm>
            <a:off x="6248400" y="1905000"/>
            <a:ext cx="32385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4" idx="2"/>
            <a:endCxn id="8" idx="0"/>
          </p:cNvCxnSpPr>
          <p:nvPr/>
        </p:nvCxnSpPr>
        <p:spPr>
          <a:xfrm>
            <a:off x="6248400" y="1905000"/>
            <a:ext cx="17145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4" idx="2"/>
            <a:endCxn id="7" idx="0"/>
          </p:cNvCxnSpPr>
          <p:nvPr/>
        </p:nvCxnSpPr>
        <p:spPr>
          <a:xfrm flipH="1">
            <a:off x="6134100" y="1905000"/>
            <a:ext cx="1143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277" name="Picture 7" descr="black be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1" y="4343400"/>
            <a:ext cx="15017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6" descr="dark red kidney bea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5776" y="4343401"/>
            <a:ext cx="149542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9" descr="navy bea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7450" y="4343400"/>
            <a:ext cx="1504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12" descr="pinto bea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24850" y="4343400"/>
            <a:ext cx="1504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Straight Connector 28"/>
          <p:cNvCxnSpPr>
            <a:stCxn id="7" idx="2"/>
          </p:cNvCxnSpPr>
          <p:nvPr/>
        </p:nvCxnSpPr>
        <p:spPr>
          <a:xfrm rot="5400000">
            <a:off x="4171950" y="2305050"/>
            <a:ext cx="762000" cy="3162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7" idx="2"/>
          </p:cNvCxnSpPr>
          <p:nvPr/>
        </p:nvCxnSpPr>
        <p:spPr>
          <a:xfrm rot="5400000">
            <a:off x="5169694" y="3378994"/>
            <a:ext cx="838200" cy="10906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7" idx="2"/>
          </p:cNvCxnSpPr>
          <p:nvPr/>
        </p:nvCxnSpPr>
        <p:spPr>
          <a:xfrm rot="16200000" flipH="1">
            <a:off x="6157913" y="3481388"/>
            <a:ext cx="838200" cy="885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7" idx="2"/>
          </p:cNvCxnSpPr>
          <p:nvPr/>
        </p:nvCxnSpPr>
        <p:spPr>
          <a:xfrm rot="16200000" flipH="1">
            <a:off x="7186613" y="2452688"/>
            <a:ext cx="838200" cy="2943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209800" y="5486401"/>
            <a:ext cx="1524000" cy="646331"/>
          </a:xfrm>
          <a:prstGeom prst="rect">
            <a:avLst/>
          </a:prstGeom>
          <a:noFill/>
        </p:spPr>
        <p:txBody>
          <a:bodyPr>
            <a:spAutoFit/>
          </a:bodyPr>
          <a:lstStyle/>
          <a:p>
            <a:pPr algn="ctr" eaLnBrk="1" hangingPunct="1">
              <a:defRPr/>
            </a:pPr>
            <a:r>
              <a:rPr lang="en-US" b="1" dirty="0">
                <a:cs typeface="Arial" charset="0"/>
              </a:rPr>
              <a:t>Black Beans</a:t>
            </a:r>
          </a:p>
        </p:txBody>
      </p:sp>
      <p:sp>
        <p:nvSpPr>
          <p:cNvPr id="41" name="TextBox 40"/>
          <p:cNvSpPr txBox="1"/>
          <p:nvPr/>
        </p:nvSpPr>
        <p:spPr>
          <a:xfrm>
            <a:off x="4267200" y="5486401"/>
            <a:ext cx="1524000" cy="646331"/>
          </a:xfrm>
          <a:prstGeom prst="rect">
            <a:avLst/>
          </a:prstGeom>
          <a:noFill/>
        </p:spPr>
        <p:txBody>
          <a:bodyPr>
            <a:spAutoFit/>
          </a:bodyPr>
          <a:lstStyle/>
          <a:p>
            <a:pPr algn="ctr" eaLnBrk="1" hangingPunct="1">
              <a:defRPr/>
            </a:pPr>
            <a:r>
              <a:rPr lang="en-US" b="1" dirty="0">
                <a:cs typeface="Arial" charset="0"/>
              </a:rPr>
              <a:t>Kidney Beans</a:t>
            </a:r>
          </a:p>
        </p:txBody>
      </p:sp>
      <p:sp>
        <p:nvSpPr>
          <p:cNvPr id="42" name="TextBox 41"/>
          <p:cNvSpPr txBox="1"/>
          <p:nvPr/>
        </p:nvSpPr>
        <p:spPr>
          <a:xfrm>
            <a:off x="6248400" y="5486400"/>
            <a:ext cx="1524000" cy="369888"/>
          </a:xfrm>
          <a:prstGeom prst="rect">
            <a:avLst/>
          </a:prstGeom>
          <a:noFill/>
        </p:spPr>
        <p:txBody>
          <a:bodyPr>
            <a:spAutoFit/>
          </a:bodyPr>
          <a:lstStyle/>
          <a:p>
            <a:pPr algn="ctr" eaLnBrk="1" hangingPunct="1">
              <a:defRPr/>
            </a:pPr>
            <a:r>
              <a:rPr lang="en-US" b="1" dirty="0">
                <a:cs typeface="Arial" charset="0"/>
              </a:rPr>
              <a:t>Navy Beans</a:t>
            </a:r>
          </a:p>
        </p:txBody>
      </p:sp>
      <p:sp>
        <p:nvSpPr>
          <p:cNvPr id="43" name="TextBox 42"/>
          <p:cNvSpPr txBox="1"/>
          <p:nvPr/>
        </p:nvSpPr>
        <p:spPr>
          <a:xfrm>
            <a:off x="8305800" y="5486400"/>
            <a:ext cx="1524000" cy="369888"/>
          </a:xfrm>
          <a:prstGeom prst="rect">
            <a:avLst/>
          </a:prstGeom>
          <a:noFill/>
        </p:spPr>
        <p:txBody>
          <a:bodyPr>
            <a:spAutoFit/>
          </a:bodyPr>
          <a:lstStyle/>
          <a:p>
            <a:pPr algn="ctr" eaLnBrk="1" hangingPunct="1">
              <a:defRPr/>
            </a:pPr>
            <a:r>
              <a:rPr lang="en-US" b="1" dirty="0">
                <a:cs typeface="Arial" charset="0"/>
              </a:rPr>
              <a:t>Pinto Beans</a:t>
            </a:r>
          </a:p>
        </p:txBody>
      </p:sp>
      <p:sp>
        <p:nvSpPr>
          <p:cNvPr id="11289" name="Title 112"/>
          <p:cNvSpPr>
            <a:spLocks noGrp="1"/>
          </p:cNvSpPr>
          <p:nvPr>
            <p:ph type="title"/>
          </p:nvPr>
        </p:nvSpPr>
        <p:spPr>
          <a:xfrm>
            <a:off x="1981200" y="228600"/>
            <a:ext cx="8229600" cy="762000"/>
          </a:xfrm>
        </p:spPr>
        <p:txBody>
          <a:bodyPr>
            <a:normAutofit fontScale="90000"/>
          </a:bodyPr>
          <a:lstStyle/>
          <a:p>
            <a:r>
              <a:rPr lang="en-US" altLang="en-US" b="1" i="1">
                <a:solidFill>
                  <a:srgbClr val="993300"/>
                </a:solidFill>
              </a:rPr>
              <a:t>Beans are a member of the legume family.</a:t>
            </a:r>
          </a:p>
        </p:txBody>
      </p:sp>
      <p:pic>
        <p:nvPicPr>
          <p:cNvPr id="11290" name="Picture 6" descr="Bean Institute logo.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93214" y="5867401"/>
            <a:ext cx="1169987"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380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8414240" y="678410"/>
            <a:ext cx="2460324" cy="184524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743" y="468085"/>
            <a:ext cx="3323772" cy="249282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625929" y="3864880"/>
            <a:ext cx="2819400" cy="211455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5800" y="468085"/>
            <a:ext cx="3505200" cy="26289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8885014" y="3823151"/>
            <a:ext cx="2485568" cy="1864176"/>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94126" y="3512455"/>
            <a:ext cx="3809999" cy="2857499"/>
          </a:xfrm>
          <a:prstGeom prst="rect">
            <a:avLst/>
          </a:prstGeom>
        </p:spPr>
      </p:pic>
    </p:spTree>
    <p:extLst>
      <p:ext uri="{BB962C8B-B14F-4D97-AF65-F5344CB8AC3E}">
        <p14:creationId xmlns:p14="http://schemas.microsoft.com/office/powerpoint/2010/main" val="195528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981200" y="274638"/>
            <a:ext cx="8229600" cy="1325562"/>
          </a:xfrm>
        </p:spPr>
        <p:txBody>
          <a:bodyPr/>
          <a:lstStyle/>
          <a:p>
            <a:r>
              <a:rPr lang="en-US" altLang="en-US" sz="4000" b="1" i="1">
                <a:solidFill>
                  <a:srgbClr val="CC6600"/>
                </a:solidFill>
              </a:rPr>
              <a:t>Low GI foods like beans </a:t>
            </a:r>
            <a:br>
              <a:rPr lang="en-US" altLang="en-US" sz="4000" b="1" i="1">
                <a:solidFill>
                  <a:srgbClr val="CC6600"/>
                </a:solidFill>
              </a:rPr>
            </a:br>
            <a:r>
              <a:rPr lang="en-US" altLang="en-US" sz="4000" b="1" i="1">
                <a:solidFill>
                  <a:srgbClr val="CC6600"/>
                </a:solidFill>
              </a:rPr>
              <a:t>increase blood sugar slowly. </a:t>
            </a:r>
          </a:p>
        </p:txBody>
      </p:sp>
      <p:pic>
        <p:nvPicPr>
          <p:cNvPr id="542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1" y="1828801"/>
            <a:ext cx="5808663" cy="455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6" descr="Bean Institute 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93214" y="5867401"/>
            <a:ext cx="1169987"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027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C9E798D-B1D6-4315-A5C6-DAC59DAF3D38}" type="slidenum">
              <a:rPr lang="en-US" altLang="en-US" sz="1400"/>
              <a:pPr>
                <a:spcBef>
                  <a:spcPct val="0"/>
                </a:spcBef>
                <a:buFontTx/>
                <a:buNone/>
              </a:pPr>
              <a:t>31</a:t>
            </a:fld>
            <a:endParaRPr lang="en-US" altLang="en-US" sz="1400"/>
          </a:p>
        </p:txBody>
      </p:sp>
      <p:sp>
        <p:nvSpPr>
          <p:cNvPr id="99333" name="Rectangle 3"/>
          <p:cNvSpPr>
            <a:spLocks noGrp="1" noChangeArrowheads="1"/>
          </p:cNvSpPr>
          <p:nvPr>
            <p:ph type="title"/>
          </p:nvPr>
        </p:nvSpPr>
        <p:spPr>
          <a:xfrm>
            <a:off x="1905000" y="533400"/>
            <a:ext cx="8229600" cy="1143000"/>
          </a:xfrm>
        </p:spPr>
        <p:txBody>
          <a:bodyPr>
            <a:normAutofit/>
          </a:bodyPr>
          <a:lstStyle/>
          <a:p>
            <a:pPr eaLnBrk="1" hangingPunct="1"/>
            <a:r>
              <a:rPr lang="en-US" altLang="en-US" sz="4000" b="1" dirty="0"/>
              <a:t>Reading </a:t>
            </a:r>
            <a:r>
              <a:rPr lang="en-US" altLang="en-US" sz="4000" b="1" dirty="0" smtClean="0"/>
              <a:t>Nutrition </a:t>
            </a:r>
            <a:r>
              <a:rPr lang="en-US" altLang="en-US" sz="4000" b="1" dirty="0"/>
              <a:t>Labels</a:t>
            </a:r>
          </a:p>
        </p:txBody>
      </p:sp>
      <p:sp>
        <p:nvSpPr>
          <p:cNvPr id="99334" name="Rectangle 4"/>
          <p:cNvSpPr>
            <a:spLocks noGrp="1" noChangeArrowheads="1"/>
          </p:cNvSpPr>
          <p:nvPr>
            <p:ph type="body" idx="1"/>
          </p:nvPr>
        </p:nvSpPr>
        <p:spPr>
          <a:xfrm>
            <a:off x="2405743" y="1774371"/>
            <a:ext cx="7391400" cy="4299858"/>
          </a:xfrm>
        </p:spPr>
        <p:txBody>
          <a:bodyPr>
            <a:normAutofit/>
          </a:bodyPr>
          <a:lstStyle/>
          <a:p>
            <a:pPr eaLnBrk="1" hangingPunct="1">
              <a:buFontTx/>
              <a:buNone/>
            </a:pPr>
            <a:r>
              <a:rPr lang="en-US" altLang="en-US" sz="2400" dirty="0">
                <a:latin typeface="Arial" panose="020B0604020202020204" pitchFamily="34" charset="0"/>
                <a:cs typeface="Arial" panose="020B0604020202020204" pitchFamily="34" charset="0"/>
              </a:rPr>
              <a:t>GUIDE PER FOOD LABEL</a:t>
            </a:r>
          </a:p>
          <a:p>
            <a:pPr eaLnBrk="1" hangingPunct="1"/>
            <a:r>
              <a:rPr lang="en-US" altLang="en-US" sz="2400" dirty="0">
                <a:latin typeface="Arial" panose="020B0604020202020204" pitchFamily="34" charset="0"/>
                <a:cs typeface="Arial" panose="020B0604020202020204" pitchFamily="34" charset="0"/>
              </a:rPr>
              <a:t>Serving Size</a:t>
            </a:r>
          </a:p>
          <a:p>
            <a:pPr eaLnBrk="1" hangingPunct="1"/>
            <a:r>
              <a:rPr lang="en-US" altLang="en-US" sz="2400" dirty="0">
                <a:latin typeface="Arial" panose="020B0604020202020204" pitchFamily="34" charset="0"/>
                <a:cs typeface="Arial" panose="020B0604020202020204" pitchFamily="34" charset="0"/>
              </a:rPr>
              <a:t>Limit total fat - &lt;5 grams/serving  </a:t>
            </a:r>
          </a:p>
          <a:p>
            <a:pPr eaLnBrk="1" hangingPunct="1"/>
            <a:r>
              <a:rPr lang="en-US" altLang="en-US" sz="2400" dirty="0">
                <a:latin typeface="Arial" panose="020B0604020202020204" pitchFamily="34" charset="0"/>
                <a:cs typeface="Arial" panose="020B0604020202020204" pitchFamily="34" charset="0"/>
              </a:rPr>
              <a:t>Limit saturated fat -  </a:t>
            </a:r>
            <a:r>
              <a:rPr lang="en-US" altLang="en-US" sz="2400" dirty="0" smtClean="0">
                <a:latin typeface="Arial" panose="020B0604020202020204" pitchFamily="34" charset="0"/>
                <a:cs typeface="Arial" panose="020B0604020202020204" pitchFamily="34" charset="0"/>
              </a:rPr>
              <a:t>low as possible</a:t>
            </a:r>
            <a:endParaRPr lang="en-US" altLang="en-US" sz="2400" dirty="0">
              <a:latin typeface="Arial" panose="020B0604020202020204" pitchFamily="34" charset="0"/>
              <a:cs typeface="Arial" panose="020B0604020202020204" pitchFamily="34" charset="0"/>
            </a:endParaRPr>
          </a:p>
          <a:p>
            <a:pPr eaLnBrk="1" hangingPunct="1"/>
            <a:r>
              <a:rPr lang="en-US" altLang="en-US" sz="2400" dirty="0">
                <a:latin typeface="Arial" panose="020B0604020202020204" pitchFamily="34" charset="0"/>
                <a:cs typeface="Arial" panose="020B0604020202020204" pitchFamily="34" charset="0"/>
              </a:rPr>
              <a:t>Avoid trans fats - 0 grams</a:t>
            </a:r>
          </a:p>
          <a:p>
            <a:pPr eaLnBrk="1" hangingPunct="1"/>
            <a:r>
              <a:rPr lang="en-US" altLang="en-US" sz="2400" dirty="0">
                <a:latin typeface="Arial" panose="020B0604020202020204" pitchFamily="34" charset="0"/>
                <a:cs typeface="Arial" panose="020B0604020202020204" pitchFamily="34" charset="0"/>
              </a:rPr>
              <a:t>Limit added sugar - </a:t>
            </a:r>
            <a:r>
              <a:rPr lang="en-US" altLang="en-US" sz="2400" dirty="0" smtClean="0">
                <a:latin typeface="Arial" panose="020B0604020202020204" pitchFamily="34" charset="0"/>
                <a:cs typeface="Arial" panose="020B0604020202020204" pitchFamily="34" charset="0"/>
              </a:rPr>
              <a:t>&lt;5 </a:t>
            </a:r>
            <a:r>
              <a:rPr lang="en-US" altLang="en-US" sz="2400" dirty="0">
                <a:latin typeface="Arial" panose="020B0604020202020204" pitchFamily="34" charset="0"/>
                <a:cs typeface="Arial" panose="020B0604020202020204" pitchFamily="34" charset="0"/>
              </a:rPr>
              <a:t>grams/serving</a:t>
            </a:r>
          </a:p>
          <a:p>
            <a:pPr eaLnBrk="1" hangingPunct="1"/>
            <a:r>
              <a:rPr lang="en-US" altLang="en-US" sz="2400" dirty="0">
                <a:latin typeface="Arial" panose="020B0604020202020204" pitchFamily="34" charset="0"/>
                <a:cs typeface="Arial" panose="020B0604020202020204" pitchFamily="34" charset="0"/>
              </a:rPr>
              <a:t>Limit sodium – 500 mg per meal max</a:t>
            </a:r>
          </a:p>
          <a:p>
            <a:pPr eaLnBrk="1" hangingPunct="1"/>
            <a:r>
              <a:rPr lang="en-US" altLang="en-US" sz="2400" dirty="0">
                <a:latin typeface="Arial" panose="020B0604020202020204" pitchFamily="34" charset="0"/>
                <a:cs typeface="Arial" panose="020B0604020202020204" pitchFamily="34" charset="0"/>
              </a:rPr>
              <a:t>Choose fiber –  </a:t>
            </a:r>
            <a:r>
              <a:rPr lang="en-US" altLang="en-US" sz="2400" dirty="0" smtClean="0">
                <a:latin typeface="Arial" panose="020B0604020202020204" pitchFamily="34" charset="0"/>
                <a:cs typeface="Arial" panose="020B0604020202020204" pitchFamily="34" charset="0"/>
              </a:rPr>
              <a:t>5+ </a:t>
            </a:r>
            <a:r>
              <a:rPr lang="en-US" altLang="en-US" sz="2400" dirty="0">
                <a:latin typeface="Arial" panose="020B0604020202020204" pitchFamily="34" charset="0"/>
                <a:cs typeface="Arial" panose="020B0604020202020204" pitchFamily="34" charset="0"/>
              </a:rPr>
              <a:t>grams/serving</a:t>
            </a:r>
          </a:p>
          <a:p>
            <a:pPr eaLnBrk="1" hangingPunct="1">
              <a:buFontTx/>
              <a:buNone/>
            </a:pPr>
            <a:endParaRPr lang="en-US" altLang="en-US" sz="2400" dirty="0"/>
          </a:p>
          <a:p>
            <a:pPr eaLnBrk="1" hangingPunct="1"/>
            <a:endParaRPr lang="en-US" altLang="en-US" sz="2400" dirty="0"/>
          </a:p>
        </p:txBody>
      </p:sp>
    </p:spTree>
    <p:extLst>
      <p:ext uri="{BB962C8B-B14F-4D97-AF65-F5344CB8AC3E}">
        <p14:creationId xmlns:p14="http://schemas.microsoft.com/office/powerpoint/2010/main" val="26832502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1981200" y="274638"/>
            <a:ext cx="8229600" cy="862012"/>
          </a:xfrm>
        </p:spPr>
        <p:txBody>
          <a:bodyPr/>
          <a:lstStyle/>
          <a:p>
            <a:r>
              <a:rPr lang="en-US" altLang="en-US" smtClean="0"/>
              <a:t> Beans and Lentils</a:t>
            </a:r>
          </a:p>
        </p:txBody>
      </p:sp>
      <p:sp>
        <p:nvSpPr>
          <p:cNvPr id="78851" name="Content Placeholder 2"/>
          <p:cNvSpPr>
            <a:spLocks noGrp="1"/>
          </p:cNvSpPr>
          <p:nvPr>
            <p:ph idx="1"/>
          </p:nvPr>
        </p:nvSpPr>
        <p:spPr>
          <a:xfrm>
            <a:off x="1806576" y="1600200"/>
            <a:ext cx="5459413" cy="4756150"/>
          </a:xfrm>
        </p:spPr>
        <p:txBody>
          <a:bodyPr>
            <a:normAutofit lnSpcReduction="10000"/>
          </a:bodyPr>
          <a:lstStyle/>
          <a:p>
            <a:r>
              <a:rPr lang="en-US" altLang="en-US" sz="2400" dirty="0">
                <a:latin typeface="Arial" panose="020B0604020202020204" pitchFamily="34" charset="0"/>
                <a:cs typeface="Arial" panose="020B0604020202020204" pitchFamily="34" charset="0"/>
              </a:rPr>
              <a:t>Benefits:</a:t>
            </a:r>
          </a:p>
          <a:p>
            <a:pPr lvl="1">
              <a:buFont typeface="Arial" panose="020B0604020202020204" pitchFamily="34" charset="0"/>
              <a:buChar char="•"/>
            </a:pPr>
            <a:r>
              <a:rPr lang="en-US" altLang="en-US" dirty="0">
                <a:latin typeface="Arial" panose="020B0604020202020204" pitchFamily="34" charset="0"/>
                <a:cs typeface="Arial" panose="020B0604020202020204" pitchFamily="34" charset="0"/>
              </a:rPr>
              <a:t>High in antioxidants</a:t>
            </a:r>
          </a:p>
          <a:p>
            <a:pPr lvl="1">
              <a:buFont typeface="Arial" panose="020B0604020202020204" pitchFamily="34" charset="0"/>
              <a:buChar char="•"/>
            </a:pPr>
            <a:r>
              <a:rPr lang="en-US" altLang="en-US" dirty="0">
                <a:latin typeface="Arial" panose="020B0604020202020204" pitchFamily="34" charset="0"/>
                <a:cs typeface="Arial" panose="020B0604020202020204" pitchFamily="34" charset="0"/>
              </a:rPr>
              <a:t>Source of protein</a:t>
            </a:r>
          </a:p>
          <a:p>
            <a:pPr lvl="1">
              <a:buFont typeface="Arial" panose="020B0604020202020204" pitchFamily="34" charset="0"/>
              <a:buChar char="•"/>
            </a:pPr>
            <a:r>
              <a:rPr lang="en-US" altLang="en-US" dirty="0">
                <a:latin typeface="Arial" panose="020B0604020202020204" pitchFamily="34" charset="0"/>
                <a:cs typeface="Arial" panose="020B0604020202020204" pitchFamily="34" charset="0"/>
              </a:rPr>
              <a:t>High in iron, zinc, folate</a:t>
            </a:r>
          </a:p>
          <a:p>
            <a:pPr lvl="1">
              <a:buFont typeface="Arial" panose="020B0604020202020204" pitchFamily="34" charset="0"/>
              <a:buChar char="•"/>
            </a:pPr>
            <a:r>
              <a:rPr lang="en-US" altLang="en-US" dirty="0">
                <a:latin typeface="Arial" panose="020B0604020202020204" pitchFamily="34" charset="0"/>
                <a:cs typeface="Arial" panose="020B0604020202020204" pitchFamily="34" charset="0"/>
              </a:rPr>
              <a:t>High in fiber </a:t>
            </a:r>
          </a:p>
          <a:p>
            <a:endParaRPr lang="en-US" altLang="en-US" sz="2400" dirty="0">
              <a:latin typeface="Arial" panose="020B0604020202020204" pitchFamily="34" charset="0"/>
              <a:cs typeface="Arial" panose="020B0604020202020204" pitchFamily="34" charset="0"/>
            </a:endParaRPr>
          </a:p>
          <a:p>
            <a:r>
              <a:rPr lang="en-US" altLang="en-US" sz="2400" dirty="0">
                <a:latin typeface="Arial" panose="020B0604020202020204" pitchFamily="34" charset="0"/>
                <a:cs typeface="Arial" panose="020B0604020202020204" pitchFamily="34" charset="0"/>
              </a:rPr>
              <a:t>Add to soups, salads, </a:t>
            </a:r>
            <a:r>
              <a:rPr lang="en-US" altLang="en-US" sz="2400" dirty="0" smtClean="0">
                <a:latin typeface="Arial" panose="020B0604020202020204" pitchFamily="34" charset="0"/>
                <a:cs typeface="Arial" panose="020B0604020202020204" pitchFamily="34" charset="0"/>
              </a:rPr>
              <a:t>bowls, and </a:t>
            </a:r>
            <a:r>
              <a:rPr lang="en-US" altLang="en-US" sz="2400" dirty="0">
                <a:latin typeface="Arial" panose="020B0604020202020204" pitchFamily="34" charset="0"/>
                <a:cs typeface="Arial" panose="020B0604020202020204" pitchFamily="34" charset="0"/>
              </a:rPr>
              <a:t>whole grain dishes</a:t>
            </a:r>
          </a:p>
          <a:p>
            <a:endParaRPr lang="en-US" altLang="en-US" sz="2400" dirty="0">
              <a:latin typeface="Arial" panose="020B0604020202020204" pitchFamily="34" charset="0"/>
              <a:cs typeface="Arial" panose="020B0604020202020204" pitchFamily="34" charset="0"/>
            </a:endParaRPr>
          </a:p>
          <a:p>
            <a:r>
              <a:rPr lang="en-US" altLang="en-US" sz="2400" dirty="0">
                <a:latin typeface="Arial" panose="020B0604020202020204" pitchFamily="34" charset="0"/>
                <a:cs typeface="Arial" panose="020B0604020202020204" pitchFamily="34" charset="0"/>
              </a:rPr>
              <a:t>Canned beans are okay – </a:t>
            </a:r>
          </a:p>
          <a:p>
            <a:pPr marL="0" indent="0">
              <a:buNone/>
            </a:pPr>
            <a:r>
              <a:rPr lang="en-US" altLang="en-US" sz="2400" dirty="0">
                <a:latin typeface="Arial" panose="020B0604020202020204" pitchFamily="34" charset="0"/>
                <a:cs typeface="Arial" panose="020B0604020202020204" pitchFamily="34" charset="0"/>
              </a:rPr>
              <a:t>	buy low sodium </a:t>
            </a:r>
          </a:p>
        </p:txBody>
      </p:sp>
      <p:sp>
        <p:nvSpPr>
          <p:cNvPr id="788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F8FE436-4068-4D94-BE7B-8AADA0527703}" type="slidenum">
              <a:rPr lang="en-US" altLang="en-US" sz="1400">
                <a:solidFill>
                  <a:srgbClr val="898989"/>
                </a:solidFill>
                <a:latin typeface="Calibri" panose="020F0502020204030204" pitchFamily="34" charset="0"/>
              </a:rPr>
              <a:pPr>
                <a:spcBef>
                  <a:spcPct val="0"/>
                </a:spcBef>
                <a:buFontTx/>
                <a:buNone/>
              </a:pPr>
              <a:t>32</a:t>
            </a:fld>
            <a:endParaRPr lang="en-US" altLang="en-US" sz="1400">
              <a:solidFill>
                <a:srgbClr val="898989"/>
              </a:solidFill>
              <a:latin typeface="Calibri" panose="020F0502020204030204" pitchFamily="34" charset="0"/>
            </a:endParaRPr>
          </a:p>
        </p:txBody>
      </p:sp>
      <p:pic>
        <p:nvPicPr>
          <p:cNvPr id="78853" name="Picture 6" descr="Beans_.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03673" y="1600200"/>
            <a:ext cx="3502025" cy="443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7687882"/>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sz="3600" b="1" dirty="0"/>
              <a:t>Fruits and Vegetables</a:t>
            </a:r>
          </a:p>
        </p:txBody>
      </p:sp>
      <p:sp>
        <p:nvSpPr>
          <p:cNvPr id="81923" name="Slide Number Placeholder 3"/>
          <p:cNvSpPr>
            <a:spLocks noGrp="1"/>
          </p:cNvSpPr>
          <p:nvPr>
            <p:ph type="sldNum" sz="quarter" idx="12"/>
          </p:nvPr>
        </p:nvSpPr>
        <p:spPr>
          <a:xfrm>
            <a:off x="46482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fld id="{F5E2D457-7659-4BF3-8611-AC43FEF64936}" type="slidenum">
              <a:rPr lang="en-US" altLang="en-US" sz="1400"/>
              <a:pPr algn="ctr">
                <a:spcBef>
                  <a:spcPct val="0"/>
                </a:spcBef>
                <a:buFontTx/>
                <a:buNone/>
              </a:pPr>
              <a:t>33</a:t>
            </a:fld>
            <a:endParaRPr lang="en-US" altLang="en-US" sz="1400"/>
          </a:p>
        </p:txBody>
      </p:sp>
      <p:pic>
        <p:nvPicPr>
          <p:cNvPr id="5" name="Picture 2" descr="http://blog.joslin.org/wp-content/uploads/2013/10/fruits1.jpg"/>
          <p:cNvPicPr>
            <a:picLocks noChangeAspect="1" noChangeArrowheads="1"/>
          </p:cNvPicPr>
          <p:nvPr/>
        </p:nvPicPr>
        <p:blipFill>
          <a:blip r:embed="rId2"/>
          <a:srcRect/>
          <a:stretch>
            <a:fillRect/>
          </a:stretch>
        </p:blipFill>
        <p:spPr bwMode="auto">
          <a:xfrm>
            <a:off x="1679576" y="1274764"/>
            <a:ext cx="3255963" cy="24415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81925" name="AutoShape 4" descr="data:image/jpeg;base64,/9j/4AAQSkZJRgABAQAAAQABAAD/2wCEAAkGBxQTEhUTExQWFhUXGB8XGBgYGB0YGBgcGBwcHBgYGh0YHCggGx0mHRwaITIhJSkrLi4uGh8zODMsNygtLisBCgoKDg0OGxAQGzIlICQ0NDQwLDQuMDQ0NCwsNCwsLywsLCwsLCw0LCwvNCw0NCwsLSwsLDQsLCwvLCwsLDQsLP/AABEIAMIBAwMBIgACEQEDEQH/xAAcAAACAgMBAQAAAAAAAAAAAAAFBgQHAAEDAgj/xAA/EAABAgQEBAQEBQMBCAMBAAABAhEAAyExBAUSQQYiUWETcYGRMqGxwSNC0eHwBxRS8RUWM0NicoKSY3OiJP/EABoBAAIDAQEAAAAAAAAAAAAAAAQFAgMGAQD/xAAzEQACAgEDAwIEBAYDAQEAAAABAgADEQQSIQUxQRNRIjKB8BRhcaEzQpGxwdEjUvE0Ff/aAAwDAQACEQMRAD8ArjOcxS82UoK+EaSkj4nB5n/Kz2Yu0CJM6WCDoCqMoKJ3eqWswa5vDVxhw4tMvxfCUFC56jyhII6RVQ6lfh8Rl1ZbBqW3nPt+nt9Ibk4WavxhhiVS0h2KgF6WJIb8zAE+0Rpik6UqlAgpTzMSXehJ6XaIKCpIcRPwUzUAhAKXDTCCfxA784di23kIILADmK8QtkGUKnJcsA9yYZJfCiFjQVtTYb+sD8NM0AJTQC386xPwGNWpaCgFSrMIS2ahi/wiSyTwJGwvDM2W58RJYkAWNLP0eAXEeIUUBJdwqvo8PAwWKClvKUSRqLMTaljCFn0zVQghVy9x2ide5rAWXEs2uo+KQ1S5ypctOoEKJKUpVqUCOqRUdo3keAUualMuZLSt+XWrSH7lmHrELDYpSSCC0bROPiOOYku9qm/lWG2RnMqxHsZtisQpRxJKZeHTpmKYLOoJPhpGm4JDPVgSYF/3OtQazfPeAeNmzJa5iCoL1U1Jcgjs4B9wIl4CbaB9SoJzjmNOk438xmwat4Z8onMoUevnCfhpkHsBiLdIUWqZs1wyYlqcNZiKJtWG0RU+U4wgguAzet6xZOXY4LSK1iXT9Rtc1Oe/aZHqulNb7hKd/q/mKVYzwgf+Gnm81Vb2Y+sV5icSkgAAU36wx/1WxniZniAABpKUU3ZIJJ71b0hXCA20GMmWJMr01O9Z2wuI2pSvtEuRjfeBC5MeBKIsTEwgx3jfT321jb3jRIzEgg2jpi83CUEEnUpxQ1D7+X6wv4TCTpp0oNfQD1JoPMxM4Y4dn4ucJSE1B51GyR379o56eYY/UGAxtx+cJ8M5dOxU0SpQqbmjBtyTSL04byGXhUaZbFZbUoprarGPHCnCsvBSwhHxEcxO56/WGNKWghE2/rM/r+otd8Cn4f7zzp33gRxVlQnYaalgVCWrTSrgFvnBuNKSCCDY0i1SQcxXXYUYMPE+XcFJmrGpKFqA3CSW9Ylz0LFFJUlhUKDH5+sW6mVLlIWg6ShJLAA2egLN0p5jtADivKRiEhaE6SzoqCD7C/Y9YpNSds8zX16xicY494hI0gHUDpq+k8y3YBn2eN/2YmTAigS7kJOoUdg/lUxwxmtHIpOkpo7MWrTyrBzhfBgAra9B94A1V3pJ+cp11p2EZ7zJOQq1u4Y0YAmJU/JVSy55WFl/aGLAgBSexg1nSxOKT0paB9I7MpYnn2iUayykgJ2leowYa/yP6RkPMnhmUpIUZynN+YD5bRkH4Y85Et//AGb/AMv6QHmKE4h9ZLDYH7NaAWP4Iws1h+Ihi7pNSD2UD8onZVmoBlsoJUglysugghmYChv77RKTjAQebUXIdNAljRSSbpPRhEkCJymI/s0Sn4GXj7++8S86/pqoB8IsrDHUiYwVT/EgMfItAfIMkmF9KFKU7MlJLHoWi2Uzi/4pclrUCh9jBrh+ahQUyQH5nAAc1BtvSJ2tleTEWv6eK13oOPvtK9wPAuIWPxNMsbgl1eYag94KyuGf7UFSVqWpQ0kMAKbhqv6w/Tpov2hMz/GDxUcym3ANq3HQ/oID3JuCjzKelVFtSv5czWHxbGWkEMQ0woB1l1WUTuGDecTM7yORiXTiJKQpPKAFFKw7VdJfo7wIVigFzTLLy1MClQCVEf8Ai4DHv0pE+RmGiqU6WU4JZW1Q5AeCFfaPv7/qZptTpfUHb77/AHwZWvFPAMzD6lyleNLAdRZijzqyvMe0KmDw5UoB2ff7x9A+MFpKSSXIFQAgg2f1eK7404ZGHmKnym0atK0gUCtylqabe8XLZkRHZ01RYCO3kQZ/u4gS9SZ0zm5VVSxYu2lrCl9/KAi8EqWWcFvSC+FxJAcGorEbHM9Kg1ipXfOCYdbotOvxVjH1M44fHFN4OYDHjrR4V1GGDKMG2nUknUkqSL6ki5HWxiN1RK5UZ/SV1a70jhjxGjC5sAaVAtDTg8+VKl6ilVbO9fJ4j8DyJCighABUHBKbgbA/aGziHAIWpGob26wkv055ZgVIleo6ojjaACPeKPC3BEvEKVi8aCtUxRUEOwL11Lap7Js3Xaw/92sEtAlqw0nSAwHhpHsQARHHBLYRPw2Jhro9QwAyYhstLNkSof6k8ApwhTOw7+CospJL+Go2qalJ72PnCtlGVJWpOo7sxLfz9ovXjpl4Ce9ggqHmnmHzEUDI4lQhUxKk6jQJN2O6jWrCw61LgMTHXc3wxtoteiVZtPIP1llyMsw8qTVBlqS5L6VajYAKAcWta5grwVmckT1OAjWCElgHJINWNyKegipcTxbqIlJDS3BcqDks1RYbwYy3MQGYt5Xga31VI/KNKFp1lTgN3/afQ0ccUZjfh6X/AOp2+QivMj4xVLIRMJUg7lioCoh5wObS5iQpKgX94IF6nhuJn9ToLtM2WGR7+JpMqYGMxalHogAJHaxMEUxgVGxFqIByIG77u8r/ADuT4U6bsgEFiNQJNWba7REw6iwdISlXMwBKaU+9oJccnROQokspIpVnBvTtC/42m1HINCHr9L/IxTY2HImq0wNlCt7j+0D8X4RK0eKC5C3NGvd/0j3kiGkp7x2zOaFS1MQ+k0PcfE/WsDuG8aCnwzQi3eFHUiWwYJ1BCrLGXCynUPP/AEg3icNpgVglCCeKx7y9KQ69t36RDRFTkRPcDFvGZiQtQCtzGQv4nho6lPPLkuam5r0jILOhYn5pwWJAsvFEs9T84LZbjwk0qCGazE/WFITiDV373iZh8ayWfd2b5+UGYIm6XUKwwY8YaYQoJoVA6knVQ9unvBLBY9KCZi16WS6h/ixu4ozdISJWahkgDmFz1Bgli8YFoSNAAICVK1GpTvXvsI8/yEQHXlfSOYzZhxMhuRKj1dgBQ1ffmHsXhAXjVLWVlRJNSf2gjjZaUyily5D+UKa8VpVdjAtKgsfeLunNXTkk8xnRNemqjO/7RI/2ipNHIFC33DQpjMjuYKZZl2IxLGWlhbUosmvTc22BgogYjldSD3OYxozXUFAqJJDjp6wL4jzFPgKDFOpNGLim1XMd5nB2MZJeXuKrNG68tetHgRmXBmYLH/LKRUgTK0fqO1I4qjd3lOo1aLWQgz+kXJE9o1Pn/t2gpguGJ/ipRPlrlpNSpgadAQ4cxbvCmSZbLSD/AGqFL3VM/E9edwPQR03VK+1jgxa7XejuAlFYTCzZytMqWqYdwgEnyDQ7ZHwnmU8q1YOY3gmUhS/wPCBBCSjUQWD2ArV7xfIzSWkAJAAGwoB6CIuLzrlLQQdVUg4iM1WWtyJVOTcOY3BhCJuISAlQX4ctSjUNyuWSklm1MWhtwfEn92lClIKFJKkl7KZuYerhtiIHZpitSiSawq4nOTIxjKJEop1CtE+IXLb/ABOfWFA1D6qqxXHI5GPb2h2r6aaUR0Hfv/uWzhZgIbeCWHlgByQAIS8rzlJDg7OOh8oH8R8aokpKQrWtqISfqbJER09qgA4yfaK/SZjgCcv6y8RthTJQpjMUAw3SKq9LRRs3FKVoCi4Q4TZwCXIff1gpn2YTZ8xUycQSaAA8qRsB2gOsv0pDegMFy3c/eJ569mB5ndj4ZOylNYEkitCaja3aCMjEzJQSNJKifzFx2AY1fvAwJAQSx1PTp3Bgti8aFpQj4AkA2d1NuYKCqRzPV2vW25DiHMJmqmrQgCm9CxFLV6tbeGXJeJFS1OhTbbnV0+UIEiYolKg/wuonfyfbyib/AHA61gPUVgN24mi0XUTYm2zn3l9ZPxfJWlpiilmHW1zBGTxEm+z7xQUnN0JKqkFwx272/naDcriRIDBZVWl9LetXPlA1ivj4TLW6fpLOVP0lkcfY5KpKVAVBZ32VdvYQiKxoIAcFqCtW2ft+kDcz4gmTkhJUdCX0pegc/OBK8aEi8Ry5HPeHaWpdPUFz2h7M8eJaFFzQEAg0Pb26doS8Fj1zJgSCUuWGn4u5HdqxyzjM1K5BQG8bwmLSlBmJWZc5CAEaAEpUHZQUQH11fVWlIJo06kZYRD1bVixwqeI7ZCmeiWVa1qWmZoVImApmsotLJ1lgo3YBmuYesmy1RmlbhaCn4grUmrFh5faKqzYiaBN1TJxceJMKgjbSnlq4cUqSyTaDGUcST0y0yJDjZgNLndgHo/v8o7qKaa8WBcH8vvETr6j8ZlqqyVG6Uk91MfrGQqyOEczmJCzOSgqrpUVOPONRHef+n7zvpH3lZY/HS1bg9xELDnWoJTc/aIsxYaOeGxRQsKTcfxoiiEKdseHUmvzGzLchmTDUhPzhqmYNCJYAukMkmpHUiBXDWdy1hlvLXsFAsfItBHHZnIZSzNRpAqQXfyAv6QKXuHzCCajVG3AJ4inmaZg1spyR8Ru/6QDMsvzMTDKZisQfwZalB9gSW8gKRtHA+MXVUsjzKR8niVbN5EGdseYNy3LEqIXN5ZfehVSgFCfVmhryrNQlkpYJTQMkJ7J3tQHsSYFY/CT8OlKJstYTRLvQgUbdL2HpEPCqY3rsALlqO9L0MSxvE0Og9NU3A5zLMwOdBSSXAoxqS1abbDzvHVeIGlbkMSEtT4k2Jtsot3HaELD45aLuBYPsxcs3nat4L/7RdBUhTFwzKaqbKr5P+kcAKwz0K85WEuLZbyhMSqxTrAsDXpTvAnK8wIau8L2ZZ8ogoc6SXKSaOKA0aw2jrl84MC7mKr0z8U7janp5zHmfmJCQXjqrHPLeAiFapRrUR1TM/CEUHuT+UDrqHH6zlPm1ivOM53/9RZ6ISK+/3hzxuKCUlRsATFef8WaqYo/Ep/J4J6fXgFpd1TlVqXuTmd8ApaqayABZ2DQ15Nkss8swkWflqHLbijPATDL8PSz+wN+nXeCYzkkJBVp0jSdIalw9WJsLflEGYGczlWnCpjzA/FuWpkzlISeVgU11FlBw9BVtoWCljBfN8WVEqJf+UiNlGUYnFLKMPKXMUKkIFhsSbCCE5mf6hsD7fIkRM4tpFnf2gpkmQYnGFpMsqSDVRokeu57CLa4H/o6GTOzEAroRKBoP/sI+I9hTzi2JWXS5aAmWhKQLACgboBEmLY47wFdobntKLw/BCAjTPUrUkM4NEOwcgVNQISMxkKkzFSz+UkAswUHbUOxj6C4kw2mUoAfERqHVnNfUxUXHiwtUlZYr0lCiHcaTyp6Mxd+5G0C1l921zkzR1opp31DHMXcMkkWp187CHLh3LsOpOqekKQ9EpIExw100Okh6uz+VVfCIAYkU2v8Az/SGrLXGkA6lDuNAJ2chqNUu0XAcxhWMpgyRjMmwUwLKBNkk15V65YcFgAoaviu56wpZhksySeevQ1+htDvh8w1JZnKHJ5NUtIo51MS9BYesB89xmpNTVq9nNnZzSOWjjMjZQpQnkY/MmIWY4ZT6hWICFBw4etnv7Qz0iDOwyCoEUch/eK67sDBiC/R7mypjHknDvKTNJkDlNQpz00pJrd3LRYPCuLlSAUSJaUsG8RVZqz/kpQFu1oRBmSlG+pzUkue5hp4cm3LByWr9oDvvsIJ7R3X0qiqkk/EZZmFnkoDkv5xkQMNi2SBS0ZAqWHaMmJGpOTxPl7BSiGUpJUHZgfsK/KDEiQhUwIlMtJ0qdlFQJSNYOkOwL2eI2BzZUib4wlMjUWAfSHdkuX26l6R7yvEyFYlS52uWlZJ/DLFJP1D7RplCjETlmkkY9zMLkTRyplhJmIIAbSAoEjz284a+FuEPFly1TisSjzmUpASrUehuE9t4XODpaFY4EKdGpSmbmISOUk+ZEXfhlIID+8AarUlT6anBM5t8zWWYNEtIRKSEJ2ADD5QxYeUgEaoAmYAaWjaMV/kq1oEpvVTzIkeZO4nkyZkoo0io6UMUXmkgyJqpbkp2HYF2PUPFsZlmCdnMIWfEKXFN2sHq8RhoLWrfjsYCROFRTdmBIrtWwGxv8o7LmkVc8zHmuobEPeoNXiJPlaXYqbo9t99gWp5xz8WpIDkh7gitz579Q0FoyuMiaSu7PInHNhzEs1WZmb0jllmO0HSbE3jriE0Hk5YhQba1q0rAyb51i3YGXBnHcg5EfspxtK+XvBScpkAQg5VmLMFbUB+xhqw2K8QhDg0r2EL7KWBxCqAHYMISwuSy8QhXjFWh7Jo7Xc3Z/K0RcX/TqUGVImqTR2mOQxsQQHHq94PSUpAOltIFU6tNgw9Aa+8Sxi6VLKADs6goFmrtSGNe1F2yu6vfZvHeVrnXDOJkDUUEpeqkFwno7VHnAJU4hJD3I26PvteLxkzUqUE6kAKALkUTenlCvxDwVLxAK5DSprnlY6FD2pXce0T2g9pQzsAcxJ4e4V/uiFzl6JV2B5l1sDtF+cKZbIwktMqTLTLDPQVJO6lGqj3MUhw3i1yFiVNBSpC2KT2PsYufDYsqZQttUG3ye0C5sDkluB2EE1WjrNauv83c/nG9KnjFGBeExlgYIawRSDkYMIhesoeYs8YTgJSgGfetg4r1N/lFF8XYoco31Eu9LdPaLb4xWp1Dt1ikuLZg8VKLEAknatvpAm4PfgeJo6/+DQEnyROeCxlQC3Spt3hky3HpA5gsobTNSm5BUCFOBZwL9GF4BZXLQMNMXMlLZJGmYgIcKU4RqKubQ+wDQdXglSpf9xO8JaF6AtMhRlzEBV2AcEFmN72hilPGYuHVgvwsJIxfEwZndQC0cidEspUNKdQYE6XLO5rfqBxc5UwAJDkmlhTuencx6x2TTWXMIUhAGpCJhOtSCbpcAKbe13aNypoQmpTzdns4FDRq3NQbRXarZw0Nq1K2ptr895pOT0JXNYirAUZnoTcvS3qYHz8F/iov3FG9IKrxQUQyrUFqvQ2FKPcnaIuIkB+Wo87nsKUeKQo8S1qlA8zMHMYilYbOHcZoUHsT+ZzcsLbQop1JuksOo0139RUQRwWMANVAecVWVZGIwovUrtPaWjLxQb9LRkKUjiKYhISlSWFrRkBfgAZWalz3H9T/AKlWSNJQpKlqAZ9I6j4SSdvnHJODJllepAbZzqPkGb5xNx+BAtQ7iIcuQSWBhutqkZmPspZGxMl41Q0aAAUkEMGJIINSKkUFIufhXiaXMlJCjpW1UquP1it8kyWuq5EHMLJEt1Ha0K9YyXNgHkeZ0IQvMsZePSfzj3iDiM8lDUAdRSHVprpHfYeUU5jJjzDqcg2FvpEzHT8Og6JKlIIDLWR8WoJoALaXWCdw1jEKull/id+Py+zKicRwzTPps0ASEhILgKUaliAQkBw/Mmp62hdn5oUqShYWpaixGjSQp20uSyj5UjzlvE8uTImSlyUTJw1JRMJNHoCBv1BMcs0UsS0rnzROXPS5/wDjagc2KiB8+sM16bp1TaB9fP3+04lrq3E7+OD22Y7EXESMtyNc/UUEJDXVZ32bdn/hgNl4R43hy1EpK6KUGLG5Zz33i0cCNIZGhmLD4W7MaA/WAxV6T4mk0CNcu/sIo43hCfLSFAhlJ783X5wq5lKKFkEENQOzt6RdEnES1MgkgFhd3DuoN13A7Qv8Y8OCdLJSAyPiWlJDdPiD9jeDAfaE3UZHs37f+yucCZbHxHOwSCR60g7l6iyVj67QqpBSSDtSC2XZjocKAI23aK3Sd0N+3vwY64bHgHmIIVcD9oyRmBSaEijQuSMcAXBf+WjoicTc/wA6RVtjhbFPeOGExwOkL2+GrX3/AGgjIx6yAQVOmhAtWjubV2aEpOKYitNnvtEz/aqQ7qBUdgd+tDeJqdvJkXWpp7znLVYjEFQYMkB6AatzS8MGV46bhmRPfmQ6FCoVXY0pQvvtA7K8wI3qSfLoPaGmXpxEgSZuhSVf5M4rsXBBet4B/EH1DntA9SCi8KMQph8aFVSQxbybtBvDzyEhh1BvFQ5pkmMwBVMws5U6QBUfEpA7j8wHUR3yj+oeIALoQSQKs7tSvp0IrByWoOTEVqo/A4/X/cYONMYC6qW63ij84xXiTlKpQaX/AO3f+dob+K8+XMCizdPKK9Ic/OIaVPjazPeWdRuRaEoQ58mTsPj/AMKbKctM0+Q0l69a7RMCZh/DSpDqQFPUOxfTUUO0CFJIJSwehd+u0Tpc2Z4qRpBVpGgCzbE9t4aIYgaOGHx65yAqYAooACkrcAsPgBFajcQuTcQ8wgEBLkD81Ca13DPGYvN1pKvw0hyWaooNJI6iImGWw9LNetvvHdQwIC+0K6epDk+IURNNS7gsHLOfMP1jumYKDSl6nUCebsa/peIgVV2PYs1R2BjrJmjUNRCRqqWfertfzgQTQqy+YRkYRxRKlPuah+1IhY7L0qSGUx73fpSDJxAAAQQlmB5m1vargkbkDoIgY7GgKcBIYvyKJ3HX3gg1hVyZQbBYceIqqRiHtN9HMZDMM0IprPvGQMS3gCCnRt/3/eRcDw5NnkkCod6lvKJeF4dIW3esPORMjDlCTzl6/c/pE7KMqZga9TYdzSFr3nOMwZ0wTI+VcNAStRBc2b9oU+OcNMw4SQnlUSknodh9faLiOYoQgIGlgN4WOIsTLmoMtQSQ70ADH2ipvSRg2cmDFmI7SicahTOaRDUqtSCTu/1h14hy7UkhKRQ0hZlz9KpaZqNUtCirQuiT1B0sWJ7w10ly2rKmUjmQUadVeYbh2ftS0ERi0IWSlglQLIJK/DfoTcs/W8C5lSohhUmlvSCEsIUEpkoWJg+Jalagp+gCRppTd4KDYE4ELHAHMNcIYbVPEwJcAukk9GFvWlIs5CHunmailUr994T+EcElAfUQXYONmuRUgkk2hwwykn4nYJpUg16bXgF23NNhoaDTQB5kohRI1APLLkJLGn1P6RHx8ozElkoA5RdqCvOn8zvc9I7ykOAUpZW5JNfT9IkTk/5EE9rEef8ALxYBxLt2CJV3FmTeGvxQOVRqQaA+tffpAMyYtPPMAiYlSSKM+/pSEGVKDXdiwFdxf0IHyiLtiRSkMTAkxJTuR5QRy3JMVOZSJainZRoD5PBPIMoEzEhKxyp5iOpNn+sXXkUhAQAW8oHbUZf01xn3MT6670GwsojOuFcXqC/AWQBXSyi+9BX5REwCSksQQRQghiPOPp+VhEEsQCPpAHi3gaXiUkpATMHwravkrqIu22beeYJpteFtLOO8qDLp5p9IZMBjdIFLC9N4W5+HVJmKlzAy0KKSLVG/l9Y7SsZpYA3uPoYEavcZrksDp+ssDKszHKASk2vcbv8AL2gbn3DkqcFTZAEua9UAMhfWn5VfI/OA2DzDS1iAf59THrFZ+mWFMo0OobV+bGKkqI7QPUaBLDmKOYofUhVFpoQaF4T5yGJdw0MXEmaLnnxWdIV4erqpn09T5wLVJOsoV8QDgJ53JDhJqGPWGenqZRMvrFRLCqtnHmD9adJGnmcMfq8dZrBII1ORUmgPl2j3hcEFEudBAL6hv0a/aDORThNCpCpetZHLrUEhBFmfftBqgniAk4gCUsm9ft5QQkqb94I5hg5Zw+o6U4iWoiYE7jZ2LeogGhb7xB0IML09wUZhCdODDf7H7iI6Z9alx3jvlmTmesITMQFVvQAdXPWNY/Ip8qYuWUhSkFlaCFEUd2Bdu+0c9M4ziWnWZbvNS5r0+e3byhl4d4fVO5lOlPkXPvQefyhRwkpzzOBFkZLmrJSNKeUU7wPY6r3jfQVvfkw3J4VRpDSgR5P8zeMiVJzlISASfSMiH4hPeGnS25+X9pEyLBqAYlyawyTFhAaIWHHhvEbGzzGee/PbvEzruMi5vmQQlSiaCv7QEyfOkzQsqSQ1t48ZpMTMOlVgXIdn7R4wjbAAdAGZ9vlBFGkyuX7w/TdN9Xlu0ljD+IpquSKC9TtHZPDcl+dKDTmBcke9L9IkYDDuQCnUT8IfTzbDuIZJOAE+dpQhKEpoQkG4AdyamvWD9q1JlBz4EOsrop4CjGO+B/mIa+B8OvUySmhYgt5djXt7QtSssTLWpIIOkkWZ4vbPsFLwmEnTiH8NBU3Vhb1j58Tm5OoqoVVs1y8SVdRj4zAqtTpnfKgD6YjPl89QUT1Lk79y8McrHkISm7Fh67CEXB5kHod/9BBeTmZ5TT9+kcyVjmso4HmOcjEuQQrSQPftHY4lKQFEvSvn2hHXmi7uL1YVHvAzE54tSwkKPdqAe0TWw+JVaiJy0bc2zcAqmHZPKD1/SK/VmTHv2iRnqyUO7dXN+0DMhwfizQBMSg3SVWcWcvTzi6lfVGTFeu6n6JxWI18IZohWIXUBSw7dwas/nFqYGfSPnMYhSJxWC0xKnBFnetXt7xavCPGMucAiYQib/iSz90nfyhXr9M9b+qnI8xLZf+IOW7y1MLjW3glLxdoTpGNEdpmZgAuoJSA5JLU6Dv2iWm6h2UwY6ck4Erb+qGZIOYL8O2lOo9VAGvs0LsjEbwe4nyUz5q56QWU2kXZIZKX6WgZlXB8+aeZQQkUchyf+0P8AMkQwxv5PczTacWU1qpnCfmTJ+UAsZiFFzVosiT/T2SUuJ6yqzqSNL/zvCbxJk68PMMuYL/CrZQ6iJbSniV6q+xlI7Ra8NLLeYQUnl0jUlXXcNtWJOGBVMSAEpVpcia4CjcbbhmeneIM2SUlvaJEyetXhguSgcpNaGoHkD9YMUiZhlIPM9rnpKkzeYrJ59g+2lhTeC+Ix6/7tJUBLJQkK12NGCqO9IAeGz6qEH59I9z1qJSFUAAHUtd6Gt4sDESBXMYpayJs2SVCYmaHCgNKVAC/NUAdzC7LnISiYhUsKW4CVP8LGvm9o9z8aSsnU4ACQw00GwDlvnA9nrHXcHtOKphbLMKibMQkTPBB+NSgVAHqwq1oMZPOn4bFzkpVqoy5ksKWkpVYhg7G0L+Hwx8Jc1Kk8pAKfzMXqOrNDDkuCnFWtZEoqQGlrStGpIAKSlQSQX+7x1PEi8zO0jShYWhQKtQCU6VAKqdXd/wApqHjpl86kQcXMUUsUISH1pIIJYkulZ3Y+sS8tlkNSBtaMnM0vQrdqkZjFKKiAYyJMuYQA6QT1c/YRkA+hNH+LMzhrF41Y1zFakqqnUnmPcMzJ849Z3mi0qKFUIu3faDcnEsHAfqd0+nSEXOVnxlKBoou4Lu9wIXUoj2bsTPUWK9uMdp2RMJP0fy3glglClnJtdu3r9oAYWfVt9n2gvg1k7tB7cR9p3jPg1FKkhSqpoK20lx8yfeLG4YwOiVrNVKqT1iscuYtStn2PlFt4SZpkA1ol2Ac+gG8c0w3Wknx2+sUdbYqgUeYrf1DzZIwy5RUAVhgLv/0+too3GygS7NSoFId+JvGM9fjDQdZUEqYkJL6Wbt3hUVJdR7QUxMjotOqV++YMOFH8pGGYZYLO2+9ukEZkihMDc1WUyyTuGAbeIfMcQqzFSFxxiQ8dnKlUSGe5b6NaN5LUkmpiBh8OpatKUkndgSAOp0g07w6cGcPA/iTDcnQkVBaxJF3NALbvHbgtdZxEuntv1V4yc/2AkTiTDapSfDSpZLUSkkjz0iF+VluISQ0qeAaFpanrRhTe3rF2S5a0JCVSg1UBgDV6hJTdrbttHZCwmrqQsK+CtBTe4N4Cr1hrGNv7w27pgsO7dz+UpWdk85KPGRIm+GAdalJVpHd2oKip3gbLAJTVz9I+mVrlaNVEgKC0oAKg4FnBADsaHYkxWXGPCMtbYiQfxidS5aQlKCLOGNFdtx3hh62fmGIEvTzkFecHt98Rdy7HzkpZM2YO2osIMZbNmKWFrWotbUT8u8DMslbn59e8FJaglT7uxFx+rfpvAuxN2cCaeqlFXdiOOXZ2lElUqaSumlKC+lmoQp6EGo5Se943gnWosCLaSX5q3r+kC8oQmhWkF9xRxsxavmbWgkVFB0lNQGSQfZjYxeGOBnsJD0lUsVHJ++3H1heQipqKXB2O7dYhcUZMMVhtA+NJ1pU24enYH9I7S5xpqLEGlBSn0grhlagSXJtTr1a0FjDDEX3Ajkyo5PB81dNJp2MRcZwDiE1Skn5Ra+NxJw6nS7KqaUB6QTwOfoYBTEkO47wmF7VOVckf2g2o029d6pkSiEcG4glikjtHnGcG4oV0KPpH0MMylk0AJ7fOBOZ44LJDpCepBf2H1i06w/ytn6QanSBmwyfvPnXHZRMk1WkgRCkruKgKbU1y1aPFpceSU/2qghPM7qLVIoR5DtfrFUH1g+h2ZQW7wbqOlWhwF7GS8NJQsKTqIVUpOxaySG3rXyhgnZvNnSklcyepPKgul5aFAs6HLPpH0ELuEABCyogB6poQbBnF/tBHJJ2opkHSASfxC9Cd6VYXYXMF1sBFbidceClLaCoKcJWof4kEsRTUHY9jEXCYqY9FkAbQ9cL8LFY1zyFvYCwHSHnAcK4cANLQO2kfpC23V73IQdvMIqsFY7ynf7iafzmMi8Rwjhj/AMlH/qI1FW677MJ/Gj84ozZGkk6m8vvC7mOAS7inlbziTjs6DwOxOYu20BrVs4WFAtnce8FihZjf+GDGAWTu3brAidNBYtX6xLwM5m7GC2OVzHeiuDdo6ZNMJIf6/wAeLfwi2QnyimMlxVR0b23ix8LnafCD7CKaLlrsO84yJT1mh7Nu0Svv6o5gDjmDUlh3a7mFVKwW3p/Lx74wxniYyaryA9BEKRiGq5t/BBavuGRPaXCoF9uIR2qGG37wrYvFKmzBpQFpSvSkBiVk2LXILbD6iJed40pSAlRBVSmwFzA3CkS0pmiZZbFLEEWZQL/K4i+lR8xi7quqz/xL9ZPy3FplmaJ0o+OskJIJQUkuD8BbSAaj0h3yadyhJNBQN+UUqB5BmivZmL8WeggkpS4BO71N4eMlAcVNdxcCKNccgD2hfQEAV28n/EYJS9nUS/KbADrBaUClRCtMwkXJKg4p60+0RJKlK0vpJWNKSSKDo1k33iQJxSUgBLpUHVcFjvuBWsLVTn7/AEMa25bgSdNzJYk+GJYGkaVqehBttf8AeAOIXqsd6OAAR1ob3pBDMSTqWpQ1PcEAEf8Aamw7mvaBM0kq5nf3YeUHYOBn+07pq1AyBAePwWhWtKWB+IvQHY+sQ8TKJfTvW3z7D9YPT1JKVpI1OkgbNvq+RgDLnDSQXNGLb1oPofSIZIhuOCDD2VLPKOiW+UGU4kaeYsw9O0I+B4hlIWkLUxfS1WPSop7wwyF63NC5sd2sI4CycmUvssJ2ntCsrHoU/p7d4MYOcDY2s33hIm4YiwY3PnEjKp60qqaDrv2i1NXg4aQs0oZciNXEx1yFFX5GUGbahD7UhNk4ilr2rDTmWIScPMdvhJa5oKfOEfD4jsVUN9u4jmrAchhOaD4VKGMGGxqtTBWkgVL3p/A0dvHPh6ixDkefUVI+0L4mUpUli/8Aj2jF4gabNShe/XaK6tqmEW1DuJG4qxo0lIq42NG3FIrtJIU6YYM+ngBg1TTr7wEliDqm4yJluq4stCe0mYeaFIMtSSSA6CzMe56R1yLAHxQFEAG7b9R6wY4fyQTEBZNywpDCnhVKnUDpUmoaxbqGiD2scheDBz0p/T3A5jDlMzSABaD2FmkWMJ+W4kg6VMFC4/SGPCzYzwd0fafEX2VFTgiHUzz1jIiIXSMgv1j7ynbPnOfj1uDr9hbzpGDNVbgRyUo6GLM8cFJ6Q9NSe0s9Z/eHMvUZpLFgLn7CDKZSQABfrCzks1lEVrDThkUgLUAIZal9gOQcSXg8QUt2tDLgMaqYhTUYb/ykKp7Qb4aUoTQyRdiFNzagWYXHn5VgKuhbrPiHEKfq2p24DfsIEziQRMVUKc3s/Sm0CUh3Y+bdot7/AHASt1q/4hrqNAPapYUhfzfLkoV/bo0uUFiU8p09SHrU2FX84LNIXsYANQ+c+ZVuYyjqTW/UxGlzTLmUoUHq4cbiDubZVM01SyhtC1PlczadNgzvYBzXrf1gnTWBl4PM4zbjkydJmqXMMx/zJJoA5NCph8+sWBkoZn2qe7WAirQtiO0Wnw5YKoR0NrdDeKdaOAZoegv8yxlwymQRpCirmcVKR07Gl+kdVzCAxSyPi6Eh2Gzb94yTJADAMoA63+w2/ePRUUkKBHYEmjGgpUCA6V3Z/wBRySCZGnTkkM9NnIdje1z+kcFPpUzFIqS4psH6/vHNcyj0ABs7nVbeh/eIWa4nSlSSAlSjqYWIqAWHq1t4OUDH3/mX8Lge8GZzOKgUJJ9IWZ2NWkaRfrDGF8pe5ttb+CFbOOUv5xCsAnEH17sqFhxAs2Y6qmkFsk4hnSTTnQC/MS4HYv8AKBEtyyUipPrHbDFSdWkDoYNKBhgzF16myt96Ngx8wfGcpdFOC78ybnoGd9omjO5NCVAN/GaK0QpNKG9zbuYLYPLlLSSTpYsxFesC30oq7jG1HWb84IB+/wBYe4m4o1oEuSTpd17BTWHVoG4HNQwfYWdvWIWKy5bOKj2MDVJjyKli4BkV6jcthc/0jrhszR1B7fl9epjhi8aAkqen8aF2Rl8zxVSlaZZQ5XrUAEgBy58thXaOuEwapjs2kB3uB0fpEvwh8Qs9dBXtzB+JnGZMKlenYR1RLqI0Ug1gxlSOa1Rb9omzbRAdNSbbCSe8ZODJv4WkuNKunrDVrZQU5OoObhzuIV8vnHW7s8MIna9NXKXr/reKFGScTQfIoB9pzzuQlUsFA0KSHBer3MQMvztUtkzBqcOCIlnEpUVEO4sG+g2MRcXUJDXs227RyyhLe47QW7SpYMMP9xhk56gpB5v/AFMZCkhUxIYFNO37RkD/AIE+8Vnpgzw0rEnz+0a1VeOycN1MdBLA2hvuixdM578Sdw5h9U0uKkOBDpKy0teEfBT9C0rH5SD5jce0W7l5SpCVJ+FQBBPQwq1+7vJ3VCtRiLK8te5pvS4g9wrj04dQIlvSmoMQ1PeJi8ITUD1/lhEaflClkOogMQQPzaqD7wHVqSoweIEY2HinxUgSynnSq1SCkKJT5sIGYTBpmALapF70v7x1yzLNGlkgN26kgn2MG5eHCXeu37iLGuFgke5izm2TJ0FhXv8AvFOZoUTJxCDygkagHdhzKpsK+gi1f6n5x4WFVLQtlzGQa1CT8QHci/YxUqEJmpAKQJilpSkjSkBKQxcUDnl5j0JL1g3QUqfjkwCIJmyyLgsbPuIsXhie8pDB3AtegrCPm0ky1FKwaUSQoKSR2UAx9ILcMZsmWyFGhNHIvuG2i/WVlk48Rx0bULVdhj3lm4bGJCVOFVNKgn1fp/l3jhmE8MTpDJpe71pSvnAb/aKUsvULuHIIb71gdjs71AJQ24cUB7EbwHUmBNcfTU5BzD2XYhCgxAKnNX29e+8Q8cozV6rMGDlxAfCoJ7k1PUecGcMHFA7mj9K1aJtkSSKC+8/+SLiU9wdmHzrCrxEAEinr1htxpAS5Apv9PWFLNcRrBT+WJU53ZgnU8GlhnkwEhI5a3New6wRmSpX4RSCHJCwS6VMeUgHtcGB/h17RJws0IWC+oN7Pf1hiDMKVk2RhklZQFcoFQlmJ869nhoyLDqUFKXdaioPUnvCzJ/GnKUkqBUQD1Pe1oesDK0pAGwYQv6lcFQIPMuoQ5zInEWIlSMJMOgmcSkIU9Eg0U43/AGivpGLZaVFqEO9fMm0WZn2DSqQClbrVqSpLW/xL7vFa4SWhJWJqNTJUkVZltylx0O28e6e6spAGDOXAgyRhcYtKlEpSsrfmL6S9yGuzxKk4hUiXpOkpmjTqSxAD8wIIcG3SIGCShUtWrUFJHIR8LvUKHcR1mYgTUJQAEOoalkMgFtyBu0NATiDkQvm2FCESUciq0WknSrVuobHYsYh4yRMw03lqgh2BJDdtVY8Kklpcta3SpQBYMpO4ZyxfrHWZKVr8LUpkBwX5hdgdvlHmVWHaSrsetgQe0asukPL1jnBFNNf9CN4IIW1FWb1eF3gfFK+EKJSrUpTtRQaoo4cdYa5gCnZrW+0JbLDVZsIz+k01Ou9RNzSCpekkgt/0iNylHuadLP8ASOOOUmWrm5VDu3sI5YLFlVEyyXq5LPFiXr54hi3K6/DCqZAaprGR4VhZ5+EU2o0ai78UntBst7fuJWS48xkZF8APebTFpcCKJwiHrVQ//RjIyBNX/D+sH1X8KNYtE1I5h5j6RkZChu8VGEk/aOeIND5RkZFngzso7+oxdcv/AMvqIVMGshYIJBAoRQiNxkNem/8Azr9f7y5/mhCXzGSDUaV0NRU1gNOHOqNxkGn5pDxC/DcsGahwD8W3/SYmyIyMgKz+Kf0H+ZoOkfKYQkWg9hAyQRfQr6t9IyMikzTp2g7Nx8fmPvChPNYyMi+vuYp6l8p+/ae8AkGaoNSsakoAWGAFBYdaGNRkT/nP6TPsPgEOcOywFTCAAXIt3tDRhYyMhLrP4xnU7SQBFUYz45v/AHq+pjIyDOlfzfSDajxPWW/8OZ5Qa4aLyJqTVJ1HTs4RQtZ4yMh7T8wgb/LBGLWfBkVN1fYRIIefWv4L16teMjIgZ3xGThWUkS8YQACmU4IFRa3SJWazCJJIJBa4LG8ZGQjv/jj9f8CPNJ8gi5hVOpzXzrDtwwkOnzjIyO6g8xv/ACmOM6iiBGRkZEoGJ//Z"/>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1926" name="AutoShape 6" descr="data:image/jpeg;base64,/9j/4AAQSkZJRgABAQAAAQABAAD/2wCEAAkGBxQTEhUTExQWFhUXGB8XGBgYGB0YGBgcGBwcHBgYGh0YHCggGx0mHRwaITIhJSkrLi4uGh8zODMsNygtLisBCgoKDg0OGxAQGzIlICQ0NDQwLDQuMDQ0NCwsNCwsLywsLCwsLCw0LCwvNCw0NCwsLSwsLDQsLCwvLCwsLDQsLP/AABEIAMIBAwMBIgACEQEDEQH/xAAcAAACAgMBAQAAAAAAAAAAAAAFBgQHAAEDAgj/xAA/EAABAgQEBAQEBQMBCAMBAAABAhEAAyExBAUSQQYiUWETcYGRMqGxwSNC0eHwBxRS8RUWM0NicoKSY3OiJP/EABoBAAIDAQEAAAAAAAAAAAAAAAQFAgMGAQD/xAAzEQACAgEDAwIEBAYDAQEAAAABAgADEQQSIQUxQRNRIjKB8BRhcaEzQpGxwdEjUvE0Ff/aAAwDAQACEQMRAD8ArjOcxS82UoK+EaSkj4nB5n/Kz2Yu0CJM6WCDoCqMoKJ3eqWswa5vDVxhw4tMvxfCUFC56jyhII6RVQ6lfh8Rl1ZbBqW3nPt+nt9Ibk4WavxhhiVS0h2KgF6WJIb8zAE+0Rpik6UqlAgpTzMSXehJ6XaIKCpIcRPwUzUAhAKXDTCCfxA784di23kIILADmK8QtkGUKnJcsA9yYZJfCiFjQVtTYb+sD8NM0AJTQC386xPwGNWpaCgFSrMIS2ahi/wiSyTwJGwvDM2W58RJYkAWNLP0eAXEeIUUBJdwqvo8PAwWKClvKUSRqLMTaljCFn0zVQghVy9x2ide5rAWXEs2uo+KQ1S5ypctOoEKJKUpVqUCOqRUdo3keAUualMuZLSt+XWrSH7lmHrELDYpSSCC0bROPiOOYku9qm/lWG2RnMqxHsZtisQpRxJKZeHTpmKYLOoJPhpGm4JDPVgSYF/3OtQazfPeAeNmzJa5iCoL1U1Jcgjs4B9wIl4CbaB9SoJzjmNOk438xmwat4Z8onMoUevnCfhpkHsBiLdIUWqZs1wyYlqcNZiKJtWG0RU+U4wgguAzet6xZOXY4LSK1iXT9Rtc1Oe/aZHqulNb7hKd/q/mKVYzwgf+Gnm81Vb2Y+sV5icSkgAAU36wx/1WxniZniAABpKUU3ZIJJ71b0hXCA20GMmWJMr01O9Z2wuI2pSvtEuRjfeBC5MeBKIsTEwgx3jfT321jb3jRIzEgg2jpi83CUEEnUpxQ1D7+X6wv4TCTpp0oNfQD1JoPMxM4Y4dn4ucJSE1B51GyR379o56eYY/UGAxtx+cJ8M5dOxU0SpQqbmjBtyTSL04byGXhUaZbFZbUoprarGPHCnCsvBSwhHxEcxO56/WGNKWghE2/rM/r+otd8Cn4f7zzp33gRxVlQnYaalgVCWrTSrgFvnBuNKSCCDY0i1SQcxXXYUYMPE+XcFJmrGpKFqA3CSW9Ylz0LFFJUlhUKDH5+sW6mVLlIWg6ShJLAA2egLN0p5jtADivKRiEhaE6SzoqCD7C/Y9YpNSds8zX16xicY494hI0gHUDpq+k8y3YBn2eN/2YmTAigS7kJOoUdg/lUxwxmtHIpOkpo7MWrTyrBzhfBgAra9B94A1V3pJ+cp11p2EZ7zJOQq1u4Y0YAmJU/JVSy55WFl/aGLAgBSexg1nSxOKT0paB9I7MpYnn2iUayykgJ2leowYa/yP6RkPMnhmUpIUZynN+YD5bRkH4Y85Et//AGb/AMv6QHmKE4h9ZLDYH7NaAWP4Iws1h+Ihi7pNSD2UD8onZVmoBlsoJUglysugghmYChv77RKTjAQebUXIdNAljRSSbpPRhEkCJymI/s0Sn4GXj7++8S86/pqoB8IsrDHUiYwVT/EgMfItAfIMkmF9KFKU7MlJLHoWi2Uzi/4pclrUCh9jBrh+ahQUyQH5nAAc1BtvSJ2tleTEWv6eK13oOPvtK9wPAuIWPxNMsbgl1eYag94KyuGf7UFSVqWpQ0kMAKbhqv6w/Tpov2hMz/GDxUcym3ANq3HQ/oID3JuCjzKelVFtSv5czWHxbGWkEMQ0woB1l1WUTuGDecTM7yORiXTiJKQpPKAFFKw7VdJfo7wIVigFzTLLy1MClQCVEf8Ai4DHv0pE+RmGiqU6WU4JZW1Q5AeCFfaPv7/qZptTpfUHb77/AHwZWvFPAMzD6lyleNLAdRZijzqyvMe0KmDw5UoB2ff7x9A+MFpKSSXIFQAgg2f1eK7404ZGHmKnym0atK0gUCtylqabe8XLZkRHZ01RYCO3kQZ/u4gS9SZ0zm5VVSxYu2lrCl9/KAi8EqWWcFvSC+FxJAcGorEbHM9Kg1ipXfOCYdbotOvxVjH1M44fHFN4OYDHjrR4V1GGDKMG2nUknUkqSL6ki5HWxiN1RK5UZ/SV1a70jhjxGjC5sAaVAtDTg8+VKl6ilVbO9fJ4j8DyJCighABUHBKbgbA/aGziHAIWpGob26wkv055ZgVIleo6ojjaACPeKPC3BEvEKVi8aCtUxRUEOwL11Lap7Js3Xaw/92sEtAlqw0nSAwHhpHsQARHHBLYRPw2Jhro9QwAyYhstLNkSof6k8ApwhTOw7+CospJL+Go2qalJ72PnCtlGVJWpOo7sxLfz9ovXjpl4Ce9ggqHmnmHzEUDI4lQhUxKk6jQJN2O6jWrCw61LgMTHXc3wxtoteiVZtPIP1llyMsw8qTVBlqS5L6VajYAKAcWta5grwVmckT1OAjWCElgHJINWNyKegipcTxbqIlJDS3BcqDks1RYbwYy3MQGYt5Xga31VI/KNKFp1lTgN3/afQ0ccUZjfh6X/AOp2+QivMj4xVLIRMJUg7lioCoh5wObS5iQpKgX94IF6nhuJn9ToLtM2WGR7+JpMqYGMxalHogAJHaxMEUxgVGxFqIByIG77u8r/ADuT4U6bsgEFiNQJNWba7REw6iwdISlXMwBKaU+9oJccnROQokspIpVnBvTtC/42m1HINCHr9L/IxTY2HImq0wNlCt7j+0D8X4RK0eKC5C3NGvd/0j3kiGkp7x2zOaFS1MQ+k0PcfE/WsDuG8aCnwzQi3eFHUiWwYJ1BCrLGXCynUPP/AEg3icNpgVglCCeKx7y9KQ69t36RDRFTkRPcDFvGZiQtQCtzGQv4nho6lPPLkuam5r0jILOhYn5pwWJAsvFEs9T84LZbjwk0qCGazE/WFITiDV373iZh8ayWfd2b5+UGYIm6XUKwwY8YaYQoJoVA6knVQ9unvBLBY9KCZi16WS6h/ixu4ozdISJWahkgDmFz1Bgli8YFoSNAAICVK1GpTvXvsI8/yEQHXlfSOYzZhxMhuRKj1dgBQ1ffmHsXhAXjVLWVlRJNSf2gjjZaUyily5D+UKa8VpVdjAtKgsfeLunNXTkk8xnRNemqjO/7RI/2ipNHIFC33DQpjMjuYKZZl2IxLGWlhbUosmvTc22BgogYjldSD3OYxozXUFAqJJDjp6wL4jzFPgKDFOpNGLim1XMd5nB2MZJeXuKrNG68tetHgRmXBmYLH/LKRUgTK0fqO1I4qjd3lOo1aLWQgz+kXJE9o1Pn/t2gpguGJ/ipRPlrlpNSpgadAQ4cxbvCmSZbLSD/AGqFL3VM/E9edwPQR03VK+1jgxa7XejuAlFYTCzZytMqWqYdwgEnyDQ7ZHwnmU8q1YOY3gmUhS/wPCBBCSjUQWD2ArV7xfIzSWkAJAAGwoB6CIuLzrlLQQdVUg4iM1WWtyJVOTcOY3BhCJuISAlQX4ctSjUNyuWSklm1MWhtwfEn92lClIKFJKkl7KZuYerhtiIHZpitSiSawq4nOTIxjKJEop1CtE+IXLb/ABOfWFA1D6qqxXHI5GPb2h2r6aaUR0Hfv/uWzhZgIbeCWHlgByQAIS8rzlJDg7OOh8oH8R8aokpKQrWtqISfqbJER09qgA4yfaK/SZjgCcv6y8RthTJQpjMUAw3SKq9LRRs3FKVoCi4Q4TZwCXIff1gpn2YTZ8xUycQSaAA8qRsB2gOsv0pDegMFy3c/eJ569mB5ndj4ZOylNYEkitCaja3aCMjEzJQSNJKifzFx2AY1fvAwJAQSx1PTp3Bgti8aFpQj4AkA2d1NuYKCqRzPV2vW25DiHMJmqmrQgCm9CxFLV6tbeGXJeJFS1OhTbbnV0+UIEiYolKg/wuonfyfbyib/AHA61gPUVgN24mi0XUTYm2zn3l9ZPxfJWlpiilmHW1zBGTxEm+z7xQUnN0JKqkFwx272/naDcriRIDBZVWl9LetXPlA1ivj4TLW6fpLOVP0lkcfY5KpKVAVBZ32VdvYQiKxoIAcFqCtW2ft+kDcz4gmTkhJUdCX0pegc/OBK8aEi8Ry5HPeHaWpdPUFz2h7M8eJaFFzQEAg0Pb26doS8Fj1zJgSCUuWGn4u5HdqxyzjM1K5BQG8bwmLSlBmJWZc5CAEaAEpUHZQUQH11fVWlIJo06kZYRD1bVixwqeI7ZCmeiWVa1qWmZoVImApmsotLJ1lgo3YBmuYesmy1RmlbhaCn4grUmrFh5faKqzYiaBN1TJxceJMKgjbSnlq4cUqSyTaDGUcST0y0yJDjZgNLndgHo/v8o7qKaa8WBcH8vvETr6j8ZlqqyVG6Uk91MfrGQqyOEczmJCzOSgqrpUVOPONRHef+n7zvpH3lZY/HS1bg9xELDnWoJTc/aIsxYaOeGxRQsKTcfxoiiEKdseHUmvzGzLchmTDUhPzhqmYNCJYAukMkmpHUiBXDWdy1hlvLXsFAsfItBHHZnIZSzNRpAqQXfyAv6QKXuHzCCajVG3AJ4inmaZg1spyR8Ru/6QDMsvzMTDKZisQfwZalB9gSW8gKRtHA+MXVUsjzKR8niVbN5EGdseYNy3LEqIXN5ZfehVSgFCfVmhryrNQlkpYJTQMkJ7J3tQHsSYFY/CT8OlKJstYTRLvQgUbdL2HpEPCqY3rsALlqO9L0MSxvE0Og9NU3A5zLMwOdBSSXAoxqS1abbDzvHVeIGlbkMSEtT4k2Jtsot3HaELD45aLuBYPsxcs3nat4L/7RdBUhTFwzKaqbKr5P+kcAKwz0K85WEuLZbyhMSqxTrAsDXpTvAnK8wIau8L2ZZ8ogoc6SXKSaOKA0aw2jrl84MC7mKr0z8U7janp5zHmfmJCQXjqrHPLeAiFapRrUR1TM/CEUHuT+UDrqHH6zlPm1ivOM53/9RZ6ISK+/3hzxuKCUlRsATFef8WaqYo/Ep/J4J6fXgFpd1TlVqXuTmd8ApaqayABZ2DQ15Nkss8swkWflqHLbijPATDL8PSz+wN+nXeCYzkkJBVp0jSdIalw9WJsLflEGYGczlWnCpjzA/FuWpkzlISeVgU11FlBw9BVtoWCljBfN8WVEqJf+UiNlGUYnFLKMPKXMUKkIFhsSbCCE5mf6hsD7fIkRM4tpFnf2gpkmQYnGFpMsqSDVRokeu57CLa4H/o6GTOzEAroRKBoP/sI+I9hTzi2JWXS5aAmWhKQLACgboBEmLY47wFdobntKLw/BCAjTPUrUkM4NEOwcgVNQISMxkKkzFSz+UkAswUHbUOxj6C4kw2mUoAfERqHVnNfUxUXHiwtUlZYr0lCiHcaTyp6Mxd+5G0C1l921zkzR1opp31DHMXcMkkWp187CHLh3LsOpOqekKQ9EpIExw100Okh6uz+VVfCIAYkU2v8Az/SGrLXGkA6lDuNAJ2chqNUu0XAcxhWMpgyRjMmwUwLKBNkk15V65YcFgAoaviu56wpZhksySeevQ1+htDvh8w1JZnKHJ5NUtIo51MS9BYesB89xmpNTVq9nNnZzSOWjjMjZQpQnkY/MmIWY4ZT6hWICFBw4etnv7Qz0iDOwyCoEUch/eK67sDBiC/R7mypjHknDvKTNJkDlNQpz00pJrd3LRYPCuLlSAUSJaUsG8RVZqz/kpQFu1oRBmSlG+pzUkue5hp4cm3LByWr9oDvvsIJ7R3X0qiqkk/EZZmFnkoDkv5xkQMNi2SBS0ZAqWHaMmJGpOTxPl7BSiGUpJUHZgfsK/KDEiQhUwIlMtJ0qdlFQJSNYOkOwL2eI2BzZUib4wlMjUWAfSHdkuX26l6R7yvEyFYlS52uWlZJ/DLFJP1D7RplCjETlmkkY9zMLkTRyplhJmIIAbSAoEjz284a+FuEPFly1TisSjzmUpASrUehuE9t4XODpaFY4EKdGpSmbmISOUk+ZEXfhlIID+8AarUlT6anBM5t8zWWYNEtIRKSEJ2ADD5QxYeUgEaoAmYAaWjaMV/kq1oEpvVTzIkeZO4nkyZkoo0io6UMUXmkgyJqpbkp2HYF2PUPFsZlmCdnMIWfEKXFN2sHq8RhoLWrfjsYCROFRTdmBIrtWwGxv8o7LmkVc8zHmuobEPeoNXiJPlaXYqbo9t99gWp5xz8WpIDkh7gitz579Q0FoyuMiaSu7PInHNhzEs1WZmb0jllmO0HSbE3jriE0Hk5YhQba1q0rAyb51i3YGXBnHcg5EfspxtK+XvBScpkAQg5VmLMFbUB+xhqw2K8QhDg0r2EL7KWBxCqAHYMISwuSy8QhXjFWh7Jo7Xc3Z/K0RcX/TqUGVImqTR2mOQxsQQHHq94PSUpAOltIFU6tNgw9Aa+8Sxi6VLKADs6goFmrtSGNe1F2yu6vfZvHeVrnXDOJkDUUEpeqkFwno7VHnAJU4hJD3I26PvteLxkzUqUE6kAKALkUTenlCvxDwVLxAK5DSprnlY6FD2pXce0T2g9pQzsAcxJ4e4V/uiFzl6JV2B5l1sDtF+cKZbIwktMqTLTLDPQVJO6lGqj3MUhw3i1yFiVNBSpC2KT2PsYufDYsqZQttUG3ye0C5sDkluB2EE1WjrNauv83c/nG9KnjFGBeExlgYIawRSDkYMIhesoeYs8YTgJSgGfetg4r1N/lFF8XYoco31Eu9LdPaLb4xWp1Dt1ikuLZg8VKLEAknatvpAm4PfgeJo6/+DQEnyROeCxlQC3Spt3hky3HpA5gsobTNSm5BUCFOBZwL9GF4BZXLQMNMXMlLZJGmYgIcKU4RqKubQ+wDQdXglSpf9xO8JaF6AtMhRlzEBV2AcEFmN72hilPGYuHVgvwsJIxfEwZndQC0cidEspUNKdQYE6XLO5rfqBxc5UwAJDkmlhTuencx6x2TTWXMIUhAGpCJhOtSCbpcAKbe13aNypoQmpTzdns4FDRq3NQbRXarZw0Nq1K2ptr895pOT0JXNYirAUZnoTcvS3qYHz8F/iov3FG9IKrxQUQyrUFqvQ2FKPcnaIuIkB+Wo87nsKUeKQo8S1qlA8zMHMYilYbOHcZoUHsT+ZzcsLbQop1JuksOo0139RUQRwWMANVAecVWVZGIwovUrtPaWjLxQb9LRkKUjiKYhISlSWFrRkBfgAZWalz3H9T/AKlWSNJQpKlqAZ9I6j4SSdvnHJODJllepAbZzqPkGb5xNx+BAtQ7iIcuQSWBhutqkZmPspZGxMl41Q0aAAUkEMGJIINSKkUFIufhXiaXMlJCjpW1UquP1it8kyWuq5EHMLJEt1Ha0K9YyXNgHkeZ0IQvMsZePSfzj3iDiM8lDUAdRSHVprpHfYeUU5jJjzDqcg2FvpEzHT8Og6JKlIIDLWR8WoJoALaXWCdw1jEKull/id+Py+zKicRwzTPps0ASEhILgKUaliAQkBw/Mmp62hdn5oUqShYWpaixGjSQp20uSyj5UjzlvE8uTImSlyUTJw1JRMJNHoCBv1BMcs0UsS0rnzROXPS5/wDjagc2KiB8+sM16bp1TaB9fP3+04lrq3E7+OD22Y7EXESMtyNc/UUEJDXVZ32bdn/hgNl4R43hy1EpK6KUGLG5Zz33i0cCNIZGhmLD4W7MaA/WAxV6T4mk0CNcu/sIo43hCfLSFAhlJ783X5wq5lKKFkEENQOzt6RdEnES1MgkgFhd3DuoN13A7Qv8Y8OCdLJSAyPiWlJDdPiD9jeDAfaE3UZHs37f+yucCZbHxHOwSCR60g7l6iyVj67QqpBSSDtSC2XZjocKAI23aK3Sd0N+3vwY64bHgHmIIVcD9oyRmBSaEijQuSMcAXBf+WjoicTc/wA6RVtjhbFPeOGExwOkL2+GrX3/AGgjIx6yAQVOmhAtWjubV2aEpOKYitNnvtEz/aqQ7qBUdgd+tDeJqdvJkXWpp7znLVYjEFQYMkB6AatzS8MGV46bhmRPfmQ6FCoVXY0pQvvtA7K8wI3qSfLoPaGmXpxEgSZuhSVf5M4rsXBBet4B/EH1DntA9SCi8KMQph8aFVSQxbybtBvDzyEhh1BvFQ5pkmMwBVMws5U6QBUfEpA7j8wHUR3yj+oeIALoQSQKs7tSvp0IrByWoOTEVqo/A4/X/cYONMYC6qW63ij84xXiTlKpQaX/AO3f+dob+K8+XMCizdPKK9Ic/OIaVPjazPeWdRuRaEoQ58mTsPj/AMKbKctM0+Q0l69a7RMCZh/DSpDqQFPUOxfTUUO0CFJIJSwehd+u0Tpc2Z4qRpBVpGgCzbE9t4aIYgaOGHx65yAqYAooACkrcAsPgBFajcQuTcQ8wgEBLkD81Ca13DPGYvN1pKvw0hyWaooNJI6iImGWw9LNetvvHdQwIC+0K6epDk+IURNNS7gsHLOfMP1jumYKDSl6nUCebsa/peIgVV2PYs1R2BjrJmjUNRCRqqWfertfzgQTQqy+YRkYRxRKlPuah+1IhY7L0qSGUx73fpSDJxAAAQQlmB5m1vargkbkDoIgY7GgKcBIYvyKJ3HX3gg1hVyZQbBYceIqqRiHtN9HMZDMM0IprPvGQMS3gCCnRt/3/eRcDw5NnkkCod6lvKJeF4dIW3esPORMjDlCTzl6/c/pE7KMqZga9TYdzSFr3nOMwZ0wTI+VcNAStRBc2b9oU+OcNMw4SQnlUSknodh9faLiOYoQgIGlgN4WOIsTLmoMtQSQ70ADH2ipvSRg2cmDFmI7SicahTOaRDUqtSCTu/1h14hy7UkhKRQ0hZlz9KpaZqNUtCirQuiT1B0sWJ7w10ly2rKmUjmQUadVeYbh2ftS0ERi0IWSlglQLIJK/DfoTcs/W8C5lSohhUmlvSCEsIUEpkoWJg+Jalagp+gCRppTd4KDYE4ELHAHMNcIYbVPEwJcAukk9GFvWlIs5CHunmailUr994T+EcElAfUQXYONmuRUgkk2hwwykn4nYJpUg16bXgF23NNhoaDTQB5kohRI1APLLkJLGn1P6RHx8ozElkoA5RdqCvOn8zvc9I7ykOAUpZW5JNfT9IkTk/5EE9rEef8ALxYBxLt2CJV3FmTeGvxQOVRqQaA+tffpAMyYtPPMAiYlSSKM+/pSEGVKDXdiwFdxf0IHyiLtiRSkMTAkxJTuR5QRy3JMVOZSJainZRoD5PBPIMoEzEhKxyp5iOpNn+sXXkUhAQAW8oHbUZf01xn3MT6670GwsojOuFcXqC/AWQBXSyi+9BX5REwCSksQQRQghiPOPp+VhEEsQCPpAHi3gaXiUkpATMHwravkrqIu22beeYJpteFtLOO8qDLp5p9IZMBjdIFLC9N4W5+HVJmKlzAy0KKSLVG/l9Y7SsZpYA3uPoYEavcZrksDp+ssDKszHKASk2vcbv8AL2gbn3DkqcFTZAEua9UAMhfWn5VfI/OA2DzDS1iAf59THrFZ+mWFMo0OobV+bGKkqI7QPUaBLDmKOYofUhVFpoQaF4T5yGJdw0MXEmaLnnxWdIV4erqpn09T5wLVJOsoV8QDgJ53JDhJqGPWGenqZRMvrFRLCqtnHmD9adJGnmcMfq8dZrBII1ORUmgPl2j3hcEFEudBAL6hv0a/aDORThNCpCpetZHLrUEhBFmfftBqgniAk4gCUsm9ft5QQkqb94I5hg5Zw+o6U4iWoiYE7jZ2LeogGhb7xB0IML09wUZhCdODDf7H7iI6Z9alx3jvlmTmesITMQFVvQAdXPWNY/Ip8qYuWUhSkFlaCFEUd2Bdu+0c9M4ziWnWZbvNS5r0+e3byhl4d4fVO5lOlPkXPvQefyhRwkpzzOBFkZLmrJSNKeUU7wPY6r3jfQVvfkw3J4VRpDSgR5P8zeMiVJzlISASfSMiH4hPeGnS25+X9pEyLBqAYlyawyTFhAaIWHHhvEbGzzGee/PbvEzruMi5vmQQlSiaCv7QEyfOkzQsqSQ1t48ZpMTMOlVgXIdn7R4wjbAAdAGZ9vlBFGkyuX7w/TdN9Xlu0ljD+IpquSKC9TtHZPDcl+dKDTmBcke9L9IkYDDuQCnUT8IfTzbDuIZJOAE+dpQhKEpoQkG4AdyamvWD9q1JlBz4EOsrop4CjGO+B/mIa+B8OvUySmhYgt5djXt7QtSssTLWpIIOkkWZ4vbPsFLwmEnTiH8NBU3Vhb1j58Tm5OoqoVVs1y8SVdRj4zAqtTpnfKgD6YjPl89QUT1Lk79y8McrHkISm7Fh67CEXB5kHod/9BBeTmZ5TT9+kcyVjmso4HmOcjEuQQrSQPftHY4lKQFEvSvn2hHXmi7uL1YVHvAzE54tSwkKPdqAe0TWw+JVaiJy0bc2zcAqmHZPKD1/SK/VmTHv2iRnqyUO7dXN+0DMhwfizQBMSg3SVWcWcvTzi6lfVGTFeu6n6JxWI18IZohWIXUBSw7dwas/nFqYGfSPnMYhSJxWC0xKnBFnetXt7xavCPGMucAiYQib/iSz90nfyhXr9M9b+qnI8xLZf+IOW7y1MLjW3glLxdoTpGNEdpmZgAuoJSA5JLU6Dv2iWm6h2UwY6ck4Erb+qGZIOYL8O2lOo9VAGvs0LsjEbwe4nyUz5q56QWU2kXZIZKX6WgZlXB8+aeZQQkUchyf+0P8AMkQwxv5PczTacWU1qpnCfmTJ+UAsZiFFzVosiT/T2SUuJ6yqzqSNL/zvCbxJk68PMMuYL/CrZQ6iJbSniV6q+xlI7Ra8NLLeYQUnl0jUlXXcNtWJOGBVMSAEpVpcia4CjcbbhmeneIM2SUlvaJEyetXhguSgcpNaGoHkD9YMUiZhlIPM9rnpKkzeYrJ59g+2lhTeC+Ix6/7tJUBLJQkK12NGCqO9IAeGz6qEH59I9z1qJSFUAAHUtd6Gt4sDESBXMYpayJs2SVCYmaHCgNKVAC/NUAdzC7LnISiYhUsKW4CVP8LGvm9o9z8aSsnU4ACQw00GwDlvnA9nrHXcHtOKphbLMKibMQkTPBB+NSgVAHqwq1oMZPOn4bFzkpVqoy5ksKWkpVYhg7G0L+Hwx8Jc1Kk8pAKfzMXqOrNDDkuCnFWtZEoqQGlrStGpIAKSlQSQX+7x1PEi8zO0jShYWhQKtQCU6VAKqdXd/wApqHjpl86kQcXMUUsUISH1pIIJYkulZ3Y+sS8tlkNSBtaMnM0vQrdqkZjFKKiAYyJMuYQA6QT1c/YRkA+hNH+LMzhrF41Y1zFakqqnUnmPcMzJ849Z3mi0qKFUIu3faDcnEsHAfqd0+nSEXOVnxlKBoou4Lu9wIXUoj2bsTPUWK9uMdp2RMJP0fy3glglClnJtdu3r9oAYWfVt9n2gvg1k7tB7cR9p3jPg1FKkhSqpoK20lx8yfeLG4YwOiVrNVKqT1iscuYtStn2PlFt4SZpkA1ol2Ac+gG8c0w3Wknx2+sUdbYqgUeYrf1DzZIwy5RUAVhgLv/0+too3GygS7NSoFId+JvGM9fjDQdZUEqYkJL6Wbt3hUVJdR7QUxMjotOqV++YMOFH8pGGYZYLO2+9ukEZkihMDc1WUyyTuGAbeIfMcQqzFSFxxiQ8dnKlUSGe5b6NaN5LUkmpiBh8OpatKUkndgSAOp0g07w6cGcPA/iTDcnQkVBaxJF3NALbvHbgtdZxEuntv1V4yc/2AkTiTDapSfDSpZLUSkkjz0iF+VluISQ0qeAaFpanrRhTe3rF2S5a0JCVSg1UBgDV6hJTdrbttHZCwmrqQsK+CtBTe4N4Cr1hrGNv7w27pgsO7dz+UpWdk85KPGRIm+GAdalJVpHd2oKip3gbLAJTVz9I+mVrlaNVEgKC0oAKg4FnBADsaHYkxWXGPCMtbYiQfxidS5aQlKCLOGNFdtx3hh62fmGIEvTzkFecHt98Rdy7HzkpZM2YO2osIMZbNmKWFrWotbUT8u8DMslbn59e8FJaglT7uxFx+rfpvAuxN2cCaeqlFXdiOOXZ2lElUqaSumlKC+lmoQp6EGo5Se943gnWosCLaSX5q3r+kC8oQmhWkF9xRxsxavmbWgkVFB0lNQGSQfZjYxeGOBnsJD0lUsVHJ++3H1heQipqKXB2O7dYhcUZMMVhtA+NJ1pU24enYH9I7S5xpqLEGlBSn0grhlagSXJtTr1a0FjDDEX3Ajkyo5PB81dNJp2MRcZwDiE1Skn5Ra+NxJw6nS7KqaUB6QTwOfoYBTEkO47wmF7VOVckf2g2o029d6pkSiEcG4glikjtHnGcG4oV0KPpH0MMylk0AJ7fOBOZ44LJDpCepBf2H1i06w/ytn6QanSBmwyfvPnXHZRMk1WkgRCkruKgKbU1y1aPFpceSU/2qghPM7qLVIoR5DtfrFUH1g+h2ZQW7wbqOlWhwF7GS8NJQsKTqIVUpOxaySG3rXyhgnZvNnSklcyepPKgul5aFAs6HLPpH0ELuEABCyogB6poQbBnF/tBHJJ2opkHSASfxC9Cd6VYXYXMF1sBFbidceClLaCoKcJWof4kEsRTUHY9jEXCYqY9FkAbQ9cL8LFY1zyFvYCwHSHnAcK4cANLQO2kfpC23V73IQdvMIqsFY7ynf7iafzmMi8Rwjhj/AMlH/qI1FW677MJ/Gj84ozZGkk6m8vvC7mOAS7inlbziTjs6DwOxOYu20BrVs4WFAtnce8FihZjf+GDGAWTu3brAidNBYtX6xLwM5m7GC2OVzHeiuDdo6ZNMJIf6/wAeLfwi2QnyimMlxVR0b23ix8LnafCD7CKaLlrsO84yJT1mh7Nu0Svv6o5gDjmDUlh3a7mFVKwW3p/Lx74wxniYyaryA9BEKRiGq5t/BBavuGRPaXCoF9uIR2qGG37wrYvFKmzBpQFpSvSkBiVk2LXILbD6iJed40pSAlRBVSmwFzA3CkS0pmiZZbFLEEWZQL/K4i+lR8xi7quqz/xL9ZPy3FplmaJ0o+OskJIJQUkuD8BbSAaj0h3yadyhJNBQN+UUqB5BmivZmL8WeggkpS4BO71N4eMlAcVNdxcCKNccgD2hfQEAV28n/EYJS9nUS/KbADrBaUClRCtMwkXJKg4p60+0RJKlK0vpJWNKSSKDo1k33iQJxSUgBLpUHVcFjvuBWsLVTn7/AEMa25bgSdNzJYk+GJYGkaVqehBttf8AeAOIXqsd6OAAR1ob3pBDMSTqWpQ1PcEAEf8Aamw7mvaBM0kq5nf3YeUHYOBn+07pq1AyBAePwWhWtKWB+IvQHY+sQ8TKJfTvW3z7D9YPT1JKVpI1OkgbNvq+RgDLnDSQXNGLb1oPofSIZIhuOCDD2VLPKOiW+UGU4kaeYsw9O0I+B4hlIWkLUxfS1WPSop7wwyF63NC5sd2sI4CycmUvssJ2ntCsrHoU/p7d4MYOcDY2s33hIm4YiwY3PnEjKp60qqaDrv2i1NXg4aQs0oZciNXEx1yFFX5GUGbahD7UhNk4ilr2rDTmWIScPMdvhJa5oKfOEfD4jsVUN9u4jmrAchhOaD4VKGMGGxqtTBWkgVL3p/A0dvHPh6ixDkefUVI+0L4mUpUli/8Aj2jF4gabNShe/XaK6tqmEW1DuJG4qxo0lIq42NG3FIrtJIU6YYM+ngBg1TTr7wEliDqm4yJluq4stCe0mYeaFIMtSSSA6CzMe56R1yLAHxQFEAG7b9R6wY4fyQTEBZNywpDCnhVKnUDpUmoaxbqGiD2scheDBz0p/T3A5jDlMzSABaD2FmkWMJ+W4kg6VMFC4/SGPCzYzwd0fafEX2VFTgiHUzz1jIiIXSMgv1j7ynbPnOfj1uDr9hbzpGDNVbgRyUo6GLM8cFJ6Q9NSe0s9Z/eHMvUZpLFgLn7CDKZSQABfrCzks1lEVrDThkUgLUAIZal9gOQcSXg8QUt2tDLgMaqYhTUYb/ykKp7Qb4aUoTQyRdiFNzagWYXHn5VgKuhbrPiHEKfq2p24DfsIEziQRMVUKc3s/Sm0CUh3Y+bdot7/AHASt1q/4hrqNAPapYUhfzfLkoV/bo0uUFiU8p09SHrU2FX84LNIXsYANQ+c+ZVuYyjqTW/UxGlzTLmUoUHq4cbiDubZVM01SyhtC1PlczadNgzvYBzXrf1gnTWBl4PM4zbjkydJmqXMMx/zJJoA5NCph8+sWBkoZn2qe7WAirQtiO0Wnw5YKoR0NrdDeKdaOAZoegv8yxlwymQRpCirmcVKR07Gl+kdVzCAxSyPi6Eh2Gzb94yTJADAMoA63+w2/ePRUUkKBHYEmjGgpUCA6V3Z/wBRySCZGnTkkM9NnIdje1z+kcFPpUzFIqS4psH6/vHNcyj0ABs7nVbeh/eIWa4nSlSSAlSjqYWIqAWHq1t4OUDH3/mX8Lge8GZzOKgUJJ9IWZ2NWkaRfrDGF8pe5ttb+CFbOOUv5xCsAnEH17sqFhxAs2Y6qmkFsk4hnSTTnQC/MS4HYv8AKBEtyyUipPrHbDFSdWkDoYNKBhgzF16myt96Ngx8wfGcpdFOC78ybnoGd9omjO5NCVAN/GaK0QpNKG9zbuYLYPLlLSSTpYsxFesC30oq7jG1HWb84IB+/wBYe4m4o1oEuSTpd17BTWHVoG4HNQwfYWdvWIWKy5bOKj2MDVJjyKli4BkV6jcthc/0jrhszR1B7fl9epjhi8aAkqen8aF2Rl8zxVSlaZZQ5XrUAEgBy58thXaOuEwapjs2kB3uB0fpEvwh8Qs9dBXtzB+JnGZMKlenYR1RLqI0Ug1gxlSOa1Rb9omzbRAdNSbbCSe8ZODJv4WkuNKunrDVrZQU5OoObhzuIV8vnHW7s8MIna9NXKXr/reKFGScTQfIoB9pzzuQlUsFA0KSHBer3MQMvztUtkzBqcOCIlnEpUVEO4sG+g2MRcXUJDXs227RyyhLe47QW7SpYMMP9xhk56gpB5v/AFMZCkhUxIYFNO37RkD/AIE+8Vnpgzw0rEnz+0a1VeOycN1MdBLA2hvuixdM578Sdw5h9U0uKkOBDpKy0teEfBT9C0rH5SD5jce0W7l5SpCVJ+FQBBPQwq1+7vJ3VCtRiLK8te5pvS4g9wrj04dQIlvSmoMQ1PeJi8ITUD1/lhEaflClkOogMQQPzaqD7wHVqSoweIEY2HinxUgSynnSq1SCkKJT5sIGYTBpmALapF70v7x1yzLNGlkgN26kgn2MG5eHCXeu37iLGuFgke5izm2TJ0FhXv8AvFOZoUTJxCDygkagHdhzKpsK+gi1f6n5x4WFVLQtlzGQa1CT8QHci/YxUqEJmpAKQJilpSkjSkBKQxcUDnl5j0JL1g3QUqfjkwCIJmyyLgsbPuIsXhie8pDB3AtegrCPm0ky1FKwaUSQoKSR2UAx9ILcMZsmWyFGhNHIvuG2i/WVlk48Rx0bULVdhj3lm4bGJCVOFVNKgn1fp/l3jhmE8MTpDJpe71pSvnAb/aKUsvULuHIIb71gdjs71AJQ24cUB7EbwHUmBNcfTU5BzD2XYhCgxAKnNX29e+8Q8cozV6rMGDlxAfCoJ7k1PUecGcMHFA7mj9K1aJtkSSKC+8/+SLiU9wdmHzrCrxEAEinr1htxpAS5Apv9PWFLNcRrBT+WJU53ZgnU8GlhnkwEhI5a3New6wRmSpX4RSCHJCwS6VMeUgHtcGB/h17RJws0IWC+oN7Pf1hiDMKVk2RhklZQFcoFQlmJ869nhoyLDqUFKXdaioPUnvCzJ/GnKUkqBUQD1Pe1oesDK0pAGwYQv6lcFQIPMuoQ5zInEWIlSMJMOgmcSkIU9Eg0U43/AGivpGLZaVFqEO9fMm0WZn2DSqQClbrVqSpLW/xL7vFa4SWhJWJqNTJUkVZltylx0O28e6e6spAGDOXAgyRhcYtKlEpSsrfmL6S9yGuzxKk4hUiXpOkpmjTqSxAD8wIIcG3SIGCShUtWrUFJHIR8LvUKHcR1mYgTUJQAEOoalkMgFtyBu0NATiDkQvm2FCESUciq0WknSrVuobHYsYh4yRMw03lqgh2BJDdtVY8Kklpcta3SpQBYMpO4ZyxfrHWZKVr8LUpkBwX5hdgdvlHmVWHaSrsetgQe0asukPL1jnBFNNf9CN4IIW1FWb1eF3gfFK+EKJSrUpTtRQaoo4cdYa5gCnZrW+0JbLDVZsIz+k01Ou9RNzSCpekkgt/0iNylHuadLP8ASOOOUmWrm5VDu3sI5YLFlVEyyXq5LPFiXr54hi3K6/DCqZAaprGR4VhZ5+EU2o0ai78UntBst7fuJWS48xkZF8APebTFpcCKJwiHrVQ//RjIyBNX/D+sH1X8KNYtE1I5h5j6RkZChu8VGEk/aOeIND5RkZFngzso7+oxdcv/AMvqIVMGshYIJBAoRQiNxkNem/8Azr9f7y5/mhCXzGSDUaV0NRU1gNOHOqNxkGn5pDxC/DcsGahwD8W3/SYmyIyMgKz+Kf0H+ZoOkfKYQkWg9hAyQRfQr6t9IyMikzTp2g7Nx8fmPvChPNYyMi+vuYp6l8p+/ae8AkGaoNSsakoAWGAFBYdaGNRkT/nP6TPsPgEOcOywFTCAAXIt3tDRhYyMhLrP4xnU7SQBFUYz45v/AHq+pjIyDOlfzfSDajxPWW/8OZ5Qa4aLyJqTVJ1HTs4RQtZ4yMh7T8wgb/LBGLWfBkVN1fYRIIefWv4L16teMjIgZ3xGThWUkS8YQACmU4IFRa3SJWazCJJIJBa4LG8ZGQjv/jj9f8CPNJ8gi5hVOpzXzrDtwwkOnzjIyO6g8xv/ACmOM6iiBGRkZEoGJ//Z"/>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21512" name="Picture 8" descr="http://changedesktop.com/wp-content/uploads/2011/04/fruit_salad_by_shrapnel4201.jpg"/>
          <p:cNvPicPr>
            <a:picLocks noChangeAspect="1" noChangeArrowheads="1"/>
          </p:cNvPicPr>
          <p:nvPr/>
        </p:nvPicPr>
        <p:blipFill>
          <a:blip r:embed="rId3"/>
          <a:srcRect/>
          <a:stretch>
            <a:fillRect/>
          </a:stretch>
        </p:blipFill>
        <p:spPr bwMode="auto">
          <a:xfrm>
            <a:off x="7235826" y="1274764"/>
            <a:ext cx="3255963" cy="24415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21516" name="Picture 12" descr="http://www.simplyscratch.com/wp-content/uploads/2012/11/Sauteed-Garlic-Green-Beans-with-Toasted-Almonds.jpg"/>
          <p:cNvPicPr>
            <a:picLocks noChangeAspect="1" noChangeArrowheads="1"/>
          </p:cNvPicPr>
          <p:nvPr/>
        </p:nvPicPr>
        <p:blipFill>
          <a:blip r:embed="rId4" cstate="print"/>
          <a:srcRect/>
          <a:stretch>
            <a:fillRect/>
          </a:stretch>
        </p:blipFill>
        <p:spPr bwMode="auto">
          <a:xfrm>
            <a:off x="4620551" y="1543662"/>
            <a:ext cx="3012615" cy="20146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518" name="Picture 14" descr="http://localorganicmeals.com/blog/wp-content/uploads/2011/12/Vegetables-Roasted.jpg"/>
          <p:cNvPicPr>
            <a:picLocks noChangeAspect="1" noChangeArrowheads="1"/>
          </p:cNvPicPr>
          <p:nvPr/>
        </p:nvPicPr>
        <p:blipFill>
          <a:blip r:embed="rId5"/>
          <a:srcRect/>
          <a:stretch>
            <a:fillRect/>
          </a:stretch>
        </p:blipFill>
        <p:spPr bwMode="auto">
          <a:xfrm>
            <a:off x="1679576" y="4217989"/>
            <a:ext cx="3338513" cy="2503487"/>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21522" name="Picture 18" descr="http://www.margescafe.com/wp-content/uploads/2013/11/Salad.jpg"/>
          <p:cNvPicPr>
            <a:picLocks noChangeAspect="1" noChangeArrowheads="1"/>
          </p:cNvPicPr>
          <p:nvPr/>
        </p:nvPicPr>
        <p:blipFill>
          <a:blip r:embed="rId6"/>
          <a:srcRect/>
          <a:stretch>
            <a:fillRect/>
          </a:stretch>
        </p:blipFill>
        <p:spPr bwMode="auto">
          <a:xfrm>
            <a:off x="6913564" y="4173538"/>
            <a:ext cx="3578225" cy="2684462"/>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21506" name="Picture 2" descr="http://www.leanitup.com/wp-content/uploads/2012/10/3635-fruit-photo.jpg"/>
          <p:cNvPicPr>
            <a:picLocks noChangeAspect="1" noChangeArrowheads="1"/>
          </p:cNvPicPr>
          <p:nvPr/>
        </p:nvPicPr>
        <p:blipFill>
          <a:blip r:embed="rId7" cstate="print"/>
          <a:srcRect/>
          <a:stretch>
            <a:fillRect/>
          </a:stretch>
        </p:blipFill>
        <p:spPr bwMode="auto">
          <a:xfrm>
            <a:off x="4468151" y="4419600"/>
            <a:ext cx="2819075" cy="21143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417825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http://www.healthaliciousness.com/recipes/how-to-cook-quinoa/quino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787900"/>
            <a:ext cx="44958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itle 1"/>
          <p:cNvSpPr>
            <a:spLocks noGrp="1"/>
          </p:cNvSpPr>
          <p:nvPr>
            <p:ph type="title"/>
          </p:nvPr>
        </p:nvSpPr>
        <p:spPr>
          <a:xfrm>
            <a:off x="1524000" y="273956"/>
            <a:ext cx="8911687" cy="1280890"/>
          </a:xfrm>
        </p:spPr>
        <p:txBody>
          <a:bodyPr/>
          <a:lstStyle/>
          <a:p>
            <a:r>
              <a:rPr lang="en-US" altLang="en-US" sz="3600" b="1" dirty="0"/>
              <a:t>Whole grains/Starches</a:t>
            </a:r>
          </a:p>
        </p:txBody>
      </p:sp>
      <p:sp>
        <p:nvSpPr>
          <p:cNvPr id="82948" name="Slide Number Placeholder 3"/>
          <p:cNvSpPr>
            <a:spLocks noGrp="1"/>
          </p:cNvSpPr>
          <p:nvPr>
            <p:ph type="sldNum" sz="quarter" idx="12"/>
          </p:nvPr>
        </p:nvSpPr>
        <p:spPr>
          <a:xfrm>
            <a:off x="46482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fld id="{FA7807ED-27AD-41AB-BBD6-015CCF4CB5F3}" type="slidenum">
              <a:rPr lang="en-US" altLang="en-US" sz="1400"/>
              <a:pPr algn="ctr">
                <a:spcBef>
                  <a:spcPct val="0"/>
                </a:spcBef>
                <a:buFontTx/>
                <a:buNone/>
              </a:pPr>
              <a:t>34</a:t>
            </a:fld>
            <a:endParaRPr lang="en-US" altLang="en-US" sz="1400"/>
          </a:p>
        </p:txBody>
      </p:sp>
      <p:pic>
        <p:nvPicPr>
          <p:cNvPr id="82949" name="Picture 2" descr="http://food-finders.org/wp-content/uploads/2014/08/oatmeal_cookies_oatme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27125"/>
            <a:ext cx="3276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0" name="Picture 4" descr="http://2.bp.blogspot.com/_TvD6811b7n4/TFCZIqNl5vI/AAAAAAAAGSU/RwGyPNckoiA/s400/farro+gra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1" y="1143000"/>
            <a:ext cx="25685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1" name="Picture 6" descr="http://upload.wikimedia.org/wikipedia/commons/7/79/Vegan_no-knead_whole_wheat_bread_loaf,_sliced,_September_20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032126"/>
            <a:ext cx="44958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2" name="Picture 8" descr="http://foodnetwork.sndimg.com/content/dam/images/food/fullset/2003/9/29/0/ig1a07_roasted_potato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0914" y="1127126"/>
            <a:ext cx="3678237"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3" name="Picture 8" descr="http://healthyeating.sfgate.com/DM-Resize/photos.demandstudios.com/136/160/fotolia_8482702_XS.jpg?w=442&amp;h=442&amp;keep_ratio=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3886200"/>
            <a:ext cx="4648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05661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Sorghum</a:t>
            </a:r>
            <a:endParaRPr lang="en-US" dirty="0"/>
          </a:p>
        </p:txBody>
      </p:sp>
      <p:sp>
        <p:nvSpPr>
          <p:cNvPr id="3" name="Content Placeholder 2"/>
          <p:cNvSpPr>
            <a:spLocks noGrp="1"/>
          </p:cNvSpPr>
          <p:nvPr>
            <p:ph idx="1"/>
          </p:nvPr>
        </p:nvSpPr>
        <p:spPr>
          <a:xfrm>
            <a:off x="2589212" y="1503131"/>
            <a:ext cx="8915400" cy="3777622"/>
          </a:xfrm>
        </p:spPr>
        <p:txBody>
          <a:bodyPr>
            <a:noAutofit/>
          </a:bodyPr>
          <a:lstStyle/>
          <a:p>
            <a:r>
              <a:rPr lang="en-US" sz="2400" dirty="0" smtClean="0">
                <a:latin typeface="Arial" panose="020B0604020202020204" pitchFamily="34" charset="0"/>
                <a:cs typeface="Arial" panose="020B0604020202020204" pitchFamily="34" charset="0"/>
              </a:rPr>
              <a:t>Whole grain cereal</a:t>
            </a:r>
          </a:p>
          <a:p>
            <a:r>
              <a:rPr lang="en-US" sz="2400" dirty="0" smtClean="0">
                <a:latin typeface="Arial" panose="020B0604020202020204" pitchFamily="34" charset="0"/>
                <a:cs typeface="Arial" panose="020B0604020202020204" pitchFamily="34" charset="0"/>
              </a:rPr>
              <a:t>Similar to barley or wheat/rye berries</a:t>
            </a:r>
          </a:p>
          <a:p>
            <a:r>
              <a:rPr lang="en-US" sz="2400" dirty="0" smtClean="0">
                <a:latin typeface="Arial" panose="020B0604020202020204" pitchFamily="34" charset="0"/>
                <a:cs typeface="Arial" panose="020B0604020202020204" pitchFamily="34" charset="0"/>
              </a:rPr>
              <a:t>Grows in stalks like corn</a:t>
            </a:r>
          </a:p>
          <a:p>
            <a:r>
              <a:rPr lang="en-US" sz="2400" dirty="0" smtClean="0">
                <a:latin typeface="Arial" panose="020B0604020202020204" pitchFamily="34" charset="0"/>
                <a:cs typeface="Arial" panose="020B0604020202020204" pitchFamily="34" charset="0"/>
              </a:rPr>
              <a:t>Grains/kernels eaten as whole grain or cooked into syrup</a:t>
            </a:r>
          </a:p>
          <a:p>
            <a:r>
              <a:rPr lang="en-US" sz="2400" dirty="0" smtClean="0">
                <a:latin typeface="Arial" panose="020B0604020202020204" pitchFamily="34" charset="0"/>
                <a:cs typeface="Arial" panose="020B0604020202020204" pitchFamily="34" charset="0"/>
              </a:rPr>
              <a:t>Gluten free</a:t>
            </a:r>
          </a:p>
          <a:p>
            <a:r>
              <a:rPr lang="en-US" sz="2400" dirty="0" smtClean="0">
                <a:latin typeface="Arial" panose="020B0604020202020204" pitchFamily="34" charset="0"/>
                <a:cs typeface="Arial" panose="020B0604020202020204" pitchFamily="34" charset="0"/>
              </a:rPr>
              <a:t>Cooked 1 part grain to 2 parts fluid</a:t>
            </a:r>
          </a:p>
          <a:p>
            <a:r>
              <a:rPr lang="en-US" sz="2400" dirty="0" smtClean="0">
                <a:latin typeface="Arial" panose="020B0604020202020204" pitchFamily="34" charset="0"/>
                <a:cs typeface="Arial" panose="020B0604020202020204" pitchFamily="34" charset="0"/>
              </a:rPr>
              <a:t>Can pop like popcorn</a:t>
            </a:r>
          </a:p>
          <a:p>
            <a:r>
              <a:rPr lang="en-US" sz="2400" dirty="0" smtClean="0">
                <a:latin typeface="Arial" panose="020B0604020202020204" pitchFamily="34" charset="0"/>
                <a:cs typeface="Arial" panose="020B0604020202020204" pitchFamily="34" charset="0"/>
              </a:rPr>
              <a:t>Sprout</a:t>
            </a:r>
          </a:p>
          <a:p>
            <a:r>
              <a:rPr lang="en-US" sz="2400" dirty="0" smtClean="0">
                <a:latin typeface="Arial" panose="020B0604020202020204" pitchFamily="34" charset="0"/>
                <a:cs typeface="Arial" panose="020B0604020202020204" pitchFamily="34" charset="0"/>
              </a:rPr>
              <a:t>Turn into mush</a:t>
            </a:r>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8828" y="3491732"/>
            <a:ext cx="2114550" cy="28194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7778" y="441011"/>
            <a:ext cx="2895600" cy="2171700"/>
          </a:xfrm>
          <a:prstGeom prst="rect">
            <a:avLst/>
          </a:prstGeom>
        </p:spPr>
      </p:pic>
    </p:spTree>
    <p:extLst>
      <p:ext uri="{BB962C8B-B14F-4D97-AF65-F5344CB8AC3E}">
        <p14:creationId xmlns:p14="http://schemas.microsoft.com/office/powerpoint/2010/main" val="2681829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Stocking your kitchen - Pantry</a:t>
            </a:r>
            <a:endParaRPr lang="en-US" dirty="0"/>
          </a:p>
        </p:txBody>
      </p:sp>
      <p:sp>
        <p:nvSpPr>
          <p:cNvPr id="3" name="Content Placeholder 2"/>
          <p:cNvSpPr>
            <a:spLocks noGrp="1"/>
          </p:cNvSpPr>
          <p:nvPr>
            <p:ph idx="1"/>
          </p:nvPr>
        </p:nvSpPr>
        <p:spPr>
          <a:xfrm>
            <a:off x="2719841" y="1567542"/>
            <a:ext cx="8915400" cy="4920343"/>
          </a:xfrm>
        </p:spPr>
        <p:txBody>
          <a:bodyPr>
            <a:normAutofit/>
          </a:bodyPr>
          <a:lstStyle/>
          <a:p>
            <a:r>
              <a:rPr lang="en-US" sz="2400" dirty="0" smtClean="0">
                <a:latin typeface="Arial" panose="020B0604020202020204" pitchFamily="34" charset="0"/>
                <a:cs typeface="Arial" panose="020B0604020202020204" pitchFamily="34" charset="0"/>
              </a:rPr>
              <a:t>Beans</a:t>
            </a:r>
          </a:p>
          <a:p>
            <a:pPr lvl="1"/>
            <a:r>
              <a:rPr lang="en-US" sz="2200" dirty="0" smtClean="0">
                <a:latin typeface="Arial" panose="020B0604020202020204" pitchFamily="34" charset="0"/>
                <a:cs typeface="Arial" panose="020B0604020202020204" pitchFamily="34" charset="0"/>
              </a:rPr>
              <a:t>Add to soups &amp; stews</a:t>
            </a:r>
          </a:p>
          <a:p>
            <a:pPr lvl="1"/>
            <a:r>
              <a:rPr lang="en-US" sz="2200" dirty="0" smtClean="0">
                <a:latin typeface="Arial" panose="020B0604020202020204" pitchFamily="34" charset="0"/>
                <a:cs typeface="Arial" panose="020B0604020202020204" pitchFamily="34" charset="0"/>
              </a:rPr>
              <a:t>Use in salads, side dishes, even desserts</a:t>
            </a:r>
          </a:p>
          <a:p>
            <a:pPr lvl="1"/>
            <a:r>
              <a:rPr lang="en-US" sz="2200" dirty="0" smtClean="0">
                <a:latin typeface="Arial" panose="020B0604020202020204" pitchFamily="34" charset="0"/>
                <a:cs typeface="Arial" panose="020B0604020202020204" pitchFamily="34" charset="0"/>
              </a:rPr>
              <a:t>Dried seem to be more available and save you $$$</a:t>
            </a:r>
          </a:p>
          <a:p>
            <a:r>
              <a:rPr lang="en-US" sz="2400" dirty="0" smtClean="0">
                <a:latin typeface="Arial" panose="020B0604020202020204" pitchFamily="34" charset="0"/>
                <a:cs typeface="Arial" panose="020B0604020202020204" pitchFamily="34" charset="0"/>
              </a:rPr>
              <a:t>Lentils</a:t>
            </a:r>
          </a:p>
          <a:p>
            <a:pPr lvl="1"/>
            <a:r>
              <a:rPr lang="en-US" sz="2200" dirty="0" smtClean="0">
                <a:latin typeface="Arial" panose="020B0604020202020204" pitchFamily="34" charset="0"/>
                <a:cs typeface="Arial" panose="020B0604020202020204" pitchFamily="34" charset="0"/>
              </a:rPr>
              <a:t>Soup, salads, bowls</a:t>
            </a:r>
          </a:p>
          <a:p>
            <a:r>
              <a:rPr lang="en-US" sz="2400" dirty="0" smtClean="0">
                <a:latin typeface="Arial" panose="020B0604020202020204" pitchFamily="34" charset="0"/>
                <a:cs typeface="Arial" panose="020B0604020202020204" pitchFamily="34" charset="0"/>
              </a:rPr>
              <a:t>Whole grains – most are interchangeable</a:t>
            </a:r>
          </a:p>
          <a:p>
            <a:pPr lvl="1"/>
            <a:r>
              <a:rPr lang="en-US" sz="2200" dirty="0" smtClean="0">
                <a:latin typeface="Arial" panose="020B0604020202020204" pitchFamily="34" charset="0"/>
                <a:cs typeface="Arial" panose="020B0604020202020204" pitchFamily="34" charset="0"/>
              </a:rPr>
              <a:t>Barley, millet, brown rice, couscous, quinoa, etc.</a:t>
            </a:r>
          </a:p>
          <a:p>
            <a:r>
              <a:rPr lang="en-US" sz="2400" dirty="0" smtClean="0">
                <a:latin typeface="Arial" panose="020B0604020202020204" pitchFamily="34" charset="0"/>
                <a:cs typeface="Arial" panose="020B0604020202020204" pitchFamily="34" charset="0"/>
              </a:rPr>
              <a:t>Potatoes, onions, garlic</a:t>
            </a:r>
          </a:p>
          <a:p>
            <a:pPr lvl="1"/>
            <a:r>
              <a:rPr lang="en-US" sz="2200" dirty="0" smtClean="0">
                <a:latin typeface="Arial" panose="020B0604020202020204" pitchFamily="34" charset="0"/>
                <a:cs typeface="Arial" panose="020B0604020202020204" pitchFamily="34" charset="0"/>
              </a:rPr>
              <a:t>The base of most recipes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4064" y="3528372"/>
            <a:ext cx="2380548" cy="1336141"/>
          </a:xfrm>
          <a:prstGeom prst="rect">
            <a:avLst/>
          </a:prstGeom>
        </p:spPr>
      </p:pic>
    </p:spTree>
    <p:extLst>
      <p:ext uri="{BB962C8B-B14F-4D97-AF65-F5344CB8AC3E}">
        <p14:creationId xmlns:p14="http://schemas.microsoft.com/office/powerpoint/2010/main" val="341075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pantry items/canned goods</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latin typeface="Arial" panose="020B0604020202020204" pitchFamily="34" charset="0"/>
                <a:cs typeface="Arial" panose="020B0604020202020204" pitchFamily="34" charset="0"/>
              </a:rPr>
              <a:t>Beans</a:t>
            </a:r>
          </a:p>
          <a:p>
            <a:pPr lvl="1"/>
            <a:r>
              <a:rPr lang="en-US" sz="2200" dirty="0" smtClean="0">
                <a:latin typeface="Arial" panose="020B0604020202020204" pitchFamily="34" charset="0"/>
                <a:cs typeface="Arial" panose="020B0604020202020204" pitchFamily="34" charset="0"/>
              </a:rPr>
              <a:t>Low Sodium</a:t>
            </a:r>
          </a:p>
          <a:p>
            <a:r>
              <a:rPr lang="en-US" sz="2400" dirty="0" smtClean="0">
                <a:latin typeface="Arial" panose="020B0604020202020204" pitchFamily="34" charset="0"/>
                <a:cs typeface="Arial" panose="020B0604020202020204" pitchFamily="34" charset="0"/>
              </a:rPr>
              <a:t>Canned tomatoes</a:t>
            </a:r>
          </a:p>
          <a:p>
            <a:pPr lvl="1"/>
            <a:r>
              <a:rPr lang="en-US" sz="2200" dirty="0" smtClean="0">
                <a:latin typeface="Arial" panose="020B0604020202020204" pitchFamily="34" charset="0"/>
                <a:cs typeface="Arial" panose="020B0604020202020204" pitchFamily="34" charset="0"/>
              </a:rPr>
              <a:t>All shapes and sizes</a:t>
            </a:r>
          </a:p>
          <a:p>
            <a:r>
              <a:rPr lang="en-US" sz="2400" dirty="0" smtClean="0">
                <a:latin typeface="Arial" panose="020B0604020202020204" pitchFamily="34" charset="0"/>
                <a:cs typeface="Arial" panose="020B0604020202020204" pitchFamily="34" charset="0"/>
              </a:rPr>
              <a:t>Sun-dried tomatoes</a:t>
            </a:r>
          </a:p>
          <a:p>
            <a:r>
              <a:rPr lang="en-US" sz="2400" dirty="0" smtClean="0">
                <a:latin typeface="Arial" panose="020B0604020202020204" pitchFamily="34" charset="0"/>
                <a:cs typeface="Arial" panose="020B0604020202020204" pitchFamily="34" charset="0"/>
              </a:rPr>
              <a:t>Plant-based milks</a:t>
            </a:r>
          </a:p>
          <a:p>
            <a:r>
              <a:rPr lang="en-US" sz="2400" dirty="0" smtClean="0">
                <a:latin typeface="Arial" panose="020B0604020202020204" pitchFamily="34" charset="0"/>
                <a:cs typeface="Arial" panose="020B0604020202020204" pitchFamily="34" charset="0"/>
              </a:rPr>
              <a:t>Pastas</a:t>
            </a:r>
          </a:p>
          <a:p>
            <a:r>
              <a:rPr lang="en-US" sz="2400" dirty="0" smtClean="0">
                <a:latin typeface="Arial" panose="020B0604020202020204" pitchFamily="34" charset="0"/>
                <a:cs typeface="Arial" panose="020B0604020202020204" pitchFamily="34" charset="0"/>
              </a:rPr>
              <a:t>Oats, cereals</a:t>
            </a:r>
          </a:p>
          <a:p>
            <a:r>
              <a:rPr lang="en-US" sz="2400" dirty="0" smtClean="0">
                <a:latin typeface="Arial" panose="020B0604020202020204" pitchFamily="34" charset="0"/>
                <a:cs typeface="Arial" panose="020B0604020202020204" pitchFamily="34" charset="0"/>
              </a:rPr>
              <a:t>Nuts/seeds</a:t>
            </a:r>
            <a:endParaRPr lang="en-US" sz="24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0827" y="2470883"/>
            <a:ext cx="3828458" cy="3668939"/>
          </a:xfrm>
          <a:prstGeom prst="rect">
            <a:avLst/>
          </a:prstGeom>
        </p:spPr>
      </p:pic>
    </p:spTree>
    <p:extLst>
      <p:ext uri="{BB962C8B-B14F-4D97-AF65-F5344CB8AC3E}">
        <p14:creationId xmlns:p14="http://schemas.microsoft.com/office/powerpoint/2010/main" val="2657157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Stocking the kitchen – Frig/Freezer</a:t>
            </a:r>
            <a:endParaRPr lang="en-US" dirty="0"/>
          </a:p>
        </p:txBody>
      </p:sp>
      <p:sp>
        <p:nvSpPr>
          <p:cNvPr id="3" name="Content Placeholder 2"/>
          <p:cNvSpPr>
            <a:spLocks noGrp="1"/>
          </p:cNvSpPr>
          <p:nvPr>
            <p:ph idx="1"/>
          </p:nvPr>
        </p:nvSpPr>
        <p:spPr/>
        <p:txBody>
          <a:bodyPr>
            <a:normAutofit lnSpcReduction="10000"/>
          </a:bodyPr>
          <a:lstStyle/>
          <a:p>
            <a:r>
              <a:rPr lang="en-US" sz="2400" dirty="0" smtClean="0">
                <a:latin typeface="Arial" panose="020B0604020202020204" pitchFamily="34" charset="0"/>
                <a:cs typeface="Arial" panose="020B0604020202020204" pitchFamily="34" charset="0"/>
              </a:rPr>
              <a:t>Fruits </a:t>
            </a:r>
          </a:p>
          <a:p>
            <a:pPr lvl="1"/>
            <a:r>
              <a:rPr lang="en-US" sz="2000" dirty="0" smtClean="0">
                <a:latin typeface="Arial" panose="020B0604020202020204" pitchFamily="34" charset="0"/>
                <a:cs typeface="Arial" panose="020B0604020202020204" pitchFamily="34" charset="0"/>
              </a:rPr>
              <a:t>Citrus, apples– last a long time</a:t>
            </a:r>
          </a:p>
          <a:p>
            <a:pPr lvl="1"/>
            <a:r>
              <a:rPr lang="en-US" sz="2000" dirty="0" smtClean="0">
                <a:latin typeface="Arial" panose="020B0604020202020204" pitchFamily="34" charset="0"/>
                <a:cs typeface="Arial" panose="020B0604020202020204" pitchFamily="34" charset="0"/>
              </a:rPr>
              <a:t>Bananas – freeze them as they get too brown</a:t>
            </a:r>
          </a:p>
          <a:p>
            <a:pPr lvl="1"/>
            <a:r>
              <a:rPr lang="en-US" sz="2000" dirty="0" smtClean="0">
                <a:latin typeface="Arial" panose="020B0604020202020204" pitchFamily="34" charset="0"/>
                <a:cs typeface="Arial" panose="020B0604020202020204" pitchFamily="34" charset="0"/>
              </a:rPr>
              <a:t>Frozen fruit</a:t>
            </a:r>
          </a:p>
          <a:p>
            <a:r>
              <a:rPr lang="en-US" sz="2200" dirty="0" smtClean="0">
                <a:latin typeface="Arial" panose="020B0604020202020204" pitchFamily="34" charset="0"/>
                <a:cs typeface="Arial" panose="020B0604020202020204" pitchFamily="34" charset="0"/>
              </a:rPr>
              <a:t>Veggies</a:t>
            </a:r>
          </a:p>
          <a:p>
            <a:pPr lvl="1"/>
            <a:r>
              <a:rPr lang="en-US" sz="2000" dirty="0" smtClean="0">
                <a:latin typeface="Arial" panose="020B0604020202020204" pitchFamily="34" charset="0"/>
                <a:cs typeface="Arial" panose="020B0604020202020204" pitchFamily="34" charset="0"/>
              </a:rPr>
              <a:t>Winter squash last all season</a:t>
            </a:r>
          </a:p>
          <a:p>
            <a:pPr lvl="1"/>
            <a:r>
              <a:rPr lang="en-US" sz="2000" dirty="0" smtClean="0">
                <a:latin typeface="Arial" panose="020B0604020202020204" pitchFamily="34" charset="0"/>
                <a:cs typeface="Arial" panose="020B0604020202020204" pitchFamily="34" charset="0"/>
              </a:rPr>
              <a:t>Greens</a:t>
            </a:r>
          </a:p>
          <a:p>
            <a:pPr lvl="1"/>
            <a:r>
              <a:rPr lang="en-US" sz="2000" dirty="0" smtClean="0">
                <a:latin typeface="Arial" panose="020B0604020202020204" pitchFamily="34" charset="0"/>
                <a:cs typeface="Arial" panose="020B0604020202020204" pitchFamily="34" charset="0"/>
              </a:rPr>
              <a:t>Carrots, celery</a:t>
            </a:r>
          </a:p>
          <a:p>
            <a:pPr lvl="1"/>
            <a:r>
              <a:rPr lang="en-US" sz="2000" dirty="0" smtClean="0">
                <a:latin typeface="Arial" panose="020B0604020202020204" pitchFamily="34" charset="0"/>
                <a:cs typeface="Arial" panose="020B0604020202020204" pitchFamily="34" charset="0"/>
              </a:rPr>
              <a:t>Frozen veggies</a:t>
            </a:r>
          </a:p>
          <a:p>
            <a:pPr lvl="1"/>
            <a:endParaRPr lang="en-US" sz="2000" dirty="0" smtClean="0">
              <a:latin typeface="Arial" panose="020B0604020202020204" pitchFamily="34" charset="0"/>
              <a:cs typeface="Arial" panose="020B0604020202020204" pitchFamily="34" charset="0"/>
            </a:endParaRPr>
          </a:p>
          <a:p>
            <a:pPr lvl="1"/>
            <a:endParaRPr lang="en-US" sz="22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6740" y="3536496"/>
            <a:ext cx="3990975" cy="2724150"/>
          </a:xfrm>
          <a:prstGeom prst="rect">
            <a:avLst/>
          </a:prstGeom>
        </p:spPr>
      </p:pic>
    </p:spTree>
    <p:extLst>
      <p:ext uri="{BB962C8B-B14F-4D97-AF65-F5344CB8AC3E}">
        <p14:creationId xmlns:p14="http://schemas.microsoft.com/office/powerpoint/2010/main" val="657386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Meal ideas – You’ve been training for this!</a:t>
            </a:r>
            <a:endParaRPr lang="en-US" dirty="0"/>
          </a:p>
        </p:txBody>
      </p:sp>
      <p:sp>
        <p:nvSpPr>
          <p:cNvPr id="3" name="Content Placeholder 2"/>
          <p:cNvSpPr>
            <a:spLocks noGrp="1"/>
          </p:cNvSpPr>
          <p:nvPr>
            <p:ph idx="1"/>
          </p:nvPr>
        </p:nvSpPr>
        <p:spPr/>
        <p:txBody>
          <a:bodyPr/>
          <a:lstStyle/>
          <a:p>
            <a:r>
              <a:rPr lang="en-US" sz="2400" dirty="0" smtClean="0">
                <a:latin typeface="Arial" panose="020B0604020202020204" pitchFamily="34" charset="0"/>
                <a:cs typeface="Arial" panose="020B0604020202020204" pitchFamily="34" charset="0"/>
              </a:rPr>
              <a:t>Batch cooking</a:t>
            </a:r>
          </a:p>
          <a:p>
            <a:r>
              <a:rPr lang="en-US" sz="2400" dirty="0" smtClean="0">
                <a:latin typeface="Arial" panose="020B0604020202020204" pitchFamily="34" charset="0"/>
                <a:cs typeface="Arial" panose="020B0604020202020204" pitchFamily="34" charset="0"/>
              </a:rPr>
              <a:t>Buddha bowls</a:t>
            </a:r>
          </a:p>
          <a:p>
            <a:r>
              <a:rPr lang="en-US" sz="2400" dirty="0" smtClean="0">
                <a:latin typeface="Arial" panose="020B0604020202020204" pitchFamily="34" charset="0"/>
                <a:cs typeface="Arial" panose="020B0604020202020204" pitchFamily="34" charset="0"/>
              </a:rPr>
              <a:t>Smoothies</a:t>
            </a:r>
          </a:p>
          <a:p>
            <a:r>
              <a:rPr lang="en-US" sz="2400" dirty="0" smtClean="0">
                <a:latin typeface="Arial" panose="020B0604020202020204" pitchFamily="34" charset="0"/>
                <a:cs typeface="Arial" panose="020B0604020202020204" pitchFamily="34" charset="0"/>
              </a:rPr>
              <a:t>Cook up pot of beans and a grain – use them all week</a:t>
            </a:r>
          </a:p>
          <a:p>
            <a:r>
              <a:rPr lang="en-US" sz="2400" dirty="0" smtClean="0">
                <a:latin typeface="Arial" panose="020B0604020202020204" pitchFamily="34" charset="0"/>
                <a:cs typeface="Arial" panose="020B0604020202020204" pitchFamily="34" charset="0"/>
              </a:rPr>
              <a:t>Try new recipes</a:t>
            </a:r>
          </a:p>
          <a:p>
            <a:r>
              <a:rPr lang="en-US" sz="2400" dirty="0" smtClean="0">
                <a:latin typeface="Arial" panose="020B0604020202020204" pitchFamily="34" charset="0"/>
                <a:cs typeface="Arial" panose="020B0604020202020204" pitchFamily="34" charset="0"/>
              </a:rPr>
              <a:t>Watch those cooking videos on YouTube</a:t>
            </a:r>
          </a:p>
          <a:p>
            <a:r>
              <a:rPr lang="en-US" sz="2400" dirty="0" smtClean="0">
                <a:latin typeface="Arial" panose="020B0604020202020204" pitchFamily="34" charset="0"/>
                <a:cs typeface="Arial" panose="020B0604020202020204" pitchFamily="34" charset="0"/>
              </a:rPr>
              <a:t>Get a cookbook and cook your way through it!</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1368879"/>
            <a:ext cx="2732314" cy="2049236"/>
          </a:xfrm>
          <a:prstGeom prst="rect">
            <a:avLst/>
          </a:prstGeom>
        </p:spPr>
      </p:pic>
    </p:spTree>
    <p:extLst>
      <p:ext uri="{BB962C8B-B14F-4D97-AF65-F5344CB8AC3E}">
        <p14:creationId xmlns:p14="http://schemas.microsoft.com/office/powerpoint/2010/main" val="3965557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177098" y="544286"/>
            <a:ext cx="7514590" cy="5367564"/>
          </a:xfrm>
          <a:prstGeom prst="rect">
            <a:avLst/>
          </a:prstGeom>
        </p:spPr>
      </p:pic>
    </p:spTree>
    <p:extLst>
      <p:ext uri="{BB962C8B-B14F-4D97-AF65-F5344CB8AC3E}">
        <p14:creationId xmlns:p14="http://schemas.microsoft.com/office/powerpoint/2010/main" val="77756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111211" y="624110"/>
            <a:ext cx="7679220" cy="5287740"/>
          </a:xfrm>
          <a:prstGeom prst="rect">
            <a:avLst/>
          </a:prstGeom>
        </p:spPr>
      </p:pic>
    </p:spTree>
    <p:extLst>
      <p:ext uri="{BB962C8B-B14F-4D97-AF65-F5344CB8AC3E}">
        <p14:creationId xmlns:p14="http://schemas.microsoft.com/office/powerpoint/2010/main" val="356214893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1567</TotalTime>
  <Words>1790</Words>
  <Application>Microsoft Office PowerPoint</Application>
  <PresentationFormat>Custom</PresentationFormat>
  <Paragraphs>331</Paragraphs>
  <Slides>35</Slides>
  <Notes>10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Wisp</vt:lpstr>
      <vt:lpstr>Sheltering in Place – and staying plant strong with Fiber</vt:lpstr>
      <vt:lpstr>What a crazy world it is….</vt:lpstr>
      <vt:lpstr>I</vt:lpstr>
      <vt:lpstr>Stocking your kitchen - Pantry</vt:lpstr>
      <vt:lpstr>More pantry items/canned goods</vt:lpstr>
      <vt:lpstr>Stocking the kitchen – Frig/Freezer</vt:lpstr>
      <vt:lpstr>Meal ideas – You’ve been training for this!</vt:lpstr>
      <vt:lpstr>PowerPoint Presentation</vt:lpstr>
      <vt:lpstr>PowerPoint Presentation</vt:lpstr>
      <vt:lpstr>Build your Immunity</vt:lpstr>
      <vt:lpstr>What is Fiber?</vt:lpstr>
      <vt:lpstr>Benefits of Fiber</vt:lpstr>
      <vt:lpstr>How much fiber do you need?</vt:lpstr>
      <vt:lpstr>Whole Intact Grains</vt:lpstr>
      <vt:lpstr>PowerPoint Presentation</vt:lpstr>
      <vt:lpstr>What is an Intact Whole Grain?</vt:lpstr>
      <vt:lpstr>Insoluble Fiber</vt:lpstr>
      <vt:lpstr>Soluble Fiber</vt:lpstr>
      <vt:lpstr>High fiber meal plan - Breakfast</vt:lpstr>
      <vt:lpstr>High fiber meal plan - Lunch</vt:lpstr>
      <vt:lpstr>High fiber meal plan - Dinner</vt:lpstr>
      <vt:lpstr>High fiber meal plan - Snacks</vt:lpstr>
      <vt:lpstr>Daily fiber intake</vt:lpstr>
      <vt:lpstr>Plan ahead for fiber-rich meals:  Batch cook</vt:lpstr>
      <vt:lpstr>High Fiber Meal Guidelines – Bottom Line </vt:lpstr>
      <vt:lpstr>Stay healthy, safe and sanitized</vt:lpstr>
      <vt:lpstr>Adding Fiber</vt:lpstr>
      <vt:lpstr>PowerPoint Presentation</vt:lpstr>
      <vt:lpstr>Beans are a member of the legume family.</vt:lpstr>
      <vt:lpstr>Low GI foods like beans  increase blood sugar slowly. </vt:lpstr>
      <vt:lpstr>Reading Nutrition Labels</vt:lpstr>
      <vt:lpstr> Beans and Lentils</vt:lpstr>
      <vt:lpstr>Fruits and Vegetables</vt:lpstr>
      <vt:lpstr>Whole grains/Starches</vt:lpstr>
      <vt:lpstr>Sorghum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dc:creator>
  <cp:lastModifiedBy>HP</cp:lastModifiedBy>
  <cp:revision>114</cp:revision>
  <dcterms:created xsi:type="dcterms:W3CDTF">2014-07-18T02:26:14Z</dcterms:created>
  <dcterms:modified xsi:type="dcterms:W3CDTF">2020-05-12T02:24:26Z</dcterms:modified>
</cp:coreProperties>
</file>