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288" r:id="rId2"/>
    <p:sldId id="307" r:id="rId3"/>
    <p:sldId id="258" r:id="rId4"/>
    <p:sldId id="259" r:id="rId5"/>
    <p:sldId id="260" r:id="rId6"/>
    <p:sldId id="300" r:id="rId7"/>
    <p:sldId id="291" r:id="rId8"/>
    <p:sldId id="264" r:id="rId9"/>
    <p:sldId id="265" r:id="rId10"/>
    <p:sldId id="266" r:id="rId11"/>
    <p:sldId id="299" r:id="rId12"/>
    <p:sldId id="289" r:id="rId13"/>
    <p:sldId id="292" r:id="rId14"/>
    <p:sldId id="267" r:id="rId15"/>
    <p:sldId id="301" r:id="rId16"/>
    <p:sldId id="294" r:id="rId17"/>
    <p:sldId id="269" r:id="rId18"/>
    <p:sldId id="270" r:id="rId19"/>
    <p:sldId id="272" r:id="rId20"/>
    <p:sldId id="274" r:id="rId21"/>
    <p:sldId id="273" r:id="rId22"/>
    <p:sldId id="275" r:id="rId23"/>
    <p:sldId id="276" r:id="rId24"/>
    <p:sldId id="277" r:id="rId25"/>
    <p:sldId id="279" r:id="rId26"/>
    <p:sldId id="281" r:id="rId27"/>
    <p:sldId id="282" r:id="rId28"/>
    <p:sldId id="295" r:id="rId29"/>
    <p:sldId id="296" r:id="rId30"/>
    <p:sldId id="297" r:id="rId31"/>
    <p:sldId id="298" r:id="rId32"/>
    <p:sldId id="293" r:id="rId33"/>
    <p:sldId id="283" r:id="rId34"/>
    <p:sldId id="308" r:id="rId35"/>
    <p:sldId id="287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>
        <p:scale>
          <a:sx n="69" d="100"/>
          <a:sy n="69" d="100"/>
        </p:scale>
        <p:origin x="-126" y="-3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xwO8jYBFXEg" TargetMode="External"/><Relationship Id="rId1" Type="http://schemas.openxmlformats.org/officeDocument/2006/relationships/hyperlink" Target="http://www.youtube.com/watch?v=ABxFRi43TiE" TargetMode="External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ABxFRi43TiE" TargetMode="External"/><Relationship Id="rId1" Type="http://schemas.openxmlformats.org/officeDocument/2006/relationships/hyperlink" Target="http://www.youtube.com/watch?v=xwO8jYBFXEg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C982E1-D143-49B0-8012-B175A2B768CF}" type="doc">
      <dgm:prSet loTypeId="urn:microsoft.com/office/officeart/2005/8/layout/process1" loCatId="process" qsTypeId="urn:microsoft.com/office/officeart/2005/8/quickstyle/simple1" qsCatId="simple" csTypeId="urn:microsoft.com/office/officeart/2005/8/colors/accent6_2" csCatId="accent6" phldr="1"/>
      <dgm:spPr/>
    </dgm:pt>
    <dgm:pt modelId="{9984B7EA-8C41-4B8C-B863-A86DFB237943}">
      <dgm:prSet phldrT="[Text]" custT="1"/>
      <dgm:spPr/>
      <dgm:t>
        <a:bodyPr/>
        <a:lstStyle/>
        <a:p>
          <a:r>
            <a:rPr lang="en-US" sz="2400" b="1" dirty="0" smtClean="0"/>
            <a:t>Vegetarian</a:t>
          </a:r>
          <a:endParaRPr lang="en-US" sz="2400" b="1" dirty="0"/>
        </a:p>
      </dgm:t>
    </dgm:pt>
    <dgm:pt modelId="{3A642A44-E344-4C55-8988-B8E9DFA04A0A}" type="parTrans" cxnId="{FFEDC7A9-1DD1-47C0-979E-78831CA4922E}">
      <dgm:prSet/>
      <dgm:spPr/>
      <dgm:t>
        <a:bodyPr/>
        <a:lstStyle/>
        <a:p>
          <a:endParaRPr lang="en-US" sz="2400"/>
        </a:p>
      </dgm:t>
    </dgm:pt>
    <dgm:pt modelId="{810784EE-67FA-4464-917F-DE0797F119BC}" type="sibTrans" cxnId="{FFEDC7A9-1DD1-47C0-979E-78831CA4922E}">
      <dgm:prSet custT="1"/>
      <dgm:spPr/>
      <dgm:t>
        <a:bodyPr/>
        <a:lstStyle/>
        <a:p>
          <a:endParaRPr lang="en-US" sz="1400"/>
        </a:p>
      </dgm:t>
    </dgm:pt>
    <dgm:pt modelId="{42CCF68B-1BB8-4E61-BEDB-1DFA6D2A88A0}">
      <dgm:prSet phldrT="[Text]" custT="1"/>
      <dgm:spPr/>
      <dgm:t>
        <a:bodyPr/>
        <a:lstStyle/>
        <a:p>
          <a:r>
            <a:rPr lang="en-US" sz="2400" b="1" dirty="0" smtClean="0">
              <a:hlinkClick xmlns:r="http://schemas.openxmlformats.org/officeDocument/2006/relationships" r:id="rId1"/>
            </a:rPr>
            <a:t>Vegan</a:t>
          </a:r>
          <a:endParaRPr lang="en-US" sz="2400" b="1" dirty="0"/>
        </a:p>
      </dgm:t>
    </dgm:pt>
    <dgm:pt modelId="{8921A61E-3AB6-4EDE-B6F0-07C730E9577F}" type="parTrans" cxnId="{5E1FD295-A454-4190-AC90-9C4F92871761}">
      <dgm:prSet/>
      <dgm:spPr/>
      <dgm:t>
        <a:bodyPr/>
        <a:lstStyle/>
        <a:p>
          <a:endParaRPr lang="en-US" sz="2400"/>
        </a:p>
      </dgm:t>
    </dgm:pt>
    <dgm:pt modelId="{139B8F99-A73B-40E9-AA50-6E929317CB46}" type="sibTrans" cxnId="{5E1FD295-A454-4190-AC90-9C4F92871761}">
      <dgm:prSet/>
      <dgm:spPr/>
      <dgm:t>
        <a:bodyPr/>
        <a:lstStyle/>
        <a:p>
          <a:endParaRPr lang="en-US" sz="2400"/>
        </a:p>
      </dgm:t>
    </dgm:pt>
    <dgm:pt modelId="{11DE9ADB-5400-4C3C-854D-C319D7F64579}">
      <dgm:prSet custT="1"/>
      <dgm:spPr/>
      <dgm:t>
        <a:bodyPr/>
        <a:lstStyle/>
        <a:p>
          <a:r>
            <a:rPr lang="en-US" sz="2400" b="1" smtClean="0">
              <a:hlinkClick xmlns:r="http://schemas.openxmlformats.org/officeDocument/2006/relationships" r:id="rId2"/>
            </a:rPr>
            <a:t>Flexitarian</a:t>
          </a:r>
          <a:endParaRPr lang="en-US" sz="2400" b="1" dirty="0"/>
        </a:p>
      </dgm:t>
    </dgm:pt>
    <dgm:pt modelId="{1744172E-9254-4063-9AAE-DFBD7237D827}" type="parTrans" cxnId="{1ABF4D6B-41C1-4803-B9B0-4B5FDA8EE418}">
      <dgm:prSet/>
      <dgm:spPr/>
      <dgm:t>
        <a:bodyPr/>
        <a:lstStyle/>
        <a:p>
          <a:endParaRPr lang="en-US" sz="2400"/>
        </a:p>
      </dgm:t>
    </dgm:pt>
    <dgm:pt modelId="{D0711B93-A5F7-435B-8C50-4B708ED58DA6}" type="sibTrans" cxnId="{1ABF4D6B-41C1-4803-B9B0-4B5FDA8EE418}">
      <dgm:prSet custT="1"/>
      <dgm:spPr/>
      <dgm:t>
        <a:bodyPr/>
        <a:lstStyle/>
        <a:p>
          <a:endParaRPr lang="en-US" sz="1400"/>
        </a:p>
      </dgm:t>
    </dgm:pt>
    <dgm:pt modelId="{4924264B-D164-4DBE-B1DE-ADC8226736E5}" type="pres">
      <dgm:prSet presAssocID="{BBC982E1-D143-49B0-8012-B175A2B768CF}" presName="Name0" presStyleCnt="0">
        <dgm:presLayoutVars>
          <dgm:dir/>
          <dgm:resizeHandles val="exact"/>
        </dgm:presLayoutVars>
      </dgm:prSet>
      <dgm:spPr/>
    </dgm:pt>
    <dgm:pt modelId="{261AF251-9AAE-4047-BB76-B3A6A6DEC89D}" type="pres">
      <dgm:prSet presAssocID="{11DE9ADB-5400-4C3C-854D-C319D7F64579}" presName="node" presStyleLbl="node1" presStyleIdx="0" presStyleCnt="3" custLinFactNeighborX="9257" custLinFactNeighborY="-397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1C3F44-D00D-4ABB-A20B-3327A2584256}" type="pres">
      <dgm:prSet presAssocID="{D0711B93-A5F7-435B-8C50-4B708ED58DA6}" presName="sibTrans" presStyleLbl="sibTrans2D1" presStyleIdx="0" presStyleCnt="2"/>
      <dgm:spPr/>
      <dgm:t>
        <a:bodyPr/>
        <a:lstStyle/>
        <a:p>
          <a:endParaRPr lang="en-US"/>
        </a:p>
      </dgm:t>
    </dgm:pt>
    <dgm:pt modelId="{F9A6E136-63EA-4F54-A6A2-4DC2F4CBD7AD}" type="pres">
      <dgm:prSet presAssocID="{D0711B93-A5F7-435B-8C50-4B708ED58DA6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D25140B6-9078-41D6-8BD2-32871B450BA3}" type="pres">
      <dgm:prSet presAssocID="{9984B7EA-8C41-4B8C-B863-A86DFB237943}" presName="node" presStyleLbl="node1" presStyleIdx="1" presStyleCnt="3" custLinFactNeighborX="-13055" custLinFactNeighborY="-307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5B672F-8F35-4DBD-B7EF-01191EF80B9C}" type="pres">
      <dgm:prSet presAssocID="{810784EE-67FA-4464-917F-DE0797F119BC}" presName="sibTrans" presStyleLbl="sibTrans2D1" presStyleIdx="1" presStyleCnt="2"/>
      <dgm:spPr/>
      <dgm:t>
        <a:bodyPr/>
        <a:lstStyle/>
        <a:p>
          <a:endParaRPr lang="en-US"/>
        </a:p>
      </dgm:t>
    </dgm:pt>
    <dgm:pt modelId="{FF91472C-D806-4073-BDDF-2F5075F437B4}" type="pres">
      <dgm:prSet presAssocID="{810784EE-67FA-4464-917F-DE0797F119BC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884775C0-CEC9-48A7-8A68-195E042A56B8}" type="pres">
      <dgm:prSet presAssocID="{42CCF68B-1BB8-4E61-BEDB-1DFA6D2A88A0}" presName="node" presStyleLbl="node1" presStyleIdx="2" presStyleCnt="3" custLinFactNeighborX="837" custLinFactNeighborY="-245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78B4A23-D29A-400D-9863-D70BCCE88BFD}" type="presOf" srcId="{D0711B93-A5F7-435B-8C50-4B708ED58DA6}" destId="{F9A6E136-63EA-4F54-A6A2-4DC2F4CBD7AD}" srcOrd="1" destOrd="0" presId="urn:microsoft.com/office/officeart/2005/8/layout/process1"/>
    <dgm:cxn modelId="{18DDA242-F27B-414F-B7EB-01155C97DA70}" type="presOf" srcId="{42CCF68B-1BB8-4E61-BEDB-1DFA6D2A88A0}" destId="{884775C0-CEC9-48A7-8A68-195E042A56B8}" srcOrd="0" destOrd="0" presId="urn:microsoft.com/office/officeart/2005/8/layout/process1"/>
    <dgm:cxn modelId="{5E1FD295-A454-4190-AC90-9C4F92871761}" srcId="{BBC982E1-D143-49B0-8012-B175A2B768CF}" destId="{42CCF68B-1BB8-4E61-BEDB-1DFA6D2A88A0}" srcOrd="2" destOrd="0" parTransId="{8921A61E-3AB6-4EDE-B6F0-07C730E9577F}" sibTransId="{139B8F99-A73B-40E9-AA50-6E929317CB46}"/>
    <dgm:cxn modelId="{FFEDC7A9-1DD1-47C0-979E-78831CA4922E}" srcId="{BBC982E1-D143-49B0-8012-B175A2B768CF}" destId="{9984B7EA-8C41-4B8C-B863-A86DFB237943}" srcOrd="1" destOrd="0" parTransId="{3A642A44-E344-4C55-8988-B8E9DFA04A0A}" sibTransId="{810784EE-67FA-4464-917F-DE0797F119BC}"/>
    <dgm:cxn modelId="{CA9C74F8-C798-48EA-ADC7-44721391B50F}" type="presOf" srcId="{810784EE-67FA-4464-917F-DE0797F119BC}" destId="{345B672F-8F35-4DBD-B7EF-01191EF80B9C}" srcOrd="0" destOrd="0" presId="urn:microsoft.com/office/officeart/2005/8/layout/process1"/>
    <dgm:cxn modelId="{4531D3EA-3770-41CF-B27A-3F2D85BCFAF3}" type="presOf" srcId="{11DE9ADB-5400-4C3C-854D-C319D7F64579}" destId="{261AF251-9AAE-4047-BB76-B3A6A6DEC89D}" srcOrd="0" destOrd="0" presId="urn:microsoft.com/office/officeart/2005/8/layout/process1"/>
    <dgm:cxn modelId="{342B5586-6395-4F56-B606-173EB273E382}" type="presOf" srcId="{D0711B93-A5F7-435B-8C50-4B708ED58DA6}" destId="{BE1C3F44-D00D-4ABB-A20B-3327A2584256}" srcOrd="0" destOrd="0" presId="urn:microsoft.com/office/officeart/2005/8/layout/process1"/>
    <dgm:cxn modelId="{1930D522-763C-439C-B433-245D380117A6}" type="presOf" srcId="{9984B7EA-8C41-4B8C-B863-A86DFB237943}" destId="{D25140B6-9078-41D6-8BD2-32871B450BA3}" srcOrd="0" destOrd="0" presId="urn:microsoft.com/office/officeart/2005/8/layout/process1"/>
    <dgm:cxn modelId="{1ABF4D6B-41C1-4803-B9B0-4B5FDA8EE418}" srcId="{BBC982E1-D143-49B0-8012-B175A2B768CF}" destId="{11DE9ADB-5400-4C3C-854D-C319D7F64579}" srcOrd="0" destOrd="0" parTransId="{1744172E-9254-4063-9AAE-DFBD7237D827}" sibTransId="{D0711B93-A5F7-435B-8C50-4B708ED58DA6}"/>
    <dgm:cxn modelId="{652983D7-C8B6-4550-BF63-E3B0C0452E85}" type="presOf" srcId="{BBC982E1-D143-49B0-8012-B175A2B768CF}" destId="{4924264B-D164-4DBE-B1DE-ADC8226736E5}" srcOrd="0" destOrd="0" presId="urn:microsoft.com/office/officeart/2005/8/layout/process1"/>
    <dgm:cxn modelId="{12413E32-B5C2-4F33-9558-D83BA4D53346}" type="presOf" srcId="{810784EE-67FA-4464-917F-DE0797F119BC}" destId="{FF91472C-D806-4073-BDDF-2F5075F437B4}" srcOrd="1" destOrd="0" presId="urn:microsoft.com/office/officeart/2005/8/layout/process1"/>
    <dgm:cxn modelId="{DC666407-AAD6-4C4A-A9C0-E1ECAD1B463E}" type="presParOf" srcId="{4924264B-D164-4DBE-B1DE-ADC8226736E5}" destId="{261AF251-9AAE-4047-BB76-B3A6A6DEC89D}" srcOrd="0" destOrd="0" presId="urn:microsoft.com/office/officeart/2005/8/layout/process1"/>
    <dgm:cxn modelId="{82DF7594-1F2B-4054-BC72-7079C55F0C63}" type="presParOf" srcId="{4924264B-D164-4DBE-B1DE-ADC8226736E5}" destId="{BE1C3F44-D00D-4ABB-A20B-3327A2584256}" srcOrd="1" destOrd="0" presId="urn:microsoft.com/office/officeart/2005/8/layout/process1"/>
    <dgm:cxn modelId="{E2F911F6-4588-4C2D-A284-338C5145D30A}" type="presParOf" srcId="{BE1C3F44-D00D-4ABB-A20B-3327A2584256}" destId="{F9A6E136-63EA-4F54-A6A2-4DC2F4CBD7AD}" srcOrd="0" destOrd="0" presId="urn:microsoft.com/office/officeart/2005/8/layout/process1"/>
    <dgm:cxn modelId="{8A8C5034-7610-4ED7-8494-9EF330F1EA8B}" type="presParOf" srcId="{4924264B-D164-4DBE-B1DE-ADC8226736E5}" destId="{D25140B6-9078-41D6-8BD2-32871B450BA3}" srcOrd="2" destOrd="0" presId="urn:microsoft.com/office/officeart/2005/8/layout/process1"/>
    <dgm:cxn modelId="{82D1083C-8925-42CD-AAB0-4CB5DCBDF5C9}" type="presParOf" srcId="{4924264B-D164-4DBE-B1DE-ADC8226736E5}" destId="{345B672F-8F35-4DBD-B7EF-01191EF80B9C}" srcOrd="3" destOrd="0" presId="urn:microsoft.com/office/officeart/2005/8/layout/process1"/>
    <dgm:cxn modelId="{18500DC3-00B9-4A05-BA66-0DE0FE8820A6}" type="presParOf" srcId="{345B672F-8F35-4DBD-B7EF-01191EF80B9C}" destId="{FF91472C-D806-4073-BDDF-2F5075F437B4}" srcOrd="0" destOrd="0" presId="urn:microsoft.com/office/officeart/2005/8/layout/process1"/>
    <dgm:cxn modelId="{E6EB552F-1017-4033-957F-2BE02A336A26}" type="presParOf" srcId="{4924264B-D164-4DBE-B1DE-ADC8226736E5}" destId="{884775C0-CEC9-48A7-8A68-195E042A56B8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1AF251-9AAE-4047-BB76-B3A6A6DEC89D}">
      <dsp:nvSpPr>
        <dsp:cNvPr id="0" name=""/>
        <dsp:cNvSpPr/>
      </dsp:nvSpPr>
      <dsp:spPr>
        <a:xfrm>
          <a:off x="94599" y="0"/>
          <a:ext cx="2343099" cy="140585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smtClean="0">
              <a:hlinkClick xmlns:r="http://schemas.openxmlformats.org/officeDocument/2006/relationships" r:id="rId1"/>
            </a:rPr>
            <a:t>Flexitarian</a:t>
          </a:r>
          <a:endParaRPr lang="en-US" sz="2400" b="1" kern="1200" dirty="0"/>
        </a:p>
      </dsp:txBody>
      <dsp:txXfrm>
        <a:off x="135775" y="41176"/>
        <a:ext cx="2260747" cy="1323507"/>
      </dsp:txXfrm>
    </dsp:sp>
    <dsp:sp modelId="{BE1C3F44-D00D-4ABB-A20B-3327A2584256}">
      <dsp:nvSpPr>
        <dsp:cNvPr id="0" name=""/>
        <dsp:cNvSpPr/>
      </dsp:nvSpPr>
      <dsp:spPr>
        <a:xfrm>
          <a:off x="2619729" y="412385"/>
          <a:ext cx="385905" cy="5810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2619729" y="528603"/>
        <a:ext cx="270134" cy="348652"/>
      </dsp:txXfrm>
    </dsp:sp>
    <dsp:sp modelId="{D25140B6-9078-41D6-8BD2-32871B450BA3}">
      <dsp:nvSpPr>
        <dsp:cNvPr id="0" name=""/>
        <dsp:cNvSpPr/>
      </dsp:nvSpPr>
      <dsp:spPr>
        <a:xfrm>
          <a:off x="3165822" y="0"/>
          <a:ext cx="2343099" cy="140585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Vegetarian</a:t>
          </a:r>
          <a:endParaRPr lang="en-US" sz="2400" b="1" kern="1200" dirty="0"/>
        </a:p>
      </dsp:txBody>
      <dsp:txXfrm>
        <a:off x="3206998" y="41176"/>
        <a:ext cx="2260747" cy="1323507"/>
      </dsp:txXfrm>
    </dsp:sp>
    <dsp:sp modelId="{345B672F-8F35-4DBD-B7EF-01191EF80B9C}">
      <dsp:nvSpPr>
        <dsp:cNvPr id="0" name=""/>
        <dsp:cNvSpPr/>
      </dsp:nvSpPr>
      <dsp:spPr>
        <a:xfrm>
          <a:off x="5775780" y="412385"/>
          <a:ext cx="565740" cy="5810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5775780" y="528603"/>
        <a:ext cx="396018" cy="348652"/>
      </dsp:txXfrm>
    </dsp:sp>
    <dsp:sp modelId="{884775C0-CEC9-48A7-8A68-195E042A56B8}">
      <dsp:nvSpPr>
        <dsp:cNvPr id="0" name=""/>
        <dsp:cNvSpPr/>
      </dsp:nvSpPr>
      <dsp:spPr>
        <a:xfrm>
          <a:off x="6576357" y="0"/>
          <a:ext cx="2343099" cy="140585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hlinkClick xmlns:r="http://schemas.openxmlformats.org/officeDocument/2006/relationships" r:id="rId2"/>
            </a:rPr>
            <a:t>Vegan</a:t>
          </a:r>
          <a:endParaRPr lang="en-US" sz="2400" b="1" kern="1200" dirty="0"/>
        </a:p>
      </dsp:txBody>
      <dsp:txXfrm>
        <a:off x="6617533" y="41176"/>
        <a:ext cx="2260747" cy="13235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09E72C-878F-40EC-88BF-6843DEA63051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62DFB7-0C88-486F-A82B-2704292DCC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6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Chronic disease consumes 75% of all healthcare dollars</a:t>
            </a: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FDF6E7F-9675-4548-B65B-CD146486831B}" type="slidenum">
              <a:rPr lang="en-US" altLang="en-US" smtClean="0"/>
              <a:pPr>
                <a:spcBef>
                  <a:spcPct val="0"/>
                </a:spcBef>
              </a:pPr>
              <a:t>5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488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7467EEE-8A75-48E4-B288-85A3897635E2}" type="slidenum">
              <a:rPr lang="en-US" altLang="en-US"/>
              <a:pPr>
                <a:spcBef>
                  <a:spcPct val="0"/>
                </a:spcBef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24487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Plant foods fight disease.  </a:t>
            </a: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F433C66-2153-44EF-991D-607C884927F3}" type="slidenum">
              <a:rPr lang="en-US" altLang="en-US" smtClean="0"/>
              <a:pPr>
                <a:spcBef>
                  <a:spcPct val="0"/>
                </a:spcBef>
              </a:pPr>
              <a:t>8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147262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Phyto refers to the Greek word for plant.  These chemicals help protect plants from germs, fungi, bugs, and other threats.</a:t>
            </a: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675B409-5590-4FE9-BE2C-2792103478CE}" type="slidenum">
              <a:rPr lang="en-US" altLang="en-US" smtClean="0"/>
              <a:pPr>
                <a:spcBef>
                  <a:spcPct val="0"/>
                </a:spcBef>
              </a:pPr>
              <a:t>9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391085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Watch a short video on flexitarianism, click on the link.  Fast forward to 1:40 into the video.  </a:t>
            </a:r>
          </a:p>
          <a:p>
            <a:r>
              <a:rPr lang="en-US" altLang="en-US" smtClean="0"/>
              <a:t>Watch the video on veganism.  </a:t>
            </a: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C17CFF9-DB8A-4439-A58C-D2EF00907671}" type="slidenum">
              <a:rPr lang="en-US" altLang="en-US"/>
              <a:pPr>
                <a:spcBef>
                  <a:spcPct val="0"/>
                </a:spcBef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2519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Plant foods fight disease.  </a:t>
            </a: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48658EE-0A84-4A1D-AF3E-81C728F60A29}" type="slidenum">
              <a:rPr lang="en-US" altLang="en-US" smtClean="0"/>
              <a:pPr>
                <a:spcBef>
                  <a:spcPct val="0"/>
                </a:spcBef>
              </a:pPr>
              <a:t>14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382125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http://www.veganhealth.org/b12/rec</a:t>
            </a: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3704124-8476-49FB-8410-B1705EFE2EDF}" type="slidenum">
              <a:rPr lang="en-US" altLang="en-US"/>
              <a:pPr>
                <a:spcBef>
                  <a:spcPct val="0"/>
                </a:spcBef>
              </a:pPr>
              <a:t>32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11189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9% of Americans eat 2-3 cups of vegetables per day, Americans consume 3,400 mg sodium per day</a:t>
            </a: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A857AFC-E508-4448-8F44-33BD1D3E91B1}" type="slidenum">
              <a:rPr lang="en-US" altLang="en-US" smtClean="0"/>
              <a:pPr>
                <a:spcBef>
                  <a:spcPct val="0"/>
                </a:spcBef>
              </a:pPr>
              <a:t>33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009499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All I wish, is that people would eat as if their life depended on it!</a:t>
            </a:r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114211D-5FDA-4763-B98A-D5FA3C936E04}" type="slidenum">
              <a:rPr lang="en-US" altLang="en-US" smtClean="0"/>
              <a:pPr>
                <a:spcBef>
                  <a:spcPct val="0"/>
                </a:spcBef>
              </a:pPr>
              <a:t>35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61157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8ECEC-C7B2-4946-8EB2-CEE8DB41F0FC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8A72DC3-9DFF-4358-B3A5-87526BE27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417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8ECEC-C7B2-4946-8EB2-CEE8DB41F0FC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8A72DC3-9DFF-4358-B3A5-87526BE27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568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8ECEC-C7B2-4946-8EB2-CEE8DB41F0FC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8A72DC3-9DFF-4358-B3A5-87526BE27F9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006634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8ECEC-C7B2-4946-8EB2-CEE8DB41F0FC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8A72DC3-9DFF-4358-B3A5-87526BE27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4967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8ECEC-C7B2-4946-8EB2-CEE8DB41F0FC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8A72DC3-9DFF-4358-B3A5-87526BE27F94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879384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8ECEC-C7B2-4946-8EB2-CEE8DB41F0FC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8A72DC3-9DFF-4358-B3A5-87526BE27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9861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8ECEC-C7B2-4946-8EB2-CEE8DB41F0FC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72DC3-9DFF-4358-B3A5-87526BE27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0414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8ECEC-C7B2-4946-8EB2-CEE8DB41F0FC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72DC3-9DFF-4358-B3A5-87526BE27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512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8ECEC-C7B2-4946-8EB2-CEE8DB41F0FC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72DC3-9DFF-4358-B3A5-87526BE27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734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8ECEC-C7B2-4946-8EB2-CEE8DB41F0FC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8A72DC3-9DFF-4358-B3A5-87526BE27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095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8ECEC-C7B2-4946-8EB2-CEE8DB41F0FC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8A72DC3-9DFF-4358-B3A5-87526BE27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558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8ECEC-C7B2-4946-8EB2-CEE8DB41F0FC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8A72DC3-9DFF-4358-B3A5-87526BE27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425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8ECEC-C7B2-4946-8EB2-CEE8DB41F0FC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72DC3-9DFF-4358-B3A5-87526BE27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353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8ECEC-C7B2-4946-8EB2-CEE8DB41F0FC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72DC3-9DFF-4358-B3A5-87526BE27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938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8ECEC-C7B2-4946-8EB2-CEE8DB41F0FC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72DC3-9DFF-4358-B3A5-87526BE27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958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8ECEC-C7B2-4946-8EB2-CEE8DB41F0FC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8A72DC3-9DFF-4358-B3A5-87526BE27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467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8ECEC-C7B2-4946-8EB2-CEE8DB41F0FC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8A72DC3-9DFF-4358-B3A5-87526BE27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959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7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4"/>
          <p:cNvSpPr>
            <a:spLocks noGrp="1"/>
          </p:cNvSpPr>
          <p:nvPr>
            <p:ph type="ctrTitle"/>
          </p:nvPr>
        </p:nvSpPr>
        <p:spPr>
          <a:xfrm>
            <a:off x="2209800" y="1265239"/>
            <a:ext cx="7772400" cy="1398587"/>
          </a:xfrm>
        </p:spPr>
        <p:txBody>
          <a:bodyPr/>
          <a:lstStyle/>
          <a:p>
            <a:r>
              <a:rPr lang="en-US" altLang="en-US" sz="4000" b="1" dirty="0"/>
              <a:t>Power of Plant-Based Diets</a:t>
            </a:r>
          </a:p>
        </p:txBody>
      </p:sp>
      <p:sp>
        <p:nvSpPr>
          <p:cNvPr id="4099" name="Rectangle 3"/>
          <p:cNvSpPr>
            <a:spLocks noGrp="1"/>
          </p:cNvSpPr>
          <p:nvPr>
            <p:ph type="subTitle" idx="1"/>
          </p:nvPr>
        </p:nvSpPr>
        <p:spPr>
          <a:xfrm>
            <a:off x="1733550" y="5700713"/>
            <a:ext cx="6400800" cy="982662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altLang="en-US" sz="1600" dirty="0" smtClean="0">
                <a:latin typeface="Arial" panose="020B0604020202020204" pitchFamily="34" charset="0"/>
              </a:rPr>
              <a:t>Debbie </a:t>
            </a:r>
            <a:r>
              <a:rPr lang="en-US" altLang="en-US" sz="1600" dirty="0" err="1" smtClean="0">
                <a:latin typeface="Arial" panose="020B0604020202020204" pitchFamily="34" charset="0"/>
              </a:rPr>
              <a:t>Lucus</a:t>
            </a:r>
            <a:r>
              <a:rPr lang="en-US" altLang="en-US" sz="1600" dirty="0" smtClean="0">
                <a:latin typeface="Arial" panose="020B0604020202020204" pitchFamily="34" charset="0"/>
              </a:rPr>
              <a:t>, MS, RD, CDE</a:t>
            </a:r>
            <a:endParaRPr lang="en-US" altLang="en-US" sz="1600" dirty="0">
              <a:latin typeface="Arial" panose="020B0604020202020204" pitchFamily="34" charset="0"/>
            </a:endParaRPr>
          </a:p>
          <a:p>
            <a:pPr algn="l"/>
            <a:r>
              <a:rPr lang="en-US" altLang="en-US" sz="1600" dirty="0">
                <a:latin typeface="Arial" panose="020B0604020202020204" pitchFamily="34" charset="0"/>
              </a:rPr>
              <a:t>Sutter Medical Foundation</a:t>
            </a:r>
          </a:p>
          <a:p>
            <a:pPr algn="l"/>
            <a:r>
              <a:rPr lang="en-US" altLang="en-US" sz="1600" dirty="0">
                <a:latin typeface="Arial" panose="020B0604020202020204" pitchFamily="34" charset="0"/>
              </a:rPr>
              <a:t>Patient Education Department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1846" y="2797680"/>
            <a:ext cx="3394364" cy="3394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49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Examples of Phytonutrients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1981200" y="1795464"/>
            <a:ext cx="8229600" cy="4029075"/>
          </a:xfrm>
        </p:spPr>
        <p:txBody>
          <a:bodyPr/>
          <a:lstStyle/>
          <a:p>
            <a:r>
              <a:rPr lang="en-US" altLang="en-US" u="sng" dirty="0" smtClean="0">
                <a:solidFill>
                  <a:srgbClr val="0070C0"/>
                </a:solidFill>
              </a:rPr>
              <a:t>Carotenoids </a:t>
            </a:r>
            <a:r>
              <a:rPr lang="en-US" altLang="en-US" dirty="0" smtClean="0"/>
              <a:t>– carrots, sweet potatoes, winter squash</a:t>
            </a:r>
          </a:p>
          <a:p>
            <a:r>
              <a:rPr lang="en-US" altLang="en-US" u="sng" dirty="0" smtClean="0">
                <a:solidFill>
                  <a:srgbClr val="0070C0"/>
                </a:solidFill>
              </a:rPr>
              <a:t>Lycopene </a:t>
            </a:r>
            <a:r>
              <a:rPr lang="en-US" altLang="en-US" dirty="0" smtClean="0"/>
              <a:t>– tomatoes, watermelon, pink grapefruit</a:t>
            </a:r>
          </a:p>
          <a:p>
            <a:r>
              <a:rPr lang="en-US" altLang="en-US" u="sng" dirty="0" smtClean="0">
                <a:solidFill>
                  <a:srgbClr val="0070C0"/>
                </a:solidFill>
              </a:rPr>
              <a:t>Lutein and zeaxanthin </a:t>
            </a:r>
            <a:r>
              <a:rPr lang="en-US" altLang="en-US" dirty="0" smtClean="0"/>
              <a:t>– spinach, kale, collards</a:t>
            </a:r>
          </a:p>
          <a:p>
            <a:r>
              <a:rPr lang="en-US" altLang="en-US" u="sng" dirty="0" smtClean="0">
                <a:solidFill>
                  <a:srgbClr val="0070C0"/>
                </a:solidFill>
              </a:rPr>
              <a:t>Flavonoids </a:t>
            </a:r>
            <a:r>
              <a:rPr lang="en-US" altLang="en-US" dirty="0" smtClean="0"/>
              <a:t>– blueberries, cranberries</a:t>
            </a:r>
          </a:p>
          <a:p>
            <a:r>
              <a:rPr lang="en-US" altLang="en-US" u="sng" dirty="0" smtClean="0">
                <a:solidFill>
                  <a:srgbClr val="0070C0"/>
                </a:solidFill>
              </a:rPr>
              <a:t>Resveratrol </a:t>
            </a:r>
            <a:r>
              <a:rPr lang="en-US" altLang="en-US" dirty="0" smtClean="0"/>
              <a:t>– grapes, grape juice and red wine</a:t>
            </a:r>
          </a:p>
          <a:p>
            <a:r>
              <a:rPr lang="en-US" altLang="en-US" u="sng" dirty="0" err="1" smtClean="0">
                <a:solidFill>
                  <a:schemeClr val="accent1"/>
                </a:solidFill>
              </a:rPr>
              <a:t>Glucosinolates</a:t>
            </a:r>
            <a:r>
              <a:rPr lang="en-US" altLang="en-US" u="sng" dirty="0" smtClean="0">
                <a:solidFill>
                  <a:schemeClr val="accent1"/>
                </a:solidFill>
              </a:rPr>
              <a:t> </a:t>
            </a:r>
            <a:r>
              <a:rPr lang="en-US" altLang="en-US" dirty="0" smtClean="0"/>
              <a:t>– cabbage, broccoli, cauliflower </a:t>
            </a:r>
            <a:endParaRPr lang="en-US" altLang="en-US" u="sng" dirty="0" smtClean="0">
              <a:solidFill>
                <a:schemeClr val="accent1"/>
              </a:solidFill>
            </a:endParaRPr>
          </a:p>
          <a:p>
            <a:r>
              <a:rPr lang="en-US" altLang="en-US" u="sng" dirty="0" err="1" smtClean="0">
                <a:solidFill>
                  <a:schemeClr val="accent1"/>
                </a:solidFill>
              </a:rPr>
              <a:t>Ellagic</a:t>
            </a:r>
            <a:r>
              <a:rPr lang="en-US" altLang="en-US" u="sng" dirty="0" smtClean="0">
                <a:solidFill>
                  <a:schemeClr val="accent1"/>
                </a:solidFill>
              </a:rPr>
              <a:t> acid</a:t>
            </a:r>
            <a:r>
              <a:rPr lang="en-US" altLang="en-US" dirty="0" smtClean="0"/>
              <a:t> – strawberries, raspberries, pomegranates </a:t>
            </a:r>
          </a:p>
          <a:p>
            <a:r>
              <a:rPr lang="en-US" altLang="en-US" u="sng" dirty="0" smtClean="0">
                <a:solidFill>
                  <a:schemeClr val="accent1"/>
                </a:solidFill>
              </a:rPr>
              <a:t>Phytoestrogens </a:t>
            </a:r>
            <a:r>
              <a:rPr lang="en-US" altLang="en-US" dirty="0" smtClean="0"/>
              <a:t> – soy milk, tofu, edamame  </a:t>
            </a:r>
            <a:endParaRPr lang="en-US" altLang="en-US" u="sng" dirty="0" smtClean="0">
              <a:solidFill>
                <a:schemeClr val="accent1"/>
              </a:solidFill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en-US" dirty="0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B1A52C6-05BE-4B4D-A25F-4B9795AB8A14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515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</a:rPr>
              <a:t>Spectrum of Plant-Based Diets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1670050" y="1600201"/>
            <a:ext cx="8686800" cy="4525963"/>
          </a:xfrm>
        </p:spPr>
        <p:txBody>
          <a:bodyPr/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en-US" smtClean="0">
                <a:latin typeface="Arial" panose="020B0604020202020204" pitchFamily="34" charset="0"/>
              </a:rPr>
              <a:t>Where do you want to be on the plant-based diet spectrum?</a:t>
            </a:r>
          </a:p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3C515EA-86E0-493C-A1B9-CA4BB74E26F0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/>
          </p:cNvGraphicFramePr>
          <p:nvPr/>
        </p:nvGraphicFramePr>
        <p:xfrm>
          <a:off x="1670051" y="2535383"/>
          <a:ext cx="8919457" cy="17733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150" name="Picture 7" descr="http://goodtoknow.media.ipcdigital.co.uk/111/000001679/c188/sun-dried-tomato-chicken-salad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050" y="4183063"/>
            <a:ext cx="2586038" cy="171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9" descr="http://www.taste.com.au/images/recipes/sfi/2007/11/18267_l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664" y="4183063"/>
            <a:ext cx="2867025" cy="190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11" descr="http://noblepig.com/images/2013/04/Cumcumber-Tomato-and-Garbanzo-Bean-Salad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451" y="4165601"/>
            <a:ext cx="2671763" cy="192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837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Vegan vs. Plant-based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Whole food, plant-based = whole real food that is not (or minimally) processed.</a:t>
            </a:r>
          </a:p>
          <a:p>
            <a:r>
              <a:rPr lang="en-US" sz="2400" dirty="0" smtClean="0"/>
              <a:t>Vegan = contains no animal products – not necessarily whole real food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555" y="4184220"/>
            <a:ext cx="2781300" cy="19556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6912" y="3867687"/>
            <a:ext cx="2883521" cy="2157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5389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Power Plate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213" y="2543779"/>
            <a:ext cx="4313237" cy="2957891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314" y="2222564"/>
            <a:ext cx="4023360" cy="3584448"/>
          </a:xfrm>
        </p:spPr>
      </p:pic>
    </p:spTree>
    <p:extLst>
      <p:ext uri="{BB962C8B-B14F-4D97-AF65-F5344CB8AC3E}">
        <p14:creationId xmlns:p14="http://schemas.microsoft.com/office/powerpoint/2010/main" val="2818919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Arial" panose="020B0604020202020204" pitchFamily="34" charset="0"/>
              </a:rPr>
              <a:t>Whole Intact Plant Foods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2360614" y="2041526"/>
            <a:ext cx="6681787" cy="4105275"/>
          </a:xfrm>
        </p:spPr>
        <p:txBody>
          <a:bodyPr/>
          <a:lstStyle/>
          <a:p>
            <a:pPr marL="0" indent="0">
              <a:defRPr/>
            </a:pPr>
            <a:r>
              <a:rPr lang="en-US" altLang="en-US" dirty="0" smtClean="0">
                <a:latin typeface="Arial" panose="020B0604020202020204" pitchFamily="34" charset="0"/>
              </a:rPr>
              <a:t>Eating foods instead of food products: 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altLang="en-US" dirty="0">
                <a:latin typeface="Arial" panose="020B0604020202020204" pitchFamily="34" charset="0"/>
              </a:rPr>
              <a:t>	</a:t>
            </a:r>
            <a:r>
              <a:rPr lang="en-US" altLang="en-US" dirty="0" smtClean="0">
                <a:latin typeface="Arial" panose="020B0604020202020204" pitchFamily="34" charset="0"/>
              </a:rPr>
              <a:t>Vegetables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altLang="en-US" dirty="0">
                <a:latin typeface="Arial" panose="020B0604020202020204" pitchFamily="34" charset="0"/>
              </a:rPr>
              <a:t>	</a:t>
            </a:r>
            <a:r>
              <a:rPr lang="en-US" altLang="en-US" dirty="0" smtClean="0">
                <a:latin typeface="Arial" panose="020B0604020202020204" pitchFamily="34" charset="0"/>
              </a:rPr>
              <a:t>Fruits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altLang="en-US" dirty="0">
                <a:latin typeface="Arial" panose="020B0604020202020204" pitchFamily="34" charset="0"/>
              </a:rPr>
              <a:t>	</a:t>
            </a:r>
            <a:r>
              <a:rPr lang="en-US" altLang="en-US" dirty="0" smtClean="0">
                <a:latin typeface="Arial" panose="020B0604020202020204" pitchFamily="34" charset="0"/>
              </a:rPr>
              <a:t>Beans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altLang="en-US" dirty="0">
                <a:latin typeface="Arial" panose="020B0604020202020204" pitchFamily="34" charset="0"/>
              </a:rPr>
              <a:t>	</a:t>
            </a:r>
            <a:r>
              <a:rPr lang="en-US" altLang="en-US" dirty="0" smtClean="0">
                <a:latin typeface="Arial" panose="020B0604020202020204" pitchFamily="34" charset="0"/>
              </a:rPr>
              <a:t>Nuts and Seeds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altLang="en-US" dirty="0">
                <a:latin typeface="Arial" panose="020B0604020202020204" pitchFamily="34" charset="0"/>
              </a:rPr>
              <a:t>	</a:t>
            </a:r>
            <a:r>
              <a:rPr lang="en-US" altLang="en-US" dirty="0" smtClean="0">
                <a:latin typeface="Arial" panose="020B0604020202020204" pitchFamily="34" charset="0"/>
              </a:rPr>
              <a:t>Whole intact grains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altLang="en-US" dirty="0">
                <a:latin typeface="Arial" panose="020B0604020202020204" pitchFamily="34" charset="0"/>
              </a:rPr>
              <a:t>	</a:t>
            </a:r>
            <a:r>
              <a:rPr lang="en-US" altLang="en-US" dirty="0" smtClean="0">
                <a:latin typeface="Arial" panose="020B0604020202020204" pitchFamily="34" charset="0"/>
              </a:rPr>
              <a:t>Herbs and spices</a:t>
            </a:r>
          </a:p>
          <a:p>
            <a:pPr algn="l">
              <a:defRPr/>
            </a:pPr>
            <a:endParaRPr lang="en-US" altLang="en-US" dirty="0" smtClean="0">
              <a:latin typeface="Arial" panose="020B0604020202020204" pitchFamily="34" charset="0"/>
            </a:endParaRPr>
          </a:p>
          <a:p>
            <a:pPr algn="l">
              <a:defRPr/>
            </a:pPr>
            <a:endParaRPr lang="en-US" altLang="en-US" dirty="0" smtClean="0">
              <a:latin typeface="Arial" panose="020B0604020202020204" pitchFamily="34" charset="0"/>
            </a:endParaRPr>
          </a:p>
          <a:p>
            <a:pPr algn="l">
              <a:defRPr/>
            </a:pPr>
            <a:endParaRPr lang="en-US" altLang="en-US" dirty="0" smtClean="0">
              <a:latin typeface="Arial" panose="020B0604020202020204" pitchFamily="34" charset="0"/>
            </a:endParaRPr>
          </a:p>
          <a:p>
            <a:pPr algn="l">
              <a:defRPr/>
            </a:pPr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spcBef>
                <a:spcPct val="20000"/>
              </a:spcBef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7C7C24F5-6D88-4F8D-8584-E0E86B7FA2D6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algn="r"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32773" name="Content Placeholder 3" descr="\\sfbufs\GregorW$\My Pictures\New Image Rx Foo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288" y="2827339"/>
            <a:ext cx="2551112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1706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6" descr="http://katesapartmentsteading.files.wordpress.com/2012/09/vegan-plat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6334" y="369887"/>
            <a:ext cx="3351212" cy="307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</a:rPr>
              <a:t>Food Groups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sz="3200" b="1" dirty="0">
                <a:solidFill>
                  <a:srgbClr val="FF0000"/>
                </a:solidFill>
              </a:rPr>
              <a:t>Fruit (3/day)</a:t>
            </a:r>
            <a:endParaRPr lang="en-US" sz="3200" dirty="0"/>
          </a:p>
          <a:p>
            <a:pPr>
              <a:buFont typeface="Arial" charset="0"/>
              <a:buChar char="•"/>
              <a:defRPr/>
            </a:pPr>
            <a:r>
              <a:rPr lang="en-US" sz="3200" b="1" dirty="0">
                <a:solidFill>
                  <a:srgbClr val="00B050"/>
                </a:solidFill>
              </a:rPr>
              <a:t>Vegetable (</a:t>
            </a:r>
            <a:r>
              <a:rPr lang="en-US" sz="3200" b="1" dirty="0" smtClean="0">
                <a:solidFill>
                  <a:srgbClr val="00B050"/>
                </a:solidFill>
              </a:rPr>
              <a:t>4+/</a:t>
            </a:r>
            <a:r>
              <a:rPr lang="en-US" sz="3200" b="1" dirty="0">
                <a:solidFill>
                  <a:srgbClr val="00B050"/>
                </a:solidFill>
              </a:rPr>
              <a:t>day)</a:t>
            </a:r>
            <a:endParaRPr lang="en-US" sz="2800" dirty="0"/>
          </a:p>
          <a:p>
            <a:pPr>
              <a:buFont typeface="Arial" charset="0"/>
              <a:buChar char="•"/>
              <a:defRPr/>
            </a:pPr>
            <a:r>
              <a:rPr lang="en-US" sz="2800" dirty="0"/>
              <a:t>A 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</a:rPr>
              <a:t>whole grain (5/day) </a:t>
            </a:r>
            <a:r>
              <a:rPr lang="en-US" sz="2800" dirty="0"/>
              <a:t>or starch with every meal </a:t>
            </a:r>
          </a:p>
          <a:p>
            <a:pPr>
              <a:buFont typeface="Arial" charset="0"/>
              <a:buChar char="•"/>
              <a:defRPr/>
            </a:pPr>
            <a:r>
              <a:rPr lang="en-US" sz="2800" dirty="0"/>
              <a:t>A 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</a:rPr>
              <a:t>protein (2/day)</a:t>
            </a:r>
            <a:r>
              <a:rPr lang="en-US" sz="2800" dirty="0"/>
              <a:t> or with                                  every meal </a:t>
            </a:r>
          </a:p>
        </p:txBody>
      </p:sp>
      <p:sp>
        <p:nvSpPr>
          <p:cNvPr id="9221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0D9596F-676E-4520-9635-315B4377A8D9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18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6" descr="http://katesapartmentsteading.files.wordpress.com/2012/09/vegan-plat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912" y="3255676"/>
            <a:ext cx="3738563" cy="342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</a:rPr>
              <a:t>Meal Planning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sz="2800" b="1" dirty="0">
                <a:solidFill>
                  <a:srgbClr val="FF0000"/>
                </a:solidFill>
              </a:rPr>
              <a:t>Fruit</a:t>
            </a:r>
            <a:r>
              <a:rPr lang="en-US" sz="2800" dirty="0"/>
              <a:t> </a:t>
            </a:r>
            <a:r>
              <a:rPr lang="en-US" dirty="0" smtClean="0"/>
              <a:t>and/or a </a:t>
            </a:r>
            <a:r>
              <a:rPr lang="en-US" sz="2800" b="1" dirty="0">
                <a:solidFill>
                  <a:srgbClr val="00B050"/>
                </a:solidFill>
              </a:rPr>
              <a:t>vegetable</a:t>
            </a:r>
            <a:r>
              <a:rPr lang="en-US" sz="2800" dirty="0"/>
              <a:t> </a:t>
            </a:r>
            <a:r>
              <a:rPr lang="en-US" dirty="0" smtClean="0"/>
              <a:t>with every meal </a:t>
            </a:r>
          </a:p>
          <a:p>
            <a:pPr>
              <a:buFont typeface="Arial" charset="0"/>
              <a:buChar char="•"/>
              <a:defRPr/>
            </a:pPr>
            <a:r>
              <a:rPr lang="en-US" dirty="0" smtClean="0"/>
              <a:t>A 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whole grain </a:t>
            </a:r>
            <a:r>
              <a:rPr lang="en-US" dirty="0" smtClean="0"/>
              <a:t>or starch with every meal </a:t>
            </a:r>
          </a:p>
          <a:p>
            <a:pPr>
              <a:buFont typeface="Arial" charset="0"/>
              <a:buChar char="•"/>
              <a:defRPr/>
            </a:pPr>
            <a:r>
              <a:rPr lang="en-US" dirty="0" smtClean="0"/>
              <a:t>A </a:t>
            </a:r>
            <a:r>
              <a:rPr lang="en-US" sz="2800" b="1" dirty="0">
                <a:solidFill>
                  <a:schemeClr val="accent4">
                    <a:lumMod val="75000"/>
                  </a:schemeClr>
                </a:solidFill>
              </a:rPr>
              <a:t>protein</a:t>
            </a:r>
            <a:r>
              <a:rPr lang="en-US" dirty="0" smtClean="0"/>
              <a:t> with every meal </a:t>
            </a:r>
            <a:endParaRPr lang="en-US" dirty="0"/>
          </a:p>
        </p:txBody>
      </p:sp>
      <p:sp>
        <p:nvSpPr>
          <p:cNvPr id="25605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908AC2F-4558-4F5E-9D7A-ECE2DC924474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162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Arial" panose="020B0604020202020204" pitchFamily="34" charset="0"/>
              </a:rPr>
              <a:t>Vegetables</a:t>
            </a: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1562100"/>
          </a:xfrm>
        </p:spPr>
        <p:txBody>
          <a:bodyPr>
            <a:normAutofit lnSpcReduction="1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Arial" panose="020B0604020202020204" pitchFamily="34" charset="0"/>
              </a:rPr>
              <a:t>Recommended minimum intake: 2.5 to 3 cups per day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Arial" panose="020B0604020202020204" pitchFamily="34" charset="0"/>
              </a:rPr>
              <a:t>Only 9% of Americans meet this goal </a:t>
            </a:r>
          </a:p>
          <a:p>
            <a:pPr algn="l"/>
            <a:endParaRPr lang="en-US" altLang="en-US" dirty="0" smtClean="0">
              <a:latin typeface="Arial" panose="020B0604020202020204" pitchFamily="34" charset="0"/>
            </a:endParaRPr>
          </a:p>
          <a:p>
            <a:pPr algn="l"/>
            <a:r>
              <a:rPr lang="en-US" altLang="en-US" dirty="0" smtClean="0">
                <a:latin typeface="Arial" panose="020B0604020202020204" pitchFamily="34" charset="0"/>
              </a:rPr>
              <a:t> </a:t>
            </a:r>
          </a:p>
          <a:p>
            <a:pPr algn="l"/>
            <a:endParaRPr lang="en-US" altLang="en-US" dirty="0" smtClean="0">
              <a:latin typeface="Arial" panose="020B0604020202020204" pitchFamily="34" charset="0"/>
            </a:endParaRPr>
          </a:p>
          <a:p>
            <a:pPr algn="l"/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spcBef>
                <a:spcPct val="20000"/>
              </a:spcBef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BE7946BF-A655-4A54-928D-FC4C399AF655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algn="r"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35845" name="Picture 6" descr="vegetable baske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313" y="2516188"/>
            <a:ext cx="5618162" cy="384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5366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Arial" panose="020B0604020202020204" pitchFamily="34" charset="0"/>
              </a:rPr>
              <a:t>Dark Green Vegetables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1766889" y="1600200"/>
            <a:ext cx="4802187" cy="4756150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panose="020B0604020202020204" pitchFamily="34" charset="0"/>
              </a:rPr>
              <a:t>Benefits: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panose="020B0604020202020204" pitchFamily="34" charset="0"/>
              </a:rPr>
              <a:t>High in Antioxidants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panose="020B0604020202020204" pitchFamily="34" charset="0"/>
              </a:rPr>
              <a:t>High in beta carotene, vitamin C, calcium, iron, B-Vitamins and fiber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panose="020B0604020202020204" pitchFamily="34" charset="0"/>
              </a:rPr>
              <a:t>Low in calories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panose="020B0604020202020204" pitchFamily="34" charset="0"/>
              </a:rPr>
              <a:t>Spinach; kale; Swiss chard; </a:t>
            </a:r>
            <a:r>
              <a:rPr lang="en-US" altLang="en-US" sz="2000" dirty="0" err="1">
                <a:latin typeface="Arial" panose="020B0604020202020204" pitchFamily="34" charset="0"/>
              </a:rPr>
              <a:t>bok</a:t>
            </a:r>
            <a:r>
              <a:rPr lang="en-US" altLang="en-US" sz="2000" dirty="0">
                <a:latin typeface="Arial" panose="020B0604020202020204" pitchFamily="34" charset="0"/>
              </a:rPr>
              <a:t> choy; collards, mustard, beet, turnip greens; and broccoli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panose="020B0604020202020204" pitchFamily="34" charset="0"/>
              </a:rPr>
              <a:t>Eat raw (salads) or cooked (sautéed  or steamed)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panose="020B0604020202020204" pitchFamily="34" charset="0"/>
              </a:rPr>
              <a:t>Add to soups, salads, grain dishes </a:t>
            </a:r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spcBef>
                <a:spcPct val="20000"/>
              </a:spcBef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E00293E7-226C-46F0-8F50-57A7C45CBB24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algn="r"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36869" name="Picture 6" descr="green ve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600200"/>
            <a:ext cx="3429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1393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Arial" panose="020B0604020202020204" pitchFamily="34" charset="0"/>
              </a:rPr>
              <a:t>Fruits</a:t>
            </a: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2544763" y="1600200"/>
            <a:ext cx="7021512" cy="1781978"/>
          </a:xfrm>
        </p:spPr>
        <p:txBody>
          <a:bodyPr>
            <a:normAutofit fontScale="92500" lnSpcReduction="1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Arial" panose="020B0604020202020204" pitchFamily="34" charset="0"/>
              </a:rPr>
              <a:t>Recommended intake: 2-3 cups per day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Arial" panose="020B0604020202020204" pitchFamily="34" charset="0"/>
              </a:rPr>
              <a:t>Only 13% of Americans meet this goal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Arial" panose="020B0604020202020204" pitchFamily="34" charset="0"/>
              </a:rPr>
              <a:t>Choose whole, intact fruits </a:t>
            </a:r>
          </a:p>
          <a:p>
            <a:pPr algn="l"/>
            <a:endParaRPr lang="en-US" altLang="en-US" dirty="0" smtClean="0">
              <a:latin typeface="Arial" panose="020B0604020202020204" pitchFamily="34" charset="0"/>
            </a:endParaRPr>
          </a:p>
          <a:p>
            <a:pPr algn="l"/>
            <a:r>
              <a:rPr lang="en-US" altLang="en-US" dirty="0" smtClean="0">
                <a:latin typeface="Arial" panose="020B0604020202020204" pitchFamily="34" charset="0"/>
              </a:rPr>
              <a:t> </a:t>
            </a:r>
          </a:p>
          <a:p>
            <a:pPr algn="l"/>
            <a:endParaRPr lang="en-US" altLang="en-US" dirty="0" smtClean="0">
              <a:latin typeface="Arial" panose="020B0604020202020204" pitchFamily="34" charset="0"/>
            </a:endParaRPr>
          </a:p>
          <a:p>
            <a:pPr algn="l"/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spcBef>
                <a:spcPct val="20000"/>
              </a:spcBef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9FB43A34-7731-4C55-A08D-0A4FD111DE8F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algn="r"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40965" name="Picture 4" descr="fresh frui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275" y="3492806"/>
            <a:ext cx="4662488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3307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 Red for Women 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Heart disease is #1 kill of women</a:t>
            </a:r>
          </a:p>
          <a:p>
            <a:r>
              <a:rPr lang="en-US" dirty="0" smtClean="0"/>
              <a:t>1 in 3 deaths/year </a:t>
            </a:r>
          </a:p>
          <a:p>
            <a:r>
              <a:rPr lang="en-US" dirty="0" smtClean="0"/>
              <a:t>1 women dies every minute from heart disease</a:t>
            </a:r>
          </a:p>
          <a:p>
            <a:r>
              <a:rPr lang="en-US" dirty="0" smtClean="0"/>
              <a:t>Yet only 1 in 5 think heart disease is her greatest threat</a:t>
            </a:r>
          </a:p>
          <a:p>
            <a:r>
              <a:rPr lang="en-US" dirty="0" smtClean="0"/>
              <a:t>AHA Life’s simple 7 (for heart and brain):</a:t>
            </a:r>
          </a:p>
          <a:p>
            <a:pPr lvl="1"/>
            <a:r>
              <a:rPr lang="en-US" dirty="0" smtClean="0"/>
              <a:t>1. Get active</a:t>
            </a:r>
          </a:p>
          <a:p>
            <a:pPr lvl="1"/>
            <a:r>
              <a:rPr lang="en-US" dirty="0" smtClean="0"/>
              <a:t>2. Control cholesterol</a:t>
            </a:r>
          </a:p>
          <a:p>
            <a:pPr lvl="1"/>
            <a:r>
              <a:rPr lang="en-US" dirty="0" smtClean="0"/>
              <a:t>3. Eat better</a:t>
            </a:r>
          </a:p>
          <a:p>
            <a:pPr lvl="1"/>
            <a:r>
              <a:rPr lang="en-US" dirty="0" smtClean="0"/>
              <a:t>4. Manage blood pressure</a:t>
            </a:r>
          </a:p>
          <a:p>
            <a:pPr lvl="1"/>
            <a:r>
              <a:rPr lang="en-US" dirty="0" smtClean="0"/>
              <a:t>5. Lose weight (if you need to)</a:t>
            </a:r>
          </a:p>
          <a:p>
            <a:pPr lvl="1"/>
            <a:r>
              <a:rPr lang="en-US" dirty="0" smtClean="0"/>
              <a:t>6. Lower blood sugar</a:t>
            </a:r>
          </a:p>
          <a:p>
            <a:pPr lvl="1"/>
            <a:r>
              <a:rPr lang="en-US" dirty="0" smtClean="0"/>
              <a:t>7. Stop smoking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240" y="2641286"/>
            <a:ext cx="2857500" cy="276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5" descr="Berri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600" y="4291014"/>
            <a:ext cx="3360738" cy="25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</a:rPr>
              <a:t>Berries</a:t>
            </a:r>
          </a:p>
        </p:txBody>
      </p:sp>
      <p:sp>
        <p:nvSpPr>
          <p:cNvPr id="43012" name="Content Placeholder 2"/>
          <p:cNvSpPr>
            <a:spLocks noGrp="1"/>
          </p:cNvSpPr>
          <p:nvPr>
            <p:ph idx="1"/>
          </p:nvPr>
        </p:nvSpPr>
        <p:spPr>
          <a:xfrm>
            <a:off x="1981201" y="1425576"/>
            <a:ext cx="5294313" cy="4525963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Arial" panose="020B0604020202020204" pitchFamily="34" charset="0"/>
              </a:rPr>
              <a:t>Benefits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Arial" panose="020B0604020202020204" pitchFamily="34" charset="0"/>
              </a:rPr>
              <a:t>High in antioxidants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Arial" panose="020B0604020202020204" pitchFamily="34" charset="0"/>
              </a:rPr>
              <a:t>High in vitamins, minerals and fiber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Arial" panose="020B0604020202020204" pitchFamily="34" charset="0"/>
              </a:rPr>
              <a:t>Low in calories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Arial" panose="020B0604020202020204" pitchFamily="34" charset="0"/>
              </a:rPr>
              <a:t>Buy fresh or frozen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Arial" panose="020B0604020202020204" pitchFamily="34" charset="0"/>
              </a:rPr>
              <a:t>Great substitute for dessert !</a:t>
            </a:r>
          </a:p>
        </p:txBody>
      </p:sp>
      <p:sp>
        <p:nvSpPr>
          <p:cNvPr id="4301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spcBef>
                <a:spcPct val="20000"/>
              </a:spcBef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23ADA8C3-C95A-4237-AD41-BB298536686B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algn="r"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43014" name="Picture 6" descr="blueberrie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5514" y="1677989"/>
            <a:ext cx="2689225" cy="400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6599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6" descr="cupcak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350" y="1263651"/>
            <a:ext cx="3436938" cy="412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7" name="Content Placeholder 4" descr="peach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57500" y="2628900"/>
            <a:ext cx="2901950" cy="2901950"/>
          </a:xfrm>
        </p:spPr>
      </p:pic>
      <p:sp>
        <p:nvSpPr>
          <p:cNvPr id="4198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Fruit is nature’s candy</a:t>
            </a:r>
          </a:p>
        </p:txBody>
      </p:sp>
      <p:sp>
        <p:nvSpPr>
          <p:cNvPr id="4198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94C213E-FBA7-4C63-8FEE-F742169D29D6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35846" name="TextBox 5"/>
          <p:cNvSpPr txBox="1">
            <a:spLocks noChangeArrowheads="1"/>
          </p:cNvSpPr>
          <p:nvPr/>
        </p:nvSpPr>
        <p:spPr bwMode="auto">
          <a:xfrm>
            <a:off x="3000376" y="5530850"/>
            <a:ext cx="2555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15 grams carbohydrate</a:t>
            </a:r>
          </a:p>
        </p:txBody>
      </p:sp>
      <p:sp>
        <p:nvSpPr>
          <p:cNvPr id="35847" name="TextBox 6"/>
          <p:cNvSpPr txBox="1">
            <a:spLocks noChangeArrowheads="1"/>
          </p:cNvSpPr>
          <p:nvPr/>
        </p:nvSpPr>
        <p:spPr bwMode="auto">
          <a:xfrm>
            <a:off x="6526214" y="5530850"/>
            <a:ext cx="2555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45 grams carbohydrate</a:t>
            </a:r>
          </a:p>
        </p:txBody>
      </p:sp>
    </p:spTree>
    <p:extLst>
      <p:ext uri="{BB962C8B-B14F-4D97-AF65-F5344CB8AC3E}">
        <p14:creationId xmlns:p14="http://schemas.microsoft.com/office/powerpoint/2010/main" val="2025132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8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6" grpId="0" build="allAtOnce"/>
      <p:bldP spid="35847" grpId="0" build="allAtOnce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6" descr="Grain-varieties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803400"/>
            <a:ext cx="2743200" cy="359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Arial" panose="020B0604020202020204" pitchFamily="34" charset="0"/>
              </a:rPr>
              <a:t>Whole Intact Grains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>
          <a:xfrm>
            <a:off x="1981200" y="1600200"/>
            <a:ext cx="5486400" cy="4756150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panose="020B0604020202020204" pitchFamily="34" charset="0"/>
              </a:rPr>
              <a:t>Benefits: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panose="020B0604020202020204" pitchFamily="34" charset="0"/>
              </a:rPr>
              <a:t>High in antioxidants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panose="020B0604020202020204" pitchFamily="34" charset="0"/>
              </a:rPr>
              <a:t>High in fiber, lots of minerals, lots of B vitamins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panose="020B0604020202020204" pitchFamily="34" charset="0"/>
              </a:rPr>
              <a:t>20 nutrients in total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panose="020B0604020202020204" pitchFamily="34" charset="0"/>
              </a:rPr>
              <a:t>Examples: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panose="020B0604020202020204" pitchFamily="34" charset="0"/>
              </a:rPr>
              <a:t>Hulled barley, brown rice, </a:t>
            </a:r>
            <a:r>
              <a:rPr lang="en-US" altLang="en-US" sz="2000" dirty="0" err="1">
                <a:latin typeface="Arial" panose="020B0604020202020204" pitchFamily="34" charset="0"/>
              </a:rPr>
              <a:t>farro</a:t>
            </a:r>
            <a:r>
              <a:rPr lang="en-US" altLang="en-US" sz="2000" dirty="0">
                <a:latin typeface="Arial" panose="020B0604020202020204" pitchFamily="34" charset="0"/>
              </a:rPr>
              <a:t>, oat goats, quinoa, wheat berries, wild rice</a:t>
            </a:r>
          </a:p>
          <a:p>
            <a:pPr lvl="1">
              <a:buFont typeface="Arial" panose="020B0604020202020204" pitchFamily="34" charset="0"/>
              <a:buNone/>
            </a:pPr>
            <a:r>
              <a:rPr lang="en-US" altLang="en-US" sz="2000" dirty="0">
                <a:latin typeface="Arial" panose="020B0604020202020204" pitchFamily="34" charset="0"/>
              </a:rPr>
              <a:t>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panose="020B0604020202020204" pitchFamily="34" charset="0"/>
              </a:rPr>
              <a:t>Replace flour products with whole intact grains.  Steel cut oats and cracked wheat are close to intact grains.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altLang="en-US" sz="2000" dirty="0">
              <a:latin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altLang="en-US" sz="2000" dirty="0">
              <a:latin typeface="Arial" panose="020B0604020202020204" pitchFamily="34" charset="0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spcBef>
                <a:spcPct val="20000"/>
              </a:spcBef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E56FFE5E-BCCE-4E26-8BD3-3366EE566C62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algn="r"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3785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6" descr="Grain-varieties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850" y="1731964"/>
            <a:ext cx="3201988" cy="419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</a:rPr>
              <a:t>Whole Intact Grains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>
          <a:xfrm>
            <a:off x="1981200" y="1600200"/>
            <a:ext cx="5486400" cy="4756150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endParaRPr lang="en-US" altLang="en-US" sz="2000">
              <a:latin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altLang="en-US" sz="2000">
              <a:latin typeface="Arial" panose="020B0604020202020204" pitchFamily="34" charset="0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spcBef>
                <a:spcPct val="20000"/>
              </a:spcBef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876E7340-53B2-4AA8-9CA0-0A5C8FFEFC64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algn="r"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45062" name="Picture 5" descr="kernel of whea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1" y="1803400"/>
            <a:ext cx="2805113" cy="412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2073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Arial" panose="020B0604020202020204" pitchFamily="34" charset="0"/>
              </a:rPr>
              <a:t>Beans and Lentils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1806576" y="1600200"/>
            <a:ext cx="5459413" cy="4756150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Arial" panose="020B0604020202020204" pitchFamily="34" charset="0"/>
              </a:rPr>
              <a:t>Benefits: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Arial" panose="020B0604020202020204" pitchFamily="34" charset="0"/>
              </a:rPr>
              <a:t>High in antioxidants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Arial" panose="020B0604020202020204" pitchFamily="34" charset="0"/>
              </a:rPr>
              <a:t>Source of protein &amp; fiber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Arial" panose="020B0604020202020204" pitchFamily="34" charset="0"/>
              </a:rPr>
              <a:t>High in iron, zinc, folate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Arial" panose="020B0604020202020204" pitchFamily="34" charset="0"/>
              </a:rPr>
              <a:t>Associated with lower risk of cancer, diabetes, obesity, heart disease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altLang="en-US" dirty="0" smtClean="0">
              <a:latin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Arial" panose="020B0604020202020204" pitchFamily="34" charset="0"/>
              </a:rPr>
              <a:t>Add to soups, salads, and whole grain dishes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altLang="en-US" dirty="0" smtClean="0">
              <a:latin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Arial" panose="020B0604020202020204" pitchFamily="34" charset="0"/>
              </a:rPr>
              <a:t>Canned beans are okay – buy low sodium </a:t>
            </a: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spcBef>
                <a:spcPct val="20000"/>
              </a:spcBef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D41FEA8D-0076-45B9-A2E3-07672FD587ED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algn="r"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46085" name="Picture 6" descr="Beans_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331" y="1264555"/>
            <a:ext cx="3502025" cy="443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8694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Arial" panose="020B0604020202020204" pitchFamily="34" charset="0"/>
              </a:rPr>
              <a:t>Nuts and Seeds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>
          <a:xfrm>
            <a:off x="2589212" y="1603664"/>
            <a:ext cx="8915400" cy="3777622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altLang="en-US" smtClean="0">
                <a:latin typeface="Arial" panose="020B0604020202020204" pitchFamily="34" charset="0"/>
              </a:rPr>
              <a:t>Benefits: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mtClean="0">
                <a:latin typeface="Arial" panose="020B0604020202020204" pitchFamily="34" charset="0"/>
              </a:rPr>
              <a:t>Naturally occurring plant stanols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mtClean="0">
                <a:latin typeface="Arial" panose="020B0604020202020204" pitchFamily="34" charset="0"/>
              </a:rPr>
              <a:t>Heart-healthy omega-3 fatty acids (flax, chia, walnuts)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mtClean="0">
                <a:latin typeface="Arial" panose="020B0604020202020204" pitchFamily="34" charset="0"/>
              </a:rPr>
              <a:t>High fiber, protein, magnesium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altLang="en-US" smtClean="0">
                <a:latin typeface="Arial" panose="020B0604020202020204" pitchFamily="34" charset="0"/>
              </a:rPr>
              <a:t>Eat 2-4 tablespoons everyday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altLang="en-US" smtClean="0">
                <a:latin typeface="Arial" panose="020B0604020202020204" pitchFamily="34" charset="0"/>
              </a:rPr>
              <a:t>Watch portions – they are high in calories and fat</a:t>
            </a: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spcBef>
                <a:spcPct val="20000"/>
              </a:spcBef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454C4854-A974-4399-B344-F72864897857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algn="r">
                <a:spcBef>
                  <a:spcPct val="0"/>
                </a:spcBef>
                <a:buFontTx/>
                <a:buNone/>
              </a:pPr>
              <a:t>25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Picture 8" descr="http://blog.keranique.com/wp-content/uploads/2013/01/01-09-13-Mixed-nuts.jpg"/>
          <p:cNvPicPr>
            <a:picLocks noChangeAspect="1" noChangeArrowheads="1"/>
          </p:cNvPicPr>
          <p:nvPr/>
        </p:nvPicPr>
        <p:blipFill>
          <a:blip r:embed="rId2"/>
          <a:srcRect b="6333"/>
          <a:stretch>
            <a:fillRect/>
          </a:stretch>
        </p:blipFill>
        <p:spPr bwMode="auto">
          <a:xfrm>
            <a:off x="4610100" y="4548188"/>
            <a:ext cx="2973388" cy="2019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8134" name="Picture 5" descr="flax-seed-in-spoon_op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1" y="4805363"/>
            <a:ext cx="2379663" cy="191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5" name="Picture 6" descr="pure-chia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0351" y="4805363"/>
            <a:ext cx="2555875" cy="191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9029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Arial" panose="020B0604020202020204" pitchFamily="34" charset="0"/>
              </a:rPr>
              <a:t>Herbs and Spices</a:t>
            </a: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>
          <a:xfrm>
            <a:off x="1981200" y="1600201"/>
            <a:ext cx="4940300" cy="4943475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panose="020B0604020202020204" pitchFamily="34" charset="0"/>
              </a:rPr>
              <a:t>Herbs and spices are possibly the most antioxidant-rich food ingredients in our diet</a:t>
            </a:r>
          </a:p>
          <a:p>
            <a:pPr algn="l"/>
            <a:endParaRPr lang="en-US" altLang="en-US" sz="2000" dirty="0">
              <a:latin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panose="020B0604020202020204" pitchFamily="34" charset="0"/>
              </a:rPr>
              <a:t>Spices such as cinnamon, cloves, bay leaves, and turmeric display insulin-enhancing activity  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altLang="en-US" sz="2000" dirty="0">
              <a:latin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altLang="en-US" sz="2000" u="sng" dirty="0">
                <a:latin typeface="Arial" panose="020B0604020202020204" pitchFamily="34" charset="0"/>
              </a:rPr>
              <a:t>Cinnamon</a:t>
            </a:r>
            <a:r>
              <a:rPr lang="en-US" altLang="en-US" sz="2000" dirty="0">
                <a:latin typeface="Arial" panose="020B0604020202020204" pitchFamily="34" charset="0"/>
              </a:rPr>
              <a:t> may help reduce fasting blood sugars, lipids, triglycerides, LDL, and total cholesterol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panose="020B0604020202020204" pitchFamily="34" charset="0"/>
              </a:rPr>
              <a:t>As little as ¼ tsp of cinnamon per day had beneficial effects 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altLang="en-US" sz="2000" dirty="0">
              <a:latin typeface="Arial" panose="020B0604020202020204" pitchFamily="34" charset="0"/>
            </a:endParaRPr>
          </a:p>
          <a:p>
            <a:pPr algn="l"/>
            <a:endParaRPr lang="en-US" altLang="en-US" sz="2000" dirty="0">
              <a:latin typeface="Arial" panose="020B0604020202020204" pitchFamily="34" charset="0"/>
            </a:endParaRPr>
          </a:p>
          <a:p>
            <a:pPr algn="l"/>
            <a:endParaRPr lang="en-US" altLang="en-US" sz="2000" dirty="0">
              <a:latin typeface="Arial" panose="020B0604020202020204" pitchFamily="34" charset="0"/>
            </a:endParaRP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spcBef>
                <a:spcPct val="20000"/>
              </a:spcBef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574854E0-F82C-4A70-80B0-070B7839D2B1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algn="r">
                <a:spcBef>
                  <a:spcPct val="0"/>
                </a:spcBef>
                <a:buFontTx/>
                <a:buNone/>
              </a:pPr>
              <a:t>26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51205" name="Picture 6" descr="http://citronlimette.com/wp-content/uploads/2013/09/Quinoa-Oatmeal-Breakfast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3114" y="1487488"/>
            <a:ext cx="3246437" cy="486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3111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</a:rPr>
              <a:t>Herb Gardens</a:t>
            </a:r>
          </a:p>
        </p:txBody>
      </p:sp>
      <p:pic>
        <p:nvPicPr>
          <p:cNvPr id="52227" name="Content Placeholder 4" descr="herb garden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17738" y="1477964"/>
            <a:ext cx="2546350" cy="3521075"/>
          </a:xfrm>
        </p:spPr>
      </p:pic>
      <p:sp>
        <p:nvSpPr>
          <p:cNvPr id="5222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spcBef>
                <a:spcPct val="20000"/>
              </a:spcBef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98046CD7-F411-4EC3-AE82-EDA4F8D4EA89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algn="r">
                <a:spcBef>
                  <a:spcPct val="0"/>
                </a:spcBef>
                <a:buFontTx/>
                <a:buNone/>
              </a:pPr>
              <a:t>27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52229" name="Picture 5" descr="herb-garde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463" y="1477963"/>
            <a:ext cx="508635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0" name="Picture 6" descr="fresh_herbs_banne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463" y="4760914"/>
            <a:ext cx="5480050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1" name="Picture 6" descr="http://sunnyside-gardens.com/wp-content/uploads/2013/04/HERBS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7739" y="4084638"/>
            <a:ext cx="2917825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4230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</a:rPr>
              <a:t>Plant-based Breakfast</a:t>
            </a:r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394589C-590D-42DA-AB3E-E1036D7B0E85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5124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dirty="0" smtClean="0">
                <a:latin typeface="Arial" charset="0"/>
              </a:rPr>
              <a:t>Remember, 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2800" b="1" dirty="0">
                <a:solidFill>
                  <a:srgbClr val="FF0000"/>
                </a:solidFill>
              </a:rPr>
              <a:t>Fruit</a:t>
            </a:r>
            <a:r>
              <a:rPr lang="en-US" sz="2800" dirty="0"/>
              <a:t> </a:t>
            </a:r>
            <a:r>
              <a:rPr lang="en-US" dirty="0" smtClean="0"/>
              <a:t>and/or a </a:t>
            </a:r>
            <a:r>
              <a:rPr lang="en-US" sz="2800" b="1" dirty="0">
                <a:solidFill>
                  <a:srgbClr val="00B050"/>
                </a:solidFill>
              </a:rPr>
              <a:t>vegetable</a:t>
            </a:r>
            <a:endParaRPr lang="en-US" dirty="0" smtClean="0"/>
          </a:p>
          <a:p>
            <a:pPr lvl="1">
              <a:buFont typeface="Arial" charset="0"/>
              <a:buChar char="–"/>
              <a:defRPr/>
            </a:pPr>
            <a:r>
              <a:rPr lang="en-US" dirty="0" smtClean="0"/>
              <a:t>A 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whole grain </a:t>
            </a:r>
            <a:r>
              <a:rPr lang="en-US" dirty="0" smtClean="0"/>
              <a:t>or starch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 smtClean="0"/>
              <a:t>A </a:t>
            </a:r>
            <a:r>
              <a:rPr lang="en-US" sz="2800" b="1" dirty="0">
                <a:solidFill>
                  <a:schemeClr val="accent4">
                    <a:lumMod val="75000"/>
                  </a:schemeClr>
                </a:solidFill>
              </a:rPr>
              <a:t>protein</a:t>
            </a:r>
            <a:endParaRPr lang="en-US" dirty="0" smtClean="0"/>
          </a:p>
          <a:p>
            <a:pPr>
              <a:buFont typeface="Arial" charset="0"/>
              <a:buChar char="•"/>
              <a:defRPr/>
            </a:pPr>
            <a:r>
              <a:rPr lang="en-US" dirty="0" smtClean="0"/>
              <a:t>Ideas?</a:t>
            </a:r>
          </a:p>
          <a:p>
            <a:pPr lvl="1">
              <a:buFont typeface="Arial" charset="0"/>
              <a:buChar char="–"/>
              <a:defRPr/>
            </a:pPr>
            <a:endParaRPr lang="en-US" dirty="0" smtClean="0">
              <a:latin typeface="Arial" charset="0"/>
            </a:endParaRPr>
          </a:p>
        </p:txBody>
      </p:sp>
      <p:pic>
        <p:nvPicPr>
          <p:cNvPr id="30725" name="Picture 6" descr="http://citronlimette.com/wp-content/uploads/2013/09/Quinoa-Oatmeal-Breakfast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3114" y="1487488"/>
            <a:ext cx="3246437" cy="486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006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</a:rPr>
              <a:t>Plant-Based Lunch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dirty="0" smtClean="0">
                <a:latin typeface="Arial" charset="0"/>
              </a:rPr>
              <a:t>Remember, 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2800" b="1" dirty="0">
                <a:solidFill>
                  <a:srgbClr val="FF0000"/>
                </a:solidFill>
              </a:rPr>
              <a:t>Fruit</a:t>
            </a:r>
            <a:r>
              <a:rPr lang="en-US" sz="2800" dirty="0"/>
              <a:t> </a:t>
            </a:r>
            <a:r>
              <a:rPr lang="en-US" dirty="0" smtClean="0"/>
              <a:t>and/or a </a:t>
            </a:r>
            <a:r>
              <a:rPr lang="en-US" sz="2800" b="1" dirty="0">
                <a:solidFill>
                  <a:srgbClr val="00B050"/>
                </a:solidFill>
              </a:rPr>
              <a:t>vegetable</a:t>
            </a:r>
            <a:endParaRPr lang="en-US" dirty="0" smtClean="0"/>
          </a:p>
          <a:p>
            <a:pPr lvl="1">
              <a:buFont typeface="Arial" charset="0"/>
              <a:buChar char="–"/>
              <a:defRPr/>
            </a:pPr>
            <a:r>
              <a:rPr lang="en-US" dirty="0" smtClean="0"/>
              <a:t>A 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whole grain </a:t>
            </a:r>
            <a:r>
              <a:rPr lang="en-US" dirty="0" smtClean="0"/>
              <a:t>or starch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 smtClean="0"/>
              <a:t>A </a:t>
            </a:r>
            <a:r>
              <a:rPr lang="en-US" sz="2800" b="1" dirty="0">
                <a:solidFill>
                  <a:schemeClr val="accent4">
                    <a:lumMod val="75000"/>
                  </a:schemeClr>
                </a:solidFill>
              </a:rPr>
              <a:t>protein</a:t>
            </a:r>
            <a:endParaRPr lang="en-US" dirty="0" smtClean="0"/>
          </a:p>
          <a:p>
            <a:pPr>
              <a:buFont typeface="Arial" charset="0"/>
              <a:buChar char="•"/>
              <a:defRPr/>
            </a:pPr>
            <a:r>
              <a:rPr lang="en-US" dirty="0" smtClean="0"/>
              <a:t>Ideas?</a:t>
            </a:r>
          </a:p>
          <a:p>
            <a:pPr>
              <a:buFont typeface="Arial" charset="0"/>
              <a:buChar char="•"/>
              <a:defRPr/>
            </a:pPr>
            <a:endParaRPr lang="en-US" dirty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9973377-3E57-4270-A1E1-21569858E58D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31749" name="Picture 6" descr="https://www.kashi.com/image/pim/mobile/1084_Her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3887" y="2337954"/>
            <a:ext cx="4530725" cy="287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382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dirty="0" smtClean="0">
              <a:latin typeface="Arial" panose="020B0604020202020204" pitchFamily="34" charset="0"/>
            </a:endParaRPr>
          </a:p>
        </p:txBody>
      </p:sp>
      <p:pic>
        <p:nvPicPr>
          <p:cNvPr id="17412" name="Picture 5" descr="C:\Users\GregorW\Desktop\photos and images\hippocrates-quot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0" y="2152650"/>
            <a:ext cx="7620000" cy="3378200"/>
          </a:xfrm>
          <a:noFill/>
        </p:spPr>
      </p:pic>
      <p:sp>
        <p:nvSpPr>
          <p:cNvPr id="1741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spcBef>
                <a:spcPct val="20000"/>
              </a:spcBef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FB115AA3-56BA-4682-A84F-AFF8D67D86EA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algn="r"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280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</a:rPr>
              <a:t>Plant-Based Dinner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dirty="0" smtClean="0">
                <a:latin typeface="Arial" charset="0"/>
              </a:rPr>
              <a:t>Remember, 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2800" b="1" dirty="0">
                <a:solidFill>
                  <a:srgbClr val="FF0000"/>
                </a:solidFill>
              </a:rPr>
              <a:t>Fruit</a:t>
            </a:r>
            <a:r>
              <a:rPr lang="en-US" sz="2800" dirty="0"/>
              <a:t> </a:t>
            </a:r>
            <a:r>
              <a:rPr lang="en-US" dirty="0" smtClean="0"/>
              <a:t>and/or a </a:t>
            </a:r>
            <a:r>
              <a:rPr lang="en-US" sz="2800" b="1" dirty="0">
                <a:solidFill>
                  <a:srgbClr val="00B050"/>
                </a:solidFill>
              </a:rPr>
              <a:t>vegetable</a:t>
            </a:r>
            <a:endParaRPr lang="en-US" dirty="0" smtClean="0"/>
          </a:p>
          <a:p>
            <a:pPr lvl="1">
              <a:buFont typeface="Arial" charset="0"/>
              <a:buChar char="–"/>
              <a:defRPr/>
            </a:pPr>
            <a:r>
              <a:rPr lang="en-US" dirty="0" smtClean="0"/>
              <a:t>A 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whole grain </a:t>
            </a:r>
            <a:r>
              <a:rPr lang="en-US" dirty="0" smtClean="0"/>
              <a:t>or starch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 smtClean="0"/>
              <a:t>A </a:t>
            </a:r>
            <a:r>
              <a:rPr lang="en-US" sz="2800" b="1" dirty="0">
                <a:solidFill>
                  <a:schemeClr val="accent4">
                    <a:lumMod val="75000"/>
                  </a:schemeClr>
                </a:solidFill>
              </a:rPr>
              <a:t>protein</a:t>
            </a:r>
            <a:endParaRPr lang="en-US" dirty="0" smtClean="0"/>
          </a:p>
          <a:p>
            <a:pPr>
              <a:buFont typeface="Arial" charset="0"/>
              <a:buChar char="•"/>
              <a:defRPr/>
            </a:pPr>
            <a:r>
              <a:rPr lang="en-US" dirty="0" smtClean="0"/>
              <a:t>Ideas?</a:t>
            </a:r>
          </a:p>
          <a:p>
            <a:pPr>
              <a:buFont typeface="Arial" charset="0"/>
              <a:buChar char="•"/>
              <a:defRPr/>
            </a:pPr>
            <a:endParaRPr lang="en-US" dirty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C990B25-0F63-46F6-AAAE-51F521AC484F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30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32773" name="Picture 6" descr="http://www.vegetariansrecipes.org/pictures/Awesome-Veggie-Stir-Fr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912" y="2523017"/>
            <a:ext cx="3568700" cy="299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830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 descr="http://ecx.images-amazon.com/images/I/41YDEX2FMW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738" y="3086100"/>
            <a:ext cx="377190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</a:rPr>
              <a:t>Plant-Based Snacks</a:t>
            </a:r>
          </a:p>
        </p:txBody>
      </p:sp>
      <p:sp>
        <p:nvSpPr>
          <p:cNvPr id="33796" name="Content Placeholder 2"/>
          <p:cNvSpPr>
            <a:spLocks noGrp="1"/>
          </p:cNvSpPr>
          <p:nvPr>
            <p:ph idx="1"/>
          </p:nvPr>
        </p:nvSpPr>
        <p:spPr>
          <a:xfrm>
            <a:off x="1981200" y="1430338"/>
            <a:ext cx="8229600" cy="4525962"/>
          </a:xfrm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</a:rPr>
              <a:t>Ideas?</a:t>
            </a:r>
          </a:p>
        </p:txBody>
      </p:sp>
      <p:sp>
        <p:nvSpPr>
          <p:cNvPr id="33797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2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33798" name="Picture 7" descr="http://upload.wikimedia.org/wikipedia/commons/1/15/Red_Appl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6826" y="4640264"/>
            <a:ext cx="2447925" cy="221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Picture 9" descr="http://www.lauralondonfitness.com/uploads/SK-Hummus-940x62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6826" y="1658938"/>
            <a:ext cx="3897313" cy="259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0" name="Picture 11" descr="http://www.cafezupas.com/wp-content/uploads/2009/07/dscn5023jpg1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613" y="2006600"/>
            <a:ext cx="2881312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936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</a:rPr>
              <a:t>Considerations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</a:rPr>
              <a:t>Vitamin B</a:t>
            </a:r>
            <a:r>
              <a:rPr lang="en-US" altLang="en-US" baseline="-25000" smtClean="0">
                <a:latin typeface="Arial" panose="020B0604020202020204" pitchFamily="34" charset="0"/>
              </a:rPr>
              <a:t>12</a:t>
            </a:r>
            <a:r>
              <a:rPr lang="en-US" altLang="en-US" smtClean="0">
                <a:latin typeface="Arial" panose="020B0604020202020204" pitchFamily="34" charset="0"/>
              </a:rPr>
              <a:t> supplementation for vegans: </a:t>
            </a:r>
          </a:p>
          <a:p>
            <a:pPr lvl="1"/>
            <a:r>
              <a:rPr lang="en-US" altLang="en-US" smtClean="0">
                <a:latin typeface="Arial" panose="020B0604020202020204" pitchFamily="34" charset="0"/>
              </a:rPr>
              <a:t>It is recommended that children and adults take a daily multivitamin or B</a:t>
            </a:r>
            <a:r>
              <a:rPr lang="en-US" altLang="en-US" baseline="-25000" smtClean="0">
                <a:latin typeface="Arial" panose="020B0604020202020204" pitchFamily="34" charset="0"/>
              </a:rPr>
              <a:t>12</a:t>
            </a:r>
            <a:r>
              <a:rPr lang="en-US" altLang="en-US" smtClean="0">
                <a:latin typeface="Arial" panose="020B0604020202020204" pitchFamily="34" charset="0"/>
              </a:rPr>
              <a:t> supplement of at least 5 micrograms per day.</a:t>
            </a:r>
            <a:r>
              <a:rPr lang="en-US" altLang="en-US" baseline="30000" smtClean="0">
                <a:latin typeface="Arial" panose="020B0604020202020204" pitchFamily="34" charset="0"/>
              </a:rPr>
              <a:t>8 </a:t>
            </a:r>
            <a:r>
              <a:rPr lang="en-US" altLang="en-US" smtClean="0">
                <a:latin typeface="Arial" panose="020B0604020202020204" pitchFamily="34" charset="0"/>
              </a:rPr>
              <a:t> </a:t>
            </a:r>
          </a:p>
          <a:p>
            <a:r>
              <a:rPr lang="en-US" altLang="en-US" smtClean="0">
                <a:latin typeface="Arial" panose="020B0604020202020204" pitchFamily="34" charset="0"/>
              </a:rPr>
              <a:t>Plenty of calcium is eaten in green leafy vegetables and legumes.  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D7E1797-9831-4DBB-89C5-0DF22B4AE8BB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32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23557" name="Picture 10" descr="http://www.simplyrecipes.com/wp-content/uploads/2005/02/swiss-char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914" y="3821113"/>
            <a:ext cx="4078287" cy="271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609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</a:rPr>
              <a:t>Theme of Good Health</a:t>
            </a: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>
          <a:xfrm>
            <a:off x="1778001" y="1600201"/>
            <a:ext cx="8691563" cy="4525963"/>
          </a:xfrm>
        </p:spPr>
        <p:txBody>
          <a:bodyPr/>
          <a:lstStyle/>
          <a:p>
            <a:r>
              <a:rPr lang="en-US" altLang="en-US" dirty="0" smtClean="0">
                <a:latin typeface="Arial" panose="020B0604020202020204" pitchFamily="34" charset="0"/>
              </a:rPr>
              <a:t>If you have no desire to go 100% plant-based,  that’s completely fine!</a:t>
            </a:r>
          </a:p>
          <a:p>
            <a:r>
              <a:rPr lang="en-US" altLang="en-US" dirty="0" smtClean="0">
                <a:latin typeface="Arial" panose="020B0604020202020204" pitchFamily="34" charset="0"/>
              </a:rPr>
              <a:t>These are the most important goals upon which we all agree:</a:t>
            </a:r>
          </a:p>
          <a:p>
            <a:pPr algn="l"/>
            <a:endParaRPr lang="en-US" altLang="en-US" dirty="0" smtClean="0">
              <a:latin typeface="Arial" panose="020B0604020202020204" pitchFamily="34" charset="0"/>
            </a:endParaRPr>
          </a:p>
          <a:p>
            <a:pPr algn="l"/>
            <a:r>
              <a:rPr lang="en-US" altLang="en-US" dirty="0" smtClean="0">
                <a:latin typeface="Arial" panose="020B0604020202020204" pitchFamily="34" charset="0"/>
              </a:rPr>
              <a:t>	1. More vegetables</a:t>
            </a:r>
          </a:p>
          <a:p>
            <a:pPr algn="l"/>
            <a:r>
              <a:rPr lang="en-US" altLang="en-US" dirty="0" smtClean="0">
                <a:latin typeface="Arial" panose="020B0604020202020204" pitchFamily="34" charset="0"/>
              </a:rPr>
              <a:t>	2. Less refined sugar  </a:t>
            </a:r>
          </a:p>
          <a:p>
            <a:pPr algn="l"/>
            <a:r>
              <a:rPr lang="en-US" altLang="en-US" dirty="0" smtClean="0">
                <a:latin typeface="Arial" panose="020B0604020202020204" pitchFamily="34" charset="0"/>
              </a:rPr>
              <a:t>	3. Less salty foods</a:t>
            </a:r>
          </a:p>
          <a:p>
            <a:pPr algn="l"/>
            <a:r>
              <a:rPr lang="en-US" altLang="en-US" dirty="0" smtClean="0">
                <a:latin typeface="Arial" panose="020B0604020202020204" pitchFamily="34" charset="0"/>
              </a:rPr>
              <a:t>	4. Less refined grains  </a:t>
            </a:r>
          </a:p>
          <a:p>
            <a:pPr algn="l"/>
            <a:r>
              <a:rPr lang="en-US" altLang="en-US" dirty="0" smtClean="0">
                <a:latin typeface="Arial" panose="020B0604020202020204" pitchFamily="34" charset="0"/>
              </a:rPr>
              <a:t>	5. Less fried foods</a:t>
            </a:r>
          </a:p>
          <a:p>
            <a:pPr algn="l"/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smtClean="0">
                <a:latin typeface="Arial" panose="020B0604020202020204" pitchFamily="34" charset="0"/>
              </a:rPr>
              <a:t> 6. Less solid fats (butter, margarine)</a:t>
            </a:r>
          </a:p>
          <a:p>
            <a:pPr algn="l"/>
            <a:r>
              <a:rPr lang="en-US" altLang="en-US" dirty="0" smtClean="0">
                <a:latin typeface="Arial" panose="020B0604020202020204" pitchFamily="34" charset="0"/>
              </a:rPr>
              <a:t>	</a:t>
            </a:r>
            <a:r>
              <a:rPr lang="en-US" altLang="en-US" dirty="0" smtClean="0">
                <a:solidFill>
                  <a:srgbClr val="0099CC"/>
                </a:solidFill>
                <a:latin typeface="Arial" panose="020B0604020202020204" pitchFamily="34" charset="0"/>
              </a:rPr>
              <a:t>   a.k.a. less processed foods!</a:t>
            </a:r>
          </a:p>
          <a:p>
            <a:pPr algn="l"/>
            <a:endParaRPr lang="en-US" altLang="en-US" dirty="0" smtClean="0">
              <a:latin typeface="Arial" panose="020B0604020202020204" pitchFamily="34" charset="0"/>
            </a:endParaRPr>
          </a:p>
          <a:p>
            <a:pPr algn="l"/>
            <a:endParaRPr lang="en-US" altLang="en-US" dirty="0" smtClean="0">
              <a:latin typeface="Arial" panose="020B0604020202020204" pitchFamily="34" charset="0"/>
            </a:endParaRPr>
          </a:p>
          <a:p>
            <a:pPr algn="l"/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spcBef>
                <a:spcPct val="20000"/>
              </a:spcBef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A25F0596-C76F-4296-8F90-1FC585EAC1FD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algn="r">
                <a:spcBef>
                  <a:spcPct val="0"/>
                </a:spcBef>
                <a:buFontTx/>
                <a:buNone/>
              </a:pPr>
              <a:t>33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54277" name="Picture 4" descr="kumbaya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148686">
            <a:off x="7021513" y="3824288"/>
            <a:ext cx="3238500" cy="182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6018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Only profound lifestyle changes can reverse diseases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021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Eat as if your life depended on it!</a:t>
            </a:r>
          </a:p>
        </p:txBody>
      </p:sp>
      <p:sp>
        <p:nvSpPr>
          <p:cNvPr id="6246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40A9B84-99BF-4BEF-BDC0-CDD0D3852CA2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35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62468" name="Content Placeholder 6" descr="food heart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67150" y="1646238"/>
            <a:ext cx="4300538" cy="4298950"/>
          </a:xfrm>
        </p:spPr>
      </p:pic>
    </p:spTree>
    <p:extLst>
      <p:ext uri="{BB962C8B-B14F-4D97-AF65-F5344CB8AC3E}">
        <p14:creationId xmlns:p14="http://schemas.microsoft.com/office/powerpoint/2010/main" val="3323098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9" descr="cold-drin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00475"/>
            <a:ext cx="2381250" cy="292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8" descr="burrit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363" y="5145088"/>
            <a:ext cx="3167062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Arial" panose="020B0604020202020204" pitchFamily="34" charset="0"/>
              </a:rPr>
              <a:t>Our toxic food environment!</a:t>
            </a:r>
          </a:p>
        </p:txBody>
      </p:sp>
      <p:pic>
        <p:nvPicPr>
          <p:cNvPr id="19465" name="Content Placeholder 4" descr="Carl's Jr burger.png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94113" y="2533650"/>
            <a:ext cx="4051300" cy="2457450"/>
          </a:xfrm>
        </p:spPr>
      </p:pic>
      <p:sp>
        <p:nvSpPr>
          <p:cNvPr id="1946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spcBef>
                <a:spcPct val="20000"/>
              </a:spcBef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A67F2DF1-4C09-400B-B688-FA39B33C1799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algn="r"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19462" name="Picture 5" descr="pizza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0651" y="1382713"/>
            <a:ext cx="3503613" cy="218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6" descr="ice cream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7526" y="3951289"/>
            <a:ext cx="3700463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7" descr="Pancakes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82714"/>
            <a:ext cx="3125788" cy="208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9084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Our lifestyle is killing us!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1981200" y="1597025"/>
            <a:ext cx="8229600" cy="3735388"/>
          </a:xfrm>
        </p:spPr>
        <p:txBody>
          <a:bodyPr>
            <a:normAutofit lnSpcReduction="1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altLang="en-US" dirty="0">
                <a:latin typeface="Arial" panose="020B0604020202020204" pitchFamily="34" charset="0"/>
              </a:rPr>
              <a:t>Lifestyle factors (including DIET) pay a BIG role </a:t>
            </a:r>
            <a:r>
              <a:rPr lang="en-US" altLang="en-US" dirty="0" smtClean="0">
                <a:latin typeface="Arial" panose="020B0604020202020204" pitchFamily="34" charset="0"/>
              </a:rPr>
              <a:t>in </a:t>
            </a:r>
            <a:r>
              <a:rPr lang="en-US" altLang="en-US" dirty="0">
                <a:latin typeface="Arial" panose="020B0604020202020204" pitchFamily="34" charset="0"/>
              </a:rPr>
              <a:t>chronic </a:t>
            </a:r>
            <a:r>
              <a:rPr lang="en-US" altLang="en-US" dirty="0" smtClean="0">
                <a:latin typeface="Arial" panose="020B0604020202020204" pitchFamily="34" charset="0"/>
              </a:rPr>
              <a:t>disease</a:t>
            </a:r>
            <a:endParaRPr lang="en-US" altLang="en-US" dirty="0">
              <a:latin typeface="Arial" panose="020B0604020202020204" pitchFamily="34" charset="0"/>
            </a:endParaRPr>
          </a:p>
          <a:p>
            <a:pPr algn="l"/>
            <a:r>
              <a:rPr lang="en-US" altLang="en-US" dirty="0">
                <a:latin typeface="Arial" panose="020B0604020202020204" pitchFamily="34" charset="0"/>
              </a:rPr>
              <a:t>	</a:t>
            </a:r>
            <a:r>
              <a:rPr lang="en-US" altLang="en-US" sz="2800" dirty="0">
                <a:latin typeface="Arial" panose="020B0604020202020204" pitchFamily="34" charset="0"/>
              </a:rPr>
              <a:t>FACT: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panose="020B0604020202020204" pitchFamily="34" charset="0"/>
              </a:rPr>
              <a:t>Chronic diseases cause ~</a:t>
            </a:r>
            <a:r>
              <a:rPr lang="en-US" altLang="en-US" sz="2000" dirty="0" smtClean="0">
                <a:latin typeface="Arial" panose="020B0604020202020204" pitchFamily="34" charset="0"/>
              </a:rPr>
              <a:t>70-90% </a:t>
            </a:r>
            <a:r>
              <a:rPr lang="en-US" altLang="en-US" sz="2000" dirty="0">
                <a:latin typeface="Arial" panose="020B0604020202020204" pitchFamily="34" charset="0"/>
              </a:rPr>
              <a:t>of all deaths</a:t>
            </a:r>
          </a:p>
          <a:p>
            <a:pPr lvl="2"/>
            <a:r>
              <a:rPr lang="en-US" altLang="en-US" sz="2000" dirty="0">
                <a:latin typeface="Arial" panose="020B0604020202020204" pitchFamily="34" charset="0"/>
              </a:rPr>
              <a:t>50% of all adults had one or more chronic health </a:t>
            </a:r>
            <a:r>
              <a:rPr lang="en-US" altLang="en-US" sz="2000" dirty="0" smtClean="0">
                <a:latin typeface="Arial" panose="020B0604020202020204" pitchFamily="34" charset="0"/>
              </a:rPr>
              <a:t>conditions</a:t>
            </a:r>
          </a:p>
          <a:p>
            <a:pPr lvl="2"/>
            <a:r>
              <a:rPr lang="en-US" altLang="en-US" sz="2000" dirty="0" smtClean="0">
                <a:latin typeface="Arial" panose="020B0604020202020204" pitchFamily="34" charset="0"/>
              </a:rPr>
              <a:t>1 in 3 adults have high blood pressure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panose="020B0604020202020204" pitchFamily="34" charset="0"/>
              </a:rPr>
              <a:t>2 in every 3 adults is overweight or obese (35% are obese)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panose="020B0604020202020204" pitchFamily="34" charset="0"/>
              </a:rPr>
              <a:t>1 in every 3 children is overweight or obese (17% are obese</a:t>
            </a:r>
            <a:r>
              <a:rPr lang="en-US" altLang="en-US" sz="2000" dirty="0" smtClean="0">
                <a:latin typeface="Arial" panose="020B0604020202020204" pitchFamily="34" charset="0"/>
              </a:rPr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panose="020B0604020202020204" pitchFamily="34" charset="0"/>
              </a:rPr>
              <a:t>29 million Americans have diabetes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panose="020B0604020202020204" pitchFamily="34" charset="0"/>
              </a:rPr>
              <a:t>86 million Americans have pre-diabetes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altLang="en-US" sz="2000" dirty="0">
              <a:latin typeface="Arial" panose="020B0604020202020204" pitchFamily="34" charset="0"/>
            </a:endParaRPr>
          </a:p>
          <a:p>
            <a:pPr lvl="2"/>
            <a:endParaRPr lang="en-US" altLang="en-US" sz="2000" dirty="0">
              <a:latin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altLang="en-US" dirty="0">
              <a:latin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altLang="en-US" dirty="0">
              <a:latin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altLang="en-US" baseline="30000" dirty="0">
              <a:latin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altLang="en-US" baseline="30000" dirty="0">
              <a:latin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altLang="en-US" sz="1200" dirty="0">
              <a:latin typeface="Arial" panose="020B0604020202020204" pitchFamily="34" charset="0"/>
            </a:endParaRPr>
          </a:p>
          <a:p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spcBef>
                <a:spcPct val="20000"/>
              </a:spcBef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2597BA67-4081-441C-A117-B2732B931082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algn="r"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20485" name="Picture 5" descr="CDC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1777" y="4665375"/>
            <a:ext cx="1858962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9484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</a:rPr>
              <a:t>Benefits of Plant-Based Meals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1981200" y="1600201"/>
            <a:ext cx="8229600" cy="5121275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dirty="0">
                <a:latin typeface="Arial" panose="020B0604020202020204" pitchFamily="34" charset="0"/>
              </a:rPr>
              <a:t>Vegetarian diets are: </a:t>
            </a:r>
          </a:p>
          <a:p>
            <a:pPr lvl="1"/>
            <a:r>
              <a:rPr lang="en-US" altLang="en-US" sz="1800" dirty="0">
                <a:latin typeface="Arial" panose="020B0604020202020204" pitchFamily="34" charset="0"/>
              </a:rPr>
              <a:t>Lower in saturated fat and cholesterol.</a:t>
            </a:r>
            <a:r>
              <a:rPr lang="en-US" altLang="en-US" sz="1800" baseline="30000" dirty="0">
                <a:latin typeface="Arial" panose="020B0604020202020204" pitchFamily="34" charset="0"/>
              </a:rPr>
              <a:t>3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</a:p>
          <a:p>
            <a:pPr lvl="1"/>
            <a:r>
              <a:rPr lang="en-US" altLang="en-US" sz="1800" dirty="0">
                <a:latin typeface="Arial" panose="020B0604020202020204" pitchFamily="34" charset="0"/>
              </a:rPr>
              <a:t>Higher in in fruit, vegetables, whole grains, nuts, soy, fiber,                                                phytochemicals. </a:t>
            </a:r>
            <a:r>
              <a:rPr lang="en-US" altLang="en-US" sz="1800" baseline="30000" dirty="0" smtClean="0">
                <a:latin typeface="Arial" panose="020B0604020202020204" pitchFamily="34" charset="0"/>
              </a:rPr>
              <a:t>3</a:t>
            </a:r>
          </a:p>
          <a:p>
            <a:r>
              <a:rPr lang="en-US" altLang="en-US" sz="1700" dirty="0">
                <a:latin typeface="Arial" panose="020B0604020202020204" pitchFamily="34" charset="0"/>
              </a:rPr>
              <a:t>2018 Study at Harvard found that 1/3 of </a:t>
            </a:r>
            <a:r>
              <a:rPr lang="en-US" altLang="en-US" sz="1700" dirty="0" smtClean="0">
                <a:latin typeface="Arial" panose="020B0604020202020204" pitchFamily="34" charset="0"/>
              </a:rPr>
              <a:t>early </a:t>
            </a:r>
            <a:r>
              <a:rPr lang="en-US" altLang="en-US" sz="1700" dirty="0">
                <a:latin typeface="Arial" panose="020B0604020202020204" pitchFamily="34" charset="0"/>
              </a:rPr>
              <a:t>deaths could be prevented (about 200,000 lives/year) if people moved towards plant-based </a:t>
            </a:r>
            <a:r>
              <a:rPr lang="en-US" altLang="en-US" sz="1700" dirty="0" smtClean="0">
                <a:latin typeface="Arial" panose="020B0604020202020204" pitchFamily="34" charset="0"/>
              </a:rPr>
              <a:t>eating</a:t>
            </a:r>
            <a:endParaRPr lang="en-US" altLang="en-US" sz="1700" baseline="30000" dirty="0">
              <a:latin typeface="Arial" panose="020B0604020202020204" pitchFamily="34" charset="0"/>
            </a:endParaRPr>
          </a:p>
          <a:p>
            <a:pPr lvl="1"/>
            <a:endParaRPr lang="en-US" altLang="en-US" sz="1800" dirty="0">
              <a:latin typeface="Arial" panose="020B0604020202020204" pitchFamily="34" charset="0"/>
            </a:endParaRPr>
          </a:p>
          <a:p>
            <a:r>
              <a:rPr lang="en-US" altLang="en-US" dirty="0">
                <a:latin typeface="Arial" panose="020B0604020202020204" pitchFamily="34" charset="0"/>
              </a:rPr>
              <a:t>Vegetarians have a significantly less: </a:t>
            </a:r>
          </a:p>
          <a:p>
            <a:pPr lvl="1"/>
            <a:r>
              <a:rPr lang="en-US" altLang="en-US" sz="1800" dirty="0">
                <a:latin typeface="Arial" panose="020B0604020202020204" pitchFamily="34" charset="0"/>
              </a:rPr>
              <a:t>Heart disease mortality.</a:t>
            </a:r>
            <a:r>
              <a:rPr lang="en-US" altLang="en-US" sz="1800" baseline="30000" dirty="0">
                <a:latin typeface="Arial" panose="020B0604020202020204" pitchFamily="34" charset="0"/>
              </a:rPr>
              <a:t>1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</a:p>
          <a:p>
            <a:pPr lvl="1"/>
            <a:r>
              <a:rPr lang="en-US" altLang="en-US" sz="1800" dirty="0">
                <a:latin typeface="Arial" panose="020B0604020202020204" pitchFamily="34" charset="0"/>
              </a:rPr>
              <a:t>Cancer incidence.</a:t>
            </a:r>
            <a:r>
              <a:rPr lang="en-US" altLang="en-US" sz="1800" baseline="30000" dirty="0">
                <a:latin typeface="Arial" panose="020B0604020202020204" pitchFamily="34" charset="0"/>
              </a:rPr>
              <a:t>1, 3</a:t>
            </a:r>
          </a:p>
          <a:p>
            <a:pPr lvl="1"/>
            <a:r>
              <a:rPr lang="en-US" altLang="en-US" sz="1800" dirty="0">
                <a:latin typeface="Arial" panose="020B0604020202020204" pitchFamily="34" charset="0"/>
              </a:rPr>
              <a:t>High blood pressure.</a:t>
            </a:r>
            <a:r>
              <a:rPr lang="en-US" altLang="en-US" sz="1800" baseline="30000" dirty="0">
                <a:latin typeface="Arial" panose="020B0604020202020204" pitchFamily="34" charset="0"/>
              </a:rPr>
              <a:t>2</a:t>
            </a:r>
            <a:endParaRPr lang="en-US" altLang="en-US" sz="500" dirty="0">
              <a:latin typeface="Arial" panose="020B0604020202020204" pitchFamily="34" charset="0"/>
            </a:endParaRPr>
          </a:p>
          <a:p>
            <a:pPr lvl="1"/>
            <a:r>
              <a:rPr lang="en-US" altLang="en-US" sz="1800" dirty="0">
                <a:latin typeface="Arial" panose="020B0604020202020204" pitchFamily="34" charset="0"/>
              </a:rPr>
              <a:t>Type 2 diabetes. </a:t>
            </a:r>
            <a:r>
              <a:rPr lang="en-US" altLang="en-US" sz="1800" baseline="30000" dirty="0">
                <a:latin typeface="Arial" panose="020B0604020202020204" pitchFamily="34" charset="0"/>
              </a:rPr>
              <a:t>3,6</a:t>
            </a:r>
          </a:p>
          <a:p>
            <a:pPr lvl="1">
              <a:buFont typeface="Arial" panose="020B0604020202020204" pitchFamily="34" charset="0"/>
              <a:buNone/>
            </a:pPr>
            <a:endParaRPr lang="en-US" altLang="en-US" sz="1800" dirty="0">
              <a:latin typeface="Arial" panose="020B0604020202020204" pitchFamily="34" charset="0"/>
            </a:endParaRPr>
          </a:p>
          <a:p>
            <a:r>
              <a:rPr lang="en-US" altLang="en-US" dirty="0">
                <a:latin typeface="Arial" panose="020B0604020202020204" pitchFamily="34" charset="0"/>
              </a:rPr>
              <a:t>Vegetarians also have lower </a:t>
            </a:r>
          </a:p>
          <a:p>
            <a:pPr lvl="1"/>
            <a:r>
              <a:rPr lang="en-US" altLang="en-US" sz="1800" dirty="0">
                <a:latin typeface="Arial" panose="020B0604020202020204" pitchFamily="34" charset="0"/>
              </a:rPr>
              <a:t>LDL cholesterol levels</a:t>
            </a:r>
          </a:p>
          <a:p>
            <a:pPr lvl="1"/>
            <a:r>
              <a:rPr lang="en-US" altLang="en-US" sz="1800" dirty="0">
                <a:latin typeface="Arial" panose="020B0604020202020204" pitchFamily="34" charset="0"/>
              </a:rPr>
              <a:t>BMIs.</a:t>
            </a:r>
            <a:r>
              <a:rPr lang="en-US" altLang="en-US" sz="1800" baseline="30000" dirty="0">
                <a:latin typeface="Arial" panose="020B0604020202020204" pitchFamily="34" charset="0"/>
              </a:rPr>
              <a:t>3</a:t>
            </a:r>
          </a:p>
          <a:p>
            <a:endParaRPr lang="en-US" altLang="en-US" sz="2000" baseline="30000" dirty="0">
              <a:latin typeface="Arial" panose="020B0604020202020204" pitchFamily="34" charset="0"/>
            </a:endParaRPr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0FA8767-5ED8-40B9-AFB2-7C5136B71B21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8197" name="Picture 2" descr="IMG_067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876" y="4298950"/>
            <a:ext cx="3413125" cy="255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250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</a:rPr>
              <a:t>Diabetes and Plant-Based Diets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en-US" sz="2000" dirty="0">
                <a:latin typeface="Arial" panose="020B0604020202020204" pitchFamily="34" charset="0"/>
              </a:rPr>
              <a:t>Vegetarian and vegan diets: </a:t>
            </a:r>
            <a:r>
              <a:rPr lang="en-US" altLang="en-US" sz="2000" baseline="30000" dirty="0">
                <a:latin typeface="Arial" panose="020B0604020202020204" pitchFamily="34" charset="0"/>
              </a:rPr>
              <a:t>5 </a:t>
            </a:r>
          </a:p>
          <a:p>
            <a:pPr lvl="1"/>
            <a:r>
              <a:rPr lang="en-US" altLang="en-US" sz="2000" dirty="0">
                <a:latin typeface="Arial" panose="020B0604020202020204" pitchFamily="34" charset="0"/>
              </a:rPr>
              <a:t>Are a healthy option for people with diabetes  </a:t>
            </a:r>
          </a:p>
          <a:p>
            <a:pPr lvl="1"/>
            <a:r>
              <a:rPr lang="en-US" altLang="en-US" sz="2000" dirty="0">
                <a:latin typeface="Arial" panose="020B0604020202020204" pitchFamily="34" charset="0"/>
              </a:rPr>
              <a:t>Can help prevent and manage diabetes </a:t>
            </a:r>
          </a:p>
          <a:p>
            <a:pPr lvl="1"/>
            <a:r>
              <a:rPr lang="en-US" altLang="en-US" sz="2000" dirty="0">
                <a:latin typeface="Arial" panose="020B0604020202020204" pitchFamily="34" charset="0"/>
              </a:rPr>
              <a:t>Promote weight loss and lower </a:t>
            </a:r>
            <a:r>
              <a:rPr lang="en-US" altLang="en-US" sz="2000" dirty="0" smtClean="0">
                <a:latin typeface="Arial" panose="020B0604020202020204" pitchFamily="34" charset="0"/>
              </a:rPr>
              <a:t>A1C levels </a:t>
            </a:r>
            <a:r>
              <a:rPr lang="en-US" altLang="en-US" sz="2000" dirty="0">
                <a:latin typeface="Arial" panose="020B0604020202020204" pitchFamily="34" charset="0"/>
              </a:rPr>
              <a:t>without carbohydrate and calorie </a:t>
            </a:r>
            <a:r>
              <a:rPr lang="en-US" altLang="en-US" sz="2000" dirty="0" smtClean="0">
                <a:latin typeface="Arial" panose="020B0604020202020204" pitchFamily="34" charset="0"/>
              </a:rPr>
              <a:t>restriction  </a:t>
            </a:r>
            <a:endParaRPr lang="en-US" altLang="en-US" sz="2000" dirty="0">
              <a:latin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None/>
            </a:pPr>
            <a:endParaRPr lang="en-US" altLang="en-US" sz="1000" dirty="0">
              <a:latin typeface="Arial" panose="020B0604020202020204" pitchFamily="34" charset="0"/>
            </a:endParaRPr>
          </a:p>
          <a:p>
            <a:r>
              <a:rPr lang="en-US" altLang="en-US" sz="2000" dirty="0">
                <a:latin typeface="Arial" panose="020B0604020202020204" pitchFamily="34" charset="0"/>
              </a:rPr>
              <a:t>Vegans had a 60% lower risk of developing  </a:t>
            </a:r>
            <a:r>
              <a:rPr lang="en-US" altLang="en-US" sz="2000" dirty="0" smtClean="0">
                <a:latin typeface="Arial" panose="020B0604020202020204" pitchFamily="34" charset="0"/>
              </a:rPr>
              <a:t>                                          diabetes </a:t>
            </a:r>
            <a:r>
              <a:rPr lang="en-US" altLang="en-US" sz="2000" dirty="0">
                <a:latin typeface="Arial" panose="020B0604020202020204" pitchFamily="34" charset="0"/>
              </a:rPr>
              <a:t>than non-vegetarians in the </a:t>
            </a:r>
            <a:r>
              <a:rPr lang="en-US" altLang="en-US" sz="2000" dirty="0" smtClean="0">
                <a:latin typeface="Arial" panose="020B0604020202020204" pitchFamily="34" charset="0"/>
              </a:rPr>
              <a:t>Adventist </a:t>
            </a:r>
            <a:r>
              <a:rPr lang="en-US" altLang="en-US" sz="2000" dirty="0">
                <a:latin typeface="Arial" panose="020B0604020202020204" pitchFamily="34" charset="0"/>
              </a:rPr>
              <a:t>Health Study 2. </a:t>
            </a:r>
            <a:r>
              <a:rPr lang="en-US" altLang="en-US" sz="2000" baseline="30000" dirty="0">
                <a:latin typeface="Arial" panose="020B0604020202020204" pitchFamily="34" charset="0"/>
              </a:rPr>
              <a:t>6</a:t>
            </a:r>
          </a:p>
          <a:p>
            <a:pPr>
              <a:buFont typeface="Arial" panose="020B0604020202020204" pitchFamily="34" charset="0"/>
              <a:buNone/>
            </a:pPr>
            <a:endParaRPr lang="en-US" altLang="en-US" sz="1000" baseline="30000" dirty="0">
              <a:latin typeface="Arial" panose="020B0604020202020204" pitchFamily="34" charset="0"/>
            </a:endParaRPr>
          </a:p>
          <a:p>
            <a:r>
              <a:rPr lang="en-US" altLang="en-US" sz="2000" dirty="0">
                <a:latin typeface="Arial" panose="020B0604020202020204" pitchFamily="34" charset="0"/>
              </a:rPr>
              <a:t>Greater improvement seen with a low-fat  </a:t>
            </a:r>
            <a:r>
              <a:rPr lang="en-US" altLang="en-US" sz="2000" dirty="0" smtClean="0">
                <a:latin typeface="Arial" panose="020B0604020202020204" pitchFamily="34" charset="0"/>
              </a:rPr>
              <a:t>vegan </a:t>
            </a:r>
            <a:r>
              <a:rPr lang="en-US" altLang="en-US" sz="2000" dirty="0">
                <a:latin typeface="Arial" panose="020B0604020202020204" pitchFamily="34" charset="0"/>
              </a:rPr>
              <a:t>diet vs. ADA diet in achieving                                                        glycemic control and lipid control. </a:t>
            </a:r>
            <a:r>
              <a:rPr lang="en-US" altLang="en-US" sz="2000" baseline="30000" dirty="0">
                <a:latin typeface="Arial" panose="020B0604020202020204" pitchFamily="34" charset="0"/>
              </a:rPr>
              <a:t>7</a:t>
            </a:r>
          </a:p>
          <a:p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5F843F5-EDE2-4241-9EC1-002A2DE597B6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2048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9211" y="270596"/>
            <a:ext cx="1429905" cy="1748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601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Why health benefits?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2360614" y="1625601"/>
            <a:ext cx="7850187" cy="4525963"/>
          </a:xfrm>
        </p:spPr>
        <p:txBody>
          <a:bodyPr/>
          <a:lstStyle/>
          <a:p>
            <a:pPr algn="l">
              <a:defRPr/>
            </a:pPr>
            <a:endParaRPr lang="en-US" altLang="en-US" dirty="0" smtClean="0">
              <a:latin typeface="Arial" panose="020B0604020202020204" pitchFamily="34" charset="0"/>
            </a:endParaRPr>
          </a:p>
          <a:p>
            <a:pPr marL="0" indent="0">
              <a:defRPr/>
            </a:pPr>
            <a:r>
              <a:rPr lang="en-US" altLang="en-US" dirty="0" smtClean="0">
                <a:latin typeface="Arial" panose="020B0604020202020204" pitchFamily="34" charset="0"/>
              </a:rPr>
              <a:t>Whole intact plant foods are:</a:t>
            </a:r>
          </a:p>
          <a:p>
            <a:pPr algn="l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Arial" panose="020B0604020202020204" pitchFamily="34" charset="0"/>
              </a:rPr>
              <a:t>	</a:t>
            </a:r>
            <a:r>
              <a:rPr lang="en-US" altLang="en-US" dirty="0" smtClean="0">
                <a:latin typeface="Arial" panose="020B0604020202020204" pitchFamily="34" charset="0"/>
              </a:rPr>
              <a:t>Low in saturated fat</a:t>
            </a:r>
          </a:p>
          <a:p>
            <a:pPr algn="l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Arial" panose="020B0604020202020204" pitchFamily="34" charset="0"/>
              </a:rPr>
              <a:t>	</a:t>
            </a:r>
            <a:r>
              <a:rPr lang="en-US" altLang="en-US" dirty="0" smtClean="0">
                <a:latin typeface="Arial" panose="020B0604020202020204" pitchFamily="34" charset="0"/>
              </a:rPr>
              <a:t>Low in caloric density</a:t>
            </a:r>
          </a:p>
          <a:p>
            <a:pPr algn="l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Arial" panose="020B0604020202020204" pitchFamily="34" charset="0"/>
              </a:rPr>
              <a:t>	</a:t>
            </a:r>
            <a:r>
              <a:rPr lang="en-US" altLang="en-US" dirty="0" smtClean="0">
                <a:latin typeface="Arial" panose="020B0604020202020204" pitchFamily="34" charset="0"/>
              </a:rPr>
              <a:t>High in fiber</a:t>
            </a:r>
          </a:p>
          <a:p>
            <a:pPr algn="l">
              <a:buFont typeface="Arial" panose="020B0604020202020204" pitchFamily="34" charset="0"/>
              <a:buChar char="•"/>
              <a:defRPr/>
            </a:pPr>
            <a:r>
              <a:rPr lang="en-US" altLang="en-US" dirty="0" smtClean="0">
                <a:latin typeface="Arial" panose="020B0604020202020204" pitchFamily="34" charset="0"/>
              </a:rPr>
              <a:t>	Low in glycemic response</a:t>
            </a:r>
          </a:p>
          <a:p>
            <a:pPr algn="l">
              <a:buFont typeface="Arial" panose="020B0604020202020204" pitchFamily="34" charset="0"/>
              <a:buChar char="•"/>
              <a:defRPr/>
            </a:pPr>
            <a:r>
              <a:rPr lang="en-US" altLang="en-US" dirty="0" smtClean="0">
                <a:latin typeface="Arial" panose="020B0604020202020204" pitchFamily="34" charset="0"/>
              </a:rPr>
              <a:t>	High in</a:t>
            </a:r>
            <a:r>
              <a:rPr lang="en-US" altLang="en-US" dirty="0" smtClean="0">
                <a:solidFill>
                  <a:srgbClr val="0099CC"/>
                </a:solidFill>
                <a:latin typeface="Arial" panose="020B0604020202020204" pitchFamily="34" charset="0"/>
              </a:rPr>
              <a:t> phytonutrients </a:t>
            </a:r>
            <a:r>
              <a:rPr lang="en-US" altLang="en-US" dirty="0" smtClean="0">
                <a:latin typeface="Arial" panose="020B0604020202020204" pitchFamily="34" charset="0"/>
              </a:rPr>
              <a:t>that reduce risk of chronic disease.</a:t>
            </a:r>
          </a:p>
          <a:p>
            <a:pPr algn="l">
              <a:defRPr/>
            </a:pPr>
            <a:endParaRPr lang="en-US" altLang="en-US" dirty="0" smtClean="0">
              <a:latin typeface="Arial" panose="020B0604020202020204" pitchFamily="34" charset="0"/>
            </a:endParaRPr>
          </a:p>
          <a:p>
            <a:pPr marL="0" indent="0" algn="ctr">
              <a:buNone/>
              <a:defRPr/>
            </a:pPr>
            <a:r>
              <a:rPr lang="en-US" altLang="en-US" dirty="0" smtClean="0">
                <a:latin typeface="Arial" panose="020B0604020202020204" pitchFamily="34" charset="0"/>
              </a:rPr>
              <a:t>	</a:t>
            </a:r>
            <a:r>
              <a:rPr lang="en-US" altLang="en-US" sz="2000" dirty="0" smtClean="0">
                <a:latin typeface="Arial" panose="020B0604020202020204" pitchFamily="34" charset="0"/>
              </a:rPr>
              <a:t>Whole foods, plant-based diet is only plan to show reversal of chronic disease</a:t>
            </a:r>
          </a:p>
          <a:p>
            <a:pPr algn="l">
              <a:defRPr/>
            </a:pPr>
            <a:endParaRPr lang="en-US" altLang="en-US" dirty="0" smtClean="0">
              <a:latin typeface="Arial" panose="020B0604020202020204" pitchFamily="34" charset="0"/>
            </a:endParaRPr>
          </a:p>
          <a:p>
            <a:pPr algn="l">
              <a:defRPr/>
            </a:pPr>
            <a:endParaRPr lang="en-US" altLang="en-US" dirty="0" smtClean="0">
              <a:latin typeface="Arial" panose="020B0604020202020204" pitchFamily="34" charset="0"/>
            </a:endParaRPr>
          </a:p>
          <a:p>
            <a:pPr algn="l">
              <a:defRPr/>
            </a:pPr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spcBef>
                <a:spcPct val="20000"/>
              </a:spcBef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FD82BB08-4E7F-456F-A313-3CCF3FB41942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algn="r"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27653" name="Content Placeholder 3" descr="\\sfbufs\GregorW$\My Pictures\New Image Rx Foo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4851" y="1943101"/>
            <a:ext cx="2551113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790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Phytonutrients Help Prevent Disease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1568450" y="1431925"/>
            <a:ext cx="8642350" cy="5289550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n-US" altLang="en-US" dirty="0" smtClean="0"/>
              <a:t>	</a:t>
            </a:r>
            <a:r>
              <a:rPr lang="en-US" altLang="en-US" sz="2000" dirty="0"/>
              <a:t>Plant foods contain thousands of </a:t>
            </a:r>
            <a:r>
              <a:rPr lang="en-US" altLang="en-US" sz="2000" dirty="0">
                <a:solidFill>
                  <a:srgbClr val="0099CC"/>
                </a:solidFill>
              </a:rPr>
              <a:t>phytonutrients</a:t>
            </a:r>
            <a:r>
              <a:rPr lang="en-US" altLang="en-US" sz="2000" dirty="0"/>
              <a:t> that protect your body from oxidative stress and the harmful invasion of free radicals.</a:t>
            </a:r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pPr>
              <a:buFont typeface="Arial" panose="020B0604020202020204" pitchFamily="34" charset="0"/>
              <a:buNone/>
            </a:pPr>
            <a:r>
              <a:rPr lang="en-US" altLang="en-US" dirty="0" smtClean="0"/>
              <a:t>	</a:t>
            </a:r>
            <a:r>
              <a:rPr lang="en-US" altLang="en-US" sz="2000" dirty="0"/>
              <a:t>Without enough phytonutrients your body ages faster and breaks down, is more at risk from chronic diseases.</a:t>
            </a:r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0819079-309C-4CA9-8130-6EFD3003C23B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29701" name="Content Placeholder 4" descr="blog-antioxidant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689" y="2370139"/>
            <a:ext cx="5405437" cy="334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4778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101</TotalTime>
  <Words>1140</Words>
  <Application>Microsoft Office PowerPoint</Application>
  <PresentationFormat>Custom</PresentationFormat>
  <Paragraphs>269</Paragraphs>
  <Slides>35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Wisp</vt:lpstr>
      <vt:lpstr>Power of Plant-Based Diets</vt:lpstr>
      <vt:lpstr>Go Red for Women Day</vt:lpstr>
      <vt:lpstr>PowerPoint Presentation</vt:lpstr>
      <vt:lpstr>Our toxic food environment!</vt:lpstr>
      <vt:lpstr>Our lifestyle is killing us!</vt:lpstr>
      <vt:lpstr>Benefits of Plant-Based Meals</vt:lpstr>
      <vt:lpstr>Diabetes and Plant-Based Diets</vt:lpstr>
      <vt:lpstr>Why health benefits?</vt:lpstr>
      <vt:lpstr>Phytonutrients Help Prevent Disease</vt:lpstr>
      <vt:lpstr>Examples of Phytonutrients</vt:lpstr>
      <vt:lpstr>Spectrum of Plant-Based Diets</vt:lpstr>
      <vt:lpstr>Vegan vs. Plant-based</vt:lpstr>
      <vt:lpstr>Power Plate</vt:lpstr>
      <vt:lpstr>Whole Intact Plant Foods</vt:lpstr>
      <vt:lpstr>Food Groups</vt:lpstr>
      <vt:lpstr>Meal Planning</vt:lpstr>
      <vt:lpstr>Vegetables</vt:lpstr>
      <vt:lpstr>Dark Green Vegetables</vt:lpstr>
      <vt:lpstr>Fruits</vt:lpstr>
      <vt:lpstr>Berries</vt:lpstr>
      <vt:lpstr>Fruit is nature’s candy</vt:lpstr>
      <vt:lpstr>Whole Intact Grains</vt:lpstr>
      <vt:lpstr>Whole Intact Grains</vt:lpstr>
      <vt:lpstr>Beans and Lentils</vt:lpstr>
      <vt:lpstr>Nuts and Seeds</vt:lpstr>
      <vt:lpstr>Herbs and Spices</vt:lpstr>
      <vt:lpstr>Herb Gardens</vt:lpstr>
      <vt:lpstr>Plant-based Breakfast</vt:lpstr>
      <vt:lpstr>Plant-Based Lunch</vt:lpstr>
      <vt:lpstr>Plant-Based Dinner</vt:lpstr>
      <vt:lpstr>Plant-Based Snacks</vt:lpstr>
      <vt:lpstr>Considerations</vt:lpstr>
      <vt:lpstr>Theme of Good Health</vt:lpstr>
      <vt:lpstr>Only profound lifestyle changes can reverse diseases</vt:lpstr>
      <vt:lpstr>Eat as if your life depended on it!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Debbie</dc:creator>
  <cp:lastModifiedBy>HP</cp:lastModifiedBy>
  <cp:revision>13</cp:revision>
  <dcterms:created xsi:type="dcterms:W3CDTF">2017-10-06T15:56:23Z</dcterms:created>
  <dcterms:modified xsi:type="dcterms:W3CDTF">2020-05-12T02:19:42Z</dcterms:modified>
</cp:coreProperties>
</file>