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3" r:id="rId17"/>
    <p:sldId id="270"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3B8BF3F-C46C-4740-BDBC-0A1594077C5C}" type="datetimeFigureOut">
              <a:rPr lang="en-US" smtClean="0"/>
              <a:pPr/>
              <a:t>7/28/2020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4657E23-A65F-4167-994A-F3984C783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B8BF3F-C46C-4740-BDBC-0A1594077C5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57E23-A65F-4167-994A-F3984C783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B8BF3F-C46C-4740-BDBC-0A1594077C5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57E23-A65F-4167-994A-F3984C783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B8BF3F-C46C-4740-BDBC-0A1594077C5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57E23-A65F-4167-994A-F3984C783DCE}"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3B8BF3F-C46C-4740-BDBC-0A1594077C5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57E23-A65F-4167-994A-F3984C783DC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3B8BF3F-C46C-4740-BDBC-0A1594077C5C}"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57E23-A65F-4167-994A-F3984C783DCE}"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3B8BF3F-C46C-4740-BDBC-0A1594077C5C}"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57E23-A65F-4167-994A-F3984C783D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B8BF3F-C46C-4740-BDBC-0A1594077C5C}"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57E23-A65F-4167-994A-F3984C783DCE}"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8BF3F-C46C-4740-BDBC-0A1594077C5C}"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57E23-A65F-4167-994A-F3984C783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3B8BF3F-C46C-4740-BDBC-0A1594077C5C}"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57E23-A65F-4167-994A-F3984C783D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3B8BF3F-C46C-4740-BDBC-0A1594077C5C}" type="datetimeFigureOut">
              <a:rPr lang="en-US" smtClean="0"/>
              <a:pPr/>
              <a:t>7/28/2020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4657E23-A65F-4167-994A-F3984C783DC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3B8BF3F-C46C-4740-BDBC-0A1594077C5C}" type="datetimeFigureOut">
              <a:rPr lang="en-US" smtClean="0"/>
              <a:pPr/>
              <a:t>7/28/2020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4657E23-A65F-4167-994A-F3984C783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xmlns="" id="{BC0A3704-2855-40E7-9816-23D93350B4F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41219" y="941804"/>
            <a:ext cx="4953000" cy="7239001"/>
          </a:xfrm>
        </p:spPr>
      </p:pic>
      <p:sp>
        <p:nvSpPr>
          <p:cNvPr id="2" name="Rectangle 1">
            <a:extLst>
              <a:ext uri="{FF2B5EF4-FFF2-40B4-BE49-F238E27FC236}">
                <a16:creationId xmlns:a16="http://schemas.microsoft.com/office/drawing/2014/main" xmlns="" id="{469E065E-6199-4392-A925-BF494FBF453D}"/>
              </a:ext>
            </a:extLst>
          </p:cNvPr>
          <p:cNvSpPr/>
          <p:nvPr/>
        </p:nvSpPr>
        <p:spPr>
          <a:xfrm>
            <a:off x="1676400" y="4800600"/>
            <a:ext cx="5637541" cy="2868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28BBE743-83BB-444B-B662-480A392FBD67}"/>
              </a:ext>
            </a:extLst>
          </p:cNvPr>
          <p:cNvSpPr txBox="1"/>
          <p:nvPr/>
        </p:nvSpPr>
        <p:spPr>
          <a:xfrm>
            <a:off x="2514600" y="304016"/>
            <a:ext cx="5486400" cy="707886"/>
          </a:xfrm>
          <a:prstGeom prst="rect">
            <a:avLst/>
          </a:prstGeom>
          <a:noFill/>
        </p:spPr>
        <p:txBody>
          <a:bodyPr wrap="square" rtlCol="0">
            <a:spAutoFit/>
          </a:bodyPr>
          <a:lstStyle/>
          <a:p>
            <a:r>
              <a:rPr lang="en-US" sz="4000" dirty="0"/>
              <a:t>Use it or Lose it</a:t>
            </a:r>
          </a:p>
        </p:txBody>
      </p:sp>
      <p:sp>
        <p:nvSpPr>
          <p:cNvPr id="4" name="Rectangle: Diagonal Corners Rounded 3">
            <a:extLst>
              <a:ext uri="{FF2B5EF4-FFF2-40B4-BE49-F238E27FC236}">
                <a16:creationId xmlns:a16="http://schemas.microsoft.com/office/drawing/2014/main" xmlns="" id="{39808979-375A-4DB3-8E3F-4CFEE9704ADA}"/>
              </a:ext>
            </a:extLst>
          </p:cNvPr>
          <p:cNvSpPr/>
          <p:nvPr/>
        </p:nvSpPr>
        <p:spPr>
          <a:xfrm>
            <a:off x="4572000" y="1524000"/>
            <a:ext cx="45719" cy="4571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EAA92FDA-C07A-462B-91B7-0934BF7183BB}"/>
              </a:ext>
            </a:extLst>
          </p:cNvPr>
          <p:cNvSpPr/>
          <p:nvPr/>
        </p:nvSpPr>
        <p:spPr>
          <a:xfrm>
            <a:off x="1921496" y="996794"/>
            <a:ext cx="5486400" cy="70788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3948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Dairy products—</a:t>
            </a:r>
            <a:r>
              <a:rPr lang="en-US" i="1" dirty="0"/>
              <a:t>low fat or nonfat milk, cheese, and yogurt</a:t>
            </a:r>
            <a:endParaRPr lang="en-US" dirty="0"/>
          </a:p>
          <a:p>
            <a:r>
              <a:rPr lang="en-US" dirty="0"/>
              <a:t>Dark green leafy vegetables—</a:t>
            </a:r>
            <a:r>
              <a:rPr lang="en-US" i="1" dirty="0" err="1"/>
              <a:t>bok</a:t>
            </a:r>
            <a:r>
              <a:rPr lang="en-US" i="1" dirty="0"/>
              <a:t> choy and broccoli</a:t>
            </a:r>
            <a:endParaRPr lang="en-US" dirty="0"/>
          </a:p>
          <a:p>
            <a:r>
              <a:rPr lang="en-US" dirty="0"/>
              <a:t>Calcium fortified </a:t>
            </a:r>
            <a:r>
              <a:rPr lang="en-US" b="1" dirty="0"/>
              <a:t>foods—</a:t>
            </a:r>
            <a:r>
              <a:rPr lang="en-US" b="1" i="1" dirty="0"/>
              <a:t>orange juice, cereal, bread, soy beverages, </a:t>
            </a:r>
            <a:r>
              <a:rPr lang="en-US" i="1" dirty="0"/>
              <a:t>and tofu products</a:t>
            </a:r>
            <a:endParaRPr lang="en-US" dirty="0"/>
          </a:p>
          <a:p>
            <a:r>
              <a:rPr lang="en-US" dirty="0"/>
              <a:t>Nuts—</a:t>
            </a:r>
            <a:r>
              <a:rPr lang="en-US" i="1" dirty="0"/>
              <a:t>almonds</a:t>
            </a:r>
            <a:endParaRPr lang="en-US" dirty="0"/>
          </a:p>
          <a:p>
            <a:endParaRPr lang="en-US" dirty="0"/>
          </a:p>
        </p:txBody>
      </p:sp>
      <p:sp>
        <p:nvSpPr>
          <p:cNvPr id="3" name="Title 2"/>
          <p:cNvSpPr>
            <a:spLocks noGrp="1"/>
          </p:cNvSpPr>
          <p:nvPr>
            <p:ph type="title"/>
          </p:nvPr>
        </p:nvSpPr>
        <p:spPr/>
        <p:txBody>
          <a:bodyPr/>
          <a:lstStyle/>
          <a:p>
            <a:r>
              <a:rPr lang="en-US" dirty="0"/>
              <a:t>Sources of calcium</a:t>
            </a:r>
          </a:p>
        </p:txBody>
      </p:sp>
      <p:pic>
        <p:nvPicPr>
          <p:cNvPr id="7175" name="Picture 7" descr="C:\Users\cshulkin\AppData\Local\Microsoft\Windows\Temporary Internet Files\Content.IE5\WPLEAH1X\nuts_almonds[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688680"/>
            <a:ext cx="2133600" cy="12382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C:\Users\cshulkin\AppData\Local\Microsoft\Windows\Temporary Internet Files\Content.IE5\RWE1JVYC\Kashi-Cereal[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4627756"/>
            <a:ext cx="1992086" cy="21335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7" name="Picture 9" descr="C:\Users\cshulkin\AppData\Local\Microsoft\Windows\Temporary Internet Files\Content.IE5\IOEUJU67\Broccoli_clipar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4704667"/>
            <a:ext cx="1676400" cy="1635512"/>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C:\Users\cshulkin\AppData\Local\Microsoft\Windows\Temporary Internet Files\Content.IE5\RWE1JVYC\food_4[1].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3971" y="3991313"/>
            <a:ext cx="2857500" cy="2643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901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Recommended calcium intake??</a:t>
            </a: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417638"/>
            <a:ext cx="5822473" cy="41589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ACEF241B-F861-4767-9983-A98696BD47EB}"/>
              </a:ext>
            </a:extLst>
          </p:cNvPr>
          <p:cNvSpPr txBox="1"/>
          <p:nvPr/>
        </p:nvSpPr>
        <p:spPr>
          <a:xfrm>
            <a:off x="4876800" y="5942530"/>
            <a:ext cx="4114800" cy="646331"/>
          </a:xfrm>
          <a:prstGeom prst="rect">
            <a:avLst/>
          </a:prstGeom>
          <a:noFill/>
        </p:spPr>
        <p:txBody>
          <a:bodyPr wrap="square" rtlCol="0">
            <a:spAutoFit/>
          </a:bodyPr>
          <a:lstStyle/>
          <a:p>
            <a:r>
              <a:rPr lang="en-US" sz="3600" dirty="0"/>
              <a:t>Ask your doctor</a:t>
            </a:r>
          </a:p>
        </p:txBody>
      </p:sp>
    </p:spTree>
    <p:extLst>
      <p:ext uri="{BB962C8B-B14F-4D97-AF65-F5344CB8AC3E}">
        <p14:creationId xmlns:p14="http://schemas.microsoft.com/office/powerpoint/2010/main" xmlns="" val="380360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lstStyle/>
          <a:p>
            <a:endParaRPr lang="en-US" dirty="0"/>
          </a:p>
          <a:p>
            <a:endParaRPr lang="en-US" dirty="0"/>
          </a:p>
          <a:p>
            <a:r>
              <a:rPr lang="en-US" dirty="0"/>
              <a:t>Vitamin D also plays an important role in healthy bone development. Vitamin D helps in the absorption of calcium (this is why milk is fortified with vitamin D).</a:t>
            </a:r>
          </a:p>
          <a:p>
            <a:endParaRPr lang="en-US" dirty="0"/>
          </a:p>
        </p:txBody>
      </p:sp>
      <p:sp>
        <p:nvSpPr>
          <p:cNvPr id="3" name="Title 2"/>
          <p:cNvSpPr>
            <a:spLocks noGrp="1"/>
          </p:cNvSpPr>
          <p:nvPr>
            <p:ph type="title"/>
          </p:nvPr>
        </p:nvSpPr>
        <p:spPr/>
        <p:txBody>
          <a:bodyPr/>
          <a:lstStyle/>
          <a:p>
            <a:r>
              <a:rPr lang="en-US" dirty="0"/>
              <a:t>What’s the deal with </a:t>
            </a:r>
            <a:r>
              <a:rPr lang="en-US" dirty="0" err="1"/>
              <a:t>Vit</a:t>
            </a:r>
            <a:r>
              <a:rPr lang="en-US" dirty="0"/>
              <a:t> D</a:t>
            </a:r>
          </a:p>
        </p:txBody>
      </p:sp>
      <p:pic>
        <p:nvPicPr>
          <p:cNvPr id="10245" name="Picture 5" descr="C:\Users\cshulkin\AppData\Local\Microsoft\Windows\Temporary Internet Files\Content.IE5\RWE1JVYC\Vitamin-D-Depressio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2070" y="4114800"/>
            <a:ext cx="1944929" cy="255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353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Adequate weight-bearing physical activity early in life is important in reaching peak bone mass. Weight-bearing physical activities cause muscles and bones to work against gravity. </a:t>
            </a:r>
          </a:p>
          <a:p>
            <a:endParaRPr lang="en-US" dirty="0"/>
          </a:p>
        </p:txBody>
      </p:sp>
      <p:sp>
        <p:nvSpPr>
          <p:cNvPr id="3" name="Title 2"/>
          <p:cNvSpPr>
            <a:spLocks noGrp="1"/>
          </p:cNvSpPr>
          <p:nvPr>
            <p:ph type="title"/>
          </p:nvPr>
        </p:nvSpPr>
        <p:spPr/>
        <p:txBody>
          <a:bodyPr/>
          <a:lstStyle/>
          <a:p>
            <a:r>
              <a:rPr lang="en-US" dirty="0"/>
              <a:t>Weight bearing physical activity</a:t>
            </a:r>
          </a:p>
        </p:txBody>
      </p:sp>
      <p:pic>
        <p:nvPicPr>
          <p:cNvPr id="11269" name="Picture 5" descr="C:\Users\cshulkin\AppData\Local\Microsoft\Windows\Temporary Internet Files\Content.IE5\WPLEAH1X\shutterstock_5215116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3329155"/>
            <a:ext cx="4064508" cy="35288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972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Walking, Jogging, or running</a:t>
            </a:r>
          </a:p>
          <a:p>
            <a:r>
              <a:rPr lang="en-US" dirty="0"/>
              <a:t>Tennis or Racquetball</a:t>
            </a:r>
          </a:p>
          <a:p>
            <a:r>
              <a:rPr lang="en-US" dirty="0"/>
              <a:t>Field Hockey</a:t>
            </a:r>
          </a:p>
          <a:p>
            <a:r>
              <a:rPr lang="en-US" dirty="0"/>
              <a:t>Stair climbing</a:t>
            </a:r>
          </a:p>
          <a:p>
            <a:r>
              <a:rPr lang="en-US" dirty="0"/>
              <a:t>Jumping rope</a:t>
            </a:r>
          </a:p>
          <a:p>
            <a:r>
              <a:rPr lang="en-US" dirty="0"/>
              <a:t>Basketball</a:t>
            </a:r>
          </a:p>
          <a:p>
            <a:r>
              <a:rPr lang="en-US" dirty="0"/>
              <a:t>Dancing</a:t>
            </a:r>
          </a:p>
          <a:p>
            <a:r>
              <a:rPr lang="en-US" dirty="0"/>
              <a:t>Hiking</a:t>
            </a:r>
          </a:p>
          <a:p>
            <a:r>
              <a:rPr lang="en-US" dirty="0"/>
              <a:t>Soccer</a:t>
            </a:r>
          </a:p>
          <a:p>
            <a:r>
              <a:rPr lang="en-US" dirty="0"/>
              <a:t>Weightlifting</a:t>
            </a:r>
          </a:p>
          <a:p>
            <a:endParaRPr lang="en-US" dirty="0"/>
          </a:p>
        </p:txBody>
      </p:sp>
      <p:sp>
        <p:nvSpPr>
          <p:cNvPr id="3" name="Title 2"/>
          <p:cNvSpPr>
            <a:spLocks noGrp="1"/>
          </p:cNvSpPr>
          <p:nvPr>
            <p:ph type="title"/>
          </p:nvPr>
        </p:nvSpPr>
        <p:spPr/>
        <p:txBody>
          <a:bodyPr/>
          <a:lstStyle/>
          <a:p>
            <a:r>
              <a:rPr lang="en-US" dirty="0"/>
              <a:t>Weight bearing exercises</a:t>
            </a:r>
          </a:p>
        </p:txBody>
      </p:sp>
      <p:pic>
        <p:nvPicPr>
          <p:cNvPr id="12290" name="Picture 2" descr="C:\Users\cshulkin\AppData\Local\Microsoft\Windows\Temporary Internet Files\Content.IE5\OEZJ9RPW\Running-Man-Blu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7625" y="2714625"/>
            <a:ext cx="1428750"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cshulkin\AppData\Local\Microsoft\Windows\Temporary Internet Files\Content.IE5\IOEUJU67\sf7_kids4[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2057401"/>
            <a:ext cx="1800777" cy="171754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cshulkin\AppData\Local\Microsoft\Windows\Temporary Internet Files\Content.IE5\WPLEAH1X\stairs-up-2760476[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3731228"/>
            <a:ext cx="2366378" cy="183394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descr="C:\Users\cshulkin\AppData\Local\Microsoft\Windows\Temporary Internet Files\Content.IE5\OEZJ9RPW\Basketball-Goals[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38600" y="4648200"/>
            <a:ext cx="1821287" cy="1561754"/>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C:\Users\cshulkin\AppData\Local\Microsoft\Windows\Temporary Internet Files\Content.IE5\WPLEAH1X\large-woman-happy-smiling-dancing-and-waving-hands-upwards-0-16028[1].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5219" y="2286000"/>
            <a:ext cx="1266825" cy="245975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5" name="Picture 7" descr="C:\Users\cshulkin\AppData\Local\Microsoft\Windows\Temporary Internet Files\Content.IE5\WPLEAH1X\Soccer-ball-11579-large[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19425" y="4233989"/>
            <a:ext cx="838200" cy="82842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C:\Users\cshulkin\AppData\Local\Microsoft\Windows\Temporary Internet Files\Content.IE5\OEZJ9RPW\weight_lifting_cartoon_man[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15023" y="5384744"/>
            <a:ext cx="1376377" cy="13694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064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r>
              <a:rPr lang="en-US" b="1" dirty="0"/>
              <a:t>Adults</a:t>
            </a:r>
            <a:r>
              <a:rPr lang="en-US" dirty="0"/>
              <a:t>: Engage in at least </a:t>
            </a:r>
            <a:r>
              <a:rPr lang="en-US" b="1" dirty="0">
                <a:solidFill>
                  <a:srgbClr val="FF0000"/>
                </a:solidFill>
              </a:rPr>
              <a:t>30 minutes </a:t>
            </a:r>
            <a:r>
              <a:rPr lang="en-US" dirty="0"/>
              <a:t>of moderate physical activity [on] most, preferably all, days of the week</a:t>
            </a:r>
          </a:p>
          <a:p>
            <a:endParaRPr lang="en-US" dirty="0"/>
          </a:p>
          <a:p>
            <a:endParaRPr lang="en-US" dirty="0"/>
          </a:p>
          <a:p>
            <a:endParaRPr lang="en-US" dirty="0"/>
          </a:p>
          <a:p>
            <a:endParaRPr lang="en-US" dirty="0"/>
          </a:p>
          <a:p>
            <a:r>
              <a:rPr lang="en-US" b="1" dirty="0"/>
              <a:t>Children</a:t>
            </a:r>
            <a:r>
              <a:rPr lang="en-US" dirty="0"/>
              <a:t>: Engage in at least </a:t>
            </a:r>
            <a:r>
              <a:rPr lang="en-US" b="1" dirty="0">
                <a:solidFill>
                  <a:srgbClr val="FF0000"/>
                </a:solidFill>
              </a:rPr>
              <a:t>60 minutes </a:t>
            </a:r>
            <a:r>
              <a:rPr lang="en-US" dirty="0"/>
              <a:t>of moderate physical activity [on] most, preferably all, days of the week</a:t>
            </a:r>
          </a:p>
          <a:p>
            <a:endParaRPr lang="en-US" dirty="0"/>
          </a:p>
        </p:txBody>
      </p:sp>
      <p:pic>
        <p:nvPicPr>
          <p:cNvPr id="13315" name="Picture 3" descr="C:\Users\cshulkin\AppData\Local\Microsoft\Windows\Temporary Internet Files\Content.IE5\IOEUJU67\stop_watch_-_cartoon[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2438400"/>
            <a:ext cx="2552700" cy="1777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981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D252470-D047-429A-9314-7C6CD8465CFF}"/>
              </a:ext>
            </a:extLst>
          </p:cNvPr>
          <p:cNvSpPr>
            <a:spLocks noGrp="1"/>
          </p:cNvSpPr>
          <p:nvPr>
            <p:ph idx="1"/>
          </p:nvPr>
        </p:nvSpPr>
        <p:spPr>
          <a:xfrm>
            <a:off x="442274" y="1867090"/>
            <a:ext cx="9966958" cy="5481443"/>
          </a:xfrm>
        </p:spPr>
        <p:txBody>
          <a:bodyPr/>
          <a:lstStyle/>
          <a:p>
            <a:r>
              <a:rPr lang="en-US" dirty="0"/>
              <a:t>Let's see what you have learned</a:t>
            </a:r>
          </a:p>
        </p:txBody>
      </p:sp>
      <p:sp>
        <p:nvSpPr>
          <p:cNvPr id="3" name="Title 2">
            <a:extLst>
              <a:ext uri="{FF2B5EF4-FFF2-40B4-BE49-F238E27FC236}">
                <a16:creationId xmlns:a16="http://schemas.microsoft.com/office/drawing/2014/main" xmlns="" id="{085453EC-FE24-4111-ABE4-7BA9ED0A4B06}"/>
              </a:ext>
            </a:extLst>
          </p:cNvPr>
          <p:cNvSpPr>
            <a:spLocks noGrp="1"/>
          </p:cNvSpPr>
          <p:nvPr>
            <p:ph type="title"/>
          </p:nvPr>
        </p:nvSpPr>
        <p:spPr/>
        <p:txBody>
          <a:bodyPr>
            <a:normAutofit/>
          </a:bodyPr>
          <a:lstStyle/>
          <a:p>
            <a:r>
              <a:rPr lang="en-US" dirty="0"/>
              <a:t>Poll time </a:t>
            </a:r>
          </a:p>
        </p:txBody>
      </p:sp>
      <p:pic>
        <p:nvPicPr>
          <p:cNvPr id="1026" name="Picture 2" descr="Common Interview Questions And Answers - Camden Kelly">
            <a:extLst>
              <a:ext uri="{FF2B5EF4-FFF2-40B4-BE49-F238E27FC236}">
                <a16:creationId xmlns:a16="http://schemas.microsoft.com/office/drawing/2014/main" xmlns="" id="{42B885F4-9F5D-478E-BAE1-44C9CF24C89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5512" y="2743200"/>
            <a:ext cx="2595562" cy="25955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902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rmAutofit lnSpcReduction="10000"/>
          </a:bodyPr>
          <a:lstStyle/>
          <a:p>
            <a:endParaRPr lang="en-US" dirty="0"/>
          </a:p>
          <a:p>
            <a:endParaRPr lang="en-US" dirty="0"/>
          </a:p>
          <a:p>
            <a:endParaRPr lang="en-US" dirty="0"/>
          </a:p>
          <a:p>
            <a:endParaRPr lang="en-US" dirty="0"/>
          </a:p>
          <a:p>
            <a:pPr marL="2057400" lvl="8" indent="0">
              <a:buNone/>
            </a:pPr>
            <a:r>
              <a:rPr lang="en-US" sz="4800" dirty="0"/>
              <a:t>Thank you!!!</a:t>
            </a:r>
          </a:p>
          <a:p>
            <a:pPr lvl="8"/>
            <a:endParaRPr lang="en-US" sz="4800" dirty="0"/>
          </a:p>
          <a:p>
            <a:pPr lvl="8"/>
            <a:endParaRPr lang="en-US" sz="4800" dirty="0"/>
          </a:p>
          <a:p>
            <a:pPr marL="2057400" lvl="8" indent="0">
              <a:buNone/>
            </a:pPr>
            <a:r>
              <a:rPr lang="en-US" sz="3000" dirty="0"/>
              <a:t>          One more brain teaser….</a:t>
            </a:r>
          </a:p>
        </p:txBody>
      </p:sp>
      <p:sp>
        <p:nvSpPr>
          <p:cNvPr id="3" name="Title 2"/>
          <p:cNvSpPr>
            <a:spLocks noGrp="1"/>
          </p:cNvSpPr>
          <p:nvPr>
            <p:ph type="title"/>
          </p:nvPr>
        </p:nvSpPr>
        <p:spPr>
          <a:xfrm>
            <a:off x="1371600" y="838200"/>
            <a:ext cx="8229600" cy="1143000"/>
          </a:xfrm>
        </p:spPr>
        <p:txBody>
          <a:bodyPr/>
          <a:lstStyle/>
          <a:p>
            <a:r>
              <a:rPr lang="en-US" dirty="0"/>
              <a:t>Questions? Comments?</a:t>
            </a:r>
          </a:p>
        </p:txBody>
      </p:sp>
    </p:spTree>
    <p:extLst>
      <p:ext uri="{BB962C8B-B14F-4D97-AF65-F5344CB8AC3E}">
        <p14:creationId xmlns:p14="http://schemas.microsoft.com/office/powerpoint/2010/main" xmlns="" val="75727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xmlns="" id="{DB0F3BF0-4A69-4A60-98CB-1E240436184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33600" y="-2701037"/>
            <a:ext cx="4495800" cy="7996531"/>
          </a:xfrm>
        </p:spPr>
      </p:pic>
      <p:sp>
        <p:nvSpPr>
          <p:cNvPr id="5" name="Rectangle: Diagonal Corners Rounded 4">
            <a:extLst>
              <a:ext uri="{FF2B5EF4-FFF2-40B4-BE49-F238E27FC236}">
                <a16:creationId xmlns:a16="http://schemas.microsoft.com/office/drawing/2014/main" xmlns="" id="{AF3B232C-544B-4D6C-A0FB-3E4741C2BACF}"/>
              </a:ext>
            </a:extLst>
          </p:cNvPr>
          <p:cNvSpPr/>
          <p:nvPr/>
        </p:nvSpPr>
        <p:spPr>
          <a:xfrm>
            <a:off x="2133600" y="-1981200"/>
            <a:ext cx="5334000" cy="35052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176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Calcium and Bone Health</a:t>
            </a:r>
          </a:p>
        </p:txBody>
      </p:sp>
      <p:sp>
        <p:nvSpPr>
          <p:cNvPr id="3" name="Subtitle 2"/>
          <p:cNvSpPr>
            <a:spLocks noGrp="1"/>
          </p:cNvSpPr>
          <p:nvPr>
            <p:ph type="subTitle" idx="1"/>
          </p:nvPr>
        </p:nvSpPr>
        <p:spPr/>
        <p:txBody>
          <a:bodyPr/>
          <a:lstStyle/>
          <a:p>
            <a:r>
              <a:rPr lang="en-US" dirty="0"/>
              <a:t>Cari Shulkin MSN, RN-BC</a:t>
            </a:r>
          </a:p>
        </p:txBody>
      </p:sp>
    </p:spTree>
    <p:extLst>
      <p:ext uri="{BB962C8B-B14F-4D97-AF65-F5344CB8AC3E}">
        <p14:creationId xmlns:p14="http://schemas.microsoft.com/office/powerpoint/2010/main" xmlns="" val="14053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 structure</a:t>
            </a:r>
          </a:p>
          <a:p>
            <a:r>
              <a:rPr lang="en-US" dirty="0"/>
              <a:t>Protect organs</a:t>
            </a:r>
          </a:p>
          <a:p>
            <a:r>
              <a:rPr lang="en-US" dirty="0"/>
              <a:t>Anchor muscles</a:t>
            </a:r>
          </a:p>
          <a:p>
            <a:r>
              <a:rPr lang="en-US" dirty="0"/>
              <a:t>Stores calcium</a:t>
            </a:r>
          </a:p>
          <a:p>
            <a:endParaRPr lang="en-US" dirty="0"/>
          </a:p>
          <a:p>
            <a:endParaRPr lang="en-US" dirty="0"/>
          </a:p>
          <a:p>
            <a:pPr marL="109728" indent="0">
              <a:buNone/>
            </a:pPr>
            <a:r>
              <a:rPr lang="en-US" i="1" dirty="0"/>
              <a:t>Who takes a calcium supplement?</a:t>
            </a:r>
          </a:p>
        </p:txBody>
      </p:sp>
      <p:sp>
        <p:nvSpPr>
          <p:cNvPr id="3" name="Title 2"/>
          <p:cNvSpPr>
            <a:spLocks noGrp="1"/>
          </p:cNvSpPr>
          <p:nvPr>
            <p:ph type="title"/>
          </p:nvPr>
        </p:nvSpPr>
        <p:spPr/>
        <p:txBody>
          <a:bodyPr/>
          <a:lstStyle/>
          <a:p>
            <a:r>
              <a:rPr lang="en-US" dirty="0"/>
              <a:t>Bones play many roles:</a:t>
            </a:r>
          </a:p>
        </p:txBody>
      </p:sp>
      <p:pic>
        <p:nvPicPr>
          <p:cNvPr id="1026" name="Picture 2" descr="C:\Users\cshulkin\AppData\Local\Microsoft\Windows\Temporary Internet Files\Content.IE5\IOEUJU67\skeleton-clip-art-4[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2574" y="2209800"/>
            <a:ext cx="2658769" cy="361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700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Adequate calcium consumption</a:t>
            </a:r>
          </a:p>
          <a:p>
            <a:r>
              <a:rPr lang="en-US" dirty="0"/>
              <a:t>Weight bearing physical activity</a:t>
            </a:r>
          </a:p>
        </p:txBody>
      </p:sp>
      <p:sp>
        <p:nvSpPr>
          <p:cNvPr id="3" name="Title 2"/>
          <p:cNvSpPr>
            <a:spLocks noGrp="1"/>
          </p:cNvSpPr>
          <p:nvPr>
            <p:ph type="title"/>
          </p:nvPr>
        </p:nvSpPr>
        <p:spPr/>
        <p:txBody>
          <a:bodyPr/>
          <a:lstStyle/>
          <a:p>
            <a:r>
              <a:rPr lang="en-US" dirty="0"/>
              <a:t>Strong bones?</a:t>
            </a:r>
          </a:p>
        </p:txBody>
      </p:sp>
      <p:pic>
        <p:nvPicPr>
          <p:cNvPr id="2051" name="Picture 3" descr="C:\Users\cshulkin\AppData\Local\Microsoft\Windows\Temporary Internet Files\Content.IE5\WPLEAH1X\4504554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399" y="2438400"/>
            <a:ext cx="2619375" cy="4048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410200" y="4089369"/>
            <a:ext cx="3733800" cy="1754326"/>
          </a:xfrm>
          <a:prstGeom prst="rect">
            <a:avLst/>
          </a:prstGeom>
          <a:noFill/>
        </p:spPr>
        <p:txBody>
          <a:bodyPr wrap="square" rtlCol="0">
            <a:spAutoFit/>
          </a:bodyPr>
          <a:lstStyle/>
          <a:p>
            <a:r>
              <a:rPr lang="en-US" sz="2700" dirty="0"/>
              <a:t>This optimizes bone mass and may reduce the risk of osteoporosis </a:t>
            </a:r>
          </a:p>
        </p:txBody>
      </p:sp>
    </p:spTree>
    <p:extLst>
      <p:ext uri="{BB962C8B-B14F-4D97-AF65-F5344CB8AC3E}">
        <p14:creationId xmlns:p14="http://schemas.microsoft.com/office/powerpoint/2010/main" xmlns="" val="69871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153400" cy="5334000"/>
          </a:xfrm>
        </p:spPr>
        <p:txBody>
          <a:bodyPr>
            <a:normAutofit/>
          </a:bodyPr>
          <a:lstStyle/>
          <a:p>
            <a:r>
              <a:rPr lang="en-US" dirty="0"/>
              <a:t> Refers to the genetic potential for bone density. By the age of 20, the average woman has acquired most of her skeletal mass. </a:t>
            </a:r>
          </a:p>
          <a:p>
            <a:endParaRPr lang="en-US" dirty="0"/>
          </a:p>
          <a:p>
            <a:endParaRPr lang="en-US" dirty="0"/>
          </a:p>
          <a:p>
            <a:endParaRPr lang="en-US" dirty="0"/>
          </a:p>
          <a:p>
            <a:endParaRPr lang="en-US" dirty="0"/>
          </a:p>
          <a:p>
            <a:endParaRPr lang="en-US" dirty="0"/>
          </a:p>
          <a:p>
            <a:endParaRPr lang="en-US" dirty="0"/>
          </a:p>
          <a:p>
            <a:r>
              <a:rPr lang="en-US" dirty="0"/>
              <a:t> Decline in bone mass occurs around the time of menopause</a:t>
            </a:r>
          </a:p>
        </p:txBody>
      </p:sp>
      <p:sp>
        <p:nvSpPr>
          <p:cNvPr id="3" name="Title 2"/>
          <p:cNvSpPr>
            <a:spLocks noGrp="1"/>
          </p:cNvSpPr>
          <p:nvPr>
            <p:ph type="title"/>
          </p:nvPr>
        </p:nvSpPr>
        <p:spPr>
          <a:xfrm>
            <a:off x="533400" y="0"/>
            <a:ext cx="8229600" cy="1143000"/>
          </a:xfrm>
        </p:spPr>
        <p:txBody>
          <a:bodyPr/>
          <a:lstStyle/>
          <a:p>
            <a:r>
              <a:rPr lang="en-US" dirty="0"/>
              <a:t>Peak bone mass</a:t>
            </a:r>
          </a:p>
        </p:txBody>
      </p:sp>
      <p:pic>
        <p:nvPicPr>
          <p:cNvPr id="3075" name="Picture 3" descr="C:\Users\cshulkin\AppData\Local\Microsoft\Windows\Temporary Internet Files\Content.IE5\WPLEAH1X\b9a50fcb8b40f71cf1116b843a56ae4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819400"/>
            <a:ext cx="4876800" cy="203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564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 person with high bone mass as a young person will be more likely to have a higher bone mass later in life. Inadequate calcium consumption and physical activity early on could result in a failure to achieve peak bone mass in adulthood.</a:t>
            </a:r>
          </a:p>
          <a:p>
            <a:endParaRPr lang="en-US" dirty="0"/>
          </a:p>
          <a:p>
            <a:endParaRPr lang="en-US" dirty="0"/>
          </a:p>
        </p:txBody>
      </p:sp>
      <p:sp>
        <p:nvSpPr>
          <p:cNvPr id="3" name="Title 2"/>
          <p:cNvSpPr>
            <a:spLocks noGrp="1"/>
          </p:cNvSpPr>
          <p:nvPr>
            <p:ph type="title"/>
          </p:nvPr>
        </p:nvSpPr>
        <p:spPr/>
        <p:txBody>
          <a:bodyPr/>
          <a:lstStyle/>
          <a:p>
            <a:r>
              <a:rPr lang="en-US" dirty="0"/>
              <a:t>Childhood to adulthood</a:t>
            </a:r>
          </a:p>
        </p:txBody>
      </p:sp>
      <p:pic>
        <p:nvPicPr>
          <p:cNvPr id="4099" name="Picture 3" descr="C:\Users\cshulkin\AppData\Local\Microsoft\Windows\Temporary Internet Files\Content.IE5\RWE1JVYC\woman-pulling-hair-out_-Cartoon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54954" y="3897086"/>
            <a:ext cx="1666875"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943600" y="4038600"/>
            <a:ext cx="2667000" cy="646331"/>
          </a:xfrm>
          <a:prstGeom prst="rect">
            <a:avLst/>
          </a:prstGeom>
          <a:noFill/>
        </p:spPr>
        <p:txBody>
          <a:bodyPr wrap="square" rtlCol="0">
            <a:spAutoFit/>
          </a:bodyPr>
          <a:lstStyle/>
          <a:p>
            <a:r>
              <a:rPr lang="en-US" dirty="0">
                <a:latin typeface="Eras Bold ITC" panose="020B0907030504020204" pitchFamily="34" charset="0"/>
              </a:rPr>
              <a:t>Drink your milk!</a:t>
            </a:r>
          </a:p>
          <a:p>
            <a:r>
              <a:rPr lang="en-US" dirty="0">
                <a:latin typeface="Eras Bold ITC" panose="020B0907030504020204" pitchFamily="34" charset="0"/>
              </a:rPr>
              <a:t> Go outside to play!</a:t>
            </a:r>
          </a:p>
        </p:txBody>
      </p:sp>
    </p:spTree>
    <p:extLst>
      <p:ext uri="{BB962C8B-B14F-4D97-AF65-F5344CB8AC3E}">
        <p14:creationId xmlns:p14="http://schemas.microsoft.com/office/powerpoint/2010/main" xmlns="" val="183631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Osteoporosis or "porous bone" is characterized by low bone mass and deterioration of bone tissue. It leads to an increase risk of bone fractures typically in the wrist, hip, and spine.</a:t>
            </a:r>
          </a:p>
          <a:p>
            <a:endParaRPr lang="en-US" dirty="0"/>
          </a:p>
        </p:txBody>
      </p:sp>
      <p:sp>
        <p:nvSpPr>
          <p:cNvPr id="3" name="Title 2"/>
          <p:cNvSpPr>
            <a:spLocks noGrp="1"/>
          </p:cNvSpPr>
          <p:nvPr>
            <p:ph type="title"/>
          </p:nvPr>
        </p:nvSpPr>
        <p:spPr/>
        <p:txBody>
          <a:bodyPr>
            <a:normAutofit fontScale="90000"/>
          </a:bodyPr>
          <a:lstStyle/>
          <a:p>
            <a:r>
              <a:rPr lang="en-US" dirty="0">
                <a:effectLst/>
              </a:rPr>
              <a:t>Osteoporosis</a:t>
            </a:r>
            <a:br>
              <a:rPr lang="en-US" dirty="0">
                <a:effectLst/>
              </a:rPr>
            </a:br>
            <a:endParaRPr lang="en-US" dirty="0"/>
          </a:p>
        </p:txBody>
      </p:sp>
      <p:pic>
        <p:nvPicPr>
          <p:cNvPr id="5124" name="Picture 4" descr="C:\Users\cshulkin\AppData\Local\Microsoft\Windows\Temporary Internet Files\Content.IE5\OEZJ9RPW\17156_13478_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0421" y="3505200"/>
            <a:ext cx="4476750" cy="358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281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Female</a:t>
            </a:r>
          </a:p>
          <a:p>
            <a:r>
              <a:rPr lang="en-US" dirty="0"/>
              <a:t>White/Caucasian</a:t>
            </a:r>
          </a:p>
          <a:p>
            <a:r>
              <a:rPr lang="en-US" dirty="0"/>
              <a:t>Post menopausal women</a:t>
            </a:r>
          </a:p>
          <a:p>
            <a:r>
              <a:rPr lang="en-US" dirty="0"/>
              <a:t>Older adults</a:t>
            </a:r>
          </a:p>
          <a:p>
            <a:r>
              <a:rPr lang="en-US" dirty="0"/>
              <a:t>Small in body size</a:t>
            </a:r>
          </a:p>
          <a:p>
            <a:r>
              <a:rPr lang="en-US" dirty="0"/>
              <a:t>Eating a diet low in calcium</a:t>
            </a:r>
          </a:p>
          <a:p>
            <a:r>
              <a:rPr lang="en-US" dirty="0"/>
              <a:t>Physically inactive</a:t>
            </a:r>
          </a:p>
          <a:p>
            <a:endParaRPr lang="en-US" dirty="0"/>
          </a:p>
        </p:txBody>
      </p:sp>
      <p:sp>
        <p:nvSpPr>
          <p:cNvPr id="3" name="Title 2"/>
          <p:cNvSpPr>
            <a:spLocks noGrp="1"/>
          </p:cNvSpPr>
          <p:nvPr>
            <p:ph type="title"/>
          </p:nvPr>
        </p:nvSpPr>
        <p:spPr/>
        <p:txBody>
          <a:bodyPr/>
          <a:lstStyle/>
          <a:p>
            <a:r>
              <a:rPr lang="en-US" dirty="0"/>
              <a:t>Risk factors</a:t>
            </a:r>
          </a:p>
        </p:txBody>
      </p:sp>
      <p:pic>
        <p:nvPicPr>
          <p:cNvPr id="6149" name="Picture 5" descr="C:\Users\cshulkin\AppData\Local\Microsoft\Windows\Temporary Internet Files\Content.IE5\RWE1JVYC\porous-bones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4267200"/>
            <a:ext cx="3646714" cy="247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362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Calcium is a mineral needed by the body for healthy bones, teeth, and proper function of the heart, muscles, and nerves. The body cannot produce calcium; therefore, it must be absorbed through food. </a:t>
            </a:r>
          </a:p>
        </p:txBody>
      </p:sp>
      <p:sp>
        <p:nvSpPr>
          <p:cNvPr id="3" name="Title 2"/>
          <p:cNvSpPr>
            <a:spLocks noGrp="1"/>
          </p:cNvSpPr>
          <p:nvPr>
            <p:ph type="title"/>
          </p:nvPr>
        </p:nvSpPr>
        <p:spPr/>
        <p:txBody>
          <a:bodyPr/>
          <a:lstStyle/>
          <a:p>
            <a:r>
              <a:rPr lang="en-US" dirty="0"/>
              <a:t>Calcium</a:t>
            </a:r>
          </a:p>
        </p:txBody>
      </p:sp>
      <p:pic>
        <p:nvPicPr>
          <p:cNvPr id="8194" name="Picture 2" descr="C:\Users\cshulkin\AppData\Local\Microsoft\Windows\Temporary Internet Files\Content.IE5\IOEUJU67\SMILE[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4114800"/>
            <a:ext cx="3581400" cy="20555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9971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222</TotalTime>
  <Words>459</Words>
  <Application>Microsoft Office PowerPoint</Application>
  <PresentationFormat>On-screen Show (4:3)</PresentationFormat>
  <Paragraphs>81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Slide 1</vt:lpstr>
      <vt:lpstr>Calcium and Bone Health</vt:lpstr>
      <vt:lpstr>Bones play many roles:</vt:lpstr>
      <vt:lpstr>Strong bones?</vt:lpstr>
      <vt:lpstr>Peak bone mass</vt:lpstr>
      <vt:lpstr>Childhood to adulthood</vt:lpstr>
      <vt:lpstr>Osteoporosis </vt:lpstr>
      <vt:lpstr>Risk factors</vt:lpstr>
      <vt:lpstr>Calcium</vt:lpstr>
      <vt:lpstr>Sources of calcium</vt:lpstr>
      <vt:lpstr>Recommended calcium intake??</vt:lpstr>
      <vt:lpstr>What’s the deal with Vit D</vt:lpstr>
      <vt:lpstr>Weight bearing physical activity</vt:lpstr>
      <vt:lpstr>Weight bearing exercises</vt:lpstr>
      <vt:lpstr>Slide 15</vt:lpstr>
      <vt:lpstr>Poll time </vt:lpstr>
      <vt:lpstr>Questions? Comments?</vt:lpstr>
      <vt:lpstr>Slide 18</vt:lpstr>
    </vt:vector>
  </TitlesOfParts>
  <Company>UCDHS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Calcium and Bone Health</dc:title>
  <dc:creator>ntwadmin</dc:creator>
  <cp:lastModifiedBy>HP</cp:lastModifiedBy>
  <cp:revision>15</cp:revision>
  <dcterms:created xsi:type="dcterms:W3CDTF">2015-05-13T22:00:29Z</dcterms:created>
  <dcterms:modified xsi:type="dcterms:W3CDTF">2020-07-28T19:48:37Z</dcterms:modified>
</cp:coreProperties>
</file>