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9"/>
  </p:notesMasterIdLst>
  <p:sldIdLst>
    <p:sldId id="256" r:id="rId2"/>
    <p:sldId id="257" r:id="rId3"/>
    <p:sldId id="267" r:id="rId4"/>
    <p:sldId id="270" r:id="rId5"/>
    <p:sldId id="264" r:id="rId6"/>
    <p:sldId id="269" r:id="rId7"/>
    <p:sldId id="277" r:id="rId8"/>
    <p:sldId id="288" r:id="rId9"/>
    <p:sldId id="285" r:id="rId10"/>
    <p:sldId id="286" r:id="rId11"/>
    <p:sldId id="297" r:id="rId12"/>
    <p:sldId id="296" r:id="rId13"/>
    <p:sldId id="295" r:id="rId14"/>
    <p:sldId id="273" r:id="rId15"/>
    <p:sldId id="284" r:id="rId16"/>
    <p:sldId id="271" r:id="rId17"/>
    <p:sldId id="294" r:id="rId18"/>
    <p:sldId id="290" r:id="rId19"/>
    <p:sldId id="274" r:id="rId20"/>
    <p:sldId id="292" r:id="rId21"/>
    <p:sldId id="289" r:id="rId22"/>
    <p:sldId id="291" r:id="rId23"/>
    <p:sldId id="287" r:id="rId24"/>
    <p:sldId id="276" r:id="rId25"/>
    <p:sldId id="259" r:id="rId26"/>
    <p:sldId id="260" r:id="rId27"/>
    <p:sldId id="275" r:id="rId28"/>
    <p:sldId id="258" r:id="rId29"/>
    <p:sldId id="261" r:id="rId30"/>
    <p:sldId id="298" r:id="rId31"/>
    <p:sldId id="278" r:id="rId32"/>
    <p:sldId id="279" r:id="rId33"/>
    <p:sldId id="280" r:id="rId34"/>
    <p:sldId id="281" r:id="rId35"/>
    <p:sldId id="282" r:id="rId36"/>
    <p:sldId id="283" r:id="rId37"/>
    <p:sldId id="29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E513F1-4DAC-4EB7-B89F-74DFC64F391D}" v="3" dt="2020-02-21T16:14:27.861"/>
    <p1510:client id="{C3AB25EE-154C-4C6D-9540-57F4D32CE1C7}" v="68" dt="2020-02-21T16:32:37.250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464"/>
  </p:normalViewPr>
  <p:slideViewPr>
    <p:cSldViewPr snapToGrid="0" snapToObjects="1">
      <p:cViewPr varScale="1">
        <p:scale>
          <a:sx n="72" d="100"/>
          <a:sy n="72" d="100"/>
        </p:scale>
        <p:origin x="-63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38BFF-B4F8-7D4B-887C-4FB8B1F8B39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ADEED-19A1-8C40-AE62-5E1935B98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9174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 </a:t>
            </a:r>
            <a:r>
              <a:rPr lang="en-US" i="1" dirty="0"/>
              <a:t>major risk factors</a:t>
            </a:r>
            <a:r>
              <a:rPr lang="en-US" dirty="0"/>
              <a:t> include cigarette smoking, hypertension, </a:t>
            </a:r>
            <a:r>
              <a:rPr lang="en-US" dirty="0" err="1"/>
              <a:t>dysglycemia</a:t>
            </a:r>
            <a:r>
              <a:rPr lang="en-US" dirty="0"/>
              <a:t>, and advancing age, a person’s age also counts as a risk factor. By combining all major risk factors into a prediction equation, an individual’s probability of developing ASCVD can be estimated.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DEED-19A1-8C40-AE62-5E1935B98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1818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ADEED-19A1-8C40-AE62-5E1935B98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4569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E517-EA40-AC4A-8A77-AEDB82FE32B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CE17-97D4-A840-96E4-24C7161657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1498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E517-EA40-AC4A-8A77-AEDB82FE32B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CE17-97D4-A840-96E4-24C7161657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553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E517-EA40-AC4A-8A77-AEDB82FE32B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CE17-97D4-A840-96E4-24C7161657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4497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E517-EA40-AC4A-8A77-AEDB82FE32B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CE17-97D4-A840-96E4-24C7161657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92103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E517-EA40-AC4A-8A77-AEDB82FE32B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CE17-97D4-A840-96E4-24C7161657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2509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E517-EA40-AC4A-8A77-AEDB82FE32B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CE17-97D4-A840-96E4-24C7161657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2288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E517-EA40-AC4A-8A77-AEDB82FE32B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CE17-97D4-A840-96E4-24C7161657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0242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E517-EA40-AC4A-8A77-AEDB82FE32B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CE17-97D4-A840-96E4-24C7161657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7700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E517-EA40-AC4A-8A77-AEDB82FE32B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CE17-97D4-A840-96E4-24C7161657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12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E517-EA40-AC4A-8A77-AEDB82FE32B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CE17-97D4-A840-96E4-24C7161657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2254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E517-EA40-AC4A-8A77-AEDB82FE32B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CE17-97D4-A840-96E4-24C7161657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094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E517-EA40-AC4A-8A77-AEDB82FE32B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CE17-97D4-A840-96E4-24C7161657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747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E517-EA40-AC4A-8A77-AEDB82FE32B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CE17-97D4-A840-96E4-24C7161657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918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E517-EA40-AC4A-8A77-AEDB82FE32B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CE17-97D4-A840-96E4-24C7161657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6207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E517-EA40-AC4A-8A77-AEDB82FE32B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CE17-97D4-A840-96E4-24C7161657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291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E517-EA40-AC4A-8A77-AEDB82FE32B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CE17-97D4-A840-96E4-24C7161657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2675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E517-EA40-AC4A-8A77-AEDB82FE32B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CE17-97D4-A840-96E4-24C7161657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6909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5A3E517-EA40-AC4A-8A77-AEDB82FE32BA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ECE17-97D4-A840-96E4-24C7161657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3603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0187" y="127214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ACC/ AHA </a:t>
            </a:r>
            <a:br>
              <a:rPr lang="en-US" dirty="0"/>
            </a:br>
            <a:r>
              <a:rPr lang="en-US" dirty="0"/>
              <a:t>Cholesterol Guidelines</a:t>
            </a:r>
            <a:br>
              <a:rPr lang="en-US" dirty="0"/>
            </a:br>
            <a:r>
              <a:rPr lang="en-US" dirty="0"/>
              <a:t>2018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8645" y="4016187"/>
            <a:ext cx="9144000" cy="1655762"/>
          </a:xfrm>
        </p:spPr>
        <p:txBody>
          <a:bodyPr/>
          <a:lstStyle/>
          <a:p>
            <a:r>
              <a:rPr lang="en-US" dirty="0"/>
              <a:t>Radhika N Bukkapatnam Md FACC</a:t>
            </a:r>
          </a:p>
          <a:p>
            <a:r>
              <a:rPr lang="en-US" dirty="0"/>
              <a:t>Jan 21,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F65527-69A4-4A46-A9D0-2D4209502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410" y="4729066"/>
            <a:ext cx="13525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968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5BB9BF2-4491-4112-8BE5-244D4577340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879077" y="33866"/>
            <a:ext cx="6651625" cy="725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9136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778734-68A3-420D-9299-2865DF714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Lipid Transport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AA11BC0-453D-4E1B-9A49-A95720BBA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0455" y="1152983"/>
            <a:ext cx="8646198" cy="553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0070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892EB8-3F27-495C-B467-E82E7DEB7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63" y="1473264"/>
            <a:ext cx="10731681" cy="367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670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0A5210-2F29-4D85-A400-9C79B13FC1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0611BBE-2B4A-4DA2-B8A9-CD877B8762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rgbClr val="1208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DE93A7E-679B-4A15-9640-7944607A1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31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1091950-5655-45D2-858E-FE8CBE07CA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598984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Foods that Increase LDL Cholesterol</a:t>
            </a:r>
          </a:p>
        </p:txBody>
      </p:sp>
      <p:pic>
        <p:nvPicPr>
          <p:cNvPr id="11266" name="Picture 2" descr="mage result for foods that increase ldl cholestero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47322" y="2052638"/>
            <a:ext cx="7459132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4667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3B61E5-3988-4F85-A556-76B94D46C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857" y="1853248"/>
            <a:ext cx="8538285" cy="46761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60016E04-1661-4D43-BC8E-870EE0152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More Foods that Increase LDL Cholesterol</a:t>
            </a:r>
          </a:p>
        </p:txBody>
      </p:sp>
    </p:spTree>
    <p:extLst>
      <p:ext uri="{BB962C8B-B14F-4D97-AF65-F5344CB8AC3E}">
        <p14:creationId xmlns:p14="http://schemas.microsoft.com/office/powerpoint/2010/main" xmlns="" val="2417636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mage result for foods increase triglyceride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3" y="877888"/>
            <a:ext cx="11039475" cy="577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1099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EC19451-7657-4CA5-80E4-67925E994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7" y="336172"/>
            <a:ext cx="8238931" cy="618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4928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A5C2BFB-F834-4EC3-B812-97F44510B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445" y="1123530"/>
            <a:ext cx="8181461" cy="461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1785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Foods that Raise HDL</a:t>
            </a:r>
          </a:p>
        </p:txBody>
      </p:sp>
      <p:pic>
        <p:nvPicPr>
          <p:cNvPr id="12292" name="Picture 4" descr="mage result for foods that increase HD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27799" y="1280870"/>
            <a:ext cx="4585760" cy="515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9303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Cholesterol and Atherosclerotic Cardiovascular Disease (ASCVD)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760" y="1853248"/>
            <a:ext cx="9593424" cy="43513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S. Cholesterol, LDL Cholesterol and VLDL cholesterol are atherogenic</a:t>
            </a:r>
          </a:p>
          <a:p>
            <a:pPr>
              <a:lnSpc>
                <a:spcPct val="120000"/>
              </a:lnSpc>
            </a:pP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/>
              <a:t>Animal studies, epidemiological studies, genetic forms of hypercholesterolemia and RCTs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/>
              <a:t>Optimal total cholesterol levels are about 150 mg/</a:t>
            </a:r>
            <a:r>
              <a:rPr lang="en-US" sz="2400" dirty="0" err="1"/>
              <a:t>dL</a:t>
            </a:r>
            <a:r>
              <a:rPr lang="en-US" sz="2400" dirty="0"/>
              <a:t>, which corresponds to an LDL-C level of about 100 mg/</a:t>
            </a:r>
            <a:r>
              <a:rPr lang="en-US" sz="2400" dirty="0" err="1"/>
              <a:t>dL</a:t>
            </a:r>
            <a:r>
              <a:rPr lang="en-US" sz="2400" dirty="0"/>
              <a:t> correspond to low rates of ASCVD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/>
              <a:t>Although LDL-C is a primary cause of atherosclerosis, other risk factors contribute, as well.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1BF7A2-098E-4E1F-BF91-FBEF3627E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137" y="3187084"/>
            <a:ext cx="14573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508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40FB2DF6-81BB-4B63-BE86-0907BEF97FA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735621" y="-82617"/>
            <a:ext cx="4907902" cy="694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0796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F0723D-7305-497C-83BB-6D382D788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465" y="1400463"/>
            <a:ext cx="7381387" cy="52724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72B5D3B2-9185-4E2D-A999-B982EA6C8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Foods that Increase Metabolism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06FB20C-86A5-4C17-8494-F60C1DAFB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28458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4287ED-C479-4C2E-B51D-60A42FF6B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Proteins and Vitamins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DA67C9-3AA3-4CFE-B140-5D7E49E2A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853248"/>
            <a:ext cx="4887104" cy="3588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55CA45-CEC2-4002-9C91-6E8323F26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306" y="1952892"/>
            <a:ext cx="6026098" cy="33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786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6FB0BA2-EFDA-4AD4-BE98-EE939ECA6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2314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Lifestyle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Exercise 150 minutes a week</a:t>
            </a:r>
          </a:p>
          <a:p>
            <a:r>
              <a:rPr lang="en-US" sz="2800" dirty="0"/>
              <a:t>Weight control</a:t>
            </a:r>
          </a:p>
          <a:p>
            <a:r>
              <a:rPr lang="en-US" sz="2800" dirty="0"/>
              <a:t>No smoking</a:t>
            </a:r>
          </a:p>
          <a:p>
            <a:r>
              <a:rPr lang="en-US" sz="2800" dirty="0"/>
              <a:t>Avoiding sugary drinks, salt rich snacks</a:t>
            </a:r>
          </a:p>
          <a:p>
            <a:r>
              <a:rPr lang="en-US" sz="2800" dirty="0"/>
              <a:t>Alcohol</a:t>
            </a:r>
          </a:p>
          <a:p>
            <a:r>
              <a:rPr lang="en-US" sz="2800" dirty="0"/>
              <a:t>Avoid sedentary lifestyle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146376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mage result for ascvd risk 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0801" y="-285750"/>
            <a:ext cx="401955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5946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Primary Prevention</a:t>
            </a:r>
          </a:p>
        </p:txBody>
      </p:sp>
      <p:pic>
        <p:nvPicPr>
          <p:cNvPr id="4098" name="Picture 2" descr="igure 4.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390706" y="1256922"/>
            <a:ext cx="8660128" cy="560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855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/>
              <a:t>Medical Therapy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1168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Categories of Intensities of Statins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44532474"/>
              </p:ext>
            </p:extLst>
          </p:nvPr>
        </p:nvGraphicFramePr>
        <p:xfrm>
          <a:off x="364612" y="1658376"/>
          <a:ext cx="11717460" cy="477240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9293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293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293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293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92526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effectLst/>
                        </a:rPr>
                        <a:t>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effectLst/>
                        </a:rPr>
                        <a:t>Low-Intensity</a:t>
                      </a:r>
                      <a:br>
                        <a:rPr lang="en-US" sz="2400" b="1">
                          <a:effectLst/>
                        </a:rPr>
                      </a:br>
                      <a:r>
                        <a:rPr lang="en-US" sz="2400" b="1">
                          <a:effectLst/>
                        </a:rPr>
                        <a:t>20-25% ↓ LDL-C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effectLst/>
                        </a:rPr>
                        <a:t>Moderate-Intensity</a:t>
                      </a:r>
                      <a:br>
                        <a:rPr lang="en-US" sz="2400" b="1">
                          <a:effectLst/>
                        </a:rPr>
                      </a:br>
                      <a:r>
                        <a:rPr lang="en-US" sz="2400" b="1">
                          <a:effectLst/>
                        </a:rPr>
                        <a:t>30-49%↓ LDL-C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effectLst/>
                        </a:rPr>
                        <a:t>High Intensity</a:t>
                      </a:r>
                      <a:br>
                        <a:rPr lang="en-US" sz="2400" b="1">
                          <a:effectLst/>
                        </a:rPr>
                      </a:br>
                      <a:r>
                        <a:rPr lang="en-US" sz="2400" b="1" u="sng">
                          <a:effectLst/>
                        </a:rPr>
                        <a:t>&gt;</a:t>
                      </a:r>
                      <a:r>
                        <a:rPr lang="en-US" sz="2400" b="1">
                          <a:effectLst/>
                        </a:rPr>
                        <a:t>50%↓ LDL-C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712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effectLst/>
                        </a:rPr>
                        <a:t>Lovastatin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mr-IN" sz="2400" b="1">
                          <a:effectLst/>
                        </a:rPr>
                        <a:t>10-20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mr-IN" sz="2400" b="1">
                          <a:effectLst/>
                        </a:rPr>
                        <a:t>40-80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-US" sz="2400" b="1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712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effectLst/>
                        </a:rPr>
                        <a:t>Pravastatin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mr-IN" sz="2400" b="1">
                          <a:effectLst/>
                        </a:rPr>
                        <a:t>10-20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mr-IN" sz="2400" b="1">
                          <a:effectLst/>
                        </a:rPr>
                        <a:t>40-80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-US" sz="2400" b="1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712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effectLst/>
                        </a:rPr>
                        <a:t>Simvastatin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s-IS" sz="2400" b="1" dirty="0">
                          <a:effectLst/>
                        </a:rPr>
                        <a:t>10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mr-IN" sz="2400" b="1">
                          <a:effectLst/>
                        </a:rPr>
                        <a:t>20-40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-US" sz="2400" b="1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712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effectLst/>
                        </a:rPr>
                        <a:t>Fluvastatin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mr-IN" sz="2400" b="1">
                          <a:effectLst/>
                        </a:rPr>
                        <a:t>20-40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effectLst/>
                        </a:rPr>
                        <a:t>80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-US" sz="2400" b="1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712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 err="1">
                          <a:effectLst/>
                        </a:rPr>
                        <a:t>Pitavastatin</a:t>
                      </a:r>
                      <a:endParaRPr lang="en-US" sz="24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-US" sz="2400" b="1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mr-IN" sz="2400" b="1">
                          <a:effectLst/>
                        </a:rPr>
                        <a:t>1-4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-US" sz="2400" b="1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712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effectLst/>
                        </a:rPr>
                        <a:t>Atorvastatin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effectLst/>
                        </a:rPr>
                        <a:t>5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mr-IN" sz="2400" b="1" dirty="0">
                          <a:effectLst/>
                        </a:rPr>
                        <a:t>10-20 </a:t>
                      </a:r>
                      <a:r>
                        <a:rPr lang="mr-IN" sz="2400" b="1" dirty="0" err="1">
                          <a:effectLst/>
                        </a:rPr>
                        <a:t>mg</a:t>
                      </a:r>
                      <a:endParaRPr lang="mr-IN" sz="24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mr-IN" sz="2400" b="1">
                          <a:effectLst/>
                        </a:rPr>
                        <a:t>40-80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712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effectLst/>
                        </a:rPr>
                        <a:t>Rosuvastatin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-US" sz="24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mr-IN" sz="2400" b="1">
                          <a:effectLst/>
                        </a:rPr>
                        <a:t>5-10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mr-IN" sz="2400" b="1" dirty="0">
                          <a:effectLst/>
                        </a:rPr>
                        <a:t>20-40 </a:t>
                      </a:r>
                      <a:r>
                        <a:rPr lang="mr-IN" sz="2400" b="1" dirty="0" err="1">
                          <a:effectLst/>
                        </a:rPr>
                        <a:t>mg</a:t>
                      </a:r>
                      <a:endParaRPr lang="mr-IN" sz="2400" b="1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-945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9450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US" b="1" dirty="0"/>
              <a:t>Non Statin Therapies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54576301"/>
              </p:ext>
            </p:extLst>
          </p:nvPr>
        </p:nvGraphicFramePr>
        <p:xfrm>
          <a:off x="1035578" y="1590696"/>
          <a:ext cx="10214722" cy="5018001"/>
        </p:xfrm>
        <a:graphic>
          <a:graphicData uri="http://schemas.openxmlformats.org/drawingml/2006/table">
            <a:tbl>
              <a:tblPr firstRow="1" bandRow="1"/>
              <a:tblGrid>
                <a:gridCol w="20047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663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021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047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3670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5912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Drug Class</a:t>
                      </a:r>
                    </a:p>
                  </a:txBody>
                  <a:tcPr marL="80250" marR="80250" marT="40124" marB="40124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Mechanism of Action</a:t>
                      </a:r>
                    </a:p>
                  </a:txBody>
                  <a:tcPr marL="80250" marR="80250" marT="40124" marB="40124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Effects on Plasma Lipids</a:t>
                      </a:r>
                    </a:p>
                  </a:txBody>
                  <a:tcPr marL="80250" marR="80250" marT="40124" marB="40124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LDL-C lowering</a:t>
                      </a:r>
                    </a:p>
                  </a:txBody>
                  <a:tcPr marL="80250" marR="80250" marT="40124" marB="40124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Side effects</a:t>
                      </a:r>
                    </a:p>
                  </a:txBody>
                  <a:tcPr marL="80250" marR="80250" marT="40124" marB="40124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55183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Bile acid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</a:rPr>
                        <a:t>sequestrants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250" marR="80250" marT="40124" marB="40124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Impairs reabsorption of bile acids</a:t>
                      </a:r>
                      <a:b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Raise LDL receptor activity</a:t>
                      </a:r>
                    </a:p>
                  </a:txBody>
                  <a:tcPr marL="80250" marR="80250" marT="40124" marB="40124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Reduces LDL</a:t>
                      </a:r>
                      <a:b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Raises VLDL</a:t>
                      </a:r>
                      <a:b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Minimal effect on HDL</a:t>
                      </a:r>
                    </a:p>
                  </a:txBody>
                  <a:tcPr marL="80250" marR="80250" marT="40124" marB="40124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15-25%, depending on dose</a:t>
                      </a:r>
                    </a:p>
                  </a:txBody>
                  <a:tcPr marL="80250" marR="80250" marT="40124" marB="40124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Constipation</a:t>
                      </a:r>
                      <a:b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GI distress</a:t>
                      </a:r>
                      <a:b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Increases TG</a:t>
                      </a:r>
                    </a:p>
                  </a:txBody>
                  <a:tcPr marL="80250" marR="80250" marT="40124" marB="40124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982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</a:rPr>
                        <a:t>Ezetimibe</a:t>
                      </a:r>
                    </a:p>
                  </a:txBody>
                  <a:tcPr marL="80250" marR="80250" marT="40124" marB="40124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Impairs absorption of cholesterol</a:t>
                      </a:r>
                      <a:b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Raises LDL receptor activity</a:t>
                      </a:r>
                    </a:p>
                  </a:txBody>
                  <a:tcPr marL="80250" marR="80250" marT="40124" marB="40124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Reduces LDL</a:t>
                      </a:r>
                      <a:b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Reduces VLDL</a:t>
                      </a:r>
                      <a:b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Minimal effect on HDL</a:t>
                      </a:r>
                    </a:p>
                  </a:txBody>
                  <a:tcPr marL="80250" marR="80250" marT="40124" marB="40124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mr-IN" sz="1800" b="1" dirty="0">
                          <a:solidFill>
                            <a:srgbClr val="000000"/>
                          </a:solidFill>
                          <a:effectLst/>
                        </a:rPr>
                        <a:t>15-25%</a:t>
                      </a:r>
                    </a:p>
                  </a:txBody>
                  <a:tcPr marL="80250" marR="80250" marT="40124" marB="40124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Rare</a:t>
                      </a:r>
                    </a:p>
                  </a:txBody>
                  <a:tcPr marL="80250" marR="80250" marT="40124" marB="40124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86408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Niacin</a:t>
                      </a:r>
                    </a:p>
                  </a:txBody>
                  <a:tcPr marL="80250" marR="80250" marT="40124" marB="40124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</a:rPr>
                        <a:t>Reduces hepatic secretion of VLDL</a:t>
                      </a:r>
                    </a:p>
                  </a:txBody>
                  <a:tcPr marL="80250" marR="80250" marT="40124" marB="40124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</a:rPr>
                        <a:t>Reduces VLDL</a:t>
                      </a:r>
                      <a:br>
                        <a:rPr lang="en-US" sz="1800" b="1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</a:rPr>
                        <a:t>Reduces LDL</a:t>
                      </a:r>
                      <a:br>
                        <a:rPr lang="en-US" sz="1800" b="1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</a:rPr>
                        <a:t>Raises HDL</a:t>
                      </a:r>
                    </a:p>
                  </a:txBody>
                  <a:tcPr marL="80250" marR="80250" marT="40124" marB="40124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mr-IN" sz="1800" b="1" dirty="0">
                          <a:solidFill>
                            <a:srgbClr val="000000"/>
                          </a:solidFill>
                          <a:effectLst/>
                        </a:rPr>
                        <a:t>5-20%</a:t>
                      </a:r>
                    </a:p>
                  </a:txBody>
                  <a:tcPr marL="80250" marR="80250" marT="40124" marB="40124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</a:rPr>
                        <a:t>Flushing, rash, raise plasma glucose, hepatic dysfunction, others</a:t>
                      </a:r>
                    </a:p>
                  </a:txBody>
                  <a:tcPr marL="80250" marR="80250" marT="40124" marB="40124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3500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2960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Risk Increasing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5308"/>
          </a:xfrm>
        </p:spPr>
        <p:txBody>
          <a:bodyPr>
            <a:normAutofit/>
          </a:bodyPr>
          <a:lstStyle/>
          <a:p>
            <a:r>
              <a:rPr lang="en-US" dirty="0"/>
              <a:t>▪ </a:t>
            </a:r>
            <a:r>
              <a:rPr lang="en-US" b="1" dirty="0"/>
              <a:t>Family history of premature ASCVD</a:t>
            </a:r>
            <a:r>
              <a:rPr lang="en-US" dirty="0"/>
              <a:t> (males, age &lt;55 y; females, age &lt;65 y)</a:t>
            </a:r>
          </a:p>
          <a:p>
            <a:r>
              <a:rPr lang="en-US" dirty="0"/>
              <a:t>▪ </a:t>
            </a:r>
            <a:r>
              <a:rPr lang="en-US" b="1" dirty="0"/>
              <a:t>Primary hypercholesterolemia</a:t>
            </a:r>
            <a:r>
              <a:rPr lang="en-US" dirty="0"/>
              <a:t> (LDL-C, 160–189 mg/</a:t>
            </a:r>
            <a:r>
              <a:rPr lang="en-US" dirty="0" err="1"/>
              <a:t>dL</a:t>
            </a:r>
            <a:r>
              <a:rPr lang="en-US" dirty="0"/>
              <a:t> [4.1–4.8 </a:t>
            </a:r>
            <a:r>
              <a:rPr lang="en-US" dirty="0" err="1"/>
              <a:t>mmol</a:t>
            </a:r>
            <a:r>
              <a:rPr lang="en-US" dirty="0"/>
              <a:t>/L); non–HDL-C 190–219 mg/</a:t>
            </a:r>
            <a:r>
              <a:rPr lang="en-US" dirty="0" err="1"/>
              <a:t>dL</a:t>
            </a:r>
            <a:r>
              <a:rPr lang="en-US" dirty="0"/>
              <a:t> [4.9–5.6 </a:t>
            </a:r>
            <a:r>
              <a:rPr lang="en-US" dirty="0" err="1"/>
              <a:t>mmol</a:t>
            </a:r>
            <a:r>
              <a:rPr lang="en-US" dirty="0"/>
              <a:t>/L])</a:t>
            </a:r>
            <a:r>
              <a:rPr lang="en-US" baseline="30000" dirty="0"/>
              <a:t>∗</a:t>
            </a:r>
            <a:endParaRPr lang="en-US" dirty="0"/>
          </a:p>
          <a:p>
            <a:r>
              <a:rPr lang="en-US" dirty="0"/>
              <a:t>▪ </a:t>
            </a:r>
            <a:r>
              <a:rPr lang="en-US" b="1" dirty="0"/>
              <a:t>Metabolic syndrome</a:t>
            </a:r>
            <a:r>
              <a:rPr lang="en-US" dirty="0"/>
              <a:t> (increased waist circumference, elevated triglycerides [&gt;150 mg/</a:t>
            </a:r>
            <a:r>
              <a:rPr lang="en-US" dirty="0" err="1"/>
              <a:t>dL</a:t>
            </a:r>
            <a:r>
              <a:rPr lang="en-US" dirty="0"/>
              <a:t>], elevated blood pressure, elevated glucose, and low HDL-C [&lt;40 mg/</a:t>
            </a:r>
            <a:r>
              <a:rPr lang="en-US" dirty="0" err="1"/>
              <a:t>dL</a:t>
            </a:r>
            <a:r>
              <a:rPr lang="en-US" dirty="0"/>
              <a:t> in men; &lt;50 in women mg/</a:t>
            </a:r>
            <a:r>
              <a:rPr lang="en-US" dirty="0" err="1"/>
              <a:t>dL</a:t>
            </a:r>
            <a:r>
              <a:rPr lang="en-US" dirty="0"/>
              <a:t>] are factors; tally of 3 makes the diagnosis)</a:t>
            </a:r>
          </a:p>
          <a:p>
            <a:r>
              <a:rPr lang="en-US" dirty="0"/>
              <a:t>▪ </a:t>
            </a:r>
            <a:r>
              <a:rPr lang="en-US" b="1" dirty="0"/>
              <a:t>Chronic kidney disease</a:t>
            </a:r>
            <a:r>
              <a:rPr lang="en-US" dirty="0"/>
              <a:t> </a:t>
            </a:r>
          </a:p>
          <a:p>
            <a:r>
              <a:rPr lang="en-US" dirty="0"/>
              <a:t>▪ </a:t>
            </a:r>
            <a:r>
              <a:rPr lang="en-US" b="1" dirty="0"/>
              <a:t>Chronic inflammatory conditions</a:t>
            </a:r>
            <a:r>
              <a:rPr lang="en-US" dirty="0"/>
              <a:t> such as psoriasis, RA, or HIV/AIDS</a:t>
            </a:r>
          </a:p>
          <a:p>
            <a:r>
              <a:rPr lang="en-US" dirty="0"/>
              <a:t>▪ </a:t>
            </a:r>
            <a:r>
              <a:rPr lang="en-US" b="1" dirty="0"/>
              <a:t>History of premature menopause (before age 40 y) and history of pregnancy-associated conditions that increase later ASCVD risk such as preeclampsia</a:t>
            </a:r>
            <a:endParaRPr lang="en-US" dirty="0"/>
          </a:p>
          <a:p>
            <a:r>
              <a:rPr lang="en-US" dirty="0"/>
              <a:t>▪ </a:t>
            </a:r>
            <a:r>
              <a:rPr lang="en-US" b="1" dirty="0"/>
              <a:t>High-risk race/ethnicities</a:t>
            </a:r>
            <a:r>
              <a:rPr lang="en-US" dirty="0"/>
              <a:t> (e.g., South Asian ancestry)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71BDEE-D6FD-A345-B351-C5E5E0090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799" y="7043738"/>
            <a:ext cx="10668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7993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98C4AC-9AE3-48DB-B923-18278B8B2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742F47-36AD-4B5E-950A-909404D65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PCSK 9 inhibitor</a:t>
            </a:r>
          </a:p>
          <a:p>
            <a:r>
              <a:rPr lang="en-US" dirty="0"/>
              <a:t>CETP inhibitors</a:t>
            </a:r>
          </a:p>
          <a:p>
            <a:r>
              <a:rPr lang="en-US" dirty="0" err="1"/>
              <a:t>Vascepa</a:t>
            </a:r>
            <a:r>
              <a:rPr lang="en-US" dirty="0"/>
              <a:t> for Triglycerides</a:t>
            </a:r>
          </a:p>
        </p:txBody>
      </p:sp>
    </p:spTree>
    <p:extLst>
      <p:ext uri="{BB962C8B-B14F-4D97-AF65-F5344CB8AC3E}">
        <p14:creationId xmlns:p14="http://schemas.microsoft.com/office/powerpoint/2010/main" xmlns="" val="2490433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ge result for Top 10 Take-Home Messages to Reduce Risk of Atheroscler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9733" y="443927"/>
            <a:ext cx="8093935" cy="607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370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ults with High Blood Cholesterol&#10;Recommendations for Adults with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0615" y="250226"/>
            <a:ext cx="8554488" cy="642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6359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ults with High Blood Cholesterol (cont’d)&#10;Recommendations for 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461" y="262938"/>
            <a:ext cx="8304245" cy="62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220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ults with High Blood Cholesterol (cont’d)&#10;Recommendations for 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3179" y="481079"/>
            <a:ext cx="8254553" cy="619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6298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age result for cholesterol guidelines 2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8459" y="1186849"/>
            <a:ext cx="7242732" cy="547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52" y="452718"/>
            <a:ext cx="10672997" cy="1400530"/>
          </a:xfrm>
        </p:spPr>
        <p:txBody>
          <a:bodyPr/>
          <a:lstStyle/>
          <a:p>
            <a:r>
              <a:rPr lang="en-US" b="1" dirty="0"/>
              <a:t>How low should the Cholesterol be?</a:t>
            </a:r>
          </a:p>
        </p:txBody>
      </p:sp>
    </p:spTree>
    <p:extLst>
      <p:ext uri="{BB962C8B-B14F-4D97-AF65-F5344CB8AC3E}">
        <p14:creationId xmlns:p14="http://schemas.microsoft.com/office/powerpoint/2010/main" xmlns="" val="1696394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age result for cholesterol guidelines 2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7303" y="295091"/>
            <a:ext cx="4433470" cy="626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4809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934C760-11D2-441F-B98F-A3649869A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997" y="790000"/>
            <a:ext cx="6548005" cy="4911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7DF1F2-7796-4BF8-80C1-79491F3DF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373155"/>
            <a:ext cx="8825658" cy="3329581"/>
          </a:xfrm>
        </p:spPr>
        <p:txBody>
          <a:bodyPr/>
          <a:lstStyle/>
          <a:p>
            <a:endParaRPr lang="en-US" b="1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2FE7BF95-E0FB-4F3A-8E7B-C30605D2E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6335" y="5906384"/>
            <a:ext cx="8825658" cy="861420"/>
          </a:xfrm>
        </p:spPr>
        <p:txBody>
          <a:bodyPr/>
          <a:lstStyle/>
          <a:p>
            <a:r>
              <a:rPr lang="en-US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xmlns="" val="2996574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Lipid Biomarkers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695730"/>
            <a:ext cx="11255377" cy="419548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1. </a:t>
            </a:r>
            <a:r>
              <a:rPr lang="en-US" sz="2400" b="1" dirty="0"/>
              <a:t>Elevated high-sensitivity C-reactive protein</a:t>
            </a:r>
            <a:r>
              <a:rPr lang="en-US" sz="2400" dirty="0"/>
              <a:t> (≥2.0 mg/L)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2. </a:t>
            </a:r>
            <a:r>
              <a:rPr lang="en-US" sz="2400" b="1" dirty="0"/>
              <a:t>Elevated </a:t>
            </a:r>
            <a:r>
              <a:rPr lang="en-US" sz="2400" b="1" dirty="0" err="1"/>
              <a:t>Lp</a:t>
            </a:r>
            <a:r>
              <a:rPr lang="en-US" sz="2400" b="1" dirty="0"/>
              <a:t> (a):</a:t>
            </a:r>
            <a:r>
              <a:rPr lang="en-US" sz="2400" dirty="0"/>
              <a:t> A relative indication for its measurement is family history of premature ASCVD. An </a:t>
            </a:r>
            <a:r>
              <a:rPr lang="en-US" sz="2400" dirty="0" err="1"/>
              <a:t>Lp</a:t>
            </a:r>
            <a:r>
              <a:rPr lang="en-US" sz="2400" dirty="0"/>
              <a:t>(a) ≥50 mg/</a:t>
            </a:r>
            <a:r>
              <a:rPr lang="en-US" sz="2400" dirty="0" err="1"/>
              <a:t>dL</a:t>
            </a:r>
            <a:r>
              <a:rPr lang="en-US" sz="2400" dirty="0"/>
              <a:t> or ≥125 </a:t>
            </a:r>
            <a:r>
              <a:rPr lang="en-US" sz="2400" dirty="0" err="1"/>
              <a:t>nmol</a:t>
            </a:r>
            <a:r>
              <a:rPr lang="en-US" sz="2400" dirty="0"/>
              <a:t>/L constitutes a risk-enhancing factor especially at higher levels of </a:t>
            </a:r>
            <a:r>
              <a:rPr lang="en-US" sz="2400" dirty="0" err="1"/>
              <a:t>Lp</a:t>
            </a:r>
            <a:r>
              <a:rPr lang="en-US" sz="2400" dirty="0"/>
              <a:t>(a).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3. </a:t>
            </a:r>
            <a:r>
              <a:rPr lang="en-US" sz="2400" b="1" dirty="0"/>
              <a:t>Elevated apo B</a:t>
            </a:r>
            <a:r>
              <a:rPr lang="en-US" sz="2400" dirty="0"/>
              <a:t> ≥130 mg/dL: A relative indication for its measurement would be triglyceride ≥200 mg/dL. A level ≥130 mg/</a:t>
            </a:r>
            <a:r>
              <a:rPr lang="en-US" sz="2400" dirty="0" err="1"/>
              <a:t>dL</a:t>
            </a:r>
            <a:r>
              <a:rPr lang="en-US" sz="2400" dirty="0"/>
              <a:t> corresponds to an LDL-C &gt;160 mg/</a:t>
            </a:r>
            <a:r>
              <a:rPr lang="en-US" sz="2400" dirty="0" err="1"/>
              <a:t>dL</a:t>
            </a:r>
            <a:r>
              <a:rPr lang="en-US" sz="2400" dirty="0"/>
              <a:t> and constitutes a risk-enhancing factor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4. </a:t>
            </a:r>
            <a:r>
              <a:rPr lang="en-US" sz="2400" b="1" dirty="0"/>
              <a:t>ABI</a:t>
            </a:r>
            <a:r>
              <a:rPr lang="en-US" sz="2400" dirty="0"/>
              <a:t> &lt;0.9</a:t>
            </a:r>
          </a:p>
        </p:txBody>
      </p:sp>
    </p:spTree>
    <p:extLst>
      <p:ext uri="{BB962C8B-B14F-4D97-AF65-F5344CB8AC3E}">
        <p14:creationId xmlns:p14="http://schemas.microsoft.com/office/powerpoint/2010/main" xmlns="" val="1854902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should we Measure?</a:t>
            </a:r>
          </a:p>
        </p:txBody>
      </p:sp>
      <p:pic>
        <p:nvPicPr>
          <p:cNvPr id="7170" name="Picture 2" descr="mage result for measuring lipids in blood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42"/>
          <a:stretch/>
        </p:blipFill>
        <p:spPr bwMode="auto">
          <a:xfrm>
            <a:off x="2002377" y="1152983"/>
            <a:ext cx="8048457" cy="553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82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When should we start screening</a:t>
            </a:r>
          </a:p>
        </p:txBody>
      </p:sp>
      <p:pic>
        <p:nvPicPr>
          <p:cNvPr id="6150" name="Picture 6" descr="mage result for frequency of lipid screen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648" y="1853248"/>
            <a:ext cx="11858846" cy="348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5451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/>
              <a:t>Diet and </a:t>
            </a:r>
            <a:r>
              <a:rPr lang="en-US" sz="7200" b="1" dirty="0"/>
              <a:t>Lifestyle</a:t>
            </a:r>
            <a:endParaRPr lang="en-US" sz="66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7569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D0C636C-AB94-4D1B-9B72-E47F233C1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Balance of Lipids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37FDF658-9386-4A2B-8D44-FD930EDDF7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4400" b="1" dirty="0"/>
              <a:t>Bad:</a:t>
            </a:r>
          </a:p>
          <a:p>
            <a:pPr lvl="1"/>
            <a:r>
              <a:rPr lang="en-US" sz="3200" dirty="0"/>
              <a:t>LDL Cholesterol</a:t>
            </a:r>
          </a:p>
          <a:p>
            <a:pPr lvl="1"/>
            <a:r>
              <a:rPr lang="en-US" sz="3200" dirty="0"/>
              <a:t>Triglycerides</a:t>
            </a:r>
          </a:p>
          <a:p>
            <a:pPr lvl="1"/>
            <a:r>
              <a:rPr lang="en-US" sz="3200" dirty="0"/>
              <a:t>Sugars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1170772-3C96-4DC3-A578-D79DACDB0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5304020" cy="4200245"/>
          </a:xfrm>
        </p:spPr>
        <p:txBody>
          <a:bodyPr>
            <a:normAutofit/>
          </a:bodyPr>
          <a:lstStyle/>
          <a:p>
            <a:r>
              <a:rPr lang="en-US" sz="4400" b="1" dirty="0"/>
              <a:t>Good</a:t>
            </a:r>
          </a:p>
          <a:p>
            <a:pPr lvl="1"/>
            <a:r>
              <a:rPr lang="en-US" sz="3200" dirty="0"/>
              <a:t>HDL Cholesterol</a:t>
            </a:r>
          </a:p>
          <a:p>
            <a:pPr lvl="1"/>
            <a:r>
              <a:rPr lang="en-US" sz="3200" dirty="0"/>
              <a:t>Fiber</a:t>
            </a:r>
          </a:p>
          <a:p>
            <a:pPr lvl="1"/>
            <a:r>
              <a:rPr lang="en-US" sz="3200" dirty="0"/>
              <a:t>Foods that increase metabolism</a:t>
            </a:r>
          </a:p>
          <a:p>
            <a:pPr lvl="1"/>
            <a:r>
              <a:rPr lang="en-US" sz="3200" dirty="0"/>
              <a:t>Proteins</a:t>
            </a:r>
          </a:p>
        </p:txBody>
      </p:sp>
    </p:spTree>
    <p:extLst>
      <p:ext uri="{BB962C8B-B14F-4D97-AF65-F5344CB8AC3E}">
        <p14:creationId xmlns:p14="http://schemas.microsoft.com/office/powerpoint/2010/main" xmlns="" val="4018958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7A1F3C-3C48-479E-8E1F-25BB06256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4" y="1300240"/>
            <a:ext cx="7500937" cy="539583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FC331CA7-58F4-4C95-A3E6-3B8D125B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the Various Food Groups Contain</a:t>
            </a:r>
          </a:p>
        </p:txBody>
      </p:sp>
    </p:spTree>
    <p:extLst>
      <p:ext uri="{BB962C8B-B14F-4D97-AF65-F5344CB8AC3E}">
        <p14:creationId xmlns:p14="http://schemas.microsoft.com/office/powerpoint/2010/main" xmlns="" val="25154236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311</Words>
  <Application>Microsoft Office PowerPoint</Application>
  <PresentationFormat>Custom</PresentationFormat>
  <Paragraphs>109</Paragraphs>
  <Slides>37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Ion</vt:lpstr>
      <vt:lpstr>ACC/ AHA  Cholesterol Guidelines 2018</vt:lpstr>
      <vt:lpstr>Cholesterol and Atherosclerotic Cardiovascular Disease (ASCVD) </vt:lpstr>
      <vt:lpstr>Risk Increasing Factors</vt:lpstr>
      <vt:lpstr>Lipid Biomarkers</vt:lpstr>
      <vt:lpstr>What should we Measure?</vt:lpstr>
      <vt:lpstr>When should we start screening</vt:lpstr>
      <vt:lpstr>Diet and Lifestyle</vt:lpstr>
      <vt:lpstr>Balance of Lipids</vt:lpstr>
      <vt:lpstr>What the Various Food Groups Contain</vt:lpstr>
      <vt:lpstr>Slide 10</vt:lpstr>
      <vt:lpstr>Lipid Transport</vt:lpstr>
      <vt:lpstr>Slide 12</vt:lpstr>
      <vt:lpstr>Slide 13</vt:lpstr>
      <vt:lpstr>Foods that Increase LDL Cholesterol</vt:lpstr>
      <vt:lpstr>More Foods that Increase LDL Cholesterol</vt:lpstr>
      <vt:lpstr>Slide 16</vt:lpstr>
      <vt:lpstr>Slide 17</vt:lpstr>
      <vt:lpstr>Slide 18</vt:lpstr>
      <vt:lpstr>Foods that Raise HDL</vt:lpstr>
      <vt:lpstr>Slide 20</vt:lpstr>
      <vt:lpstr>Foods that Increase Metabolism</vt:lpstr>
      <vt:lpstr>Proteins and Vitamins</vt:lpstr>
      <vt:lpstr>Slide 23</vt:lpstr>
      <vt:lpstr>Lifestyle Measures</vt:lpstr>
      <vt:lpstr>Slide 25</vt:lpstr>
      <vt:lpstr>Primary Prevention</vt:lpstr>
      <vt:lpstr>Medical Therapy</vt:lpstr>
      <vt:lpstr>Categories of Intensities of Statins</vt:lpstr>
      <vt:lpstr>Non Statin Therapies </vt:lpstr>
      <vt:lpstr>Novel Agents</vt:lpstr>
      <vt:lpstr>Slide 31</vt:lpstr>
      <vt:lpstr>Slide 32</vt:lpstr>
      <vt:lpstr>Slide 33</vt:lpstr>
      <vt:lpstr>Slide 34</vt:lpstr>
      <vt:lpstr>How low should the Cholesterol be?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ACC/ AHA  Cholesterol Guidelines 2018</dc:title>
  <dc:creator>Radhika N Bukkapatnam</dc:creator>
  <cp:lastModifiedBy>HP</cp:lastModifiedBy>
  <cp:revision>20</cp:revision>
  <dcterms:created xsi:type="dcterms:W3CDTF">2020-02-20T02:48:45Z</dcterms:created>
  <dcterms:modified xsi:type="dcterms:W3CDTF">2020-06-26T17:15:03Z</dcterms:modified>
</cp:coreProperties>
</file>