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58" r:id="rId4"/>
    <p:sldId id="279" r:id="rId5"/>
    <p:sldId id="261" r:id="rId6"/>
    <p:sldId id="262" r:id="rId7"/>
    <p:sldId id="289" r:id="rId8"/>
    <p:sldId id="265" r:id="rId9"/>
    <p:sldId id="260" r:id="rId10"/>
    <p:sldId id="291" r:id="rId11"/>
    <p:sldId id="282" r:id="rId12"/>
    <p:sldId id="300" r:id="rId13"/>
    <p:sldId id="285" r:id="rId14"/>
    <p:sldId id="295" r:id="rId15"/>
    <p:sldId id="297" r:id="rId16"/>
    <p:sldId id="292" r:id="rId17"/>
    <p:sldId id="266" r:id="rId18"/>
    <p:sldId id="267" r:id="rId19"/>
    <p:sldId id="283" r:id="rId20"/>
    <p:sldId id="268" r:id="rId21"/>
    <p:sldId id="294" r:id="rId22"/>
    <p:sldId id="269" r:id="rId23"/>
    <p:sldId id="272" r:id="rId24"/>
    <p:sldId id="271" r:id="rId25"/>
    <p:sldId id="303" r:id="rId26"/>
    <p:sldId id="277" r:id="rId27"/>
    <p:sldId id="270" r:id="rId28"/>
    <p:sldId id="273" r:id="rId29"/>
    <p:sldId id="274" r:id="rId30"/>
    <p:sldId id="298" r:id="rId31"/>
    <p:sldId id="299" r:id="rId32"/>
    <p:sldId id="302" r:id="rId33"/>
    <p:sldId id="275" r:id="rId34"/>
    <p:sldId id="287" r:id="rId35"/>
    <p:sldId id="288" r:id="rId36"/>
    <p:sldId id="290" r:id="rId37"/>
    <p:sldId id="305" r:id="rId38"/>
    <p:sldId id="307" r:id="rId39"/>
    <p:sldId id="308" r:id="rId40"/>
    <p:sldId id="309" r:id="rId41"/>
    <p:sldId id="310" r:id="rId42"/>
    <p:sldId id="29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92" autoAdjust="0"/>
    <p:restoredTop sz="94646" autoAdjust="0"/>
  </p:normalViewPr>
  <p:slideViewPr>
    <p:cSldViewPr>
      <p:cViewPr varScale="1">
        <p:scale>
          <a:sx n="81" d="100"/>
          <a:sy n="81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0065FF-7D25-4730-8C56-A511068B0BC6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CF9F90-6A35-4CD9-BF3D-E4F3AED40B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065FF-7D25-4730-8C56-A511068B0BC6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CF9F90-6A35-4CD9-BF3D-E4F3AED40B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065FF-7D25-4730-8C56-A511068B0BC6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CF9F90-6A35-4CD9-BF3D-E4F3AED40B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065FF-7D25-4730-8C56-A511068B0BC6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CF9F90-6A35-4CD9-BF3D-E4F3AED40B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065FF-7D25-4730-8C56-A511068B0BC6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CF9F90-6A35-4CD9-BF3D-E4F3AED40B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065FF-7D25-4730-8C56-A511068B0BC6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CF9F90-6A35-4CD9-BF3D-E4F3AED40B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065FF-7D25-4730-8C56-A511068B0BC6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CF9F90-6A35-4CD9-BF3D-E4F3AED40B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065FF-7D25-4730-8C56-A511068B0BC6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CF9F90-6A35-4CD9-BF3D-E4F3AED40B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065FF-7D25-4730-8C56-A511068B0BC6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CF9F90-6A35-4CD9-BF3D-E4F3AED40B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10065FF-7D25-4730-8C56-A511068B0BC6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CF9F90-6A35-4CD9-BF3D-E4F3AED40B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0065FF-7D25-4730-8C56-A511068B0BC6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2CF9F90-6A35-4CD9-BF3D-E4F3AED40B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10065FF-7D25-4730-8C56-A511068B0BC6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2CF9F90-6A35-4CD9-BF3D-E4F3AED40B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Congestive Heart Failure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Radhika Nandur </a:t>
            </a:r>
            <a:r>
              <a:rPr lang="en-US" dirty="0" err="1" smtClean="0"/>
              <a:t>Bukkapatnam</a:t>
            </a:r>
            <a:r>
              <a:rPr lang="en-US" dirty="0" smtClean="0"/>
              <a:t> MD FACC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5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Diagnosis is based on the finding of typical symptoms and signs of heart failure in a patient who has a normal LVEF and no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valvular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abnormalities on echocardiography.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Insufficient data from randomized trials to assess the effects of various treatment modalities.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Diastolic Heart 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361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 and Exam</a:t>
            </a:r>
          </a:p>
          <a:p>
            <a:r>
              <a:rPr lang="en-US" dirty="0" smtClean="0"/>
              <a:t>EKG</a:t>
            </a:r>
          </a:p>
          <a:p>
            <a:r>
              <a:rPr lang="en-US" dirty="0" smtClean="0"/>
              <a:t>Echocardiogram</a:t>
            </a:r>
          </a:p>
          <a:p>
            <a:r>
              <a:rPr lang="en-US" dirty="0" smtClean="0"/>
              <a:t>Labs: Biomarkers, e.g. BNP</a:t>
            </a:r>
          </a:p>
          <a:p>
            <a:r>
              <a:rPr lang="en-US" dirty="0" smtClean="0"/>
              <a:t>Cardiac catheterization or stress test</a:t>
            </a:r>
          </a:p>
          <a:p>
            <a:r>
              <a:rPr lang="en-US" dirty="0" smtClean="0"/>
              <a:t>Follow up labs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Diagnosis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84965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687638" cy="223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14600"/>
            <a:ext cx="2706687" cy="247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8816" y="4173071"/>
            <a:ext cx="3109912" cy="254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073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Correction of systemic factors</a:t>
            </a:r>
          </a:p>
          <a:p>
            <a:pPr lvl="3">
              <a:lnSpc>
                <a:spcPct val="90000"/>
              </a:lnSpc>
            </a:pPr>
            <a: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Thyroid dysfunction</a:t>
            </a:r>
          </a:p>
          <a:p>
            <a:pPr lvl="3">
              <a:lnSpc>
                <a:spcPct val="90000"/>
              </a:lnSpc>
            </a:pPr>
            <a: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</a:p>
          <a:p>
            <a:pPr lvl="3">
              <a:lnSpc>
                <a:spcPct val="90000"/>
              </a:lnSpc>
            </a:pPr>
            <a: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Uncontrolled diabetes</a:t>
            </a:r>
          </a:p>
          <a:p>
            <a:pPr lvl="3">
              <a:lnSpc>
                <a:spcPct val="90000"/>
              </a:lnSpc>
            </a:pPr>
            <a:r>
              <a:rPr lang="en-US" alt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Hypertension</a:t>
            </a:r>
          </a:p>
          <a:p>
            <a:pPr marL="914400" lvl="3" indent="0">
              <a:lnSpc>
                <a:spcPct val="90000"/>
              </a:lnSpc>
              <a:buNone/>
            </a:pPr>
            <a:endParaRPr lang="en-US" alt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Lifestyle modification</a:t>
            </a:r>
          </a:p>
          <a:p>
            <a:pPr lvl="3">
              <a:lnSpc>
                <a:spcPct val="90000"/>
              </a:lnSpc>
            </a:pPr>
            <a: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Lower salt intake</a:t>
            </a:r>
          </a:p>
          <a:p>
            <a:pPr lvl="3">
              <a:lnSpc>
                <a:spcPct val="90000"/>
              </a:lnSpc>
            </a:pPr>
            <a: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Alcohol cessation</a:t>
            </a:r>
          </a:p>
          <a:p>
            <a:pPr lvl="3">
              <a:lnSpc>
                <a:spcPct val="90000"/>
              </a:lnSpc>
            </a:pPr>
            <a: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Medication </a:t>
            </a:r>
            <a:r>
              <a:rPr lang="en-US" alt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</a:p>
          <a:p>
            <a:pPr marL="914400" lvl="3" indent="0">
              <a:lnSpc>
                <a:spcPct val="90000"/>
              </a:lnSpc>
              <a:buNone/>
            </a:pPr>
            <a:endParaRPr lang="en-US" alt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Maximize medications</a:t>
            </a:r>
          </a:p>
          <a:p>
            <a:pPr lvl="3">
              <a:lnSpc>
                <a:spcPct val="90000"/>
              </a:lnSpc>
            </a:pPr>
            <a: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Discontinue drugs that may contribute to heart failure (NSAIDS, </a:t>
            </a:r>
            <a:r>
              <a:rPr lang="en-US" alt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antiarrhythmics</a:t>
            </a:r>
            <a: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, calcium channel blockers)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Treatment of CHF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22342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661352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7924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Help the heart muscle pump better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Keep your blood from clotting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Lower your cholesterol levels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Open up blood vessels or slow your heart rate so your heart does not have to work as hard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Reduce damage to the heart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Reduce the risk of abnormal heart rhythms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Replace potassium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Rid your body of excess fluid and salt (sodium)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Pharmacological 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47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Exercise training for stable HF patients increased exercise capacity, decreased hospitalization rate, increased quality of life, decreased symptoms.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Weight loss in obese patients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Dietary Na restriction (≤ 2 g/day)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Fluid and free water restriction (≤ 1.5 L/day) especially if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hyponatremic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Minimize medications known to have deleterious effects on heart failure (negative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inotropes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NSAIDs, over-the-counter stimulants)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Oxygen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Fluid removal (dialysis, thoracentesis, paracentesis)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Non Pharmacological Treatments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59714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2864"/>
            <a:ext cx="9089409" cy="680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0733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588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019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Usually restricting ALL fluids to 64 ounces or lower 1.5- 2 L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Milk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Yogurt</a:t>
            </a: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ello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Alcohol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Sodas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Watermelon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Soups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Fluid Restriction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31480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 million Americans with CHF</a:t>
            </a:r>
          </a:p>
          <a:p>
            <a:r>
              <a:rPr lang="en-US" dirty="0" smtClean="0"/>
              <a:t>More than a million Hospital admissions/ year</a:t>
            </a:r>
          </a:p>
          <a:p>
            <a:r>
              <a:rPr lang="en-US" dirty="0" smtClean="0"/>
              <a:t>&gt;550k new patients a year</a:t>
            </a:r>
          </a:p>
          <a:p>
            <a:r>
              <a:rPr lang="en-US" dirty="0" smtClean="0"/>
              <a:t>&gt;300k deaths every year</a:t>
            </a:r>
          </a:p>
          <a:p>
            <a:r>
              <a:rPr lang="en-US" dirty="0" smtClean="0"/>
              <a:t>&gt;40% mortality in severe CHF</a:t>
            </a:r>
          </a:p>
          <a:p>
            <a:r>
              <a:rPr lang="en-US" dirty="0"/>
              <a:t>One in 9 deaths in 2009 included heart failure as contributing </a:t>
            </a:r>
            <a:r>
              <a:rPr lang="en-US" dirty="0" smtClean="0"/>
              <a:t>cause.</a:t>
            </a:r>
            <a:r>
              <a:rPr lang="en-US" baseline="30000" dirty="0" smtClean="0"/>
              <a:t>1</a:t>
            </a:r>
            <a:endParaRPr lang="en-US" dirty="0"/>
          </a:p>
          <a:p>
            <a:r>
              <a:rPr lang="en-US" b="1" dirty="0"/>
              <a:t>About half</a:t>
            </a:r>
            <a:r>
              <a:rPr lang="en-US" dirty="0"/>
              <a:t> of people who develop heart failure </a:t>
            </a:r>
            <a:r>
              <a:rPr lang="en-US" b="1" dirty="0"/>
              <a:t>die within 5 years</a:t>
            </a:r>
            <a:r>
              <a:rPr lang="en-US" dirty="0"/>
              <a:t> of diagnosis.</a:t>
            </a:r>
            <a:r>
              <a:rPr lang="en-US" baseline="30000" dirty="0"/>
              <a:t>1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Magnitude of the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54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520227" cy="714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2463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14400"/>
            <a:ext cx="4173537" cy="417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93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27" y="-32982"/>
            <a:ext cx="90585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3633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19" y="152401"/>
            <a:ext cx="9109881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1343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21" y="0"/>
            <a:ext cx="91189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3580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LV Remodeling agents</a:t>
            </a:r>
          </a:p>
          <a:p>
            <a:endParaRPr lang="en-US" dirty="0"/>
          </a:p>
          <a:p>
            <a:r>
              <a:rPr lang="en-US" dirty="0" smtClean="0"/>
              <a:t>Improve survival and </a:t>
            </a:r>
            <a:r>
              <a:rPr lang="en-US" smtClean="0"/>
              <a:t>reduce hospitalization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919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1002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8991599" cy="68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704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301" y="141717"/>
            <a:ext cx="8915400" cy="669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9341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5" y="17062"/>
            <a:ext cx="913445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9349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heart's left side pump sends oxygen-rich blood throughout the body</a:t>
            </a:r>
            <a:r>
              <a:rPr lang="en-US" dirty="0" smtClean="0"/>
              <a:t>.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The heart's right-side pump moves "used" blood to the lungs to get more oxygen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9728" indent="0"/>
            <a:r>
              <a:rPr lang="en-US" cap="all" dirty="0">
                <a:latin typeface="Arial" panose="020B0604020202020204" pitchFamily="34" charset="0"/>
                <a:cs typeface="Arial" panose="020B0604020202020204" pitchFamily="34" charset="0"/>
              </a:rPr>
              <a:t>HEALTHY HEART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5123" y="4038600"/>
            <a:ext cx="26503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268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Aldosterone Antagonists: </a:t>
            </a:r>
            <a:r>
              <a:rPr lang="en-US" dirty="0" smtClean="0"/>
              <a:t>Spironolactone, </a:t>
            </a:r>
            <a:r>
              <a:rPr lang="en-US" dirty="0" err="1" smtClean="0"/>
              <a:t>Eplerenone</a:t>
            </a:r>
            <a:endParaRPr lang="en-US" dirty="0" smtClean="0"/>
          </a:p>
          <a:p>
            <a:r>
              <a:rPr lang="en-US" dirty="0" err="1" smtClean="0"/>
              <a:t>Isordil</a:t>
            </a:r>
            <a:r>
              <a:rPr lang="en-US" dirty="0"/>
              <a:t> </a:t>
            </a:r>
            <a:r>
              <a:rPr lang="en-US" dirty="0" smtClean="0"/>
              <a:t>+ Hydralazine</a:t>
            </a:r>
          </a:p>
          <a:p>
            <a:r>
              <a:rPr lang="en-US" b="1" dirty="0" smtClean="0"/>
              <a:t>Angiotensin-Receptor </a:t>
            </a:r>
            <a:r>
              <a:rPr lang="en-US" b="1" dirty="0" err="1" smtClean="0"/>
              <a:t>Neprilysin</a:t>
            </a:r>
            <a:r>
              <a:rPr lang="en-US" b="1" dirty="0" smtClean="0"/>
              <a:t> Inhibitors:</a:t>
            </a:r>
          </a:p>
          <a:p>
            <a:pPr lvl="1"/>
            <a:r>
              <a:rPr lang="en-US" dirty="0" err="1" smtClean="0"/>
              <a:t>Entresto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Blood thinners</a:t>
            </a:r>
          </a:p>
          <a:p>
            <a:endParaRPr lang="en-US" b="1" dirty="0" smtClean="0"/>
          </a:p>
          <a:p>
            <a:r>
              <a:rPr lang="en-US" b="1" dirty="0" smtClean="0"/>
              <a:t>Cholesterol medications</a:t>
            </a:r>
          </a:p>
          <a:p>
            <a:endParaRPr lang="en-US" b="1" dirty="0"/>
          </a:p>
          <a:p>
            <a:r>
              <a:rPr lang="en-US" b="1" dirty="0" smtClean="0"/>
              <a:t>CHF Management Program</a:t>
            </a:r>
          </a:p>
          <a:p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44309"/>
            <a:ext cx="22383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567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05200"/>
            <a:ext cx="3333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0" y="9906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8425" y="27432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8833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48000"/>
            <a:ext cx="4339758" cy="325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7706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04012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one-third of mortality in HF is due to sudden cardiac death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9728" indent="0">
              <a:lnSpc>
                <a:spcPct val="80000"/>
              </a:lnSpc>
              <a:buNone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Survival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benefit from an implantable cardioverter-defibrillator (ICD) for the primary prevention of SCD.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en-US" dirty="0"/>
              <a:t>I</a:t>
            </a:r>
            <a:r>
              <a:rPr lang="en-US" altLang="en-US" b="1" dirty="0"/>
              <a:t>mplantable Cardioverter-Defibrillators for HF</a:t>
            </a:r>
            <a:endParaRPr lang="en-US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599" y="1828800"/>
            <a:ext cx="318220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49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Inotropic drugs:</a:t>
            </a:r>
          </a:p>
          <a:p>
            <a:pPr lvl="1">
              <a:lnSpc>
                <a:spcPct val="80000"/>
              </a:lnSpc>
            </a:pPr>
            <a:r>
              <a:rPr lang="en-US" alt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Dobutamine</a:t>
            </a:r>
            <a:r>
              <a:rPr lang="en-US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dopamine, </a:t>
            </a:r>
            <a:r>
              <a:rPr lang="en-US" alt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milrinone</a:t>
            </a:r>
            <a:r>
              <a:rPr lang="en-US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nitroprusside, </a:t>
            </a:r>
            <a:r>
              <a:rPr lang="en-US" alt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nitroglycerin</a:t>
            </a:r>
          </a:p>
          <a:p>
            <a:pPr marL="393192" lvl="1" indent="0">
              <a:lnSpc>
                <a:spcPct val="80000"/>
              </a:lnSpc>
              <a:buNone/>
            </a:pPr>
            <a:endParaRPr lang="en-US" alt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Mechanical circulatory support:</a:t>
            </a:r>
          </a:p>
          <a:p>
            <a:pPr lvl="1">
              <a:lnSpc>
                <a:spcPct val="80000"/>
              </a:lnSpc>
            </a:pPr>
            <a:r>
              <a:rPr lang="en-US" alt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Intraaortic</a:t>
            </a:r>
            <a:r>
              <a:rPr lang="en-US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balloon pump</a:t>
            </a:r>
          </a:p>
          <a:p>
            <a:pPr lvl="1">
              <a:lnSpc>
                <a:spcPct val="80000"/>
              </a:lnSpc>
            </a:pPr>
            <a:r>
              <a:rPr lang="en-US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Left ventricular assist device (LVAD</a:t>
            </a:r>
            <a:r>
              <a:rPr lang="en-US" alt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93192" lvl="1" indent="0">
              <a:lnSpc>
                <a:spcPct val="80000"/>
              </a:lnSpc>
              <a:buNone/>
            </a:pPr>
            <a:endParaRPr lang="en-US" alt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Cardiac Transplantation</a:t>
            </a:r>
          </a:p>
          <a:p>
            <a:pPr lvl="3">
              <a:lnSpc>
                <a:spcPct val="80000"/>
              </a:lnSpc>
            </a:pPr>
            <a: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 history of multiple hospitalizations for HF</a:t>
            </a:r>
          </a:p>
          <a:p>
            <a:pPr lvl="3">
              <a:lnSpc>
                <a:spcPct val="80000"/>
              </a:lnSpc>
            </a:pPr>
            <a: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Escalation in the intensity of medical therapy</a:t>
            </a:r>
          </a:p>
          <a:p>
            <a:pPr lvl="3">
              <a:lnSpc>
                <a:spcPct val="80000"/>
              </a:lnSpc>
            </a:pPr>
            <a: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reproducable</a:t>
            </a:r>
            <a: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7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 oxygen consumption with maximal exercise (VO2max)</a:t>
            </a:r>
            <a: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altLang="en-US" sz="17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14 mL/kg</a:t>
            </a:r>
            <a: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7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min.</a:t>
            </a:r>
            <a: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(normal is 20 mL/kg per min. or more) is relative indication, while a VO2max </a:t>
            </a:r>
            <a:r>
              <a:rPr lang="en-US" altLang="en-US" sz="17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10 mL/kg per min</a:t>
            </a:r>
            <a: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is a stronger indication.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Refractory Heart Failure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46790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19350"/>
            <a:ext cx="1933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LVAD</a:t>
            </a:r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5921"/>
            <a:ext cx="20859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199" y="3248168"/>
            <a:ext cx="3377821" cy="220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326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29675" cy="662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587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914400" y="1295400"/>
            <a:ext cx="7162800" cy="369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33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feet swell in hot weather?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Swollen feet</a:t>
            </a:r>
            <a:r>
              <a:rPr lang="en-US" dirty="0"/>
              <a:t> frequently occur during hot weather since your veins expand as part of your body's natural cooling </a:t>
            </a:r>
            <a:r>
              <a:rPr lang="en-US" dirty="0" smtClean="0"/>
              <a:t>process. </a:t>
            </a:r>
          </a:p>
          <a:p>
            <a:r>
              <a:rPr lang="en-US" dirty="0" smtClean="0"/>
              <a:t>However</a:t>
            </a:r>
            <a:r>
              <a:rPr lang="en-US" dirty="0"/>
              <a:t>, sometimes your veins aren't able to bring blood back to the heart. This results in fluid collecting in the </a:t>
            </a:r>
            <a:r>
              <a:rPr lang="en-US" b="1" dirty="0"/>
              <a:t>ankles</a:t>
            </a:r>
            <a:r>
              <a:rPr lang="en-US" dirty="0"/>
              <a:t> and </a:t>
            </a:r>
            <a:r>
              <a:rPr lang="en-US" b="1" dirty="0" smtClean="0"/>
              <a:t>feet</a:t>
            </a:r>
          </a:p>
          <a:p>
            <a:r>
              <a:rPr lang="en-US" b="1" dirty="0" smtClean="0"/>
              <a:t>Drink plenty of water</a:t>
            </a:r>
          </a:p>
          <a:p>
            <a:r>
              <a:rPr lang="en-US" b="1" dirty="0" smtClean="0"/>
              <a:t>Keep feet elevated</a:t>
            </a:r>
          </a:p>
          <a:p>
            <a:r>
              <a:rPr lang="en-US" b="1" dirty="0" smtClean="0"/>
              <a:t>Avoid sodium rich foods</a:t>
            </a:r>
          </a:p>
          <a:p>
            <a:r>
              <a:rPr lang="en-US" b="1" dirty="0" smtClean="0"/>
              <a:t>Stay Active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524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fontAlgn="base">
              <a:buNone/>
            </a:pPr>
            <a:r>
              <a:rPr lang="en-US" dirty="0"/>
              <a:t>5 Things that precipitate CHF</a:t>
            </a:r>
            <a:r>
              <a:rPr lang="en-US" dirty="0" smtClean="0"/>
              <a:t>:</a:t>
            </a:r>
          </a:p>
          <a:p>
            <a:pPr marL="109728" indent="0" fontAlgn="base">
              <a:buNone/>
            </a:pPr>
            <a:endParaRPr lang="en-US" dirty="0"/>
          </a:p>
          <a:p>
            <a:pPr fontAlgn="base"/>
            <a:r>
              <a:rPr lang="en-US" dirty="0"/>
              <a:t>-Too little or too much water: Limit to no less than 40 ounces and no more than 50 ounces of all fluids in 24 hours</a:t>
            </a:r>
          </a:p>
          <a:p>
            <a:pPr fontAlgn="base"/>
            <a:r>
              <a:rPr lang="en-US" dirty="0"/>
              <a:t>-Sodium: No more than 2000 mg</a:t>
            </a:r>
          </a:p>
          <a:p>
            <a:pPr fontAlgn="base"/>
            <a:r>
              <a:rPr lang="en-US" dirty="0"/>
              <a:t>-Anemia</a:t>
            </a:r>
          </a:p>
          <a:p>
            <a:pPr fontAlgn="base"/>
            <a:r>
              <a:rPr lang="en-US" dirty="0"/>
              <a:t>-Arrhythmias</a:t>
            </a:r>
          </a:p>
          <a:p>
            <a:pPr fontAlgn="base"/>
            <a:r>
              <a:rPr lang="en-US" dirty="0"/>
              <a:t>-Infection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42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Congestive heart failure, occurs when your heart muscle doesn't pump blood as well as it should.</a:t>
            </a:r>
          </a:p>
          <a:p>
            <a:r>
              <a:rPr lang="en-US" dirty="0"/>
              <a:t>It can also occur if the heart pumps fine but cannot relax properly</a:t>
            </a:r>
          </a:p>
          <a:p>
            <a:r>
              <a:rPr lang="en-US" dirty="0"/>
              <a:t>Right sided: Leg swelling, fluid in the abdomen</a:t>
            </a:r>
          </a:p>
          <a:p>
            <a:r>
              <a:rPr lang="en-US" dirty="0"/>
              <a:t>Left sided: Inability to breathe and fatigue</a:t>
            </a:r>
          </a:p>
          <a:p>
            <a:pPr marL="109728" indent="0">
              <a:buNone/>
            </a:pP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Congestive Heart 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379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71872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en-US" dirty="0"/>
              <a:t>1. Get a daily diary and keep logs of weight </a:t>
            </a:r>
          </a:p>
          <a:p>
            <a:pPr fontAlgn="base"/>
            <a:r>
              <a:rPr lang="en-US" dirty="0"/>
              <a:t>Weigh every day: Ideal weight should be between 3 pounds of the discharge </a:t>
            </a:r>
            <a:r>
              <a:rPr lang="en-US" dirty="0" smtClean="0"/>
              <a:t>weight</a:t>
            </a:r>
          </a:p>
          <a:p>
            <a:pPr fontAlgn="base"/>
            <a:r>
              <a:rPr lang="en-US" dirty="0" smtClean="0"/>
              <a:t>Continue </a:t>
            </a:r>
            <a:r>
              <a:rPr lang="en-US" dirty="0"/>
              <a:t>the current dose of Lasix unless weight goes up 3 pounds or drops 3 pounds, then call your Cardiologist or CHF team</a:t>
            </a:r>
          </a:p>
          <a:p>
            <a:pPr fontAlgn="base"/>
            <a:r>
              <a:rPr lang="en-US" dirty="0"/>
              <a:t>Keep a container and mark 40-60 ounces and keep all fluids in between, to avoid dehydration and </a:t>
            </a:r>
            <a:r>
              <a:rPr lang="en-US" dirty="0" err="1"/>
              <a:t>overhydration</a:t>
            </a:r>
            <a:endParaRPr lang="en-US" dirty="0"/>
          </a:p>
          <a:p>
            <a:pPr fontAlgn="base"/>
            <a:r>
              <a:rPr lang="en-US" dirty="0"/>
              <a:t>2. Sodium: No more than 2000mg/day, read sodium per serving size and calculate.</a:t>
            </a:r>
          </a:p>
          <a:p>
            <a:pPr fontAlgn="base"/>
            <a:r>
              <a:rPr lang="en-US" dirty="0" smtClean="0"/>
              <a:t>3</a:t>
            </a:r>
            <a:r>
              <a:rPr lang="en-US" dirty="0"/>
              <a:t>. Anemia: Watch for black stools or bleeding and report to doctor</a:t>
            </a:r>
          </a:p>
          <a:p>
            <a:pPr fontAlgn="base"/>
            <a:r>
              <a:rPr lang="en-US" dirty="0"/>
              <a:t>4. Arrhythmias: Keep track of BP and Heart Rate, and report HR &lt;50 or more than 90</a:t>
            </a:r>
          </a:p>
          <a:p>
            <a:pPr fontAlgn="base"/>
            <a:r>
              <a:rPr lang="en-US" dirty="0"/>
              <a:t>5. Infections: When any signs of infections, increase fluids but cut back on sodium some more to avoid fluid retention</a:t>
            </a:r>
          </a:p>
          <a:p>
            <a:pPr fontAlgn="base"/>
            <a:r>
              <a:rPr lang="en-US" dirty="0"/>
              <a:t>When in doubt, reach out to your Cardiologist.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CHF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205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Low sodium/ Low Potassium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rs. Dash® Original Blend Salt-Free Seasoning Blend 6.75 oz. Shak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70819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rton Salt Substitute Shaker, 3.1 O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70819"/>
            <a:ext cx="2392362" cy="239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 Pack) Heinz No Salt Added Inverted B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9300" y="41148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data:image/webp;base64,UklGRmwjAABXRUJQVlA4IGAjAADwfwCdASoOAQ4BPkUijUUioiETbFS4KAREsbdwuPB6TR4zPO+bvYP73/af1N7NO/jsLyn+cf+j6Gv2H92n6F9gT9Tv9V/VPcF/xvWB+2fqT/ZX9qvdf/4frA/tXqF/1//Gda5+63sQfsd6uP/U/dD4af69/x/3J+Bb9pf+/2f+Wl8I/IZ6j/ef25+M29/2l6inyr73/q/7x7XP6r/deGvw6/0/UI/Gv5x/jv61+6nDLbh/sPQL9ifr3/I/t/q9fV/5b0b+y3+4+3T7AP1V/0H3BfQ3/K8Ob7p/uP+Z7gP89/sv+5/un+R/ZP5Of+3/N+gP6Z/8X+Z+Aj+a/2n/tf4j23P//7kP3K///un/tV//yWhjFe3iMwKFXO5mgxPBsnn39UqxQZPbdBxnew/jxADnD/OBGbSd/U6l+ucRUC+n9QqY7S7KEB1Wu0D73hIINk/FaHZryQ+trrQf4l8dnEaLU31Vs3UG//XQj5Cpo+NIaLbkZuscqqWeSR0mMGv86bizkvDj2RYQv10JCRULjJsE2ec6Ghsv3/rlXKd25UtywVLxJsR769ar4i5F13bfs+Ge5DQWm1XmCC1kwKpatujXvZKl6RIQxuhOG137G2TgqzvWwg/cqdjIaZ4lnnVNfRTV3Uv14tidX5RhISZAiQMd6kgPU+LzXRt3rHxr7tnpmJvOVKCPxSgSxNeNmQhOaOjpHkPcv8wQWOqe6ajPXr3WZed82L7JeS0ygmQ87nygn3W0csS2wqyjn3aAB4ti/fh4AF1HMZONrzBBadOngdlHkUbCZxw9O3PNPNhU42kK+OKHckJX7RGBmJN5Cj33OycTUFmNg0HJ/cbLnQi/XQkJABR44vlnyEQSFQlNNqv4zYXqcLQqoWDAND2+b4wOAGS70T20Di/Vi31BxgFW5rHVvcSGa45kmi0tjp74/Wc16vv2XTGT3TdftdQwfdWSKKnUv10bfr11Z7LnjDjK/L1gPXWYrIfBRDaeXY4iuzFK1cdGLOzxGGhNV3yvWDi/Ug0u3CjUI+Ag6uVQgzNIvcMEb+k42jcF+rUdDxtgArWF/xGtlUeJJ2MzLz3M6PEu/64Pvp/DGgcbc8U7lkchjlbrq3UXVIVbftK9rypGEXh/Dh3tPnDAzC1GuUIOaAzal+ujTZWDaU+g0zBziYkeDT/erq1b1h7WC8KM80VmTv84PiSTGVjxm8G4I+Cd/GVnsinUQR+Dfp552liqs2fwv4cenL5NU149Ya3VIYYf5HJGWXPkz3tfL7lPRUB+dE6Bxfqi77cYQlGHI8jq+5IhnYyM+DTyS30AGMo+q37YGorRucillj36K82UW57brjrQeYwrMh1O7BDTA8ZqZaxv/bsYOFi6j21+oAAA/v+pkmahgEsAGp3LxVZ5i+50i2f49Dgl8Vd5Fy0GMKyGZKIbforuQlyNYGK/dF1pARECnxBeGVSqeKILbxKSjumbsKWQL7a33xHjaUKw1g3x177eZ6PwlV2k6QdohthL/OLOtyGJxvWAInCMZG44WVdmvsvRUWLo5qLIOIGAgtx+Sre38IlbMqCmWoqCb2FgaYahR51KFo+N4s48cCqkM3CKxYhOi69RI/Q250/76p4KHgabIHrxAEQov1+4qyUOGafvNQisH6Sff6J7TZ5l+qH5er/HOC6l6t1pjv0j4LTCdWwOvIbD1/Xs8G45/hdtOl5gJ0AR++bgTtdfghFNv+2PtOqRlXSKrLTPdCm7MX5u2oIlYluEZdt+MuTzN6CxLznUtkf6p6d9WYXr03WOaKoeR9KbEn4zHG3gHKMwrJP5YbZ8kfjW/MnOiKbDNUmOaa7oRH6ZEs2Q8a9ISNXEjHhhI5YexvBNoyDLd0ZBUcaP5+BRmhX3gtA58dGOa3RSmf3mQKMu/Pm2b4Ks3dSR/zvEZF/hATywKkOfi2kHEnxzP7afA/pDWlyiHhAKXHrd+9UkaCPVSO9NZob3mG6BoP4/RqvsO7FgUHH1tlXEJZ4CkDDrKv/apklUJUJVmxuHvUzJv9TjhEzd4Pm4uUDTYBmcnMNVvjiQA08Ad/iulevs1sPUcyo4LjD7YsY+FpgQRR6HO9dJZLHMlPgNHj76oknpWEj6/GsnbzFKJuZxhCURQ0kQuY+7XS4vHN8ODBludd/VUDknO4bmPV7SfbYs8zFYoktRJaZCmbGrtbeAas3Vt+SMrQsxx5SdXfwE8A7uel5vLca5XVxa1VzVeWkJYcRW+fRgsU5nf7oen52DrFPk3QUk4ZpX9kUNreIYpS+eNaPHMhHeqfyQzHoM0Hq4GfXb/jTLfW1tTL2JXq6u29a8x/P3kf4Dsm4PMTfDEflyRyrwkIBmTJ/sHAGh/TywFywhfWSwZ5z8Z+0AXP3vLO+bi3bRD7geLIeFrkwHKjKq9JPAsWAORFDlIEHR8zs638XzJLMK5QtYtL53svNMX1jXDrPC6+5kIdjoOz7xaiTSjM2cnfxfH5SW1VNjDfjlbC6xs+t2E/Md7X26p1IR+gSH8PeM6wCFXDZL6Gk3ON8H3NcFYnxtk0jAHZy9cbBBLUT+AvBFVn56tpcuxGQ8LkiaxgGr9Dd51zcphs/H1k5wD3K/yeaAG6uaOVwoEBzue186JtKsJNTuWl/hxCwn/cUF3S3Kqhw1+bW5Ta+XaI4P6+ufJiWbjkWznxjIYuhr1YYrqiNirIG5r6toHwxzRlSsIM5MYreqPOvEimy5OfdGtR/1q4EIG7gqKYk0NUWUfrkx1clJeDfDMIJp2I35Sz7Es9p2A5+SSJsXODX01mST0+e52NQVW8h5DreTjxOUXeZaEKC9qfEfdDPtKslSxmxIBCK7p048jYrZ6mGQRqcmc+kSbA9Ootqx+fiKr4Z8e7IfhgnngOX8mlQ2ngX4xPjVEd+qymDxMqfQqpyu+MSCqjnEPsjd4QEr1Xc4SlT6qfCdvQmuvml1HPnz/mB8ZJz523ATAhaysZIdKA8dLBSFBW9AXk3zPQRvuUVUCPIUOF/ruv1zTW2k+BzMtxUf4wLWcEdtOp6SjT3CNF1WMkdiGSAlriRAY9OhLZIahWsDhjQMUgSRPb2Z6fCVsx+rF+8Sq6A1m2XsCR6nUyj8ZmMHNWxXl3nw8ef+GrhfxH18SvPiDewzYX30KzzvQtw/aWxfSQxU1esW8kA6U9dvu39wT8q1cWE4+ZQD8w8ZYIag7MWhaDjxiPyysqzNq0QY70RJnlh7PyvAywvOHI+V2l3VcVIcd4mKiCXUP5tZgzu/xgYPPhMJCPGGA7gIKdTJzzVwanTp39XRPwru80JW/rlcm3LBF35eedT8DdvDgjz+L5BuLspL1bP1CXAk3EmRtQkOsTM7XkLpyu6KPx0OeVxvJ/dyjE4oHohUyzJcpJrkRwVYK6XUyoky6HpaaEVRwgGrZ3Gus7QYPxkqyCvBTcUGLsgCtf0C74Zt4L8Ce/ndRfO8aIp/c/lnJTxQao1vjHXl3T/DlZ6aD/3vP7UHn+D+7WTgsjPaHqrLdhz+c7qde/sZdYr9gWj8N5lLgOvi+10/G0m92ltrNw0hWBgaJ3Y5ssL8WVZ/V9WbxlCgCjmoxFFTccOAvY+Ulrz/6XCXcdGNhzZ7z/EpBnG3kNQPge0Irh+wbzIfYxhvppJIbtYdipGLJ9ceaSo8vNjSDjGsP3ztbk9Kj/hhhHzqc9oGAo4mN9D6FN8WxPmO2YmCmdFnxejfv1V+GtotVrpTYynWsKrW+b0btWK/9I+z/AGlBrBivZ9K7jH2/OdHBGvrzfNoNsGyhsMSf6dLYvJjhrcdgkiu4e54g6PiCqHuGMy9wATGl0AA/BfBPXig+LeH2SWwv2wN3kl0L/WkMjkVYZisO4lPSaZ+GksFNQaxm9KYJvBrpg19pGpQZpCdKu3ZWoZhUYf7Mb344TE4SWUQ2tmJMZz+Nu3uP3ZD8zFI6A1kCkyl8Ikn1Z4MfWt5c5IW3qQHxV5xdenQI+7GWFvueJZfMrqIO9asI2B7OTmiPp+X1wBG+D+qG7aP9ZSIcU7Mob71KA0LrhR5qL9+hQJfqtajLDm4XDMCUBWgvnzfYBn34VknFfnMpb5S7iJnbG8c/5gcGWPlmHjQ2W9mq4DFWHDI6L7obl7Z8xP9GDOrBOGnxsDSzoZl0P1yzxPL/3qWFsw8Gfqizv8D9FCXSBfRdc+R456n8Ok4eTRcDa9iYlPb8uTMWGeBlmExmgQVZo9f91HrzWRCHa9MmWVP8sHRPPcbTr2EIVW+b6wBbFWxD3zh9KOOYObn8MJrmSfeS7UNyRp6wpIdglim0ZWcjUu6BKDqpez+pUwins0N56KaCsS73Ug/zybRhZlIERR5nn6UmnMVS5JPBU2j9nMKbDXZiGzb+8JDL++rhKvw+g3u/XXInvAXPdhLeOFPn+d4lh8zRIzb3vSaMLxLlHaXanMWqHjVkUDzy+SSDMqooDcPgGLi81piMS4UgtyM8lGwT5WbYTXg8/G9XAQwPriqJavMWJWDKg/pN2bEn9GaaDFll8JIMrlO+4r/LVIcalk4Y1BMMFG7GeXuOwYCVNa1Pyf2q7eQPBa71WsoEB6LiJbwXZPnIdRZOxHkaHZiepScANoc2K1okuUIVG/vyr9u5Ht2/1QwCk7CtS9OUUItlgPXm8TA0eTLVEF9S6+TtzO33Ebi7edm5fBGlbmYrz+V/59N5Eg7TZ/pvz7OMz3lMM6qSUj/G/SgEaaMLdGjshVHS1vlZkZ9qNRTQJK+cJWJBJujOHAynzAooV6rWls3qmAvBSvqVDMoQGXgD/yKSAKy+YjDND3mu1RRrkLbs4Ca5xpFvNB9t59uiEBPguryOr0BgcqL4VLU6Mir0ybMNbMuS1OD3tijgApLjcypaW6Nal4boY8Wbx5+zTJgbwpcVhEUCwqFv7/1/wJQkHkoRbXkbRb9ZwA/jJDAS7buJPOVz77uL0JB+t+KBoOsR3kXn62AYo04ifc6/Yl2TthAZ9n9I/ASZAw9mhiPUYEWuLqM0wwE9LmTJqWCJtZHIdKIuadJm5UuoPiUiJEfedxMxqx0XemBAJYoDg+8btJqD2htLHo+vcGtbUDYBnLiWj1fSLAKnk3x8isZnT6L6RVXJS6fNrZzhXBvEOmCzh4dsUeUsCs77+E+Mpt77UfcM/8nfaVidcOxgfU/gatR/qrQGwBgaGbscujuysFW/ma1GbTydHUVSroii9PK6R03Wc6GYrQqI2Twh9aX2wQUS3nxS1/wm0f7i83BjogekTgtjSHXyderPfI37n80UORPNTxyLtGlh/q/PoM6VuZIhQI5c1Oucuq2Ff1F/y9nCKXQXaBr0EhIMgEUI6ILox4nBYO5z1EuoIR/zHAmuURUZMHT73TjJutnl2+qDqF9C/JIcEBKpTO6DPYU0JB/3S/Jz+teht3KP+b6uOrSwX+UNIzC2lbuUN90vpHL8kcMoWIv1eVSSGpjOQcvzlLglebso4Pg96xrrJAh1BkrecJVOhB0IJRxLnATXPRy12aCX8iZ5N5x4M1x1mhskcjPh1JbP8YXFXuCGhprGDh+J1i0Jd99grRtDCd206p81hDuJBHhm/rT0GIa8YXsI79Hl5MGOwpIznqg1bLerBfZTK4aF9SS0El6YSMXypvtTfP4BQGGDGRc0VKf3Zs1eDXycIvYg982KBTMbVzUvfhx6m97/aIL254u0OBVc4kTjY9qCdQEtLBsOlgMZsLXgaUcLmvdXyv9zQ5AfDdcJlpnf9LDRgTrMa8LJ6OD2l/DA7sHhD8hr3+q7sAWlZm16ocUe/Hgr2Cslc2xu1rXopBpGcGr7WA3+qW741cc1mpaMpjgEAup0Wuoeudl/V+rjbUkwxzzgzXZVlZlU9yPVITX2UxPrMJtF8e8bxAo3wakaUEmKgFHOd4FYvBfWfXne/1kJy63+pn/qDb60H2PThuW9VKfIRwK7XMhizvCRuyvvWK155bw+vgMtUUOPHr1FvlyhnCMU+qS+8+EU49+iwOz7GkirXHgyc8vRtAwRn7C4mKevyFzlVECMA8H2/6IaRlhEXwX1zJxWLa8QS/Pl22RPgt9zfD5AAoC09aGe9UG+/tGh4JoeU+NOAsFoHthjSNiJYuvzPTa6TbPu1uGLJFsxt333OSGOwLBPY2Lx+P+084F5qnMC7XZGUIwBnfLrgbDhhSHxAMgdmoXOQL2J7RXlGYYLfl6FYm/Z4lmBJY4layEwBe2vWyCT2mYzOPxrbt6AUzhoWt0uOioCrjw3zd9xFs2fUHgqkCMcQ7hMHT0dC+G6HnOCEV92NXwyqIiv+cFHpDUyCAnVKVquL4ic/aI0ePkMO2EYEeHJ8YYvk4J8EnNWmXwNDoKD4IvfgxkD1QDIRfcn1EJXQzIOwCBpBb6V5VJiQzZ01MP7Ay//bYbtQWK+jtFpO3dQiYuB0LEv87py7dpFMr/HYCmpJllI1Xu7G2gfa4Wu82wSdCJmP42gM+xHWZn9MWTVj4+A1LfKFA4hSF/+T3U1ReUlzELwC8pvghmLJYUbQOni6saJ8C6j5UFdzgmf11aXWfMceU3z+BjJXsMjhH9FnIEU+NdoAb1nJjbYJgtknuTuM8N4ddYwtK6o01Hu6HGYPyfgWEYxNeQRS8Pv3SkVMSZDEUyd9UL63Q1Si7opr67N97LpJRY70ncAeNJyE7/VnuNOjbI/hXtsPdtRmxw2f8YkSww2yflQFMSrTbvQT/g2LYEQY2CCUOR8Xx5IPZA3v61J1mrWDZB0GYq8FnM+++vra8EYFrYvSa4IpsOQG3A9Pjcy5vZqn8luPKtn+GvlHgRlOxuti3hn4z2eBf3dc4SXpjo9xHAtA7NLtBEmilbp3rWWKP2eRVny/EeJnzK+f3XSeM9vsBT1Ct4b8dRbFcjd1lKbjrR682OqafFBYPaSlfBDreANoMeu4G5z897jWOtjdI0eMPvco3w+Itww8hrvR0YKfHh7wZ5Dfxggj3+50ozu9dRGvLOfWVd9QJ4B6i71JeP6Hah1EzWaxCkvzhsuCzY6vjOa+n6iJxD+WP01ZzQ3LUwFQnYZGtzIA3aqRHaP9QKQQ2q6Zzdvs/TLS1jZndwFMpGvbT8XpH2ByD/fjG9tljBHrfB6bd2TUYgPJ6GBgAb/ZkS+T0FGEflw+X7lcHhOZK3aRVMtsFIP6/D0VX+qvOGHM9P/grP5ZasRK7Sf1plk8Fa0OkcwO99/G46YsXZb4pvVHtiOZQeg4wcgVMR11nBvDBkbmVHim+NKVU56Q/L7hQtIX6f90xY5hIf7vEXxrTv02Vx7pPQ5DjZ6RlNgIyJkSxUY8ROpm6Zv2whSHQprjQRIbyD/ehhTPm6cWkiILGT9Xwlt1NRhexJN1HyJHLxSvuHFTNj1cXfdcEJFCf5HBoNbJYxYlvr38ajCZLo22Eq5QlTJ7SViSytr8m8UkB7kn2VODgkxAd8XBXzhE9Fn2JI9JDELLxTm7Fb38XS19GiK3W6QWYMgrJXqyMWo1vWe0NYXWeyXMW1CQnpN5qyEZ5snpPFU0UbQDrJYxL+k74m4qSruW+d+ya39R+/qfrNdARXMYjrC9sWcy8z77CdQeoUNR7KRWuwHgtT1ynnuS77Enk6mttiKC93ryejSxGlu5sJxsiU/mJOUtvfmAflK4IdKRmX9vEXntnQc2pqenQQmClamYQUBS20TO7JjABIXumrxYE6LdtSvmPvvfhq7RPDTIcN343+JEDH3KA8T/O8nP5G0prgVbNG/LcYdQ5CnX5Lv8BnqAUGNiMQGSsr2q9epMFaAQJaBJCVB8wbj81sCC7bZm2hRMFIkwOJm8gDnYBp9DunSZXnsPhsBl/Wfa0rx4fy2t/hqTZBZLe+yvYZX9CgnmckKItUPlY7YC0lkkyLLUFgYHxvBnJT1/N5gyB78yoPgcIo7DE2EY0inyvlqdT1x/v+gti62TiSAHbR/vRGfp7+DSu2wGOrrINGY4n1xEYWxwpY2WC9YnKZtPqo0VnkqyPjycN7dVNkq+C+fLSR+s4QFmWOx4EQA+4GFPRf8AlMpDwy+ob08690b2TbMYIC3TmdDSQhyN3m1He5UwhlVbX4Wd+3lb1Wt7YILE/WFElu11ZwOyKiU549Bmc6xVEaYvvu6Dh5mr6KBSTtKftyBPlzTGlphRGKhSucUnYuzcarlils0B5eNCZC/hWsKA5WgfBYg8YwXELWlg9c6a14Xp+DHKZNcRjrFGQLziZWxAhW0QgdRMNrsaYbU2w2dG/L9IJqsft5n3a1FhGvqgELjsqUqU3Mytv6w6OxI9bYpbRF7wF2idmwOmkYfq89hTgYKihXR5E8TQhhkC3ievkwNN4y6FH4y2BiCMiacsM8A+Wkp5/CYpQrKNZzuljaxSpEPwM55MO0kHX4TFGoxvVBkJWkPsOy6yU1F6g3QfyAcp7P/UiPg0agERjB94AFrBzOxUnWO3DuE5UVrxY2kBwsNszQf8LEP3DkYngOi4x3C0kYfB7xV9pMAR0bmPYmliZVfSyCTSfI4PUTPDRaavcwdszsLHPlDVsJL0kITjV27u3/upoIAeImDuk9o0LUaPjCFLRgCAAf8dIHPR/AxcHt2pzJddQ3HaLtBIPiYO/OH3JHf/T1GsiWgrqio8bOzmD2QJ+vYUExTpex3QQZSuOF0xgnk7VU0lR0O3ibvCkRWNUKG2JMn9TjnIUe9q24Ik+ZmJopx4Ru7lN/y/5sVW/AsvRKBcT3valR0W80wnfi8uTQtFM9jokVja4lHCVPId8C1m/x0E3wZT6+BUpy9mrOm8P+CAzhqgmYHJu5NB6fFafJLzBwigNQ48+BD4mNn217EGACsVg79nbxU02qKdmji0/BeCx6AxvCxQ5Ho4/lGr/6zQnP6bP9/fjSYr8XciAmVKaUSZW+m+iMjDHeYO8jl7NZsXo9aRUgpATdwILAtwepgqQuay12kemCQq/1fGLfBrt4smgegmvo64SQo74BFOjtUfkymIhFXJoZeeiBa/rEN+yjmiNePxz3Y8pZ99y3GdG0GgQk5o9UYCIScfFGnzkCnTyrJ64BqwqaCNw6unTeQCR9HPv94l3Q6cgpRNwtPxwi0PIWlzGKs1XfCoQndAbhGUGaRV2ayFaBNzTJ7E4ncEkn/jgu6GzLD4RSeIqKDOyO+eOfKQSZqXU/VEdnHjcnkJIIzQ84VE0Qyngk7U7Sd96rsbBF7r8HQvnORQRnMFXkkWvDr0LuylGQhgoXYw9F/jcktkRTmXGLYVp6r8CZpQQWlfxY7PxbnY+GsgBZdAV2SngdwCoFaNs+EkGwhoqqpuXdFgjg9ihhpTLmMIWNFhVlngWVNPIwpOgkKSUFPngm9YpWUcE/aRkYxKDlOGyA9JZ4WQmpum58ngun/ZRatxcwqudhXYJ07nP0I/JtgUevaaYLrSQxnWwXgEYlhj0FL5FZaRRvgGdQKgnC8Rq5dcT4P+m0woCsuy3jf0H8msINfbqgMLfpsmajc434hDGPyYzKKb4OuwDrKohqedYgy38s2TqNfCgiTwZ2d999tF2Z1zzIEUV4uoBW3IpfKHFkSEog8iSzP5R1UPxZFmE7N/5Uc8pAU/GsB3g/wtxK8eiIEQEehhv0uPSW+CtnwPQkIm7EmcUlAs+2LQ6ZJAObvp09LmyxTyEURgQAaQxvddwkbkrZ+a/HIWnMLtPWsTANWzRkSrPoRBhIUzoLddaX1++EdlrmrK5zTWO5g5/DGOHSf4mvpe+yBPlw+JwrlP+4IQKkxTigYOEvMlITwPMQmbDtJ25Z+ipZ6Rytyi47NpQEhOTKSzWBLRQrTJFfliYPAhrnq8SG2wY0KufULE4QfSA2BU8xy/ZBnC8+GcBkg0mBauR6p/bd+tcS6VrAnpKwun2LbohtCgVd9QX5Iyt0yj27Y7gfiSEsp40dN3ZBJ3Y386xHAXyGexpT8TQYkbIQbI++MqG9C18a2T2f3zOZOZNMOQToTAc1YoocXvutvD7Lf9RAhX1o/IQuuNwFjer9r45BgfLTTUWJz3OWOCVkRcudrO/95vFBq8BmrO43LLPI9q0NdlDEwecwcUSBCEvLEBr3oSTLtrxI93U1JaeCu66U37Jw/qUoP7gn3bvNvpxJsIEIcCI/F31xq0pwLySHV9IhNU68yPN437Y8/QvtvzH2VlpYA2Vj9HQQUtKyRFBaogmHbsTGFqq0K5ca/sCDOhAorzkjYbVTn8Tblnr75nqiAp3oJUpUZKXxY2XnDuqNXWt4muTBH7aRNuM+xqIq49VzcPoNKH0veHkeFin+zfyayRTn1y9qwF0pH6Fyb7l/YBC0QuTM5/Bp/8tvwTzjOS3ZLf2er/ilnd5PMH6xZUdXL/Ff3h2OXY2tdqq1n45bbWBz6IG4eTSgQJEQ4+H4rlmwZsQvBXFnyV/9aSAaSHfVv4nOSVo9ot2t/hwbrlqNy4saI3W+HUKRYjHz9MKF4okR6ToLB6i/tn/aJms51fiR4l7V7CtBhrSTjzOeCQcfHnq+/OCY9t+GLGzPzsgerw4fPuhNGbN+el62ABROxGKQY2FG5R1VeHysuSLqdqHMzf9jKRiH8jFSH/D72xHW370dgdlx+bQKpsMd9rUICe6z76TDwBaiZ7dRbuFQuC1yH4BkjSCc1G4KkjOb1TKJ+LlGiM6Lc80Uq/fFUDmonkVaFZsAN+bnrJme53udMmvI+5ttW1GbaAkStxFc/QrNZoB/1d7L6CJAY65b5r18HJvCn16M+LltdGluGCn1Omioz+qlWJNiJ6AheF7X5xSZloeC73Xf76zmZjGCt/VUlz2sklZeIZhvSLQ8FI9xVrS2k6ZohD3G6C5J791GadLy03+UQe041F09mAVwLhw7Kt95zmc1k3TM34sDsVJKRziCd5XNSVy0V8tsWIYK8pS+d+JW/jmTFk6pDm7HAx3aImF9QE3aSE1QJV+eVFFmCz3Or5UsctNAve/mBsNgin6vhVdiJjkxdiKs5LLMFNEfqjOjYOmi89uy3QCiMhLjQ48xXNlM2R1s+s7Oam8BRFDlKw5W6JUUOWGsxXPvMiPSDIoEN+OaGGMMIwjIS5l2dezT29uXx+D5j+VRMAGVih5QFtsPVDUZS7epw23YNq3ME+oPQZAsZzxiGcFzUDTuIpuB6kPJ8+de2aWw7LuMfLJ9M+ZQaabBfBgbNmj7aWj8oSVTJLw0pqzgOR/3Zyck1nWo/EEMw4WVHGu0P+z/y7nPG3u00p7+BJhsgkAI/lNk8OyocvStDDeVZ/eVz8ZM83/YLlaCrYaKtDP6WnbfSQRETQmAgSSQraSrO3GFgNweBFjWUykNJhyvRbnuQ8jEYBw+czXz045lB+nBUzk9acPdmXagfA3fg5iZATMKP8mceHGGwpiwraTL2qAhcGGIJ0zWphkhT5PgYc7Yocw4m9kpUiNBLBii52juSXhdTaETlTAC348OfVzdOUF73ZvqqmdAenIp6z0x48fMMSmGWBMBMXAHK5+OJR1j+Q6k4eL9bC7wFpdwbYLU8jMieAQrG9YdRVjZCCrlRsxfY0cucEqsCN6LbaY51khAFrldhwIJBb3Hg7skcuzIpYeQ0QBcSl4MVKLwLjE4IAfEjt0Wl4eM9fxIBE/kO3+5JwQYROv8GgI7/kSd8nX4LzJRlxaReGVhbT9p+dzClwPa+S/l/42VrIWFBmzxFBUaFuGG8AHRwHyibEy5yHc6I+feWhsGk1M98JCFXZovqDZmOws6gCXHOzkn8/aQb1YuAxYsSAml8yThX4SHldnrropt+ZZApRdNgcnaobuYDFXL12M1YD9PHJ1xIhGCZxVUaMKrxS7sn2AvWhxvpynuqqCP2m3yMzAqUKN6b2EI7E8ITrwJriL5NwHVL5NH/75MN4DffTHYU2uv2Kb1kb4OfZizRggSH2y9Fi+p/ksDhss3MgERUNmFiK6MMAw1Sp1G9DUGmxXmfNjP01ngORNuQl3Wls6Nyf/jJSpyL17wV6+L6d9gEeGYjgAupd4npEQA8keAs2Qb9J62Rmtyh99NTAAGJeJw/7zpLA8ATSXjymOWyG8y/Q5iiWl9Df5QeV6CJuPk4RgrOIbK0ZdwPeqjAIr1SYYtwAAAAA=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https://encrypted-tbn1.gstatic.com/shopping?q=tbn:ANd9GcT2G0A5I_EQgPD38bUel01MZgdNMpowKmUBSSh_Ay1O4xdPec2reIVEhydbGdmeVFibaVpblS4QilqYc5X51k_ykR8Ysi6J&amp;usqp=CAE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6" descr="https://encrypted-tbn2.gstatic.com/shopping?q=tbn:ANd9GcRg7DYvXInRC_5gQbPDNHuoZC08QZCULaFS2DYnGv8NUIIXvYOkvcjhJkLsg49TniuN4HPpEoiSgyGYoyeu2S91Imm2qbqr-vDQJxNl7liB2W3Iiuz3mnZr&amp;usqp=CAE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2" name="Picture 18" descr="ndefin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0" descr="https://encrypted-tbn0.gstatic.com/shopping?q=tbn:ANd9GcQ69TQ3Cqr-zcHU6NFgegOqUkG7zAapsihNH6NXaxoeq7DwqkXd1ZpwA0HmiBicOD7lZlpZkozV16s9aWb0izWoZhm4ZRzMpJTilcGKBOo&amp;usqp=CAY"/>
          <p:cNvSpPr>
            <a:spLocks noChangeAspect="1" noChangeArrowheads="1"/>
          </p:cNvSpPr>
          <p:nvPr/>
        </p:nvSpPr>
        <p:spPr bwMode="auto">
          <a:xfrm>
            <a:off x="4572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22" descr="https://encrypted-tbn0.gstatic.com/shopping?q=tbn:ANd9GcQ69TQ3Cqr-zcHU6NFgegOqUkG7zAapsihNH6NXaxoeq7DwqkXd1ZpwA0HmiBicOD7lZlpZkozV16s9aWb0izWoZhm4ZRzMpJTilcGKBOo&amp;usqp=CAY"/>
          <p:cNvSpPr>
            <a:spLocks noChangeAspect="1" noChangeArrowheads="1"/>
          </p:cNvSpPr>
          <p:nvPr/>
        </p:nvSpPr>
        <p:spPr bwMode="auto">
          <a:xfrm>
            <a:off x="609600" y="60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0" name="Picture 26" descr="icture 1 of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14800"/>
            <a:ext cx="126689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28" descr="https://encrypted-tbn2.gstatic.com/shopping?q=tbn:ANd9GcRUSHIfIlnaRHt5nEpvh-N3BZiFQms63_KG0FpZBEBD2xgNNjm0uHUtcRsM5KFWvoFu8rsO8SowQzIBlTBMxyeFf6GTATRYTchzd_p6F9Z_upNhuokRtA&amp;usqp=CAY"/>
          <p:cNvSpPr>
            <a:spLocks noChangeAspect="1" noChangeArrowheads="1"/>
          </p:cNvSpPr>
          <p:nvPr/>
        </p:nvSpPr>
        <p:spPr bwMode="auto">
          <a:xfrm>
            <a:off x="762000" y="762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30" descr="https://encrypted-tbn2.gstatic.com/shopping?q=tbn:ANd9GcRUSHIfIlnaRHt5nEpvh-N3BZiFQms63_KG0FpZBEBD2xgNNjm0uHUtcRsM5KFWvoFu8rsO8SowQzIBlTBMxyeFf6GTATRYTchzd_p6F9Z_upNhuokRtA&amp;usqp=CAY"/>
          <p:cNvSpPr>
            <a:spLocks noChangeAspect="1" noChangeArrowheads="1"/>
          </p:cNvSpPr>
          <p:nvPr/>
        </p:nvSpPr>
        <p:spPr bwMode="auto">
          <a:xfrm>
            <a:off x="914400" y="91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32" descr="https://encrypted-tbn0.gstatic.com/shopping?q=tbn:ANd9GcSJGVEz00cGyoFBoQGFJrS3t7oGHu-bhube9__QrGEUugSYBeutTgVe-zaJEguU2JdHx8bRrbX7ECegi6-cRVbcCnsppT4zKSf1kvnZYxURcH_DXznNG2Zd&amp;usqp=CAY"/>
          <p:cNvSpPr>
            <a:spLocks noChangeAspect="1" noChangeArrowheads="1"/>
          </p:cNvSpPr>
          <p:nvPr/>
        </p:nvSpPr>
        <p:spPr bwMode="auto">
          <a:xfrm>
            <a:off x="1066800" y="106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34" descr="https://encrypted-tbn2.gstatic.com/shopping?q=tbn:ANd9GcRzAtdI1-E4xKCzkZv5H2ySmavtRCalx_g_sEXv9v7HwD_9DLKL7lNMcm902rYaFEj8ZxQofj7isxOsnLBCSVlNw8WMotnJ&amp;usqp=CAY"/>
          <p:cNvSpPr>
            <a:spLocks noChangeAspect="1" noChangeArrowheads="1"/>
          </p:cNvSpPr>
          <p:nvPr/>
        </p:nvSpPr>
        <p:spPr bwMode="auto">
          <a:xfrm>
            <a:off x="1219200" y="121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36" descr="https://encrypted-tbn2.gstatic.com/shopping?q=tbn:ANd9GcRzAtdI1-E4xKCzkZv5H2ySmavtRCalx_g_sEXv9v7HwD_9DLKL7lNMcm902rYaFEj8ZxQofj7isxOsnLBCSVlNw8WMotnJ&amp;usqp=CAY"/>
          <p:cNvSpPr>
            <a:spLocks noChangeAspect="1" noChangeArrowheads="1"/>
          </p:cNvSpPr>
          <p:nvPr/>
        </p:nvSpPr>
        <p:spPr bwMode="auto">
          <a:xfrm>
            <a:off x="1371600" y="1371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38" descr="https://encrypted-tbn2.gstatic.com/shopping?q=tbn:ANd9GcRUSHIfIlnaRHt5nEpvh-N3BZiFQms63_KG0FpZBEBD2xgNNjm0uHUtcRsM5KFWvoFu8rsO8SowQzIBlTBMxyeFf6GTATRYTchzd_p6F9Z_upNhuokRtA&amp;usqp=CAY"/>
          <p:cNvSpPr>
            <a:spLocks noChangeAspect="1" noChangeArrowheads="1"/>
          </p:cNvSpPr>
          <p:nvPr/>
        </p:nvSpPr>
        <p:spPr bwMode="auto">
          <a:xfrm>
            <a:off x="1524000" y="1524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40" descr="data:image/webp;base64,UklGRogkAABXRUJQVlA4IHwkAACwewCdASrTAA4BPk0ijkUioiETma3gKATEsrd3U4gY4YJqWKejfh+bv227CTMdUvw/jov3/8n16/2Hd1/ud6vP299XL0sf4v0dPSw9Yn+oepv+oHrQf+r9w/iH/w3/fymWWNys/W+C/kh+o/v/oDYy7Svsg/G9Zf8131/LXUj9uf5/02fvu0d27/aegR7bfbv+J/f/Vw+/81PtN5rn+Z/Nr4o/6Hhh/jf+f7Av9A/s/+z/zv5gfL9/2fd37mP2z/ef+j3C/6B/eP+X/ivbk9jf7kf/b3UP2RONjKw1/9EZDly8cy8YghznzllRRyuNTGaGMvk+wVoJKJCqfi6I0zm4l0ktBSyocgJ7uqo9BYYASDuwPyD4iZ+LOcr9WrWsNHIsKZD6vvZ/KjUiWjtO1r8ZnYcmAXFTo+XoqElCBNhHImdok15EwnU+Mze9Sx8Cb4E13h2ry1xwxm9u/zfHC3i3w/3EZHFrQ6lsl8HqpnfnIPO+W6v/tYx3GIA0kVm5N8padG4DbXFoDutA4s33TP+1COo467joGqi9BzgcRxEyuzjyYvENxSm9w60BDs+uOAiFWT6iCGjiITSAI6lO90S5goop+uQqxzy+D65cc61fqGJ6P4mmX1GLT+okwQkoMo7rry/8JJNd6EvNZRFvf0tpqb1S0Xhp6s4NzMX6DdRr/k7JboF3l3e8FALTW8yyfokwSHVcENpIZAWr4FHEbgEp1kn1NqgUNv+nf+H3avZOPMqYFy+SPn1K9Wwv7JncO9Wdu/SPD47frLV6C4sIsVJR2ysnOTO6tY5ik4R6gfpKjnMgg3/ZnmmHaB+fSlca6BKWTfz+PqFDE8Z1sfqyLLXim/n+OeFisjwRkvf/gIbXX4O0GnqqMSmN6SnrdQdCFZ//we8xc/BkUne2BSKDmK5yaQ2VlDZgEj6pQgBVaD5byrc7GemU4i1P2XhHDkN9OLly2x3ptRC9AYvjp7+B2V1MYgpuT5VyG8waE4/DRkl+gh8F77BHZcXh/tIIsHzfq6AU6cdFouRaVWtPwBur57ggub9RqPyUOqKreHjXaHMYXzCNNbVnWGO1OAFWZ3GxJGkL/xEzzmZgj4bpqf9aAVp7GHjhvCTxZkoA/dHGVRdaRepyIA92LVXlyFrDEmHJQW/PANtl0IGpcysjuMl0eAySjU5Kn1qTe0zJOCDSZymk/BEanzxIq3omKjBXVYUYuy1+tgb50+0kq2bH52qyd1ccHBk9Ev5OTrmKiO3rzX/fgc2RrNxDsz5ryG/2RSTUlFduUmX8Je17TI2JUUiOJ0bstU9tx8PPVgbgvPWlv9zaHy+5NmNYgAD+/4LV3pjKyLOuSa2bjZICEMFy/WdTT+6/tVGKObMFn7hsTYwqMMBFJ7vYmWbTIV+cY5xLx2cr4bYADS15nz7P8Rv8u0LvMJNxKjJ2b++JBGvINlCMsr+wxlPA//7ZFbCn45b1Mb0IeVxp05ysEy8SJjw7xgCHspsKmYj91bIVxo2Q1+tOZzYFxyOS6NwpNv5I4Io4Qdljw8Tsd1yJbhh1qk1vf/xrzKvZOE0bA1Gwq08x1eCkqTZ3hxYQUTvGQ3s/IkTWpLOYZOHSzO/7gyN2OMU9nkFV9eoWBDeQZCmBOa89IO2BSnAmZ01mir/cZ+fTzhdwAKSBbO+Obf2tTt7Poj/8HjUTzgmdJ+sBgI9Uh6SbJ2ip5dCFgywI2DCcbKP83XImzs+PLPAJ66HtI5Rbvd8QUJ21X5ScxDvssz312LQBeGtS/6B40LuLgBJ7+ntc2gHv5DeTHVOJsjwHEBdbxdOi3sbGBrJRgq+/dO0VSYxhfFgs/eF99vZq4eCJ7MYtjsLUSjUPc+dnFkUT9fGabraCFJuSnmZ35zphSMrJT1/QgMIOG7aERd/AehcFHpBELViN2b3rxAkEdRYWGTkGU7qtbaWOYHEp2ycBRhcoXcsCfs5k5HyXxOje3HMZCr9T+TT5T0jehhAQAkji/4VrY1OQ9pv+n73jPWql0FovNYpeRKOBAUu+FOVzF9nWsN+uuw3IFnklOy3Z93H8wGaf2Dts/hiUj8JlBlxjSDoCA+OAczvT1c2TelVSN5JXPkAYuPLikfpicDfIBygKVa2UmHXdAbfk7BHE5UKOgkeocvC13mN6Pa9MwlHj+opJP7/6BLb/LG5K8Ml1PrgLBUS2F1Us2kSnpMXunCWs3HAi0I0t+EJWOzEoR7koJY9IFDGPOzsAMgrj3ey/iR86b5eBHQCftAnM7tlBbyUKv6nuH0pSh7i/vaeMJMq4kykJCf4v4ogSoAUijsI+DmNyjZNh7lZ7Dl1h4rY+kRJVApYEmhDHsZSNZ2KH0A4qdtUFvEzcZg7boFER30GcbmOqKE5AZHD4OvIdS/jNg9xapeH2SZ/rA5KwnoAWQunqdHbC1CbfCQDNhm8w2sxoPH+2zjsU430smnaN/QOIC5KFL9f4uAPlwipT4dJhDxufNzn8hIYxFSSrxb9YbXfvOtKniUz/ZL2flXXxbHKne/V6HOV0JwfEgWRkRk43v1EuQmh89zKIZZ13qNFvtoy2DqimWpSG3G30qEjLSA9AFZqzL3pvIh/nMHaYAtOTjUgVexWMs2MEyrY8P/NQCETawxX+tNsVBIgVmGJjty1+rD/aYzuRudqhdc6Er6QQd1mmSf4HryKWsgUrVomoBxemM3wGz7j0Kq5B8jk+fvdrV0LlbDJbUf+lKIUagZEu4T0rdoX2thDO9/YL2DrFHfcDAWBi/s91so1dpfVyOgd5t4VyudFOa8K55FukJqDgoqsTYmg8fBcUOR4GqrI1oRXqOeQVxA2Aj8G/HUgr0YAA31JWDbINfDhYv944VMOZfA9rp5co3A/L9PGcfnZXHf/el1pOEnql4honex2IApi83uoi0xBUKlFi7tjlGtv2k/bXI2s7yZNZnvWW0+F9qfeH77Gof+EfHx2+Qq3+JIl1ICanCN50eRG/v6aGyco3fa9irrNvmYeckNVK/y8PmIH3egMXHXrMBvc3Nf4RDIP3NXOjM7FwNkpGiAnqlfEXyIUVvSdgbVgm0WSeGykosO2C+9KVFKORpEpAKVxOmo/ept/jmnXaHJaV7F7IoBDvXcMSIBrXWvcl6Xl+H5ZUbHdsEwXkuCh3mWB9zvfxUsCRskp0k57dUMrPGyDh5iOmKo0aekR3t89uLlqBwAuCPPMoL2eHC7ukzUQCZmJOOvyDFjUf8Wf5QhrA7xEtcrGyK81Aaj31qEL6CW+0uen9XfLd2ldeIi6BUkbZb5doVTeveuDw8MhW7gX6H+40CrcBekdTM96p+z9FRZ1cTsT5PYUh3CDFL6KJAR1EmOOauFpmBNGwE0ip1+cAwREyYEX1FzuGjOzOKlk5SrX+oawDGMkKx4vv1oThe9RKYYuGC88SH2EXGmjWkCz8ciB9Z5VY2omM9vqsIF05bgz1rf8oHdmgq7vs6uOlI/yC+X+Lfj2mAfVxpvQL7JU0neDIFh0pKSQ9yxnF2g17ufWPnMqqnxYZVbiqkcCypT0uX4ph80wAjnMKMwNN/hXJw5bmKs2sGjoYJnFgLTvZG8tSGYL7i/aYdPRFDDt1gemZhdfbicwmdzed7skly9z4a88Z3OKSszs1GGHGImtDFxST0dbWHMxmW6lrTJDAzqqWwaCiQ7NPRjhyb4K4FArz343J3bHCF/lgZjjXS+0RX190Ubp0QaXH0Gd/e2qyGKO1yrjy+8T2kNggUbEC7SVdhRB8lqjX7NnTrj+zoxseqGsoonczMYF6qaT/Z8utTnhEYVfwtphrmiwF8AKRDvrYlS480RnApT5UdGZVSoo4XUDLF+Xv1zqW4csrae61fzlCeYLnIg6xn/rqr410zsMZmOnIVUow9NnHwSdyknUlSFNRuJnf9H9oIUck+7l4YXhtWrwaMwGsbhs/IonynHFavap0xFExgAQnqvAs+o4NO8h+muk9G2L0p/3IjfymWS5cth6GIUPl/AI6ZmADy5OPst4DEf0cW9W1ipv7WddxVbs2vX+Xj/TUKYeAENqKIoRR0ZU1V2uEeqED8bCf2jml3SsggO6NykuPIg5UqlbFNhFAhRuviLd2JkHL2JWceSNqMlQCb/C40u1SXF+xyzUdc0TmqGA+OuN/yutjQyTVZjL/+lrx6tm4eW1qRpmHEcA+4Z5Btvw/HV0Wo847przB4CO/eeXhxNFZHXV6XjOR0ZawaRXoJWhUWEK1gaY/5Cbje0FmjrqINiuG/DqZi5UxeF1+KhIGlKf2IUS8Rk87h2xZHC3sCjuqJlRTVECVvEpyyJwqpQHZ/3SuO6FXGP+fm82N+r4SQWyIJHE/e23idBmBMfFy77Ffphpkrjy97EaJsA1jYU1VyzPexokczaVnHJl6QYQfwCG2wYz2wkPTmM5VLM06IuuAXh8BNXH72q025wYGZKKgCNMGUt9ML+rNfk2oNni+wIhUXxwcT8zWLN2gH96Rk/LFDomZJdAitV1kGLmLhEYTNZLbqno0iXUO7VOdqaTHT/yBwCA2z+wyDY1AyOIU+P26PHQV0MU/DiNz9/kJn8YpXjln3+Xfz1OILN98n8OKaf2Lu3t/547OY95ZavTpftmxm3YYKqAOTTvmf/Bpkaw6NhJi9O47/hlkSlt8VA764G3RtboxZq45z+LWrK/5BwSReJzxEj0gLkUyvHBHQe6X5JWRj6yxJWc5EAhn5b7BMQcJTSKaZA7hfXzotCscmfGjiwD5u2nbuiJlFCNEYP9CZXMTziPL51+xc14OlsHmeW0PoskFzMtw2AKR/nIzL5++LzBIiTn0W1JSR5ltvUB42xX0yA07e12ifX9oUp5hqhqSknpbOgyPAxlXPAL0sUEn1qwkmqiP5LtgOic49qFVUMFsBmsJyMIzjaaAu3k+h0UvXWy+2doLgT+JrRzMfsmQW87/gSHv6So841ZSV+eKOf+27R+RQ5qsQfyBv4J1O9kxxYFQXIhm7h4/47+iYavMpE8gdYUOCP+BeX8GlUOTV9m07RB5vfhZM3rIDhDEqL8SjzdeP1y245hCoUOWRKocc38mN6rzFAwHjQmS95T9X57Q8KvGoRABIZ6NW2LMI6MiC8k1QhS5VfidaV/A+uNuwW6kz4WxQt6p1Edfd9mm2qXH5u8btpLTxmJAZ+U7jX2RxwOmpUzgO17ofxW7nl8VxVOvoyS452c85vhIXq8YaXJA6KQFsPUzx/FMZuKTfdd3GPjuRU4DFfh1sIU/g/NN66lrF2wlyO9Pl8aFz0to1UjLvUylCOE7WgAIQG0T7T/0xcPLcX5PcmBGHLoQh/OsNCbZtTZwCc7Orx56IfBiJQrpIgo/hMpGVuTfDYid2GYh2c7dIVWLnWjUDctA9LK8NTfVk1uYCUTWGhgAuyEAIg7n67yiILT/hDK4f5CSeXnrCqhItclbXUtjrzGZLHn6AodrUoBfp7tSAw/z95q1P/d+Dy5JovTZ4Z4p5T9W4azd2G6TwM49dEsaAp7g0TU4at45KT+SSXYQy1qxAoXAmk6xKXfhI05fOk1c3XmPxlhUayQXa8ZIESa+KXSkQG+fZOoMai5uwEHj7hVDni6s9Ja4fOJaXIAwU8czJtzSzwZea8pLwX4KEe0bnskfMGnjLZ7p3GbNNVItl+vih5EEHchVcprB4u9O3FVIimVNiJtZJHQzDWkAimJlSZZwtinLw+qBY/wwggie5QM2noKP847OQdj2c2uxsO6p+7EhGJnQcC1WYMx0NqQYoVczz9TeH8Ur7CIsXoMKk5wxWCTCJ3EKmdLWGVvo94ZgAx0j1s7DOdbs+3fSMMG0Ir2MxCV+Brdt+5EhaWjhe96CfZmGNfB45mVhIwRV/g/LJ5TdXOYmVjD/O3uTFfw+bJzjZ2OhiP2hT5J9rpsAHtG7kI+WNN24XmfRi7OrlHPypt5QxHDw2v70KBzs7ix1ZECJOLfaYUY61SYIycFhXvtfdm3WIkbSAgm/qr6YtV4CQRJvCgtybsHM9RwdfRfCkidHUiS+ptFMGli3Jq5TozJfoRz+I5sQbLfIahYkZGDcqHL3CimPEz9QXuXQkFP0ynuhAjdIH649sfLyYvsvKmHolvuqToP8bJNIfjncHSUbNuKbl9OxF1yaDbKKLrJf+CHiHdAcfL5mH58RiLHWxjeFoeHNas2qcwA3fkUANrKn9kTfgFGr3WH6x3jkP6bIu+9lMbQZX80vvr1OQg/FozSOdCusPAOOHZtsoITIvEnPFAdTOw/Vf5YzE0fO1MuxPCUlwkDsoTAGV9TkV/eDfSCnxnM5S/4EjT0EvmsC/6bktqBD/JGDZg02ZbxH7FdtkL+P8NAdnhKgRvbNfV07N5lEoRiYw4w+WT+Ld+0FijyBYzghnkewr6Vjf4rWBMPz8ZTVNlyK79uJf4xHT/AucNSN6KypxVmhjPj5Sub5odssSGfv9V9/662uYcEn+v/ZA4DozQoJRvPQ0HbdW/BV/ac0SBvfO4rZKNvTxLDEmMCshO0YeoHcqIoXr2Nz9B4c0kE8CW/oa9pF4Y5PEgY98K4HJM9vjF91Evxvv92Xxf4gzFSnIAG8E/yFfuHEjPjGlhlN+EdUYk2NnYTRDitPiIXDD0lr7uki2QHfHcLRD8y4b88YPuHXlGVLTXqw9s98gluWE0kQryoo7+WF9INZJzu/gX6hpKx7IsVc+5FbyGXCIjQWp5TZ7eteML6QSMy+B8t6Q5Ky9aTwK1wFso4AGusOdAb/SXSXhFiOETFP1ny/hHHJISjzsWOKn3l/lmLtPza948eH4w0XeBiOhIz3w1XJQZsBpPoa+ltAtivDSWR4wCpY6CVOnUoPSGdogj24Dti2FC8SI675gMgs1M8SIFzYMMv5n+a+m4fvEMBW3kdWju+mLiha70REvgsU/bOs1TM1/uID40qUDdACqU5IoEYfDWlkUXdMMarZAI3Ivz+VDEqmtNl94viydevApnnaBn/dwww0TUq172JC3tUH4hDni5yUwdJFvUAkLkQ8Pbf/nnOH7S5LT5PBo3DpkHwWYlV5PvyXqbZUKMw8voi+G3NL5PKsNylv2NWf5orWNHg5iXiP/u531mjdmhqud3zvtt8aBKEiGx74/ZImf5DL8VMfSGmgIsnZpv+Q5mAQNIMCk7It0hVkm6kv9/hIFuXfCSREwNfEpYsT2MABvkPisYQ+SquEBKfvO9ER77j8+qIyuKRlliSibZfZkVOHeOQI0E8Pjr6p0jftokEAy+t+7eEJ0WqHHLe2KnwR9CXsculeW557TdvsxbV8fwjQfwXNPlIgZMZbLEOFH4/A5e9xf1pbuyYv1aqCz4sOIPjUdIB2ezEZcYvGJ2RY6Gds3aufggoW+qSYyxS+zSC57QWdePlTP8PNupxLP7MIZz7Cgbz5bl2rf0XCx7XDCA1hHV68XSFLDx22oN7ANsHdTFfxiqKqiOmfml1pVr7x4hnVWUb8rEaQyeBEWvn7axg3X/gfq07/75d/4Xn1dzNqcbvAES/H5gmCsq5RvlDNAD1brZnNNkP7fqhF2U8lP1zK+EtAHYXFGvJ/jZkoZpR7aGXFn4qKJZfF5+EImAg94Z2sLWMya4NCWpr7AKVma0FqhjlPFOkpmxmcl6UvHV/+Kq6+S64pB5COr1uAvon0FQHedi7dEc7gjYX50mhz3R3vW1R2zgUnL0hxLTkgGKZaRPXFY0kAL9UKIpeN1uv3K7/Lwzn6/NxxvNoN2/GwlnT7ED/aQQ0nLqtfpOfcRr2DqcQ1caJx/b7dQ4ap6eVEKzmZOekijyekUFWCr9cmBvPOfVyj2nNV3kI2YAk5qNj9yoydrAjMyKv36lq8x6goHc4LvQcHzLaW/IqqNf+nfN1mRNeoo7Eot3Zl64JV9lSFF1r+AF1+UB4yX9LC/PXMJ7yccLcBiJsUFs2nUoIulpZ3dBkwYmCuKREfOrhoFaZA11NogPP5NCtxboSbEMpP+p/ldaub16ShqgWLsRFy/ypr/qGmh9e0tOQ+fykbZRoeVPA/O8/p6pZ2FxtPHnncUZCdyJBzINvL2B7ehRKu6mjJh+sJp8MWG3FDzEGc/5XJYBPL64wbHpWwyy8/uI9SkEI7qoMzV02nMjE1MJc6Chl+xUo6iBTsadJ+4Y3rgt4MJtdxvizdksEFrG3fV6nWrUhOuFWAL0C4UOGGtYTAKdeeIGHq9dS36wfF1lt2iVfqbPtE+IV/vl7gLf/pRXtfOp2gGV4i39E9WF17Rr6JOga1j5Fs7yGxdm++6l+Zl7o0+hC/kHiTOmQoYXGv+CKrLejSvziFlr3LxHiJhgP+tIa+EYWGYpRbarRzWPTZBp7pGsmYQt0tM96NWqbyUX6m8caAKYSK+nAFxRaixm8E+MW4HxvEtrEdVfClcGO9HFcWBwfzerG7uctHg9bgbGy0JXQ4FE/0wUChlMn7ln4Eum/NQ1vd63ohOAmpTgttVdy4Pr2i+V5MmltYE1kDL/eOudp09JrQaozftCkyorxs1ny9JtZy9gANd9h2t/p5eYfheoolOsqSDxoDRszTC3cf/rVMwnWEFfmSQN08G1FkGKsYxnZpgdWgqZ3MUXbATTtyjclXtPyBcTqsJSv/mLumdXmo9tV6c3J2c+k8/gdaNmDTKRPdL0/hWd/TkBEiU3I2nf+yoPyxA6jyJN4Kw7oz7o6t1V3VJ1HLzSpqruYYjU3vm0bFQIaWd5F2WAcc3SQDBY7E1yxZnY9iQy6W/iG+WbfZiEG+MqVe5kaRn3MLhqHZJNLqxfglcnuyBbLoO5IS4kRRekb+s/iS4Dhev86BWOm7DQPQsd+zHJ0tM+y+XvV06HINgryaH+ivgv2rH9m7p7E6HZRjQUhrM+NCVmtc882CDQFDIHHLA/v7TBaGPTegNlN8db3CfyfF70eIUrFJcGv8HqreYjhQfOyqBU6A26XLVwEFqohfVz3aCA4VOJuijOYgg+6/lb0e9RlRY5K9XEgJhEqzAzL258c6vuCElr5tiV8iVTRG0yQNhl3hmc8rWakyYM/9OA5s57KdhVgHOzj/l3n4Tacjwry1/hFPqgoxfReJGPx6BxmA4H1SyKCtJHTbx22OKLiG7vqayahB4gv0rZ8Dr9ESzSdYFYSfF96l+KYb2wZ3uqLiEfuXusU8lPh3bp0ktPFQhmeU46uovF0zAMdgrPSN50DgqcP6rP6OOQGLa1qrlisiuV1QoZU1F6C8Qa4WAMivWZP/QaxWY77H2rLWFqxODCgfGBhvQSO0JueXZnu94JnmwO0tniuCKsQSa78Ewc9WXa+84pj2QU4GxS6YcL3ta4odF+c3XEA1XQwjACBYCnGUpBpB4W9BFaJgXZAJ89zeLjVckHTUvZVYPGg2uwYk/Dr6dUE6meNnUXf6lVUCP1ORCMNe11CD9QzlEIsiGyfpy61h1KsuwgxjM5deHDwgxp2HkkA+2q4XJzVwjexNTPMffenGlkvgjx80OwuebnZO/pmjYN2P1d7fvP+wDyIk+1U8Mrkk7zZjZSxm6oLe3D4v0tNvSxZK/Pv3OJQKnqfoHScRbkqcjQoZTdJdvi7nyF0ZbIYEnhO0Ra2IRxh7gspCifKTLqoUPqiwJk1087xNhohmo+A9d3ONgYQl5GRMwupSWneVjzsQTgHHbyyHaauKgpnCST6VQ1Se9Ls6vM38PmZcenH7hxZfSriZRkz5Dze5IWnxmiQwHilwKp6R5Hc7gGKRg3UzKj8Db+nRFEkZ4yaHRGFv4T0EUd2NK/9OgX7fExaWpEgD1CWgTt4ibTUdLET8ue7KK9cl+rFSCHSwAXLhmahChNvdlg8PsWdPDiwSBq1pzY4V6YIiPRSNsdXmmwaSlrFdXvNpm485VLQB5Q4ldB9/KcS7pVzV2Rudo+0jvOuQRyT3im6JRj3AE64U0Xrga64mjb1ZmDdBviEIKuCJnQPJo8jY0ToOtzMYWEGu0wnF9hcD0KQZLfTrhKakX5PhB8mPhlDIa99MLC7sqlhEzhBiLoes6XBngEUioMEGqQBI26BWHQYSzUayrP5Wicbd1HI7ze14hbUPpdvmzv2a3DXkbVptH7tF+M9+PSeePyu7zknnQ7WNtctcvVitkOh8fUKmKAQ4lIajTZwb78Vyc5LrI41lH653fVVivOsk/H01tE58KuqC748mFiCmX+3EZexToRQEAWcwBDHCk05WSKF1fhWSK7/CqPFhQ1EpTzlUXH0xLhB5BQP71wKLmn06JUa3hcYZ9qjWWJhJ56JPF+girsoZNH2tbFgtMNObMsjJ+dIQ4cA2F8YhIEtiu5CS2X3413gjK2FMEGyOT9Z5GZ9zKx/TCzPlkWTQN2owdfZduFRCzCJkK0HApKkNJkyN5pQLGhc8o4li4RoE3Fug65BcjtOs8ZPgtvmBTAsj/k7zzi5uSwzPr68ZRwj96z6r3qjy9lbHpCykxpLIhibM83xLM+5gQXU+knTLgQD3r6jqkitIDe0fzA+OAz87vky60bs2zPuLWnr4PzuFZCMpq73EwNpw1/9h2FhXWwpLcB8oLznnY97OsCqyQno9DzarUD/5Cu44tlf9zuinvb/S4P0sPd8yQ//zPt0TO5vM0291xe15vTZdQTqOOHkYTCH9AWDtR3vFWgGXjwQpKLzKxwntYWJI+pC864X1M2C8KhvdHcR3agiHwVffXNs/UmDRxZlB7BPU6jylxjCi88jbfPkXnYx3cRs9CxCAFE+UlmTLS0K/cj1rjKMGYFtsEJgLg16djuIFiQEhtDbFCYSleC5lL5mjZWgciJky4PjOwrasTpZQaUUl7JiMYvfEggR7wSGbEKBBZIZxhIUIIeDgT+iMhiCQjhQwXy+9lPhv2xgjgWFMqJmr3tqD8I9icS2MqYjyYKqm74eaZfVcwPFylTG0g9GJsds22E48eISIc1hAKDItLJFF/cOMKhQSH9P3kHfwRKbx8epc3FRJLCIcnk7TZlYgfdXeq6UZL9njoKcpqH0zHwk29wXQQd7CO1u2TkZq1O54sBnxPR1Egv/Mb0N6IVjZDbcygImlemD7+t7I/Y0O4IJ2JCA7bHj+K+SozDLl2mR8F0Ke1d99apY3SXHlEoNuq9qUkBVEjCRRNaIxd/gAyuPQEoPp0nszjAHyrwmy3NSCdQSiOuTSbehfaRT6n+BlPVztCWhfcnEhETgfD5PuRyiCrIQlV+znE334p73qQrw515F9GVT8BPFjhtmSV5Qkmbr0ObPb3unWXuR57eytA6RKmQH3howJue0cDb9q6lmdRDbw8LuQOIL8E19RbyY4J7VYdF7VwHJbfoYOfqVNWU6dD44kELb6X1vNuQi0pLNvgqlwWDkXT9NAIaWxIFgh50WdXb1+2GdhUN0bZN3fZygIyZlonPELZ+Pj+k6Fxxh4ciINt7Cb2lrUVoQfmXSm3ILqDeQU+j3PEsigPUgHjgEvBY2b4VLZm4RgXhviD/PLqYFHDKfYIaJ/ylLCYcJgSevTWeINEpdtAJcaZY6YeBisyy0JPxCXvUdavTZWgjGpfwQ2Wc/HEJ7PWlbelwSCJ8ElfIgHL5eRpJqTaHP0U81RODtUAcOy8EIvKZSCBkksZTFyn9sv6hMirdH9YvC8BaYUg1H3+/Jthdil7z/Kq+bjuYj2oHMmBw872SFB9DgJm33kEeHOYpZg5UK0xkTlS2LvAZLiO2JN++oGqLZV+yzwjWvvdi7o1abqp31FMV/p3mFhlGTcUeRTHSSHWKUwWeJyHOwPWAH/kM5+GQdxW3lUTmDaNF7cxevPbaqZcZ3GOcl7rsV4TxML5NmJqmUyYxbhxCZzxXD8lVbuBk3YHZUuKgXBzt1BbGLmxk1jTvmWmnY9v93IB9vOQcEPNGiK+o9yGtqopykTkrBkCvTEhDLi87MUcUXXtCQ+KORfCWjxmHl4SBZ7NuYqGFqFc6ZVNZ0v/drsqOuhe2UST2Ieha15d89vZYaZ8FqDooOg5iMbBu92O3cHDJBTLygb4DJI2mRCBICxump9w7eG0IkxUso2aKhmUwsPWR2JSXLa20rpLsRpU+9FNkLdO1UV8qcxIuLgluJziejmJ7UGtOMNXr1O/8V24AVqvPtk4I5BqXmlXd7rdkCEtHr8CW7dUnIvCz/tlK+y4QrUltY9EhGmEEk4QitO95RLgAlLpQtY1v9jcaa5tZdVJ3qzc6yeiyD4Kjx/0bvbhACaHYA7sg+9WMaxmCyOsidOa7UnFMx87mLZiNHaLT34pvkoleobTJFTQlxhiCgHy50ladK2bER0FG73ZAhN37v2HNJO1h7eZAERYTuRkDE/EHX21oP0OW61H3OCr6JVUyd3WB0q/uIFEFSqCwsZJtVijwiOKqBtHgdEb1OvFqEp1YSdTmSLizp3r0VYnrzytdw+z+t5Z7/AxTqu1kCf9tajU3FJ++BunRkFKm/zAHydo18b5J982/vRvh2ZKwDzjAQWdAGfWzCJwAAA"/>
          <p:cNvSpPr>
            <a:spLocks noChangeAspect="1" noChangeArrowheads="1"/>
          </p:cNvSpPr>
          <p:nvPr/>
        </p:nvSpPr>
        <p:spPr bwMode="auto">
          <a:xfrm>
            <a:off x="1676400" y="1676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42" descr="https://encrypted-tbn2.gstatic.com/shopping?q=tbn:ANd9GcTDqOslov9j3CLZPzHtHMV7U4OekGJENlmRbQqkovmAufeRK0gRxpUdTyM8XRVrdbx70jCKt7L6S-7ByntxVlro3faWxc87DP_F1Fy5wJtF5lRxBqjv4X3r&amp;usqp=CAE"/>
          <p:cNvSpPr>
            <a:spLocks noChangeAspect="1" noChangeArrowheads="1"/>
          </p:cNvSpPr>
          <p:nvPr/>
        </p:nvSpPr>
        <p:spPr bwMode="auto">
          <a:xfrm>
            <a:off x="1828800" y="1828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44" descr="https://encrypted-tbn1.gstatic.com/shopping?q=tbn:ANd9GcRCI9LOP4QunumRIRqyp6p1AiGOVWFWE6rXBDIA8feMtPvvLA1_h-5B6FHbGIpGHCmUrzNaDisWuXjVCo7Z8Ca_5xMGNxq6fcuakUUAh8xH6PcC-pkmGbOA&amp;usqp=CAE"/>
          <p:cNvSpPr>
            <a:spLocks noChangeAspect="1" noChangeArrowheads="1"/>
          </p:cNvSpPr>
          <p:nvPr/>
        </p:nvSpPr>
        <p:spPr bwMode="auto">
          <a:xfrm>
            <a:off x="1981200" y="1981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46" descr="https://encrypted-tbn1.gstatic.com/shopping?q=tbn:ANd9GcRCI9LOP4QunumRIRqyp6p1AiGOVWFWE6rXBDIA8feMtPvvLA1_h-5B6FHbGIpGHCmUrzNaDisWuXjVCo7Z8Ca_5xMGNxq6fcuakUUAh8xH6PcC-pkmGbOA&amp;usqp=CAE"/>
          <p:cNvSpPr>
            <a:spLocks noChangeAspect="1" noChangeArrowheads="1"/>
          </p:cNvSpPr>
          <p:nvPr/>
        </p:nvSpPr>
        <p:spPr bwMode="auto">
          <a:xfrm>
            <a:off x="2133600" y="2133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48" descr="https://encrypted-tbn1.gstatic.com/shopping?q=tbn:ANd9GcRCI9LOP4QunumRIRqyp6p1AiGOVWFWE6rXBDIA8feMtPvvLA1_h-5B6FHbGIpGHCmUrzNaDisWuXjVCo7Z8Ca_5xMGNxq6fcuakUUAh8xH6PcC-pkmGbOA&amp;usqp=CAE"/>
          <p:cNvSpPr>
            <a:spLocks noChangeAspect="1" noChangeArrowheads="1"/>
          </p:cNvSpPr>
          <p:nvPr/>
        </p:nvSpPr>
        <p:spPr bwMode="auto">
          <a:xfrm>
            <a:off x="2286000" y="2286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50" descr="https://encrypted-tbn1.gstatic.com/shopping?q=tbn:ANd9GcRCI9LOP4QunumRIRqyp6p1AiGOVWFWE6rXBDIA8feMtPvvLA1_h-5B6FHbGIpGHCmUrzNaDisWuXjVCo7Z8Ca_5xMGNxq6fcuakUUAh8xH6PcC-pkmGbOA&amp;usqp=CAE"/>
          <p:cNvSpPr>
            <a:spLocks noChangeAspect="1" noChangeArrowheads="1"/>
          </p:cNvSpPr>
          <p:nvPr/>
        </p:nvSpPr>
        <p:spPr bwMode="auto">
          <a:xfrm>
            <a:off x="2438400" y="2438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52" descr="https://encrypted-tbn1.gstatic.com/shopping?q=tbn:ANd9GcRCI9LOP4QunumRIRqyp6p1AiGOVWFWE6rXBDIA8feMtPvvLA1_h-5B6FHbGIpGHCmUrzNaDisWuXjVCo7Z8Ca_5xMGNxq6fcuakUUAh8xH6PcC-pkmGbOA&amp;usqp=CAE"/>
          <p:cNvSpPr>
            <a:spLocks noChangeAspect="1" noChangeArrowheads="1"/>
          </p:cNvSpPr>
          <p:nvPr/>
        </p:nvSpPr>
        <p:spPr bwMode="auto">
          <a:xfrm>
            <a:off x="2590800" y="2590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54" descr="https://encrypted-tbn1.gstatic.com/shopping?q=tbn:ANd9GcRCI9LOP4QunumRIRqyp6p1AiGOVWFWE6rXBDIA8feMtPvvLA1_h-5B6FHbGIpGHCmUrzNaDisWuXjVCo7Z8Ca_5xMGNxq6fcuakUUAh8xH6PcC-pkmGbOA&amp;usqp=CAE"/>
          <p:cNvSpPr>
            <a:spLocks noChangeAspect="1" noChangeArrowheads="1"/>
          </p:cNvSpPr>
          <p:nvPr/>
        </p:nvSpPr>
        <p:spPr bwMode="auto">
          <a:xfrm>
            <a:off x="2743200" y="274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56" descr="https://encrypted-tbn1.gstatic.com/shopping?q=tbn:ANd9GcRCI9LOP4QunumRIRqyp6p1AiGOVWFWE6rXBDIA8feMtPvvLA1_h-5B6FHbGIpGHCmUrzNaDisWuXjVCo7Z8Ca_5xMGNxq6fcuakUUAh8xH6PcC-pkmGbOA&amp;usqp=CAE"/>
          <p:cNvSpPr>
            <a:spLocks noChangeAspect="1" noChangeArrowheads="1"/>
          </p:cNvSpPr>
          <p:nvPr/>
        </p:nvSpPr>
        <p:spPr bwMode="auto">
          <a:xfrm>
            <a:off x="2895600" y="289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640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5258" y="5008310"/>
            <a:ext cx="7772400" cy="1829761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46" y="0"/>
            <a:ext cx="9144000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374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062" y="533400"/>
            <a:ext cx="796839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906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1" y="1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03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5257"/>
            <a:ext cx="8610599" cy="646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13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929" y="-15"/>
            <a:ext cx="9134475" cy="685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2977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08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1723</TotalTime>
  <Words>603</Words>
  <Application>Microsoft Office PowerPoint</Application>
  <PresentationFormat>On-screen Show (4:3)</PresentationFormat>
  <Paragraphs>136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Concourse</vt:lpstr>
      <vt:lpstr>Congestive Heart Failure</vt:lpstr>
      <vt:lpstr>Magnitude of the Problem</vt:lpstr>
      <vt:lpstr>HEALTHY HEART</vt:lpstr>
      <vt:lpstr>Congestive Heart Failure</vt:lpstr>
      <vt:lpstr>Slide 5</vt:lpstr>
      <vt:lpstr>Slide 6</vt:lpstr>
      <vt:lpstr>Slide 7</vt:lpstr>
      <vt:lpstr>Slide 8</vt:lpstr>
      <vt:lpstr>Slide 9</vt:lpstr>
      <vt:lpstr>Diastolic Heart Failure</vt:lpstr>
      <vt:lpstr>Diagnosis</vt:lpstr>
      <vt:lpstr>Slide 12</vt:lpstr>
      <vt:lpstr>Treatment of CHF</vt:lpstr>
      <vt:lpstr>Slide 14</vt:lpstr>
      <vt:lpstr>Pharmacological Therapy</vt:lpstr>
      <vt:lpstr>Non Pharmacological Treatments</vt:lpstr>
      <vt:lpstr>Slide 17</vt:lpstr>
      <vt:lpstr>Slide 18</vt:lpstr>
      <vt:lpstr>Fluid Restriction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Other Agents</vt:lpstr>
      <vt:lpstr>Equipment</vt:lpstr>
      <vt:lpstr>Slide 32</vt:lpstr>
      <vt:lpstr>Implantable Cardioverter-Defibrillators for HF</vt:lpstr>
      <vt:lpstr>Refractory Heart Failure</vt:lpstr>
      <vt:lpstr>LVAD</vt:lpstr>
      <vt:lpstr>Slide 36</vt:lpstr>
      <vt:lpstr>Slide 37</vt:lpstr>
      <vt:lpstr>Why do feet swell in hot weather?</vt:lpstr>
      <vt:lpstr>Take home messages</vt:lpstr>
      <vt:lpstr>Management of CHF</vt:lpstr>
      <vt:lpstr>Low sodium/ Low Potassium</vt:lpstr>
      <vt:lpstr>Thank you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Congestive Heart Failure</dc:title>
  <dc:creator>radhikaab</dc:creator>
  <cp:lastModifiedBy>HP</cp:lastModifiedBy>
  <cp:revision>60</cp:revision>
  <dcterms:created xsi:type="dcterms:W3CDTF">2016-04-12T05:44:52Z</dcterms:created>
  <dcterms:modified xsi:type="dcterms:W3CDTF">2020-08-15T16:56:59Z</dcterms:modified>
</cp:coreProperties>
</file>