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1"/>
  </p:handoutMasterIdLst>
  <p:sldIdLst>
    <p:sldId id="256" r:id="rId2"/>
    <p:sldId id="286" r:id="rId3"/>
    <p:sldId id="258" r:id="rId4"/>
    <p:sldId id="279" r:id="rId5"/>
    <p:sldId id="261" r:id="rId6"/>
    <p:sldId id="262" r:id="rId7"/>
    <p:sldId id="289" r:id="rId8"/>
    <p:sldId id="265" r:id="rId9"/>
    <p:sldId id="260" r:id="rId10"/>
    <p:sldId id="291" r:id="rId11"/>
    <p:sldId id="282" r:id="rId12"/>
    <p:sldId id="300" r:id="rId13"/>
    <p:sldId id="285" r:id="rId14"/>
    <p:sldId id="295" r:id="rId15"/>
    <p:sldId id="297" r:id="rId16"/>
    <p:sldId id="292" r:id="rId17"/>
    <p:sldId id="266" r:id="rId18"/>
    <p:sldId id="267" r:id="rId19"/>
    <p:sldId id="283" r:id="rId20"/>
    <p:sldId id="268" r:id="rId21"/>
    <p:sldId id="294" r:id="rId22"/>
    <p:sldId id="269" r:id="rId23"/>
    <p:sldId id="272" r:id="rId24"/>
    <p:sldId id="271" r:id="rId25"/>
    <p:sldId id="303" r:id="rId26"/>
    <p:sldId id="277" r:id="rId27"/>
    <p:sldId id="270" r:id="rId28"/>
    <p:sldId id="273" r:id="rId29"/>
    <p:sldId id="274" r:id="rId30"/>
    <p:sldId id="298" r:id="rId31"/>
    <p:sldId id="299" r:id="rId32"/>
    <p:sldId id="302" r:id="rId33"/>
    <p:sldId id="275" r:id="rId34"/>
    <p:sldId id="287" r:id="rId35"/>
    <p:sldId id="288" r:id="rId36"/>
    <p:sldId id="290" r:id="rId37"/>
    <p:sldId id="301" r:id="rId38"/>
    <p:sldId id="305" r:id="rId39"/>
    <p:sldId id="293" r:id="rId40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 autoAdjust="0"/>
    <p:restoredTop sz="94671" autoAdjust="0"/>
  </p:normalViewPr>
  <p:slideViewPr>
    <p:cSldViewPr>
      <p:cViewPr>
        <p:scale>
          <a:sx n="101" d="100"/>
          <a:sy n="101" d="100"/>
        </p:scale>
        <p:origin x="-28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F8918-F5BD-4EE4-8038-16602D9D3C7D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CE5F4-3B43-4BE8-813A-2A0361012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564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0065FF-7D25-4730-8C56-A511068B0BC6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0065FF-7D25-4730-8C56-A511068B0BC6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0065FF-7D25-4730-8C56-A511068B0BC6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Congestive Heart Failure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Radhika Nandur </a:t>
            </a:r>
            <a:r>
              <a:rPr lang="en-US" dirty="0" err="1" smtClean="0"/>
              <a:t>Bukkapatnam</a:t>
            </a:r>
            <a:r>
              <a:rPr lang="en-US" dirty="0" smtClean="0"/>
              <a:t> MD FACC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5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Diagnosis is based on the finding of typical symptoms and signs of heart failure in a patient who has a normal LVEF and no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valvular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abnormalities on echocardiography.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Insufficient data from randomized trials to assess the effects of various treatment modalities.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Diastolic 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36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Exam</a:t>
            </a:r>
          </a:p>
          <a:p>
            <a:r>
              <a:rPr lang="en-US" dirty="0" smtClean="0"/>
              <a:t>EKG</a:t>
            </a:r>
          </a:p>
          <a:p>
            <a:r>
              <a:rPr lang="en-US" dirty="0" smtClean="0"/>
              <a:t>Echocardiogram</a:t>
            </a:r>
          </a:p>
          <a:p>
            <a:r>
              <a:rPr lang="en-US" dirty="0" smtClean="0"/>
              <a:t>Labs: Biomarkers, e.g. BNP</a:t>
            </a:r>
          </a:p>
          <a:p>
            <a:r>
              <a:rPr lang="en-US" dirty="0" smtClean="0"/>
              <a:t>Cardiac catheterization or stress test</a:t>
            </a:r>
          </a:p>
          <a:p>
            <a:r>
              <a:rPr lang="en-US" dirty="0" smtClean="0"/>
              <a:t>Follow up labs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Diagnosis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8496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687638" cy="223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706687" cy="247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816" y="4173071"/>
            <a:ext cx="3109912" cy="254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07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Correction of systemic factors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Thyroid dysfunction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Uncontrolled diabetes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pPr marL="914400" lvl="3" indent="0">
              <a:lnSpc>
                <a:spcPct val="90000"/>
              </a:lnSpc>
              <a:buNone/>
            </a:pPr>
            <a:endParaRPr lang="en-U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Lifestyle modification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Lower salt intake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Alcohol cessation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Medication </a:t>
            </a: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marL="914400" lvl="3" indent="0">
              <a:lnSpc>
                <a:spcPct val="90000"/>
              </a:lnSpc>
              <a:buNone/>
            </a:pPr>
            <a:endParaRPr lang="en-U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Maximize medications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Discontinue drugs that may contribute to heart failure (NSAIDS, </a:t>
            </a:r>
            <a:r>
              <a:rPr lang="en-US" alt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antiarrhythmics</a:t>
            </a: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calcium channel blockers)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Treatment of CHF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234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6135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92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the heart muscle pump better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your blood from clotting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your cholesterol levels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up blood vessels or slow your heart rate so your heart does not have to work as hard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damage to the heart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the risk of abnormal heart rhythms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Replace potassium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Rid your body of excess fluid and salt (sodium)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Pharmacological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47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Exercise training for stable HF patients increased exercise capacity, decreased hospitalization rate, increased quality of life, decreased symptoms.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Weight loss in obese patients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Dietary Na restriction (≤ 2 g/day)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Fluid and free water restriction (≤ 1.5 L/day) especially if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hyponatremic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Minimize medications known to have deleterious effects on heart failure (negative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inotrops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NSAIDs, over-the-counter stimulants)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Oxygen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Fluid removal (dialysis, thoracentesis, paracentesis)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Non Pharmacological Treatments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971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2864"/>
            <a:ext cx="9089409" cy="68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73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88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1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Usually restricting ALL fluids to 64 ounces or lower 1.5-2 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Yogurt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Sodas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Fluid Restriction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3148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million Americans with CHF</a:t>
            </a:r>
          </a:p>
          <a:p>
            <a:r>
              <a:rPr lang="en-US" dirty="0" smtClean="0"/>
              <a:t>More than a million Hospital admissions/ year</a:t>
            </a:r>
          </a:p>
          <a:p>
            <a:r>
              <a:rPr lang="en-US" dirty="0" smtClean="0"/>
              <a:t>&gt;550k new patients a year</a:t>
            </a:r>
          </a:p>
          <a:p>
            <a:r>
              <a:rPr lang="en-US" dirty="0" smtClean="0"/>
              <a:t>&gt;300k deaths every year</a:t>
            </a:r>
          </a:p>
          <a:p>
            <a:r>
              <a:rPr lang="en-US" dirty="0" smtClean="0"/>
              <a:t>&gt;40% mortality in severe CHF</a:t>
            </a:r>
          </a:p>
          <a:p>
            <a:r>
              <a:rPr lang="en-US" dirty="0"/>
              <a:t>One in 9 deaths in 2009 included heart failure as contributing </a:t>
            </a:r>
            <a:r>
              <a:rPr lang="en-US" dirty="0" smtClean="0"/>
              <a:t>cause.</a:t>
            </a:r>
            <a:r>
              <a:rPr lang="en-US" baseline="30000" dirty="0" smtClean="0"/>
              <a:t>1</a:t>
            </a:r>
            <a:endParaRPr lang="en-US" dirty="0"/>
          </a:p>
          <a:p>
            <a:r>
              <a:rPr lang="en-US" b="1" dirty="0"/>
              <a:t>About half</a:t>
            </a:r>
            <a:r>
              <a:rPr lang="en-US" dirty="0"/>
              <a:t> of people who develop heart failure </a:t>
            </a:r>
            <a:r>
              <a:rPr lang="en-US" b="1" dirty="0"/>
              <a:t>die within 5 years</a:t>
            </a:r>
            <a:r>
              <a:rPr lang="en-US" dirty="0"/>
              <a:t> of diagnosis.</a:t>
            </a:r>
            <a:r>
              <a:rPr lang="en-US" baseline="30000" dirty="0"/>
              <a:t>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Magnitude of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0227" cy="714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46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4173537" cy="41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9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27" y="-32982"/>
            <a:ext cx="90585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63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9" y="152401"/>
            <a:ext cx="910988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34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1" y="0"/>
            <a:ext cx="91189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58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LV Remodeling agents</a:t>
            </a:r>
          </a:p>
          <a:p>
            <a:endParaRPr lang="en-US" dirty="0"/>
          </a:p>
          <a:p>
            <a:r>
              <a:rPr lang="en-US" dirty="0" smtClean="0"/>
              <a:t>Improve survival and </a:t>
            </a:r>
            <a:r>
              <a:rPr lang="en-US" smtClean="0"/>
              <a:t>reduce hospitalization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91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00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8991599" cy="68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70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01" y="141717"/>
            <a:ext cx="8915400" cy="669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34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5" y="17062"/>
            <a:ext cx="91344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34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heart's left side pump sends oxygen-rich blood throughout the body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The heart's right-side pump moves "used" blood to the lungs to get more oxygen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9728" indent="0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HEALTHY HEART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123" y="4038600"/>
            <a:ext cx="26503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26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Aldosterone Antagonists: </a:t>
            </a:r>
            <a:r>
              <a:rPr lang="en-US" dirty="0" smtClean="0"/>
              <a:t>Spironolactone, </a:t>
            </a:r>
            <a:r>
              <a:rPr lang="en-US" dirty="0" err="1" smtClean="0"/>
              <a:t>Eplerenone</a:t>
            </a:r>
            <a:endParaRPr lang="en-US" dirty="0" smtClean="0"/>
          </a:p>
          <a:p>
            <a:r>
              <a:rPr lang="en-US" dirty="0" err="1" smtClean="0"/>
              <a:t>Isordil</a:t>
            </a:r>
            <a:r>
              <a:rPr lang="en-US" dirty="0"/>
              <a:t> </a:t>
            </a:r>
            <a:r>
              <a:rPr lang="en-US" dirty="0" smtClean="0"/>
              <a:t>+ Hydralazine</a:t>
            </a:r>
          </a:p>
          <a:p>
            <a:r>
              <a:rPr lang="en-US" b="1" dirty="0" smtClean="0"/>
              <a:t>Angiotensin-Receptor </a:t>
            </a:r>
            <a:r>
              <a:rPr lang="en-US" b="1" dirty="0" err="1" smtClean="0"/>
              <a:t>Neprilysin</a:t>
            </a:r>
            <a:r>
              <a:rPr lang="en-US" b="1" dirty="0" smtClean="0"/>
              <a:t> Inhibitors:</a:t>
            </a:r>
          </a:p>
          <a:p>
            <a:r>
              <a:rPr lang="en-US" dirty="0" err="1" smtClean="0"/>
              <a:t>Entresto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Blood thinners</a:t>
            </a:r>
          </a:p>
          <a:p>
            <a:endParaRPr lang="en-US" b="1" dirty="0" smtClean="0"/>
          </a:p>
          <a:p>
            <a:r>
              <a:rPr lang="en-US" b="1" dirty="0" smtClean="0"/>
              <a:t>Cholesterol medications</a:t>
            </a:r>
          </a:p>
          <a:p>
            <a:endParaRPr lang="en-US" b="1" dirty="0"/>
          </a:p>
          <a:p>
            <a:r>
              <a:rPr lang="en-US" b="1" dirty="0" smtClean="0"/>
              <a:t>CHF Management Program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56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333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11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83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4339758" cy="325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70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04012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one-third of mortality in HF is due to sudden cardiac death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>
              <a:lnSpc>
                <a:spcPct val="80000"/>
              </a:lnSpc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Survival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benefit from an implantable cardioverter-defibrillator (ICD) for the primary prevention of SCD.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dirty="0"/>
              <a:t>I</a:t>
            </a:r>
            <a:r>
              <a:rPr lang="en-US" altLang="en-US" b="1" dirty="0"/>
              <a:t>mplantable Cardioverter-Defibrillators for HF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828800"/>
            <a:ext cx="318220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Inotropic drugs: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dopamine, </a:t>
            </a: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nitroprusside, </a:t>
            </a: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nitroglycerin</a:t>
            </a:r>
          </a:p>
          <a:p>
            <a:pPr marL="393192" lvl="1" indent="0">
              <a:lnSpc>
                <a:spcPct val="80000"/>
              </a:lnSpc>
              <a:buNone/>
            </a:pPr>
            <a:endParaRPr lang="en-US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Mechanical circulatory support: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Intraaortic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balloon pump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Left ventricular assist device (LVAD</a:t>
            </a: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93192" lvl="1" indent="0">
              <a:lnSpc>
                <a:spcPct val="80000"/>
              </a:lnSpc>
              <a:buNone/>
            </a:pPr>
            <a:endParaRPr lang="en-US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Cardiac Transplantation</a:t>
            </a:r>
          </a:p>
          <a:p>
            <a:pPr lvl="3">
              <a:lnSpc>
                <a:spcPct val="8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history of multiple hospitalizations for HF</a:t>
            </a:r>
          </a:p>
          <a:p>
            <a:pPr lvl="3">
              <a:lnSpc>
                <a:spcPct val="8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Escalation in the intensity of medical therapy</a:t>
            </a:r>
          </a:p>
          <a:p>
            <a:pPr lvl="3">
              <a:lnSpc>
                <a:spcPct val="8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reproducable</a:t>
            </a: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7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oxygen consumption with maximal exercise (VO2max)</a:t>
            </a: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en-US" sz="17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14 mL/kg</a:t>
            </a: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7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min.</a:t>
            </a: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(normal is 20 mL/kg per min. or more) is relative indication, while a VO2max </a:t>
            </a:r>
            <a:r>
              <a:rPr lang="en-US" altLang="en-US" sz="17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10 mL/kg per min</a:t>
            </a: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is a stronger indication.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Refractory Heart Failure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679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19350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LVAD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5921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248168"/>
            <a:ext cx="3377821" cy="220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32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9675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58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of CHF is 25% at age 40.</a:t>
            </a:r>
          </a:p>
          <a:p>
            <a:r>
              <a:rPr lang="en-US" dirty="0" smtClean="0"/>
              <a:t>Disease modification earlier than it manifests.</a:t>
            </a:r>
          </a:p>
          <a:p>
            <a:r>
              <a:rPr lang="en-US" dirty="0" smtClean="0"/>
              <a:t>Aim for Class C-&gt;B.</a:t>
            </a:r>
          </a:p>
          <a:p>
            <a:r>
              <a:rPr lang="en-US" dirty="0" smtClean="0"/>
              <a:t>Key to therapy is salt and fluid restriction, activity.</a:t>
            </a:r>
          </a:p>
          <a:p>
            <a:r>
              <a:rPr lang="en-US" dirty="0" smtClean="0"/>
              <a:t>Take medications as directed.</a:t>
            </a:r>
          </a:p>
          <a:p>
            <a:r>
              <a:rPr lang="en-US" dirty="0" smtClean="0"/>
              <a:t>Be aware of symptom flare ups and ask your CARDIOLOGIST for help early.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4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162800" cy="36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258" y="5008310"/>
            <a:ext cx="7772400" cy="1829761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46" y="0"/>
            <a:ext cx="9144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37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Congestive heart failure, occurs when your heart muscle doesn't pump blood as well as it should.</a:t>
            </a:r>
          </a:p>
          <a:p>
            <a:r>
              <a:rPr lang="en-US" dirty="0"/>
              <a:t>It can also occur if the heart pumps fine but cannot relax properly</a:t>
            </a:r>
          </a:p>
          <a:p>
            <a:r>
              <a:rPr lang="en-US" dirty="0"/>
              <a:t>Right sided: Leg swelling, fluid in the abdomen</a:t>
            </a:r>
          </a:p>
          <a:p>
            <a:r>
              <a:rPr lang="en-US" dirty="0"/>
              <a:t>Left sided: Inability to breathe and fatigue</a:t>
            </a:r>
          </a:p>
          <a:p>
            <a:pPr marL="109728" indent="0">
              <a:buNone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Congestive 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37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62" y="533400"/>
            <a:ext cx="796839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0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" y="1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0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599" cy="646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29" y="-15"/>
            <a:ext cx="9134475" cy="685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97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0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553</TotalTime>
  <Words>619</Words>
  <Application>Microsoft Office PowerPoint</Application>
  <PresentationFormat>On-screen Show (4:3)</PresentationFormat>
  <Paragraphs>115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Concourse</vt:lpstr>
      <vt:lpstr>Congestive Heart Failure</vt:lpstr>
      <vt:lpstr>Magnitude of the Problem</vt:lpstr>
      <vt:lpstr>HEALTHY HEART</vt:lpstr>
      <vt:lpstr>Congestive Heart Failure</vt:lpstr>
      <vt:lpstr>Slide 5</vt:lpstr>
      <vt:lpstr>Slide 6</vt:lpstr>
      <vt:lpstr>Slide 7</vt:lpstr>
      <vt:lpstr>Slide 8</vt:lpstr>
      <vt:lpstr>Slide 9</vt:lpstr>
      <vt:lpstr>Diastolic Heart Failure</vt:lpstr>
      <vt:lpstr>Diagnosis</vt:lpstr>
      <vt:lpstr>Slide 12</vt:lpstr>
      <vt:lpstr>Treatment of CHF</vt:lpstr>
      <vt:lpstr>Slide 14</vt:lpstr>
      <vt:lpstr>Pharmacological Therapy</vt:lpstr>
      <vt:lpstr>Non Pharmacological Treatments</vt:lpstr>
      <vt:lpstr>Slide 17</vt:lpstr>
      <vt:lpstr>Slide 18</vt:lpstr>
      <vt:lpstr>Fluid Restriction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Other Agents</vt:lpstr>
      <vt:lpstr>Equipment</vt:lpstr>
      <vt:lpstr>Slide 32</vt:lpstr>
      <vt:lpstr>Implantable Cardioverter-Defibrillators for HF</vt:lpstr>
      <vt:lpstr>Refractory Heart Failure</vt:lpstr>
      <vt:lpstr>LVAD</vt:lpstr>
      <vt:lpstr>Slide 36</vt:lpstr>
      <vt:lpstr>Summary</vt:lpstr>
      <vt:lpstr>Slide 38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Congestive Heart Failure</dc:title>
  <dc:creator>radhikaab</dc:creator>
  <cp:lastModifiedBy>HP</cp:lastModifiedBy>
  <cp:revision>53</cp:revision>
  <cp:lastPrinted>2018-09-24T19:40:09Z</cp:lastPrinted>
  <dcterms:created xsi:type="dcterms:W3CDTF">2016-04-12T05:44:52Z</dcterms:created>
  <dcterms:modified xsi:type="dcterms:W3CDTF">2020-06-26T14:50:43Z</dcterms:modified>
</cp:coreProperties>
</file>