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300" r:id="rId4"/>
    <p:sldId id="261" r:id="rId5"/>
    <p:sldId id="286" r:id="rId6"/>
    <p:sldId id="284" r:id="rId7"/>
    <p:sldId id="289" r:id="rId8"/>
    <p:sldId id="287" r:id="rId9"/>
    <p:sldId id="290" r:id="rId10"/>
    <p:sldId id="288" r:id="rId11"/>
    <p:sldId id="260" r:id="rId12"/>
    <p:sldId id="267" r:id="rId13"/>
    <p:sldId id="276" r:id="rId14"/>
    <p:sldId id="271" r:id="rId15"/>
    <p:sldId id="277" r:id="rId16"/>
    <p:sldId id="266" r:id="rId17"/>
    <p:sldId id="274" r:id="rId18"/>
    <p:sldId id="278" r:id="rId19"/>
    <p:sldId id="273" r:id="rId20"/>
    <p:sldId id="291" r:id="rId21"/>
    <p:sldId id="265"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221"/>
    <a:srgbClr val="B44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9"/>
    <p:restoredTop sz="94613"/>
  </p:normalViewPr>
  <p:slideViewPr>
    <p:cSldViewPr snapToGrid="0" snapToObjects="1">
      <p:cViewPr varScale="1">
        <p:scale>
          <a:sx n="93" d="100"/>
          <a:sy n="93" d="100"/>
        </p:scale>
        <p:origin x="365"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B574A-9F6D-0F4D-8F55-BDBC3522CC08}" type="datetimeFigureOut">
              <a:rPr lang="en-US" smtClean="0"/>
              <a:t>2/23/2021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7DFD0-DCB4-3C4A-A746-6D1BAA8099D3}" type="slidenum">
              <a:rPr lang="en-US" smtClean="0"/>
              <a:t>‹#›</a:t>
            </a:fld>
            <a:endParaRPr lang="en-US" dirty="0"/>
          </a:p>
        </p:txBody>
      </p:sp>
    </p:spTree>
    <p:extLst>
      <p:ext uri="{BB962C8B-B14F-4D97-AF65-F5344CB8AC3E}">
        <p14:creationId xmlns:p14="http://schemas.microsoft.com/office/powerpoint/2010/main" val="18760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2</a:t>
            </a:fld>
            <a:endParaRPr lang="en-US" dirty="0"/>
          </a:p>
        </p:txBody>
      </p:sp>
    </p:spTree>
    <p:extLst>
      <p:ext uri="{BB962C8B-B14F-4D97-AF65-F5344CB8AC3E}">
        <p14:creationId xmlns:p14="http://schemas.microsoft.com/office/powerpoint/2010/main" val="405154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5">
            <a:extLst>
              <a:ext uri="{FF2B5EF4-FFF2-40B4-BE49-F238E27FC236}">
                <a16:creationId xmlns:a16="http://schemas.microsoft.com/office/drawing/2014/main" id="{2F445F29-479F-564F-B0DE-2367CA1725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140" b="15874"/>
          <a:stretch/>
        </p:blipFill>
        <p:spPr>
          <a:xfrm>
            <a:off x="3394952" y="2754288"/>
            <a:ext cx="8797048" cy="4103712"/>
          </a:xfrm>
          <a:prstGeom prst="rect">
            <a:avLst/>
          </a:prstGeom>
        </p:spPr>
      </p:pic>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3"/>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95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ypical">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BCF60ACC-01D8-D74A-A59F-79FE2FA96177}"/>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chemeClr val="accent6"/>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Tree>
    <p:extLst>
      <p:ext uri="{BB962C8B-B14F-4D97-AF65-F5344CB8AC3E}">
        <p14:creationId xmlns:p14="http://schemas.microsoft.com/office/powerpoint/2010/main" val="420488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5">
            <a:extLst>
              <a:ext uri="{FF2B5EF4-FFF2-40B4-BE49-F238E27FC236}">
                <a16:creationId xmlns:a16="http://schemas.microsoft.com/office/drawing/2014/main" id="{CE5736F6-5314-8C43-B921-D568D2927C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163" b="15163"/>
          <a:stretch/>
        </p:blipFill>
        <p:spPr>
          <a:xfrm>
            <a:off x="3394951" y="2754288"/>
            <a:ext cx="8797049" cy="4103712"/>
          </a:xfrm>
          <a:prstGeom prst="rect">
            <a:avLst/>
          </a:prstGeom>
        </p:spPr>
      </p:pic>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3"/>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650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 add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C410E126-7106-5C46-9450-9875C42FDAB5}"/>
              </a:ext>
            </a:extLst>
          </p:cNvPr>
          <p:cNvSpPr>
            <a:spLocks noGrp="1"/>
          </p:cNvSpPr>
          <p:nvPr>
            <p:ph type="pic" idx="10"/>
          </p:nvPr>
        </p:nvSpPr>
        <p:spPr>
          <a:xfrm>
            <a:off x="3394952" y="2754289"/>
            <a:ext cx="8797048" cy="4103711"/>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2"/>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10992BF-1D79-FC4D-9E4F-6864A2D5F1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6338" y="1957172"/>
            <a:ext cx="3310128" cy="1025332"/>
          </a:xfrm>
          <a:prstGeom prst="rect">
            <a:avLst/>
          </a:prstGeom>
        </p:spPr>
      </p:pic>
    </p:spTree>
    <p:extLst>
      <p:ext uri="{BB962C8B-B14F-4D97-AF65-F5344CB8AC3E}">
        <p14:creationId xmlns:p14="http://schemas.microsoft.com/office/powerpoint/2010/main" val="410432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5">
            <a:extLst>
              <a:ext uri="{FF2B5EF4-FFF2-40B4-BE49-F238E27FC236}">
                <a16:creationId xmlns:a16="http://schemas.microsoft.com/office/drawing/2014/main" id="{B182FE7D-FDFD-5E4C-BD31-F83EB457E3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424" t="5660" r="15322" b="16896"/>
          <a:stretch/>
        </p:blipFill>
        <p:spPr>
          <a:xfrm>
            <a:off x="8114097" y="0"/>
            <a:ext cx="4077904" cy="3373658"/>
          </a:xfrm>
          <a:prstGeom prst="rect">
            <a:avLst/>
          </a:prstGeom>
        </p:spPr>
      </p:pic>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226028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5">
            <a:extLst>
              <a:ext uri="{FF2B5EF4-FFF2-40B4-BE49-F238E27FC236}">
                <a16:creationId xmlns:a16="http://schemas.microsoft.com/office/drawing/2014/main" id="{1A2A7948-0BD1-A843-81C2-B634156491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417"/>
          <a:stretch/>
        </p:blipFill>
        <p:spPr>
          <a:xfrm>
            <a:off x="8114096" y="0"/>
            <a:ext cx="4077904" cy="3373657"/>
          </a:xfrm>
          <a:prstGeom prst="rect">
            <a:avLst/>
          </a:prstGeom>
        </p:spPr>
      </p:pic>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346974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3 - add pictu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560D26EA-C293-1F4B-B239-2B9A6E8143D3}"/>
              </a:ext>
            </a:extLst>
          </p:cNvPr>
          <p:cNvSpPr>
            <a:spLocks noGrp="1"/>
          </p:cNvSpPr>
          <p:nvPr>
            <p:ph type="pic" idx="10"/>
          </p:nvPr>
        </p:nvSpPr>
        <p:spPr>
          <a:xfrm>
            <a:off x="8114095" y="0"/>
            <a:ext cx="4077904" cy="3373657"/>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105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add picture or insert">
    <p:spTree>
      <p:nvGrpSpPr>
        <p:cNvPr id="1" name=""/>
        <p:cNvGrpSpPr/>
        <p:nvPr/>
      </p:nvGrpSpPr>
      <p:grpSpPr>
        <a:xfrm>
          <a:off x="0" y="0"/>
          <a:ext cx="0" cy="0"/>
          <a:chOff x="0" y="0"/>
          <a:chExt cx="0" cy="0"/>
        </a:xfrm>
      </p:grpSpPr>
      <p:sp>
        <p:nvSpPr>
          <p:cNvPr id="22" name="Picture Placeholder 2">
            <a:extLst>
              <a:ext uri="{FF2B5EF4-FFF2-40B4-BE49-F238E27FC236}">
                <a16:creationId xmlns:a16="http://schemas.microsoft.com/office/drawing/2014/main" id="{F0771791-6B4A-454F-9372-296F62762D44}"/>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35EF1015-71D5-E142-80AE-622693A1EE84}"/>
              </a:ext>
            </a:extLst>
          </p:cNvPr>
          <p:cNvSpPr>
            <a:spLocks noGrp="1"/>
          </p:cNvSpPr>
          <p:nvPr>
            <p:ph type="body" sz="half" idx="2" hasCustomPrompt="1"/>
          </p:nvPr>
        </p:nvSpPr>
        <p:spPr>
          <a:xfrm>
            <a:off x="1396230" y="1428814"/>
            <a:ext cx="5699162" cy="3811588"/>
          </a:xfrm>
          <a:prstGeom prst="rect">
            <a:avLst/>
          </a:prstGeom>
        </p:spPr>
        <p:txBody>
          <a:bodyPr>
            <a:norm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consequat</a:t>
            </a:r>
            <a:r>
              <a:rPr lang="en-US" dirty="0"/>
              <a:t>.</a:t>
            </a:r>
          </a:p>
        </p:txBody>
      </p:sp>
    </p:spTree>
    <p:extLst>
      <p:ext uri="{BB962C8B-B14F-4D97-AF65-F5344CB8AC3E}">
        <p14:creationId xmlns:p14="http://schemas.microsoft.com/office/powerpoint/2010/main" val="154184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6266839-3768-1640-AAC7-EC1829D980FB}"/>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chemeClr val="accent6"/>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Tree>
    <p:extLst>
      <p:ext uri="{BB962C8B-B14F-4D97-AF65-F5344CB8AC3E}">
        <p14:creationId xmlns:p14="http://schemas.microsoft.com/office/powerpoint/2010/main" val="29045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add picture or inser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B6310ABD-CBF5-8F4E-9E70-319A0E90437F}"/>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F7E0925-4366-4240-A1BE-1952A2440266}"/>
              </a:ext>
            </a:extLst>
          </p:cNvPr>
          <p:cNvSpPr>
            <a:spLocks noGrp="1"/>
          </p:cNvSpPr>
          <p:nvPr>
            <p:ph type="body" sz="half" idx="2" hasCustomPrompt="1"/>
          </p:nvPr>
        </p:nvSpPr>
        <p:spPr>
          <a:xfrm>
            <a:off x="1396230" y="1428813"/>
            <a:ext cx="5699162" cy="4321355"/>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endParaRPr lang="en-US" dirty="0"/>
          </a:p>
          <a:p>
            <a:r>
              <a:rPr lang="en-US" dirty="0"/>
              <a:t>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409620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FAAFB-31ED-7348-8C91-067AEE5A8DC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90983" y="6300995"/>
            <a:ext cx="1205866" cy="559494"/>
          </a:xfrm>
          <a:prstGeom prst="rect">
            <a:avLst/>
          </a:prstGeom>
        </p:spPr>
      </p:pic>
      <p:sp>
        <p:nvSpPr>
          <p:cNvPr id="8" name="Title 1">
            <a:extLst>
              <a:ext uri="{FF2B5EF4-FFF2-40B4-BE49-F238E27FC236}">
                <a16:creationId xmlns:a16="http://schemas.microsoft.com/office/drawing/2014/main" id="{F8A51C4B-8F60-E047-B767-F262E23C0E5C}"/>
              </a:ext>
            </a:extLst>
          </p:cNvPr>
          <p:cNvSpPr txBox="1">
            <a:spLocks/>
          </p:cNvSpPr>
          <p:nvPr userDrawn="1"/>
        </p:nvSpPr>
        <p:spPr>
          <a:xfrm>
            <a:off x="8755583" y="6383757"/>
            <a:ext cx="3228332" cy="316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bg1"/>
                </a:solidFill>
                <a:latin typeface="Gibson Light" panose="02000000000000000000" pitchFamily="2" charset="77"/>
                <a:ea typeface="+mj-ea"/>
                <a:cs typeface="+mj-cs"/>
              </a:defRPr>
            </a:lvl1pPr>
          </a:lstStyle>
          <a:p>
            <a:pPr algn="r"/>
            <a:fld id="{3A10251A-7818-2840-96FB-1EA917552BBA}" type="slidenum">
              <a:rPr lang="en-US" sz="1100" b="0" i="0" smtClean="0">
                <a:solidFill>
                  <a:schemeClr val="tx1"/>
                </a:solidFill>
                <a:latin typeface="Arial" panose="020B0604020202020204" pitchFamily="34" charset="0"/>
                <a:cs typeface="Arial" panose="020B0604020202020204" pitchFamily="34" charset="0"/>
              </a:rPr>
              <a:pPr algn="r"/>
              <a:t>‹#›</a:t>
            </a:fld>
            <a:r>
              <a:rPr lang="en-US" sz="1100" b="0" i="0" dirty="0">
                <a:solidFill>
                  <a:schemeClr val="tx1"/>
                </a:solidFill>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862BB9D1-F621-D141-9813-E082BA958C6C}"/>
              </a:ext>
            </a:extLst>
          </p:cNvPr>
          <p:cNvSpPr txBox="1">
            <a:spLocks/>
          </p:cNvSpPr>
          <p:nvPr userDrawn="1"/>
        </p:nvSpPr>
        <p:spPr>
          <a:xfrm>
            <a:off x="3368749" y="6423470"/>
            <a:ext cx="5452977"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ight" panose="02000506030000020004" pitchFamily="2" charset="0"/>
                <a:ea typeface="+mj-ea"/>
                <a:cs typeface="+mj-cs"/>
              </a:defRPr>
            </a:lvl1pPr>
          </a:lstStyle>
          <a:p>
            <a:pPr algn="ctr"/>
            <a:r>
              <a:rPr lang="en-US" sz="1100" dirty="0">
                <a:solidFill>
                  <a:schemeClr val="tx1"/>
                </a:solidFill>
                <a:latin typeface="Arial" panose="020B0604020202020204" pitchFamily="34" charset="0"/>
                <a:cs typeface="Arial" panose="020B0604020202020204" pitchFamily="34" charset="0"/>
              </a:rPr>
              <a:t>Cardiac Rehabilitation	</a:t>
            </a:r>
          </a:p>
        </p:txBody>
      </p:sp>
      <p:cxnSp>
        <p:nvCxnSpPr>
          <p:cNvPr id="10" name="Straight Connector 9">
            <a:extLst>
              <a:ext uri="{FF2B5EF4-FFF2-40B4-BE49-F238E27FC236}">
                <a16:creationId xmlns:a16="http://schemas.microsoft.com/office/drawing/2014/main" id="{83D71AC4-7692-F44D-B38E-BF4438F63321}"/>
              </a:ext>
            </a:extLst>
          </p:cNvPr>
          <p:cNvCxnSpPr>
            <a:cxnSpLocks/>
          </p:cNvCxnSpPr>
          <p:nvPr userDrawn="1"/>
        </p:nvCxnSpPr>
        <p:spPr>
          <a:xfrm flipH="1">
            <a:off x="314425" y="6287959"/>
            <a:ext cx="11563150" cy="11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74473"/>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76" r:id="rId3"/>
    <p:sldLayoutId id="2147483649" r:id="rId4"/>
    <p:sldLayoutId id="2147483677" r:id="rId5"/>
    <p:sldLayoutId id="2147483678" r:id="rId6"/>
    <p:sldLayoutId id="2147483671" r:id="rId7"/>
    <p:sldLayoutId id="2147483674" r:id="rId8"/>
    <p:sldLayoutId id="2147483672" r:id="rId9"/>
    <p:sldLayoutId id="21474836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mylifeandkids.com/five-simple-ways-add-fiber-diet/"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delweisspublications.com/keyword/49/1981/Dietary-Fiber" TargetMode="External"/><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669977" TargetMode="Externa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photo/basil-breakfast-purple-smoothie-115883/" TargetMode="External"/><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betterhealthwhileaging.net/4-steps-to-get-better-medical-advice/" TargetMode="External"/><Relationship Id="rId2" Type="http://schemas.openxmlformats.org/officeDocument/2006/relationships/image" Target="../media/image16.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nio.com/media/bottle-bottled-water-drink-drinking-water-fitness" TargetMode="External"/><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fabiusmaximus.com/2020/04/10/covid-19-reveals-an-elderly-doddering-america/" TargetMode="External"/><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pngall.com/vegetable-png" TargetMode="External"/><Relationship Id="rId3" Type="http://schemas.openxmlformats.org/officeDocument/2006/relationships/hyperlink" Target="https://www.freeimageslive.co.uk/free_stock_image/love-heart-3d-jpg"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creativecommons.org/licenses/by-nc-nd/3.0/" TargetMode="External"/><Relationship Id="rId5" Type="http://schemas.openxmlformats.org/officeDocument/2006/relationships/hyperlink" Target="https://whenwomeninspire.com/2017/08/20/lifestyle-tips-maintain-healthy-heart/" TargetMode="External"/><Relationship Id="rId4" Type="http://schemas.openxmlformats.org/officeDocument/2006/relationships/hyperlink" Target="https://creativecommons.org/licenses/by/3.0/" TargetMode="External"/><Relationship Id="rId9"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utscharity.org.uk/2020/01/calling-all-guardians-of-the-gut/" TargetMode="External"/><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umannhealth.com/why-should-you-squat-to-poop/4559/" TargetMode="External"/><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joshvandervies.com/how-to-set-goals/" TargetMode="External"/><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joshvandervies.com/how-to-set-goals/" TargetMode="External"/><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iperigi.blogspot.com/2011/09/carta-pengukur-najis-bristol-stool.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blesstheirheartsmom.blogspot.com/2018/09/belly-bloating-what-to-eat-and-what-to.html" TargetMode="Externa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normAutofit/>
          </a:bodyPr>
          <a:lstStyle/>
          <a:p>
            <a:r>
              <a:rPr lang="en-US" dirty="0"/>
              <a:t>Constipation</a:t>
            </a:r>
          </a:p>
        </p:txBody>
      </p:sp>
      <p:sp>
        <p:nvSpPr>
          <p:cNvPr id="4" name="Title 3"/>
          <p:cNvSpPr>
            <a:spLocks noGrp="1"/>
          </p:cNvSpPr>
          <p:nvPr>
            <p:ph type="ctrTitle"/>
          </p:nvPr>
        </p:nvSpPr>
        <p:spPr/>
        <p:txBody>
          <a:bodyPr/>
          <a:lstStyle/>
          <a:p>
            <a:pPr algn="ctr"/>
            <a:r>
              <a:rPr lang="en-US" sz="4000" b="1" dirty="0"/>
              <a:t>Cardiac Rehabilitation</a:t>
            </a:r>
          </a:p>
        </p:txBody>
      </p:sp>
    </p:spTree>
    <p:extLst>
      <p:ext uri="{BB962C8B-B14F-4D97-AF65-F5344CB8AC3E}">
        <p14:creationId xmlns:p14="http://schemas.microsoft.com/office/powerpoint/2010/main" val="282508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6269-C945-4081-911C-9DB6A82E1092}"/>
              </a:ext>
            </a:extLst>
          </p:cNvPr>
          <p:cNvSpPr>
            <a:spLocks noGrp="1"/>
          </p:cNvSpPr>
          <p:nvPr>
            <p:ph type="ctrTitle"/>
          </p:nvPr>
        </p:nvSpPr>
        <p:spPr/>
        <p:txBody>
          <a:bodyPr/>
          <a:lstStyle/>
          <a:p>
            <a:pPr algn="ctr"/>
            <a:r>
              <a:rPr lang="en-US" dirty="0"/>
              <a:t> </a:t>
            </a:r>
            <a:r>
              <a:rPr lang="en-US" sz="3600" dirty="0"/>
              <a:t>How to Smooth Your Move</a:t>
            </a:r>
          </a:p>
        </p:txBody>
      </p:sp>
      <p:sp>
        <p:nvSpPr>
          <p:cNvPr id="3" name="Content Placeholder 2">
            <a:extLst>
              <a:ext uri="{FF2B5EF4-FFF2-40B4-BE49-F238E27FC236}">
                <a16:creationId xmlns:a16="http://schemas.microsoft.com/office/drawing/2014/main" id="{C2ECEE1D-F6BC-4E7B-A083-F80C240E9AB9}"/>
              </a:ext>
            </a:extLst>
          </p:cNvPr>
          <p:cNvSpPr>
            <a:spLocks noGrp="1"/>
          </p:cNvSpPr>
          <p:nvPr>
            <p:ph idx="1"/>
          </p:nvPr>
        </p:nvSpPr>
        <p:spPr/>
        <p:txBody>
          <a:bodyPr/>
          <a:lstStyle/>
          <a:p>
            <a:r>
              <a:rPr lang="en-US" sz="2800" dirty="0">
                <a:solidFill>
                  <a:schemeClr val="tx1">
                    <a:lumMod val="50000"/>
                  </a:schemeClr>
                </a:solidFill>
              </a:rPr>
              <a:t>High Fiber diet</a:t>
            </a:r>
          </a:p>
          <a:p>
            <a:r>
              <a:rPr lang="en-US" sz="2800" dirty="0">
                <a:solidFill>
                  <a:schemeClr val="tx1">
                    <a:lumMod val="50000"/>
                  </a:schemeClr>
                </a:solidFill>
              </a:rPr>
              <a:t>Drink Plenty of Fluids</a:t>
            </a:r>
          </a:p>
          <a:p>
            <a:r>
              <a:rPr lang="en-US" sz="2800" dirty="0">
                <a:solidFill>
                  <a:schemeClr val="tx1">
                    <a:lumMod val="50000"/>
                  </a:schemeClr>
                </a:solidFill>
              </a:rPr>
              <a:t>Stay Active</a:t>
            </a:r>
          </a:p>
          <a:p>
            <a:r>
              <a:rPr lang="en-US" sz="2800" dirty="0">
                <a:solidFill>
                  <a:schemeClr val="tx1">
                    <a:lumMod val="50000"/>
                  </a:schemeClr>
                </a:solidFill>
              </a:rPr>
              <a:t>Manage Stress</a:t>
            </a:r>
          </a:p>
          <a:p>
            <a:r>
              <a:rPr lang="en-US" sz="2800" dirty="0">
                <a:solidFill>
                  <a:schemeClr val="tx1">
                    <a:lumMod val="50000"/>
                  </a:schemeClr>
                </a:solidFill>
              </a:rPr>
              <a:t>Don’t Ignore the Urge to Pass Stool</a:t>
            </a:r>
          </a:p>
          <a:p>
            <a:r>
              <a:rPr lang="en-US" sz="2800" dirty="0">
                <a:solidFill>
                  <a:schemeClr val="tx1">
                    <a:lumMod val="50000"/>
                  </a:schemeClr>
                </a:solidFill>
              </a:rPr>
              <a:t>Try to Create a Regular Schedule for Bowl Movements (usually after a meal)</a:t>
            </a:r>
          </a:p>
          <a:p>
            <a:endParaRPr lang="en-US" dirty="0"/>
          </a:p>
        </p:txBody>
      </p:sp>
    </p:spTree>
    <p:extLst>
      <p:ext uri="{BB962C8B-B14F-4D97-AF65-F5344CB8AC3E}">
        <p14:creationId xmlns:p14="http://schemas.microsoft.com/office/powerpoint/2010/main" val="404136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FC509-AAD3-4084-B443-41F8BD5EEEE8}"/>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ctr"/>
            <a:r>
              <a:rPr lang="en-US" sz="4200" b="1" dirty="0">
                <a:solidFill>
                  <a:schemeClr val="tx1"/>
                </a:solidFill>
                <a:latin typeface="+mj-lt"/>
                <a:cs typeface="+mj-cs"/>
              </a:rPr>
              <a:t>The Importance of Fiber</a:t>
            </a:r>
            <a:endParaRPr lang="en-US" sz="4200" dirty="0">
              <a:solidFill>
                <a:schemeClr val="tx1"/>
              </a:solidFill>
              <a:latin typeface="+mj-lt"/>
              <a:cs typeface="+mj-cs"/>
            </a:endParaRP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0114B0A-A744-4C98-ACBE-23048A70D646}"/>
              </a:ext>
            </a:extLst>
          </p:cNvPr>
          <p:cNvSpPr/>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Eating a High Fiber Diet </a:t>
            </a:r>
            <a:endParaRPr lang="en-US" sz="2000" dirty="0"/>
          </a:p>
          <a:p>
            <a:pPr>
              <a:lnSpc>
                <a:spcPct val="90000"/>
              </a:lnSpc>
              <a:spcAft>
                <a:spcPts val="600"/>
              </a:spcAft>
            </a:pPr>
            <a:r>
              <a:rPr lang="en-US" sz="2000" dirty="0"/>
              <a:t>Fiber is found in plant foods. There are two types of fiber: soluble and insoluble. Both fibers are important for health, digestion, and preventing diseases.   More fiber is generally recommended to relieve constipation, improve heart health, &amp; support an overall healthier diet .  </a:t>
            </a:r>
          </a:p>
        </p:txBody>
      </p:sp>
      <p:pic>
        <p:nvPicPr>
          <p:cNvPr id="7" name="Content Placeholder 6">
            <a:extLst>
              <a:ext uri="{FF2B5EF4-FFF2-40B4-BE49-F238E27FC236}">
                <a16:creationId xmlns:a16="http://schemas.microsoft.com/office/drawing/2014/main" id="{D82A1A08-7980-47D3-B7FC-118473AC8872}"/>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4387" r="2" b="834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09AD1D47-17DD-435B-BC18-2CDA54B61976}"/>
              </a:ext>
            </a:extLst>
          </p:cNvPr>
          <p:cNvSpPr/>
          <p:nvPr/>
        </p:nvSpPr>
        <p:spPr>
          <a:xfrm>
            <a:off x="3047999" y="1028343"/>
            <a:ext cx="6576291" cy="1354217"/>
          </a:xfrm>
          <a:prstGeom prst="rect">
            <a:avLst/>
          </a:prstGeom>
        </p:spPr>
        <p:txBody>
          <a:bodyPr wrap="square">
            <a:spAutoFit/>
          </a:bodyPr>
          <a:lstStyle/>
          <a:p>
            <a:pPr lvl="1">
              <a:spcAft>
                <a:spcPts val="600"/>
              </a:spcAft>
            </a:pPr>
            <a:endParaRPr lang="en-US" sz="2400" b="1" dirty="0"/>
          </a:p>
          <a:p>
            <a:pPr lvl="1">
              <a:spcAft>
                <a:spcPts val="600"/>
              </a:spcAft>
            </a:pPr>
            <a:endParaRPr lang="en-US" sz="2400" b="1" dirty="0"/>
          </a:p>
          <a:p>
            <a:pPr lvl="1">
              <a:spcAft>
                <a:spcPts val="600"/>
              </a:spcAft>
            </a:pPr>
            <a:r>
              <a:rPr lang="en-US" sz="2400" b="1" dirty="0"/>
              <a:t>	</a:t>
            </a:r>
            <a:endParaRPr lang="en-US" sz="2800" b="1" dirty="0"/>
          </a:p>
        </p:txBody>
      </p:sp>
      <p:sp>
        <p:nvSpPr>
          <p:cNvPr id="8" name="TextBox 7">
            <a:extLst>
              <a:ext uri="{FF2B5EF4-FFF2-40B4-BE49-F238E27FC236}">
                <a16:creationId xmlns:a16="http://schemas.microsoft.com/office/drawing/2014/main" id="{B7103C1A-3435-43F5-82B4-A4FF884BB696}"/>
              </a:ext>
            </a:extLst>
          </p:cNvPr>
          <p:cNvSpPr txBox="1"/>
          <p:nvPr/>
        </p:nvSpPr>
        <p:spPr>
          <a:xfrm flipV="1">
            <a:off x="10058400" y="6858000"/>
            <a:ext cx="2133600" cy="307777"/>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3" tooltip="http://mylifeandkids.com/five-simple-ways-add-fiber-diet/">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364149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FCF910-6A38-492D-8CF5-18E919F1B3ED}"/>
              </a:ext>
            </a:extLst>
          </p:cNvPr>
          <p:cNvSpPr>
            <a:spLocks noGrp="1"/>
          </p:cNvSpPr>
          <p:nvPr>
            <p:ph type="ctrTitle"/>
          </p:nvPr>
        </p:nvSpPr>
        <p:spPr>
          <a:xfrm>
            <a:off x="4654296" y="329184"/>
            <a:ext cx="6894576" cy="1783080"/>
          </a:xfrm>
        </p:spPr>
        <p:txBody>
          <a:bodyPr vert="horz" lIns="91440" tIns="45720" rIns="91440" bIns="45720" rtlCol="0" anchor="b">
            <a:normAutofit/>
          </a:bodyPr>
          <a:lstStyle/>
          <a:p>
            <a:r>
              <a:rPr lang="en-US" sz="3000" b="1" dirty="0">
                <a:solidFill>
                  <a:schemeClr val="tx1"/>
                </a:solidFill>
                <a:latin typeface="+mj-lt"/>
                <a:cs typeface="+mj-cs"/>
              </a:rPr>
              <a:t>   </a:t>
            </a:r>
            <a:r>
              <a:rPr lang="en-US" sz="3000" b="1" dirty="0">
                <a:solidFill>
                  <a:schemeClr val="tx1">
                    <a:lumMod val="50000"/>
                  </a:schemeClr>
                </a:solidFill>
                <a:latin typeface="+mj-lt"/>
                <a:cs typeface="+mj-cs"/>
              </a:rPr>
              <a:t>Recommended Daily Fiber Intake </a:t>
            </a:r>
            <a:br>
              <a:rPr lang="en-US" sz="3000" b="1" dirty="0">
                <a:solidFill>
                  <a:schemeClr val="tx1">
                    <a:lumMod val="50000"/>
                  </a:schemeClr>
                </a:solidFill>
                <a:latin typeface="+mj-lt"/>
                <a:cs typeface="+mj-cs"/>
              </a:rPr>
            </a:br>
            <a:br>
              <a:rPr lang="en-US" sz="3000" b="1" dirty="0">
                <a:solidFill>
                  <a:schemeClr val="tx1"/>
                </a:solidFill>
                <a:latin typeface="+mj-lt"/>
                <a:cs typeface="+mj-cs"/>
              </a:rPr>
            </a:br>
            <a:endParaRPr lang="en-US" sz="3000" dirty="0">
              <a:solidFill>
                <a:schemeClr val="tx1"/>
              </a:solidFill>
              <a:latin typeface="+mj-lt"/>
              <a:cs typeface="+mj-cs"/>
            </a:endParaRPr>
          </a:p>
        </p:txBody>
      </p:sp>
      <p:pic>
        <p:nvPicPr>
          <p:cNvPr id="6" name="Content Placeholder 5" descr="A picture containing food, plate, fruit, different&#10;&#10;Description automatically generated">
            <a:extLst>
              <a:ext uri="{FF2B5EF4-FFF2-40B4-BE49-F238E27FC236}">
                <a16:creationId xmlns:a16="http://schemas.microsoft.com/office/drawing/2014/main" id="{30B48A05-B5F1-4155-BAEB-BA6DD6DCD91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22674" r="1823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B8124F5-DF7C-4819-87A5-862B98B4B410}"/>
              </a:ext>
            </a:extLst>
          </p:cNvPr>
          <p:cNvSpPr/>
          <p:nvPr/>
        </p:nvSpPr>
        <p:spPr>
          <a:xfrm>
            <a:off x="4654296" y="2706624"/>
            <a:ext cx="6894576" cy="3483864"/>
          </a:xfrm>
          <a:prstGeom prst="rect">
            <a:avLst/>
          </a:prstGeom>
        </p:spPr>
        <p:txBody>
          <a:bodyPr vert="horz" lIns="91440" tIns="45720" rIns="91440" bIns="45720" rtlCol="0">
            <a:normAutofit/>
          </a:bodyPr>
          <a:lstStyle/>
          <a:p>
            <a:pPr>
              <a:lnSpc>
                <a:spcPct val="90000"/>
              </a:lnSpc>
              <a:spcAft>
                <a:spcPts val="600"/>
              </a:spcAft>
            </a:pPr>
            <a:r>
              <a:rPr lang="en-US" sz="2200" dirty="0"/>
              <a:t>	</a:t>
            </a:r>
          </a:p>
          <a:p>
            <a:pPr indent="-228600">
              <a:lnSpc>
                <a:spcPct val="90000"/>
              </a:lnSpc>
              <a:spcAft>
                <a:spcPts val="600"/>
              </a:spcAft>
              <a:buFont typeface="Arial" panose="020B0604020202020204" pitchFamily="34" charset="0"/>
              <a:buChar char="•"/>
            </a:pPr>
            <a:r>
              <a:rPr lang="en-US" sz="2200" u="sng" dirty="0">
                <a:solidFill>
                  <a:schemeClr val="tx1">
                    <a:lumMod val="50000"/>
                  </a:schemeClr>
                </a:solidFill>
              </a:rPr>
              <a:t>Age 	          Female              Male </a:t>
            </a:r>
            <a:r>
              <a:rPr lang="en-US" sz="2200" dirty="0">
                <a:solidFill>
                  <a:schemeClr val="tx1">
                    <a:lumMod val="50000"/>
                  </a:schemeClr>
                </a:solidFill>
              </a:rPr>
              <a:t>	</a:t>
            </a:r>
          </a:p>
          <a:p>
            <a:pPr indent="-228600">
              <a:lnSpc>
                <a:spcPct val="90000"/>
              </a:lnSpc>
              <a:spcAft>
                <a:spcPts val="600"/>
              </a:spcAft>
              <a:buFont typeface="Arial" panose="020B0604020202020204" pitchFamily="34" charset="0"/>
              <a:buChar char="•"/>
            </a:pPr>
            <a:r>
              <a:rPr lang="en-US" sz="2200" dirty="0">
                <a:solidFill>
                  <a:schemeClr val="tx1">
                    <a:lumMod val="50000"/>
                  </a:schemeClr>
                </a:solidFill>
              </a:rPr>
              <a:t>1-3 years 	19 grams 	19 grams 	</a:t>
            </a:r>
          </a:p>
          <a:p>
            <a:pPr indent="-228600">
              <a:lnSpc>
                <a:spcPct val="90000"/>
              </a:lnSpc>
              <a:spcAft>
                <a:spcPts val="600"/>
              </a:spcAft>
              <a:buFont typeface="Arial" panose="020B0604020202020204" pitchFamily="34" charset="0"/>
              <a:buChar char="•"/>
            </a:pPr>
            <a:r>
              <a:rPr lang="en-US" sz="2200" dirty="0">
                <a:solidFill>
                  <a:schemeClr val="tx1">
                    <a:lumMod val="50000"/>
                  </a:schemeClr>
                </a:solidFill>
              </a:rPr>
              <a:t>4-8 years 	25 grams 	25 grams 	</a:t>
            </a:r>
          </a:p>
          <a:p>
            <a:pPr indent="-228600">
              <a:lnSpc>
                <a:spcPct val="90000"/>
              </a:lnSpc>
              <a:spcAft>
                <a:spcPts val="600"/>
              </a:spcAft>
              <a:buFont typeface="Arial" panose="020B0604020202020204" pitchFamily="34" charset="0"/>
              <a:buChar char="•"/>
            </a:pPr>
            <a:r>
              <a:rPr lang="en-US" sz="2200" dirty="0">
                <a:solidFill>
                  <a:schemeClr val="tx1">
                    <a:lumMod val="50000"/>
                  </a:schemeClr>
                </a:solidFill>
              </a:rPr>
              <a:t>9-13 years 	26 grams 	31 grams 	</a:t>
            </a:r>
          </a:p>
          <a:p>
            <a:pPr indent="-228600">
              <a:lnSpc>
                <a:spcPct val="90000"/>
              </a:lnSpc>
              <a:spcAft>
                <a:spcPts val="600"/>
              </a:spcAft>
              <a:buFont typeface="Arial" panose="020B0604020202020204" pitchFamily="34" charset="0"/>
              <a:buChar char="•"/>
            </a:pPr>
            <a:r>
              <a:rPr lang="en-US" sz="2200" dirty="0">
                <a:solidFill>
                  <a:schemeClr val="tx1">
                    <a:lumMod val="50000"/>
                  </a:schemeClr>
                </a:solidFill>
              </a:rPr>
              <a:t>14-18 years 	26 grams 	38 grams 	</a:t>
            </a:r>
          </a:p>
          <a:p>
            <a:pPr indent="-228600">
              <a:lnSpc>
                <a:spcPct val="90000"/>
              </a:lnSpc>
              <a:spcAft>
                <a:spcPts val="600"/>
              </a:spcAft>
              <a:buFont typeface="Arial" panose="020B0604020202020204" pitchFamily="34" charset="0"/>
              <a:buChar char="•"/>
            </a:pPr>
            <a:r>
              <a:rPr lang="en-US" sz="2200" dirty="0">
                <a:solidFill>
                  <a:schemeClr val="tx1">
                    <a:lumMod val="50000"/>
                  </a:schemeClr>
                </a:solidFill>
              </a:rPr>
              <a:t>19-50 years 	25 grams 	38 grams 	</a:t>
            </a:r>
          </a:p>
          <a:p>
            <a:pPr indent="-228600">
              <a:lnSpc>
                <a:spcPct val="90000"/>
              </a:lnSpc>
              <a:spcAft>
                <a:spcPts val="600"/>
              </a:spcAft>
              <a:buFont typeface="Arial" panose="020B0604020202020204" pitchFamily="34" charset="0"/>
              <a:buChar char="•"/>
            </a:pPr>
            <a:r>
              <a:rPr lang="en-US" sz="2200" dirty="0">
                <a:solidFill>
                  <a:schemeClr val="tx1">
                    <a:lumMod val="50000"/>
                  </a:schemeClr>
                </a:solidFill>
              </a:rPr>
              <a:t>&gt; 51 years 	21 grams 	30 grams </a:t>
            </a:r>
            <a:r>
              <a:rPr lang="en-US" sz="2200" dirty="0"/>
              <a:t>	</a:t>
            </a:r>
          </a:p>
        </p:txBody>
      </p:sp>
      <p:sp>
        <p:nvSpPr>
          <p:cNvPr id="7" name="TextBox 6">
            <a:extLst>
              <a:ext uri="{FF2B5EF4-FFF2-40B4-BE49-F238E27FC236}">
                <a16:creationId xmlns:a16="http://schemas.microsoft.com/office/drawing/2014/main" id="{8D1C62FE-44E8-414C-8B12-C4A542F36E91}"/>
              </a:ext>
            </a:extLst>
          </p:cNvPr>
          <p:cNvSpPr txBox="1"/>
          <p:nvPr/>
        </p:nvSpPr>
        <p:spPr>
          <a:xfrm>
            <a:off x="9775954" y="6657945"/>
            <a:ext cx="241604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edelweisspublications.com/keyword/49/1981/Dietary-Fiber">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72449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A7C6-F378-406D-AC35-E1BF6F4FCFC8}"/>
              </a:ext>
            </a:extLst>
          </p:cNvPr>
          <p:cNvSpPr>
            <a:spLocks noGrp="1"/>
          </p:cNvSpPr>
          <p:nvPr>
            <p:ph type="ctrTitle"/>
          </p:nvPr>
        </p:nvSpPr>
        <p:spPr/>
        <p:txBody>
          <a:bodyPr/>
          <a:lstStyle/>
          <a:p>
            <a:r>
              <a:rPr lang="en-US" sz="3600" dirty="0"/>
              <a:t>More Tips to Add Fiber to Your Diet</a:t>
            </a:r>
          </a:p>
        </p:txBody>
      </p:sp>
      <p:sp>
        <p:nvSpPr>
          <p:cNvPr id="3" name="Content Placeholder 2">
            <a:extLst>
              <a:ext uri="{FF2B5EF4-FFF2-40B4-BE49-F238E27FC236}">
                <a16:creationId xmlns:a16="http://schemas.microsoft.com/office/drawing/2014/main" id="{721B235E-E225-42D6-B9AC-34DB04892E0C}"/>
              </a:ext>
            </a:extLst>
          </p:cNvPr>
          <p:cNvSpPr>
            <a:spLocks noGrp="1"/>
          </p:cNvSpPr>
          <p:nvPr>
            <p:ph idx="1"/>
          </p:nvPr>
        </p:nvSpPr>
        <p:spPr/>
        <p:txBody>
          <a:bodyPr>
            <a:normAutofit fontScale="92500" lnSpcReduction="10000"/>
          </a:bodyPr>
          <a:lstStyle/>
          <a:p>
            <a:r>
              <a:rPr lang="en-US" sz="2400" dirty="0">
                <a:solidFill>
                  <a:srgbClr val="000000"/>
                </a:solidFill>
                <a:latin typeface="+mj-lt"/>
              </a:rPr>
              <a:t> </a:t>
            </a:r>
            <a:r>
              <a:rPr lang="en-US" sz="2400" dirty="0">
                <a:solidFill>
                  <a:srgbClr val="000000"/>
                </a:solidFill>
                <a:latin typeface="+mn-lt"/>
              </a:rPr>
              <a:t>Read the Nutrition Facts Label on packaged foods.  </a:t>
            </a:r>
          </a:p>
          <a:p>
            <a:pPr marL="457200" lvl="1" indent="0">
              <a:buNone/>
            </a:pPr>
            <a:r>
              <a:rPr lang="en-US" sz="2400" dirty="0">
                <a:solidFill>
                  <a:srgbClr val="000000"/>
                </a:solidFill>
                <a:latin typeface="+mn-lt"/>
              </a:rPr>
              <a:t>Good sources of fiber have &gt;3 or grams fiber per serving. </a:t>
            </a:r>
          </a:p>
          <a:p>
            <a:r>
              <a:rPr lang="en-US" sz="2400" dirty="0">
                <a:solidFill>
                  <a:srgbClr val="000000"/>
                </a:solidFill>
                <a:latin typeface="+mn-lt"/>
              </a:rPr>
              <a:t> Choose whole grains: Choose brown or wild rice instead of white rice or potatoes. Choose high fiber cereals like whole grain oat cereal, bran flakes, shredded wheat, and granola. </a:t>
            </a:r>
          </a:p>
          <a:p>
            <a:r>
              <a:rPr lang="en-US" sz="2400" dirty="0">
                <a:solidFill>
                  <a:srgbClr val="000000"/>
                </a:solidFill>
                <a:latin typeface="+mn-lt"/>
              </a:rPr>
              <a:t> Bake with whole wheat flour – try replacing half of all-purpose flour with whole-wheat flour in recipes. </a:t>
            </a:r>
          </a:p>
          <a:p>
            <a:r>
              <a:rPr lang="en-US" sz="2400" dirty="0">
                <a:solidFill>
                  <a:srgbClr val="000000"/>
                </a:solidFill>
                <a:latin typeface="+mn-lt"/>
              </a:rPr>
              <a:t>Eat more beans. Serve baked beans as a side to meals, sprinkle on top of salads, and add dried beans and peas to soups and casseroles. </a:t>
            </a:r>
          </a:p>
          <a:p>
            <a:r>
              <a:rPr lang="en-US" sz="2400" dirty="0">
                <a:solidFill>
                  <a:srgbClr val="000000"/>
                </a:solidFill>
                <a:latin typeface="+mn-lt"/>
              </a:rPr>
              <a:t>Choose fresh fruits and vegetables instead of juices, and eat raw fruits and vegetables with skins on. </a:t>
            </a:r>
          </a:p>
          <a:p>
            <a:r>
              <a:rPr lang="en-US" sz="2400" dirty="0">
                <a:solidFill>
                  <a:srgbClr val="000000"/>
                </a:solidFill>
                <a:latin typeface="+mn-lt"/>
              </a:rPr>
              <a:t> Choose high fiber snacks such as popcorn, whole grain crackers, fruits, vegetables, bean dips</a:t>
            </a:r>
          </a:p>
          <a:p>
            <a:endParaRPr lang="en-US" dirty="0"/>
          </a:p>
        </p:txBody>
      </p:sp>
    </p:spTree>
    <p:extLst>
      <p:ext uri="{BB962C8B-B14F-4D97-AF65-F5344CB8AC3E}">
        <p14:creationId xmlns:p14="http://schemas.microsoft.com/office/powerpoint/2010/main" val="154323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1282F4ED-47C4-4061-A31B-0BC48ED34411}"/>
              </a:ext>
            </a:extLst>
          </p:cNvPr>
          <p:cNvSpPr>
            <a:spLocks noGrp="1"/>
          </p:cNvSpPr>
          <p:nvPr>
            <p:ph type="ctr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latin typeface="+mj-lt"/>
                <a:cs typeface="+mj-cs"/>
              </a:rPr>
              <a:t> Study form the Association of Gastroenterology </a:t>
            </a:r>
          </a:p>
        </p:txBody>
      </p:sp>
      <p:sp>
        <p:nvSpPr>
          <p:cNvPr id="3" name="Content Placeholder 2">
            <a:extLst>
              <a:ext uri="{FF2B5EF4-FFF2-40B4-BE49-F238E27FC236}">
                <a16:creationId xmlns:a16="http://schemas.microsoft.com/office/drawing/2014/main" id="{6AC19FB7-2EEE-45ED-9E1A-420A795348CA}"/>
              </a:ext>
            </a:extLst>
          </p:cNvPr>
          <p:cNvSpPr>
            <a:spLocks noGrp="1"/>
          </p:cNvSpPr>
          <p:nvPr>
            <p:ph idx="1"/>
          </p:nvPr>
        </p:nvSpPr>
        <p:spPr>
          <a:xfrm>
            <a:off x="1424904" y="2494451"/>
            <a:ext cx="4799557" cy="4363550"/>
          </a:xfrm>
        </p:spPr>
        <p:txBody>
          <a:bodyPr vert="horz" lIns="91440" tIns="45720" rIns="91440" bIns="45720" rtlCol="0">
            <a:normAutofit/>
          </a:bodyPr>
          <a:lstStyle/>
          <a:p>
            <a:pPr indent="-228600">
              <a:buFont typeface="Arial" panose="020B0604020202020204" pitchFamily="34" charset="0"/>
              <a:buChar char="•"/>
            </a:pPr>
            <a:r>
              <a:rPr lang="en-US" dirty="0">
                <a:solidFill>
                  <a:schemeClr val="tx1"/>
                </a:solidFill>
                <a:latin typeface="+mn-lt"/>
                <a:cs typeface="+mn-cs"/>
              </a:rPr>
              <a:t>79 adults with chronic constipation were recruited and then assigned to consume 100 grams of pitted prunes, 12 grams of psyllium or two peeled kiwifruits daily for four weeks. </a:t>
            </a:r>
          </a:p>
          <a:p>
            <a:pPr indent="-228600">
              <a:buFont typeface="Arial" panose="020B0604020202020204" pitchFamily="34" charset="0"/>
              <a:buChar char="•"/>
            </a:pPr>
            <a:r>
              <a:rPr lang="en-US" dirty="0">
                <a:solidFill>
                  <a:schemeClr val="tx1"/>
                </a:solidFill>
                <a:latin typeface="+mn-lt"/>
                <a:cs typeface="+mn-cs"/>
              </a:rPr>
              <a:t>psyllium was more effective than prunes although the rates of dissatisfaction among study participants were 2x as high compared to prunes.  </a:t>
            </a:r>
          </a:p>
          <a:p>
            <a:pPr indent="-228600">
              <a:buFont typeface="Arial" panose="020B0604020202020204" pitchFamily="34" charset="0"/>
              <a:buChar char="•"/>
            </a:pPr>
            <a:r>
              <a:rPr lang="en-US" dirty="0">
                <a:solidFill>
                  <a:schemeClr val="tx1"/>
                </a:solidFill>
                <a:latin typeface="+mn-lt"/>
                <a:cs typeface="+mn-cs"/>
              </a:rPr>
              <a:t>5x higher than kiwifruit</a:t>
            </a:r>
          </a:p>
          <a:p>
            <a:pPr indent="-228600">
              <a:buFont typeface="Arial" panose="020B0604020202020204" pitchFamily="34" charset="0"/>
              <a:buChar char="•"/>
            </a:pPr>
            <a:endParaRPr lang="en-US" sz="1500" dirty="0">
              <a:solidFill>
                <a:schemeClr val="tx1"/>
              </a:solidFill>
              <a:latin typeface="+mn-lt"/>
              <a:cs typeface="+mn-cs"/>
            </a:endParaRPr>
          </a:p>
        </p:txBody>
      </p:sp>
      <p:pic>
        <p:nvPicPr>
          <p:cNvPr id="6" name="Picture 5" descr="A picture containing fruit, kiwi, cut, sliced&#10;&#10;Description automatically generated">
            <a:extLst>
              <a:ext uri="{FF2B5EF4-FFF2-40B4-BE49-F238E27FC236}">
                <a16:creationId xmlns:a16="http://schemas.microsoft.com/office/drawing/2014/main" id="{674A1077-E39C-48A8-9139-C66C9B48DFC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675" r="4365"/>
          <a:stretch/>
        </p:blipFill>
        <p:spPr>
          <a:xfrm>
            <a:off x="6530848" y="2812886"/>
            <a:ext cx="4370447" cy="3242861"/>
          </a:xfrm>
          <a:prstGeom prst="rect">
            <a:avLst/>
          </a:prstGeom>
        </p:spPr>
      </p:pic>
    </p:spTree>
    <p:extLst>
      <p:ext uri="{BB962C8B-B14F-4D97-AF65-F5344CB8AC3E}">
        <p14:creationId xmlns:p14="http://schemas.microsoft.com/office/powerpoint/2010/main" val="418673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B25579-58ED-40C1-9885-AE7C5915CC0A}"/>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r>
              <a:rPr lang="en-US" sz="3700" dirty="0">
                <a:solidFill>
                  <a:schemeClr val="tx1"/>
                </a:solidFill>
                <a:latin typeface="+mj-lt"/>
                <a:cs typeface="+mj-cs"/>
              </a:rPr>
              <a:t> Margie’s High Fiber Morning Smoothie</a:t>
            </a:r>
          </a:p>
        </p:txBody>
      </p:sp>
      <p:grpSp>
        <p:nvGrpSpPr>
          <p:cNvPr id="18"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A2C5E6-DBFB-4527-BE8E-ACFEBBEB717A}"/>
              </a:ext>
            </a:extLst>
          </p:cNvPr>
          <p:cNvSpPr>
            <a:spLocks noGrp="1"/>
          </p:cNvSpPr>
          <p:nvPr>
            <p:ph idx="1"/>
          </p:nvPr>
        </p:nvSpPr>
        <p:spPr>
          <a:xfrm>
            <a:off x="590719" y="2172865"/>
            <a:ext cx="4559425" cy="4600075"/>
          </a:xfrm>
        </p:spPr>
        <p:txBody>
          <a:bodyPr vert="horz" lIns="91440" tIns="45720" rIns="91440" bIns="45720" rtlCol="0" anchor="ctr">
            <a:normAutofit fontScale="92500" lnSpcReduction="20000"/>
          </a:bodyPr>
          <a:lstStyle/>
          <a:p>
            <a:pPr marL="0" indent="0">
              <a:buNone/>
            </a:pPr>
            <a:r>
              <a:rPr lang="en-US" sz="2200" b="1" dirty="0">
                <a:solidFill>
                  <a:schemeClr val="tx1"/>
                </a:solidFill>
                <a:latin typeface="+mn-lt"/>
                <a:cs typeface="+mn-cs"/>
              </a:rPr>
              <a:t>Ingredients </a:t>
            </a:r>
          </a:p>
          <a:p>
            <a:pPr marL="0" indent="0">
              <a:buNone/>
            </a:pPr>
            <a:endParaRPr lang="en-US" sz="1900" dirty="0">
              <a:solidFill>
                <a:schemeClr val="tx1"/>
              </a:solidFill>
              <a:latin typeface="+mn-lt"/>
              <a:cs typeface="+mn-cs"/>
            </a:endParaRPr>
          </a:p>
          <a:p>
            <a:pPr marL="0" indent="-228600">
              <a:buFont typeface="Arial" panose="020B0604020202020204" pitchFamily="34" charset="0"/>
              <a:buChar char="•"/>
            </a:pPr>
            <a:r>
              <a:rPr lang="en-US" sz="1900" dirty="0">
                <a:solidFill>
                  <a:schemeClr val="tx1"/>
                </a:solidFill>
                <a:latin typeface="+mn-lt"/>
                <a:cs typeface="+mn-cs"/>
              </a:rPr>
              <a:t>1 handful of spinach or kale </a:t>
            </a:r>
          </a:p>
          <a:p>
            <a:pPr marL="0" indent="-228600">
              <a:buFont typeface="Arial" panose="020B0604020202020204" pitchFamily="34" charset="0"/>
              <a:buChar char="•"/>
            </a:pPr>
            <a:r>
              <a:rPr lang="en-US" sz="1900" dirty="0">
                <a:solidFill>
                  <a:schemeClr val="tx1"/>
                </a:solidFill>
                <a:latin typeface="+mn-lt"/>
                <a:cs typeface="+mn-cs"/>
              </a:rPr>
              <a:t>2 kiwifruit or papaya, skin removed and 	sliced into quarters</a:t>
            </a:r>
          </a:p>
          <a:p>
            <a:pPr marL="0" indent="-228600">
              <a:buFont typeface="Arial" panose="020B0604020202020204" pitchFamily="34" charset="0"/>
              <a:buChar char="•"/>
            </a:pPr>
            <a:r>
              <a:rPr lang="en-US" sz="1900" dirty="0">
                <a:solidFill>
                  <a:schemeClr val="tx1"/>
                </a:solidFill>
                <a:latin typeface="+mn-lt"/>
                <a:cs typeface="+mn-cs"/>
              </a:rPr>
              <a:t> ½-1 cup fresh or frozen berries </a:t>
            </a:r>
          </a:p>
          <a:p>
            <a:pPr marL="0" indent="-228600">
              <a:buFont typeface="Arial" panose="020B0604020202020204" pitchFamily="34" charset="0"/>
              <a:buChar char="•"/>
            </a:pPr>
            <a:r>
              <a:rPr lang="en-US" sz="1900" dirty="0">
                <a:solidFill>
                  <a:schemeClr val="tx1"/>
                </a:solidFill>
                <a:latin typeface="+mn-lt"/>
                <a:cs typeface="+mn-cs"/>
              </a:rPr>
              <a:t>1 scoop protein powder </a:t>
            </a:r>
          </a:p>
          <a:p>
            <a:pPr marL="0" indent="-228600">
              <a:buFont typeface="Arial" panose="020B0604020202020204" pitchFamily="34" charset="0"/>
              <a:buChar char="•"/>
            </a:pPr>
            <a:r>
              <a:rPr lang="en-US" sz="1900" dirty="0">
                <a:solidFill>
                  <a:schemeClr val="tx1"/>
                </a:solidFill>
                <a:latin typeface="+mn-lt"/>
                <a:cs typeface="+mn-cs"/>
              </a:rPr>
              <a:t>1 heaped teaspoon nut butter, powdered 	peanut butter or avocado</a:t>
            </a:r>
          </a:p>
          <a:p>
            <a:pPr marL="0" indent="-228600">
              <a:buFont typeface="Arial" panose="020B0604020202020204" pitchFamily="34" charset="0"/>
              <a:buChar char="•"/>
            </a:pPr>
            <a:r>
              <a:rPr lang="en-US" sz="1900" dirty="0">
                <a:solidFill>
                  <a:schemeClr val="tx1"/>
                </a:solidFill>
                <a:latin typeface="+mn-lt"/>
                <a:cs typeface="+mn-cs"/>
              </a:rPr>
              <a:t>1 cup unsweetened almond, coconut 	milk, or non-fat cow’s milk </a:t>
            </a:r>
          </a:p>
          <a:p>
            <a:pPr marL="0" indent="-228600">
              <a:buFont typeface="Arial" panose="020B0604020202020204" pitchFamily="34" charset="0"/>
              <a:buChar char="•"/>
            </a:pPr>
            <a:r>
              <a:rPr lang="en-US" sz="1900" dirty="0">
                <a:solidFill>
                  <a:schemeClr val="tx1"/>
                </a:solidFill>
                <a:latin typeface="+mn-lt"/>
                <a:cs typeface="+mn-cs"/>
              </a:rPr>
              <a:t>Extra water as required to reach a 	smoothie like consistency</a:t>
            </a:r>
          </a:p>
          <a:p>
            <a:pPr marL="0" indent="-228600">
              <a:buFont typeface="Arial" panose="020B0604020202020204" pitchFamily="34" charset="0"/>
              <a:buChar char="•"/>
            </a:pPr>
            <a:r>
              <a:rPr lang="en-US" sz="1900" dirty="0">
                <a:solidFill>
                  <a:schemeClr val="tx1"/>
                </a:solidFill>
                <a:latin typeface="+mn-lt"/>
                <a:cs typeface="+mn-cs"/>
              </a:rPr>
              <a:t>Place ingredients in a blender </a:t>
            </a:r>
          </a:p>
          <a:p>
            <a:pPr marL="0" indent="-228600">
              <a:buFont typeface="Arial" panose="020B0604020202020204" pitchFamily="34" charset="0"/>
              <a:buChar char="•"/>
            </a:pPr>
            <a:r>
              <a:rPr lang="en-US" sz="1900" dirty="0">
                <a:solidFill>
                  <a:schemeClr val="tx1"/>
                </a:solidFill>
                <a:latin typeface="+mn-lt"/>
                <a:cs typeface="+mn-cs"/>
              </a:rPr>
              <a:t>Blend for 30 seconds and serve</a:t>
            </a:r>
          </a:p>
          <a:p>
            <a:pPr indent="-228600">
              <a:buFont typeface="Arial" panose="020B0604020202020204" pitchFamily="34" charset="0"/>
              <a:buChar char="•"/>
            </a:pPr>
            <a:endParaRPr lang="en-US" sz="1100" dirty="0">
              <a:solidFill>
                <a:schemeClr val="tx1"/>
              </a:solidFill>
              <a:latin typeface="+mn-lt"/>
              <a:cs typeface="+mn-cs"/>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0920FBB-4AE6-4E81-89EA-50782950187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354" r="19529" b="-1"/>
          <a:stretch/>
        </p:blipFill>
        <p:spPr>
          <a:xfrm>
            <a:off x="7338086" y="2118000"/>
            <a:ext cx="4065112" cy="3940647"/>
          </a:xfrm>
          <a:prstGeom prst="rect">
            <a:avLst/>
          </a:prstGeom>
        </p:spPr>
      </p:pic>
    </p:spTree>
    <p:extLst>
      <p:ext uri="{BB962C8B-B14F-4D97-AF65-F5344CB8AC3E}">
        <p14:creationId xmlns:p14="http://schemas.microsoft.com/office/powerpoint/2010/main" val="279346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D4A3-5392-4388-A21B-3932F28912DE}"/>
              </a:ext>
            </a:extLst>
          </p:cNvPr>
          <p:cNvSpPr>
            <a:spLocks noGrp="1"/>
          </p:cNvSpPr>
          <p:nvPr>
            <p:ph type="ctrTitle"/>
          </p:nvPr>
        </p:nvSpPr>
        <p:spPr/>
        <p:txBody>
          <a:bodyPr/>
          <a:lstStyle/>
          <a:p>
            <a:pPr algn="ctr"/>
            <a:r>
              <a:rPr lang="en-US" dirty="0"/>
              <a:t>Tips to Add Fiber to Your Meal Plan</a:t>
            </a:r>
          </a:p>
        </p:txBody>
      </p:sp>
      <p:sp>
        <p:nvSpPr>
          <p:cNvPr id="3" name="Content Placeholder 2">
            <a:extLst>
              <a:ext uri="{FF2B5EF4-FFF2-40B4-BE49-F238E27FC236}">
                <a16:creationId xmlns:a16="http://schemas.microsoft.com/office/drawing/2014/main" id="{FE24A6C6-BBE9-4321-9B0E-1D998E890B84}"/>
              </a:ext>
            </a:extLst>
          </p:cNvPr>
          <p:cNvSpPr>
            <a:spLocks noGrp="1"/>
          </p:cNvSpPr>
          <p:nvPr>
            <p:ph idx="1"/>
          </p:nvPr>
        </p:nvSpPr>
        <p:spPr/>
        <p:txBody>
          <a:bodyPr/>
          <a:lstStyle/>
          <a:p>
            <a:r>
              <a:rPr lang="en-US" b="1" dirty="0">
                <a:solidFill>
                  <a:srgbClr val="150221"/>
                </a:solidFill>
              </a:rPr>
              <a:t>Drink a hot beverage or eat hot whole grain cereal in the morning.</a:t>
            </a:r>
          </a:p>
          <a:p>
            <a:r>
              <a:rPr lang="en-US" b="1" dirty="0">
                <a:solidFill>
                  <a:srgbClr val="150221"/>
                </a:solidFill>
              </a:rPr>
              <a:t> Add unprocessed bran to foods. Start with 1 teaspoon bran added to whole grain cereal. </a:t>
            </a:r>
          </a:p>
          <a:p>
            <a:r>
              <a:rPr lang="en-US" b="1" dirty="0">
                <a:solidFill>
                  <a:srgbClr val="150221"/>
                </a:solidFill>
              </a:rPr>
              <a:t>Add ﬂaxseed to foods. Start with 1 tablespoon ground ﬂaxseed added to cereal, nonfat Greek yogurt or plant- based yogurt alternative.  Titrate up to 2 tablespoons as needed.</a:t>
            </a:r>
          </a:p>
          <a:p>
            <a:r>
              <a:rPr lang="en-US" b="1" dirty="0">
                <a:solidFill>
                  <a:srgbClr val="150221"/>
                </a:solidFill>
              </a:rPr>
              <a:t> Eat a few dried, stewed prunes, or 2-3 kiwi to your morning routine</a:t>
            </a:r>
          </a:p>
          <a:p>
            <a:r>
              <a:rPr lang="en-US" b="1" dirty="0">
                <a:solidFill>
                  <a:srgbClr val="150221"/>
                </a:solidFill>
              </a:rPr>
              <a:t>Slowly increase the amount of ﬁber that you eat. Over the span of a few days, you should increase ﬁber by no more than 5 grams (g). </a:t>
            </a:r>
          </a:p>
          <a:p>
            <a:r>
              <a:rPr lang="en-US" b="1" dirty="0">
                <a:solidFill>
                  <a:srgbClr val="150221"/>
                </a:solidFill>
              </a:rPr>
              <a:t>Talk with your Dr about the use of stool softeners and laxatives</a:t>
            </a:r>
          </a:p>
          <a:p>
            <a:r>
              <a:rPr lang="en-US" b="1" dirty="0">
                <a:solidFill>
                  <a:srgbClr val="150221"/>
                </a:solidFill>
              </a:rPr>
              <a:t>Drink smooth move tea before bed.</a:t>
            </a:r>
          </a:p>
        </p:txBody>
      </p:sp>
      <p:sp>
        <p:nvSpPr>
          <p:cNvPr id="4" name="Rectangle 3">
            <a:extLst>
              <a:ext uri="{FF2B5EF4-FFF2-40B4-BE49-F238E27FC236}">
                <a16:creationId xmlns:a16="http://schemas.microsoft.com/office/drawing/2014/main" id="{B2F44FF9-EDB8-4079-8E6A-29613C1069F0}"/>
              </a:ext>
            </a:extLst>
          </p:cNvPr>
          <p:cNvSpPr/>
          <p:nvPr/>
        </p:nvSpPr>
        <p:spPr>
          <a:xfrm>
            <a:off x="3048000" y="2182505"/>
            <a:ext cx="6096000" cy="584775"/>
          </a:xfrm>
          <a:prstGeom prst="rect">
            <a:avLst/>
          </a:prstGeom>
        </p:spPr>
        <p:txBody>
          <a:bodyPr>
            <a:spAutoFit/>
          </a:bodyPr>
          <a:lstStyle/>
          <a:p>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05494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F8B1FE47-C0FD-48B5-88C0-D4CFD2E2D0B8}"/>
              </a:ext>
            </a:extLst>
          </p:cNvPr>
          <p:cNvSpPr>
            <a:spLocks noGrp="1"/>
          </p:cNvSpPr>
          <p:nvPr>
            <p:ph type="ctrTitle"/>
          </p:nvPr>
        </p:nvSpPr>
        <p:spPr>
          <a:xfrm>
            <a:off x="1047280" y="759805"/>
            <a:ext cx="10306520" cy="1325563"/>
          </a:xfrm>
        </p:spPr>
        <p:txBody>
          <a:bodyPr vert="horz" lIns="91440" tIns="45720" rIns="91440" bIns="45720" rtlCol="0" anchor="ctr">
            <a:normAutofit fontScale="90000"/>
          </a:bodyPr>
          <a:lstStyle/>
          <a:p>
            <a:pPr algn="ctr"/>
            <a:r>
              <a:rPr lang="en-US" sz="4000" dirty="0">
                <a:solidFill>
                  <a:srgbClr val="FFFFFF"/>
                </a:solidFill>
                <a:latin typeface="+mj-lt"/>
                <a:cs typeface="+mj-cs"/>
              </a:rPr>
              <a:t>  </a:t>
            </a:r>
            <a:r>
              <a:rPr lang="en-US" sz="4000" dirty="0">
                <a:solidFill>
                  <a:schemeClr val="tx1"/>
                </a:solidFill>
              </a:rPr>
              <a:t>Medicine or Supplement </a:t>
            </a:r>
            <a:br>
              <a:rPr lang="en-US" sz="4000" dirty="0">
                <a:solidFill>
                  <a:schemeClr val="tx1"/>
                </a:solidFill>
              </a:rPr>
            </a:br>
            <a:r>
              <a:rPr lang="en-US" sz="4000" dirty="0">
                <a:solidFill>
                  <a:schemeClr val="tx1"/>
                </a:solidFill>
              </a:rPr>
              <a:t>   Management of Constipation</a:t>
            </a:r>
            <a:br>
              <a:rPr lang="en-US" sz="3200" dirty="0">
                <a:solidFill>
                  <a:schemeClr val="tx1"/>
                </a:solidFill>
              </a:rPr>
            </a:br>
            <a:endParaRPr lang="en-US" sz="4000" dirty="0">
              <a:solidFill>
                <a:srgbClr val="FFFFFF"/>
              </a:solidFill>
              <a:latin typeface="+mj-lt"/>
              <a:cs typeface="+mj-cs"/>
            </a:endParaRPr>
          </a:p>
        </p:txBody>
      </p:sp>
      <p:sp>
        <p:nvSpPr>
          <p:cNvPr id="3" name="Content Placeholder 2">
            <a:extLst>
              <a:ext uri="{FF2B5EF4-FFF2-40B4-BE49-F238E27FC236}">
                <a16:creationId xmlns:a16="http://schemas.microsoft.com/office/drawing/2014/main" id="{4BB58FED-1BB3-4C37-870C-AC86A6C46DEB}"/>
              </a:ext>
            </a:extLst>
          </p:cNvPr>
          <p:cNvSpPr>
            <a:spLocks noGrp="1"/>
          </p:cNvSpPr>
          <p:nvPr>
            <p:ph idx="1"/>
          </p:nvPr>
        </p:nvSpPr>
        <p:spPr>
          <a:xfrm>
            <a:off x="1119322" y="2494450"/>
            <a:ext cx="7048533" cy="4363550"/>
          </a:xfrm>
        </p:spPr>
        <p:txBody>
          <a:bodyPr vert="horz" lIns="91440" tIns="45720" rIns="91440" bIns="45720" rtlCol="0">
            <a:noAutofit/>
          </a:bodyPr>
          <a:lstStyle/>
          <a:p>
            <a:pPr marL="0" indent="0">
              <a:buNone/>
            </a:pPr>
            <a:r>
              <a:rPr lang="en-US" sz="1800" dirty="0">
                <a:solidFill>
                  <a:schemeClr val="tx1"/>
                </a:solidFill>
                <a:latin typeface="+mn-lt"/>
                <a:cs typeface="+mn-cs"/>
              </a:rPr>
              <a:t>	</a:t>
            </a:r>
            <a:r>
              <a:rPr lang="en-US" sz="2400" b="1" dirty="0">
                <a:solidFill>
                  <a:srgbClr val="150221"/>
                </a:solidFill>
                <a:latin typeface="+mn-lt"/>
                <a:cs typeface="+mn-cs"/>
              </a:rPr>
              <a:t>Talk With Your Healthcare Professional</a:t>
            </a:r>
          </a:p>
          <a:p>
            <a:pPr>
              <a:buAutoNum type="arabicPeriod"/>
            </a:pPr>
            <a:r>
              <a:rPr lang="en-US" sz="1800" dirty="0">
                <a:solidFill>
                  <a:srgbClr val="150221"/>
                </a:solidFill>
                <a:latin typeface="+mn-lt"/>
                <a:cs typeface="+mn-cs"/>
              </a:rPr>
              <a:t>Suppository or enemas work within 1 hour</a:t>
            </a:r>
          </a:p>
          <a:p>
            <a:pPr>
              <a:buAutoNum type="arabicPeriod"/>
            </a:pPr>
            <a:r>
              <a:rPr lang="en-US" sz="1800" dirty="0">
                <a:solidFill>
                  <a:srgbClr val="150221"/>
                </a:solidFill>
                <a:latin typeface="+mn-lt"/>
                <a:cs typeface="+mn-cs"/>
              </a:rPr>
              <a:t> A bulk forming product like Metamucil takes several days </a:t>
            </a:r>
          </a:p>
          <a:p>
            <a:pPr>
              <a:buAutoNum type="arabicPeriod"/>
            </a:pPr>
            <a:r>
              <a:rPr lang="en-US" sz="1800" dirty="0">
                <a:solidFill>
                  <a:srgbClr val="150221"/>
                </a:solidFill>
                <a:latin typeface="+mn-lt"/>
                <a:cs typeface="+mn-cs"/>
              </a:rPr>
              <a:t>An osmotic-type laxative like MiraLAX takes several days</a:t>
            </a:r>
          </a:p>
          <a:p>
            <a:pPr>
              <a:buAutoNum type="arabicPeriod"/>
            </a:pPr>
            <a:r>
              <a:rPr lang="en-US" sz="1800" dirty="0">
                <a:solidFill>
                  <a:srgbClr val="150221"/>
                </a:solidFill>
                <a:latin typeface="+mn-lt"/>
                <a:cs typeface="+mn-cs"/>
              </a:rPr>
              <a:t>Magnesium Citrate with a full glass of water</a:t>
            </a:r>
          </a:p>
          <a:p>
            <a:pPr marL="0" indent="0">
              <a:buNone/>
            </a:pPr>
            <a:r>
              <a:rPr lang="en-US" sz="1800" dirty="0">
                <a:solidFill>
                  <a:srgbClr val="150221"/>
                </a:solidFill>
                <a:latin typeface="+mn-lt"/>
                <a:cs typeface="+mn-cs"/>
              </a:rPr>
              <a:t>	 can take a few hours</a:t>
            </a:r>
          </a:p>
          <a:p>
            <a:pPr>
              <a:buAutoNum type="arabicPeriod"/>
            </a:pPr>
            <a:r>
              <a:rPr lang="en-US" sz="1800" dirty="0">
                <a:solidFill>
                  <a:srgbClr val="150221"/>
                </a:solidFill>
                <a:latin typeface="+mn-lt"/>
                <a:cs typeface="+mn-cs"/>
              </a:rPr>
              <a:t>Pelvic floor exercises or biofeedback takes days to weeks</a:t>
            </a:r>
          </a:p>
          <a:p>
            <a:pPr>
              <a:buFont typeface="Wingdings" panose="05000000000000000000" pitchFamily="2" charset="2"/>
              <a:buAutoNum type="arabicPeriod"/>
            </a:pPr>
            <a:r>
              <a:rPr lang="en-US" sz="1800" dirty="0">
                <a:solidFill>
                  <a:srgbClr val="150221"/>
                </a:solidFill>
              </a:rPr>
              <a:t>Stimulant laxative which takes a few hours (use cautiously)</a:t>
            </a:r>
            <a:endParaRPr lang="en-US" sz="1800" dirty="0">
              <a:solidFill>
                <a:srgbClr val="150221"/>
              </a:solidFill>
              <a:latin typeface="+mn-lt"/>
              <a:cs typeface="+mn-cs"/>
            </a:endParaRPr>
          </a:p>
          <a:p>
            <a:pPr marL="0" indent="0">
              <a:buNone/>
            </a:pPr>
            <a:endParaRPr lang="en-US" sz="1800" dirty="0">
              <a:solidFill>
                <a:srgbClr val="150221"/>
              </a:solidFill>
              <a:latin typeface="+mn-lt"/>
              <a:cs typeface="+mn-cs"/>
            </a:endParaRPr>
          </a:p>
          <a:p>
            <a:pPr marL="0" indent="0" algn="ctr">
              <a:buNone/>
            </a:pPr>
            <a:r>
              <a:rPr lang="en-US" sz="1800" dirty="0">
                <a:solidFill>
                  <a:srgbClr val="FF0000"/>
                </a:solidFill>
                <a:latin typeface="+mn-lt"/>
                <a:cs typeface="+mn-cs"/>
              </a:rPr>
              <a:t>Always take to a Dr. if you need to self treat </a:t>
            </a:r>
          </a:p>
          <a:p>
            <a:pPr marL="0" indent="0" algn="ctr">
              <a:buNone/>
            </a:pPr>
            <a:r>
              <a:rPr lang="en-US" sz="1800" dirty="0">
                <a:solidFill>
                  <a:srgbClr val="FF0000"/>
                </a:solidFill>
                <a:latin typeface="+mn-lt"/>
                <a:cs typeface="+mn-cs"/>
              </a:rPr>
              <a:t>constipation more than 1-2 weeks</a:t>
            </a:r>
          </a:p>
        </p:txBody>
      </p:sp>
      <p:pic>
        <p:nvPicPr>
          <p:cNvPr id="6" name="Picture 5" descr="A picture containing person, indoor&#10;&#10;Description automatically generated">
            <a:extLst>
              <a:ext uri="{FF2B5EF4-FFF2-40B4-BE49-F238E27FC236}">
                <a16:creationId xmlns:a16="http://schemas.microsoft.com/office/drawing/2014/main" id="{6A7D9575-18A2-4162-B6C8-D2A7069AF3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0040"/>
          <a:stretch/>
        </p:blipFill>
        <p:spPr>
          <a:xfrm>
            <a:off x="8077160" y="2492376"/>
            <a:ext cx="2824135" cy="2095501"/>
          </a:xfrm>
          <a:prstGeom prst="rect">
            <a:avLst/>
          </a:prstGeom>
        </p:spPr>
      </p:pic>
      <p:sp>
        <p:nvSpPr>
          <p:cNvPr id="4" name="Rectangle 3">
            <a:extLst>
              <a:ext uri="{FF2B5EF4-FFF2-40B4-BE49-F238E27FC236}">
                <a16:creationId xmlns:a16="http://schemas.microsoft.com/office/drawing/2014/main" id="{1D257C4F-A80D-4F9A-AD75-E76865CBFAF2}"/>
              </a:ext>
            </a:extLst>
          </p:cNvPr>
          <p:cNvSpPr/>
          <p:nvPr/>
        </p:nvSpPr>
        <p:spPr>
          <a:xfrm>
            <a:off x="4165600" y="4410965"/>
            <a:ext cx="6096000" cy="369332"/>
          </a:xfrm>
          <a:prstGeom prst="rect">
            <a:avLst/>
          </a:prstGeom>
        </p:spPr>
        <p:txBody>
          <a:bodyPr>
            <a:spAutoFit/>
          </a:bodyPr>
          <a:lstStyle/>
          <a:p>
            <a:pPr>
              <a:spcAft>
                <a:spcPts val="600"/>
              </a:spcAft>
            </a:pPr>
            <a:r>
              <a:rPr lang="en-US" dirty="0">
                <a:solidFill>
                  <a:srgbClr val="444444"/>
                </a:solidFill>
                <a:latin typeface="Source Sans Pro" panose="020B0503030403020204" pitchFamily="34" charset="0"/>
              </a:rPr>
              <a:t>.</a:t>
            </a:r>
            <a:endParaRPr lang="en-US" b="0" i="0" u="none" strike="noStrike" dirty="0">
              <a:solidFill>
                <a:srgbClr val="444444"/>
              </a:solidFill>
              <a:effectLst/>
              <a:latin typeface="Source Sans Pro" panose="020B0503030403020204" pitchFamily="34" charset="0"/>
            </a:endParaRPr>
          </a:p>
        </p:txBody>
      </p:sp>
      <p:sp>
        <p:nvSpPr>
          <p:cNvPr id="7" name="TextBox 6">
            <a:extLst>
              <a:ext uri="{FF2B5EF4-FFF2-40B4-BE49-F238E27FC236}">
                <a16:creationId xmlns:a16="http://schemas.microsoft.com/office/drawing/2014/main" id="{2F812753-96B6-4FB0-BBBF-57BBEF237AC1}"/>
              </a:ext>
            </a:extLst>
          </p:cNvPr>
          <p:cNvSpPr txBox="1"/>
          <p:nvPr/>
        </p:nvSpPr>
        <p:spPr>
          <a:xfrm>
            <a:off x="8167855" y="5855693"/>
            <a:ext cx="27334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betterhealthwhileaging.net/4-steps-to-get-better-medical-advic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74291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7C74B16-ECD3-4EE5-A7DF-30126CEF210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176" t="9091" r="14113"/>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35CDF8-284B-4406-940E-85D1565BD197}"/>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ctr"/>
            <a:r>
              <a:rPr lang="en-US" dirty="0">
                <a:solidFill>
                  <a:schemeClr val="tx1"/>
                </a:solidFill>
                <a:latin typeface="+mj-lt"/>
                <a:cs typeface="+mj-cs"/>
              </a:rPr>
              <a:t>  </a:t>
            </a:r>
            <a:r>
              <a:rPr lang="en-US" sz="3200" dirty="0">
                <a:solidFill>
                  <a:schemeClr val="tx1"/>
                </a:solidFill>
                <a:latin typeface="+mj-lt"/>
                <a:cs typeface="+mj-cs"/>
              </a:rPr>
              <a:t>Drink Enough Fluids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D2CED1-E744-4A40-B90F-1B9D9CEB0B61}"/>
              </a:ext>
            </a:extLst>
          </p:cNvPr>
          <p:cNvSpPr>
            <a:spLocks noGrp="1"/>
          </p:cNvSpPr>
          <p:nvPr>
            <p:ph idx="1"/>
          </p:nvPr>
        </p:nvSpPr>
        <p:spPr>
          <a:xfrm>
            <a:off x="371094" y="2718054"/>
            <a:ext cx="5540608" cy="3207258"/>
          </a:xfrm>
        </p:spPr>
        <p:txBody>
          <a:bodyPr vert="horz" lIns="91440" tIns="45720" rIns="91440" bIns="45720" rtlCol="0" anchor="t">
            <a:normAutofit fontScale="62500" lnSpcReduction="20000"/>
          </a:bodyPr>
          <a:lstStyle/>
          <a:p>
            <a:pPr indent="-228600">
              <a:buFont typeface="Arial" panose="020B0604020202020204" pitchFamily="34" charset="0"/>
              <a:buChar char="•"/>
            </a:pPr>
            <a:r>
              <a:rPr lang="en-US" sz="2900" b="1" dirty="0">
                <a:solidFill>
                  <a:schemeClr val="tx1"/>
                </a:solidFill>
                <a:latin typeface="+mn-lt"/>
                <a:cs typeface="+mn-cs"/>
              </a:rPr>
              <a:t>How much fluid is recommended daily? </a:t>
            </a:r>
            <a:endParaRPr lang="en-US" sz="2900" dirty="0">
              <a:solidFill>
                <a:schemeClr val="tx1"/>
              </a:solidFill>
              <a:latin typeface="+mn-lt"/>
              <a:cs typeface="+mn-cs"/>
            </a:endParaRPr>
          </a:p>
          <a:p>
            <a:pPr indent="-228600">
              <a:buFont typeface="Arial" panose="020B0604020202020204" pitchFamily="34" charset="0"/>
              <a:buChar char="•"/>
            </a:pPr>
            <a:endParaRPr lang="en-US" sz="2900" dirty="0">
              <a:solidFill>
                <a:schemeClr val="tx1"/>
              </a:solidFill>
              <a:latin typeface="+mn-lt"/>
              <a:cs typeface="+mn-cs"/>
            </a:endParaRPr>
          </a:p>
          <a:p>
            <a:pPr indent="-228600">
              <a:buFont typeface="Arial" panose="020B0604020202020204" pitchFamily="34" charset="0"/>
              <a:buChar char="•"/>
            </a:pPr>
            <a:r>
              <a:rPr lang="en-US" sz="2600" dirty="0">
                <a:solidFill>
                  <a:schemeClr val="tx1"/>
                </a:solidFill>
                <a:latin typeface="+mn-lt"/>
                <a:cs typeface="+mn-cs"/>
              </a:rPr>
              <a:t>15.5 cups, 3.7 litters, 124 fluid oz, or approx.1 gallon of fluid per day for men</a:t>
            </a:r>
          </a:p>
          <a:p>
            <a:pPr marL="114300" indent="0">
              <a:buNone/>
            </a:pPr>
            <a:endParaRPr lang="en-US" sz="2600" dirty="0">
              <a:solidFill>
                <a:schemeClr val="tx1"/>
              </a:solidFill>
              <a:latin typeface="+mn-lt"/>
              <a:cs typeface="+mn-cs"/>
            </a:endParaRPr>
          </a:p>
          <a:p>
            <a:pPr indent="-228600">
              <a:buFont typeface="Arial" panose="020B0604020202020204" pitchFamily="34" charset="0"/>
              <a:buChar char="•"/>
            </a:pPr>
            <a:r>
              <a:rPr lang="en-US" sz="2600" dirty="0">
                <a:solidFill>
                  <a:schemeClr val="tx1"/>
                </a:solidFill>
                <a:latin typeface="+mn-lt"/>
                <a:cs typeface="+mn-cs"/>
              </a:rPr>
              <a:t>11.5 cups, 2.7 liters, 92 fluid oz, or approx. ¾ of a gallon of fluid per day for women</a:t>
            </a:r>
          </a:p>
          <a:p>
            <a:pPr indent="-228600">
              <a:buFont typeface="Arial" panose="020B0604020202020204" pitchFamily="34" charset="0"/>
              <a:buChar char="•"/>
            </a:pPr>
            <a:endParaRPr lang="en-US" sz="2600" dirty="0">
              <a:solidFill>
                <a:schemeClr val="tx1"/>
              </a:solidFill>
              <a:latin typeface="+mn-lt"/>
              <a:cs typeface="+mn-cs"/>
            </a:endParaRPr>
          </a:p>
          <a:p>
            <a:pPr indent="-228600">
              <a:buFont typeface="Arial" panose="020B0604020202020204" pitchFamily="34" charset="0"/>
              <a:buChar char="•"/>
            </a:pPr>
            <a:r>
              <a:rPr lang="en-US" sz="2600" dirty="0">
                <a:solidFill>
                  <a:schemeClr val="tx1"/>
                </a:solidFill>
                <a:latin typeface="+mn-lt"/>
                <a:cs typeface="+mn-cs"/>
              </a:rPr>
              <a:t>*If you have heart failure, please ask your 	cardiologist how much fluid </a:t>
            </a:r>
          </a:p>
          <a:p>
            <a:pPr marL="0" indent="0">
              <a:buNone/>
            </a:pPr>
            <a:r>
              <a:rPr lang="en-US" sz="2600" dirty="0">
                <a:solidFill>
                  <a:schemeClr val="tx1"/>
                </a:solidFill>
                <a:latin typeface="+mn-lt"/>
                <a:cs typeface="+mn-cs"/>
              </a:rPr>
              <a:t>	you should have each day. </a:t>
            </a:r>
          </a:p>
          <a:p>
            <a:pPr marL="685800" lvl="2"/>
            <a:r>
              <a:rPr lang="en-US" sz="2600" dirty="0">
                <a:solidFill>
                  <a:schemeClr val="tx1"/>
                </a:solidFill>
                <a:latin typeface="+mn-lt"/>
              </a:rPr>
              <a:t>			</a:t>
            </a:r>
            <a:r>
              <a:rPr lang="en-US" sz="1600" dirty="0">
                <a:solidFill>
                  <a:schemeClr val="tx1"/>
                </a:solidFill>
                <a:latin typeface="+mn-lt"/>
              </a:rPr>
              <a:t>	</a:t>
            </a:r>
            <a:r>
              <a:rPr lang="en-US" sz="1200" dirty="0">
                <a:solidFill>
                  <a:schemeClr val="tx1"/>
                </a:solidFill>
                <a:latin typeface="+mn-lt"/>
              </a:rPr>
              <a:t>	</a:t>
            </a:r>
          </a:p>
          <a:p>
            <a:pPr indent="-228600">
              <a:buFont typeface="Arial" panose="020B0604020202020204" pitchFamily="34" charset="0"/>
              <a:buChar char="•"/>
            </a:pPr>
            <a:endParaRPr lang="en-US" sz="1200" dirty="0">
              <a:solidFill>
                <a:schemeClr val="tx1"/>
              </a:solidFill>
              <a:latin typeface="+mn-lt"/>
              <a:cs typeface="+mn-cs"/>
            </a:endParaRPr>
          </a:p>
        </p:txBody>
      </p:sp>
    </p:spTree>
    <p:extLst>
      <p:ext uri="{BB962C8B-B14F-4D97-AF65-F5344CB8AC3E}">
        <p14:creationId xmlns:p14="http://schemas.microsoft.com/office/powerpoint/2010/main" val="16970227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54ED0B-C1E0-4F6B-93CE-64A7DC4685C0}"/>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r>
              <a:rPr lang="en-US" sz="3600" dirty="0">
                <a:solidFill>
                  <a:schemeClr val="tx1"/>
                </a:solidFill>
                <a:latin typeface="+mj-lt"/>
                <a:cs typeface="+mj-cs"/>
              </a:rPr>
              <a:t>Stay Active to Keep it MOVING…………..</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1214CC3-A347-4EA3-BC47-57B0C52C3E37}"/>
              </a:ext>
            </a:extLst>
          </p:cNvPr>
          <p:cNvSpPr/>
          <p:nvPr/>
        </p:nvSpPr>
        <p:spPr>
          <a:xfrm>
            <a:off x="590719" y="2330505"/>
            <a:ext cx="4559425" cy="3979585"/>
          </a:xfrm>
          <a:prstGeom prst="rect">
            <a:avLst/>
          </a:prstGeom>
        </p:spPr>
        <p:txBody>
          <a:bodyPr vert="horz" lIns="91440" tIns="45720" rIns="91440" bIns="45720" rtlCol="0" anchor="ctr">
            <a:normAutofit lnSpcReduction="10000"/>
          </a:bodyPr>
          <a:lstStyle/>
          <a:p>
            <a:pPr>
              <a:lnSpc>
                <a:spcPct val="90000"/>
              </a:lnSpc>
              <a:spcAft>
                <a:spcPts val="600"/>
              </a:spcAft>
            </a:pPr>
            <a:r>
              <a:rPr lang="en-US" sz="2400" b="1" dirty="0"/>
              <a:t>Exercise gets going… </a:t>
            </a:r>
            <a:r>
              <a:rPr lang="en-US" sz="2400" b="1" dirty="0">
                <a:sym typeface="Wingdings" panose="05000000000000000000" pitchFamily="2" charset="2"/>
              </a:rPr>
              <a:t></a:t>
            </a:r>
            <a:endParaRPr lang="en-US" sz="2400" b="1" dirty="0"/>
          </a:p>
          <a:p>
            <a:pPr>
              <a:lnSpc>
                <a:spcPct val="90000"/>
              </a:lnSpc>
              <a:spcAft>
                <a:spcPts val="600"/>
              </a:spcAft>
            </a:pPr>
            <a:endParaRPr lang="en-US" sz="2400" b="1" dirty="0"/>
          </a:p>
          <a:p>
            <a:pPr indent="-228600">
              <a:lnSpc>
                <a:spcPct val="90000"/>
              </a:lnSpc>
              <a:spcAft>
                <a:spcPts val="600"/>
              </a:spcAft>
              <a:buFont typeface="Arial" panose="020B0604020202020204" pitchFamily="34" charset="0"/>
              <a:buChar char="•"/>
            </a:pPr>
            <a:r>
              <a:rPr lang="en-US" sz="2400" dirty="0"/>
              <a:t>Downtime increases your risk 	of constipation</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Your body needs to be 	generally active</a:t>
            </a:r>
          </a:p>
          <a:p>
            <a:pPr>
              <a:lnSpc>
                <a:spcPct val="90000"/>
              </a:lnSpc>
              <a:spcAft>
                <a:spcPts val="600"/>
              </a:spcAft>
            </a:pPr>
            <a:r>
              <a:rPr lang="en-US" sz="2400" dirty="0"/>
              <a:t>	    </a:t>
            </a:r>
          </a:p>
          <a:p>
            <a:pPr indent="-228600">
              <a:lnSpc>
                <a:spcPct val="90000"/>
              </a:lnSpc>
              <a:spcAft>
                <a:spcPts val="600"/>
              </a:spcAft>
              <a:buFont typeface="Arial" panose="020B0604020202020204" pitchFamily="34" charset="0"/>
              <a:buChar char="•"/>
            </a:pPr>
            <a:r>
              <a:rPr lang="en-US" sz="2400" dirty="0"/>
              <a:t>Plus 150-300 minutes of 	continuous movement 	per week</a:t>
            </a:r>
          </a:p>
          <a:p>
            <a:pPr indent="-228600">
              <a:lnSpc>
                <a:spcPct val="90000"/>
              </a:lnSpc>
              <a:spcAft>
                <a:spcPts val="600"/>
              </a:spcAft>
              <a:buFont typeface="Arial" panose="020B0604020202020204" pitchFamily="34" charset="0"/>
              <a:buChar char="•"/>
            </a:pPr>
            <a:endParaRPr lang="en-US" sz="1900" dirty="0"/>
          </a:p>
          <a:p>
            <a:pPr>
              <a:lnSpc>
                <a:spcPct val="90000"/>
              </a:lnSpc>
              <a:spcAft>
                <a:spcPts val="600"/>
              </a:spcAft>
            </a:pPr>
            <a:endParaRPr lang="en-US" sz="1900" b="0" i="0" u="none" strike="noStrike" dirty="0">
              <a:effectLst/>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ree, outdoor, ground, walking&#10;&#10;Description automatically generated">
            <a:extLst>
              <a:ext uri="{FF2B5EF4-FFF2-40B4-BE49-F238E27FC236}">
                <a16:creationId xmlns:a16="http://schemas.microsoft.com/office/drawing/2014/main" id="{66A499D9-5779-4091-9408-373C02E5D2F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8974" r="12168" b="1"/>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E06EBE6E-585F-4AB3-9272-4E63D51604FA}"/>
              </a:ext>
            </a:extLst>
          </p:cNvPr>
          <p:cNvSpPr txBox="1"/>
          <p:nvPr/>
        </p:nvSpPr>
        <p:spPr>
          <a:xfrm>
            <a:off x="8987152" y="5858593"/>
            <a:ext cx="241604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fabiusmaximus.com/2020/04/10/covid-19-reveals-an-elderly-doddering-america/">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22388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t>Constipation &amp; CVD Health</a:t>
            </a:r>
          </a:p>
        </p:txBody>
      </p:sp>
      <p:sp>
        <p:nvSpPr>
          <p:cNvPr id="4" name="Rectangle 3">
            <a:extLst>
              <a:ext uri="{FF2B5EF4-FFF2-40B4-BE49-F238E27FC236}">
                <a16:creationId xmlns:a16="http://schemas.microsoft.com/office/drawing/2014/main" id="{7B555102-7787-4C1B-9E3E-446B761DBAAD}"/>
              </a:ext>
            </a:extLst>
          </p:cNvPr>
          <p:cNvSpPr/>
          <p:nvPr/>
        </p:nvSpPr>
        <p:spPr>
          <a:xfrm>
            <a:off x="1100379" y="1895910"/>
            <a:ext cx="9991241" cy="830997"/>
          </a:xfrm>
          <a:prstGeom prst="rect">
            <a:avLst/>
          </a:prstGeom>
        </p:spPr>
        <p:txBody>
          <a:bodyPr wrap="square">
            <a:spAutoFit/>
          </a:bodyPr>
          <a:lstStyle/>
          <a:p>
            <a:r>
              <a:rPr lang="en-US" sz="4800" dirty="0"/>
              <a:t>Margie Junker MS, RDN, CDCES</a:t>
            </a:r>
          </a:p>
        </p:txBody>
      </p:sp>
      <p:sp>
        <p:nvSpPr>
          <p:cNvPr id="7" name="TextBox 6">
            <a:extLst>
              <a:ext uri="{FF2B5EF4-FFF2-40B4-BE49-F238E27FC236}">
                <a16:creationId xmlns:a16="http://schemas.microsoft.com/office/drawing/2014/main" id="{5380E047-3742-4F91-B8C7-2D016A646872}"/>
              </a:ext>
            </a:extLst>
          </p:cNvPr>
          <p:cNvSpPr txBox="1"/>
          <p:nvPr/>
        </p:nvSpPr>
        <p:spPr>
          <a:xfrm>
            <a:off x="5882543" y="713729"/>
            <a:ext cx="4503401" cy="230832"/>
          </a:xfrm>
          <a:prstGeom prst="rect">
            <a:avLst/>
          </a:prstGeom>
          <a:noFill/>
        </p:spPr>
        <p:txBody>
          <a:bodyPr wrap="square" rtlCol="0">
            <a:spAutoFit/>
          </a:bodyPr>
          <a:lstStyle/>
          <a:p>
            <a:r>
              <a:rPr lang="en-US" sz="900" dirty="0">
                <a:hlinkClick r:id="rId3" tooltip="https://www.freeimageslive.co.uk/free_stock_image/love-heart-3d-jpg"/>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11" name="TextBox 10">
            <a:extLst>
              <a:ext uri="{FF2B5EF4-FFF2-40B4-BE49-F238E27FC236}">
                <a16:creationId xmlns:a16="http://schemas.microsoft.com/office/drawing/2014/main" id="{0585421E-A28E-4F99-8B2A-D4D9F6008FF9}"/>
              </a:ext>
            </a:extLst>
          </p:cNvPr>
          <p:cNvSpPr txBox="1"/>
          <p:nvPr/>
        </p:nvSpPr>
        <p:spPr>
          <a:xfrm>
            <a:off x="7208875" y="5888038"/>
            <a:ext cx="3455582" cy="230832"/>
          </a:xfrm>
          <a:prstGeom prst="rect">
            <a:avLst/>
          </a:prstGeom>
          <a:noFill/>
        </p:spPr>
        <p:txBody>
          <a:bodyPr wrap="square" rtlCol="0">
            <a:spAutoFit/>
          </a:bodyPr>
          <a:lstStyle/>
          <a:p>
            <a:r>
              <a:rPr lang="en-US" sz="900" dirty="0">
                <a:hlinkClick r:id="rId5" tooltip="https://whenwomeninspire.com/2017/08/20/lifestyle-tips-maintain-healthy-heart/"/>
              </a:rPr>
              <a:t>This Photo</a:t>
            </a:r>
            <a:r>
              <a:rPr lang="en-US" sz="900" dirty="0"/>
              <a:t> by Unknown Author is licensed under </a:t>
            </a:r>
            <a:r>
              <a:rPr lang="en-US" sz="900" dirty="0">
                <a:hlinkClick r:id="rId6" tooltip="https://creativecommons.org/licenses/by-nc-nd/3.0/"/>
              </a:rPr>
              <a:t>CC BY-NC-ND</a:t>
            </a:r>
            <a:endParaRPr lang="en-US" sz="900" dirty="0"/>
          </a:p>
        </p:txBody>
      </p:sp>
      <p:pic>
        <p:nvPicPr>
          <p:cNvPr id="17" name="Content Placeholder 16" descr="A close up of many different types of food&#10;&#10;Description automatically generated">
            <a:extLst>
              <a:ext uri="{FF2B5EF4-FFF2-40B4-BE49-F238E27FC236}">
                <a16:creationId xmlns:a16="http://schemas.microsoft.com/office/drawing/2014/main" id="{5064B387-9061-4B86-A771-86D0CC7B6D78}"/>
              </a:ext>
            </a:extLst>
          </p:cNvPr>
          <p:cNvPicPr>
            <a:picLocks noGrp="1" noChangeAspect="1"/>
          </p:cNvPicPr>
          <p:nvPr>
            <p:ph idx="1"/>
          </p:nvPr>
        </p:nvPicPr>
        <p:blipFill>
          <a:blip r:embed="rId7">
            <a:extLst>
              <a:ext uri="{837473B0-CC2E-450A-ABE3-18F120FF3D39}">
                <a1611:picAttrSrcUrl xmlns:a1611="http://schemas.microsoft.com/office/drawing/2016/11/main" r:id="rId8"/>
              </a:ext>
            </a:extLst>
          </a:blip>
          <a:stretch>
            <a:fillRect/>
          </a:stretch>
        </p:blipFill>
        <p:spPr>
          <a:xfrm>
            <a:off x="1527543" y="3754854"/>
            <a:ext cx="9971088" cy="2248600"/>
          </a:xfrm>
        </p:spPr>
      </p:pic>
      <p:sp>
        <p:nvSpPr>
          <p:cNvPr id="18" name="TextBox 17">
            <a:extLst>
              <a:ext uri="{FF2B5EF4-FFF2-40B4-BE49-F238E27FC236}">
                <a16:creationId xmlns:a16="http://schemas.microsoft.com/office/drawing/2014/main" id="{9302557F-5645-49A0-B3F5-226D128DBD89}"/>
              </a:ext>
            </a:extLst>
          </p:cNvPr>
          <p:cNvSpPr txBox="1"/>
          <p:nvPr/>
        </p:nvSpPr>
        <p:spPr>
          <a:xfrm>
            <a:off x="1397000" y="5586137"/>
            <a:ext cx="9971088" cy="230832"/>
          </a:xfrm>
          <a:prstGeom prst="rect">
            <a:avLst/>
          </a:prstGeom>
          <a:noFill/>
        </p:spPr>
        <p:txBody>
          <a:bodyPr wrap="square" rtlCol="0">
            <a:spAutoFit/>
          </a:bodyPr>
          <a:lstStyle/>
          <a:p>
            <a:r>
              <a:rPr lang="en-US" sz="900" dirty="0">
                <a:hlinkClick r:id="rId8" tooltip="http://www.pngall.com/vegetable-png"/>
              </a:rPr>
              <a:t>This Photo</a:t>
            </a:r>
            <a:r>
              <a:rPr lang="en-US" sz="900" dirty="0"/>
              <a:t> by Unknown Author is licensed under </a:t>
            </a:r>
            <a:r>
              <a:rPr lang="en-US" sz="900" dirty="0">
                <a:hlinkClick r:id="rId9" tooltip="https://creativecommons.org/licenses/by-nc/3.0/"/>
              </a:rPr>
              <a:t>CC BY-NC</a:t>
            </a:r>
            <a:endParaRPr lang="en-US" sz="900" dirty="0"/>
          </a:p>
        </p:txBody>
      </p:sp>
    </p:spTree>
    <p:extLst>
      <p:ext uri="{BB962C8B-B14F-4D97-AF65-F5344CB8AC3E}">
        <p14:creationId xmlns:p14="http://schemas.microsoft.com/office/powerpoint/2010/main" val="207348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490AD75-360B-4D32-8377-8285740E631D}"/>
              </a:ext>
            </a:extLst>
          </p:cNvPr>
          <p:cNvSpPr>
            <a:spLocks noGrp="1"/>
          </p:cNvSpPr>
          <p:nvPr>
            <p:ph type="ctr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latin typeface="+mj-lt"/>
                <a:cs typeface="+mj-cs"/>
              </a:rPr>
              <a:t>Stress &amp; Constipation – The Vicious Circle</a:t>
            </a:r>
          </a:p>
        </p:txBody>
      </p:sp>
      <p:sp>
        <p:nvSpPr>
          <p:cNvPr id="3" name="Content Placeholder 2">
            <a:extLst>
              <a:ext uri="{FF2B5EF4-FFF2-40B4-BE49-F238E27FC236}">
                <a16:creationId xmlns:a16="http://schemas.microsoft.com/office/drawing/2014/main" id="{E2105193-30C4-4232-AEFB-DADD4F1E48CF}"/>
              </a:ext>
            </a:extLst>
          </p:cNvPr>
          <p:cNvSpPr>
            <a:spLocks noGrp="1"/>
          </p:cNvSpPr>
          <p:nvPr>
            <p:ph idx="1"/>
          </p:nvPr>
        </p:nvSpPr>
        <p:spPr>
          <a:xfrm>
            <a:off x="1424903" y="2494450"/>
            <a:ext cx="5991619" cy="4363550"/>
          </a:xfrm>
        </p:spPr>
        <p:txBody>
          <a:bodyPr vert="horz" lIns="91440" tIns="45720" rIns="91440" bIns="45720" rtlCol="0">
            <a:normAutofit/>
          </a:bodyPr>
          <a:lstStyle/>
          <a:p>
            <a:pPr marL="0" indent="0">
              <a:buNone/>
            </a:pPr>
            <a:r>
              <a:rPr lang="en-US" b="1" dirty="0">
                <a:solidFill>
                  <a:schemeClr val="tx1"/>
                </a:solidFill>
                <a:latin typeface="+mn-lt"/>
                <a:cs typeface="+mn-cs"/>
              </a:rPr>
              <a:t>Most of your bodily functions are controlled by</a:t>
            </a:r>
            <a:r>
              <a:rPr lang="en-US" dirty="0">
                <a:solidFill>
                  <a:schemeClr val="tx1"/>
                </a:solidFill>
                <a:latin typeface="+mn-lt"/>
                <a:cs typeface="+mn-cs"/>
              </a:rPr>
              <a:t>:</a:t>
            </a:r>
          </a:p>
          <a:p>
            <a:pPr marL="114300" indent="0">
              <a:buNone/>
            </a:pPr>
            <a:endParaRPr lang="en-US" sz="1800" dirty="0">
              <a:solidFill>
                <a:schemeClr val="tx1"/>
              </a:solidFill>
              <a:latin typeface="+mn-lt"/>
              <a:cs typeface="+mn-cs"/>
            </a:endParaRPr>
          </a:p>
          <a:p>
            <a:pPr marL="114300" indent="0">
              <a:buNone/>
            </a:pPr>
            <a:r>
              <a:rPr lang="en-US" sz="1800" dirty="0">
                <a:solidFill>
                  <a:schemeClr val="tx1"/>
                </a:solidFill>
                <a:latin typeface="+mn-lt"/>
                <a:cs typeface="+mn-cs"/>
              </a:rPr>
              <a:t>The autonomic nervous system, a network of nerves connecting the brain to major organs.  This system prepares your body for fight-or-flight emergencies and high-anxiety situations. </a:t>
            </a:r>
          </a:p>
          <a:p>
            <a:pPr marL="114300" indent="0">
              <a:buNone/>
            </a:pPr>
            <a:r>
              <a:rPr lang="en-US" sz="1800" dirty="0">
                <a:solidFill>
                  <a:schemeClr val="tx1"/>
                </a:solidFill>
                <a:latin typeface="+mn-lt"/>
                <a:cs typeface="+mn-cs"/>
              </a:rPr>
              <a:t>Another part of autonomic nervous system helps calm your body down after anxiety.   It also prepares your body for digestion by signaling the enteric nervous system located in your gastrointestinal tract. </a:t>
            </a:r>
          </a:p>
          <a:p>
            <a:pPr marL="0" indent="0" algn="ctr">
              <a:buNone/>
            </a:pPr>
            <a:r>
              <a:rPr lang="en-US" sz="1800" b="1" dirty="0">
                <a:solidFill>
                  <a:schemeClr val="tx1"/>
                </a:solidFill>
                <a:latin typeface="+mn-lt"/>
                <a:cs typeface="+mn-cs"/>
              </a:rPr>
              <a:t>Stress can cause constipation.</a:t>
            </a:r>
          </a:p>
          <a:p>
            <a:pPr marL="0" indent="0" algn="ctr">
              <a:buNone/>
            </a:pPr>
            <a:r>
              <a:rPr lang="en-US" sz="1800" b="1" dirty="0">
                <a:solidFill>
                  <a:schemeClr val="tx1"/>
                </a:solidFill>
                <a:latin typeface="+mn-lt"/>
                <a:cs typeface="+mn-cs"/>
              </a:rPr>
              <a:t>constipation can cause stress.   </a:t>
            </a:r>
          </a:p>
          <a:p>
            <a:pPr marL="0" indent="-228600">
              <a:buFont typeface="Arial" panose="020B0604020202020204" pitchFamily="34" charset="0"/>
              <a:buChar char="•"/>
            </a:pPr>
            <a:endParaRPr lang="en-US" sz="1300" dirty="0">
              <a:solidFill>
                <a:schemeClr val="tx1"/>
              </a:solidFill>
              <a:latin typeface="+mn-lt"/>
              <a:cs typeface="+mn-cs"/>
            </a:endParaRPr>
          </a:p>
        </p:txBody>
      </p:sp>
      <p:pic>
        <p:nvPicPr>
          <p:cNvPr id="5" name="Picture 4" descr="Diagram&#10;&#10;Description automatically generated">
            <a:extLst>
              <a:ext uri="{FF2B5EF4-FFF2-40B4-BE49-F238E27FC236}">
                <a16:creationId xmlns:a16="http://schemas.microsoft.com/office/drawing/2014/main" id="{CB8EF5B8-1FE9-4CDB-B4C3-2FC2DEBE5AE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381" r="6473" b="-1"/>
          <a:stretch/>
        </p:blipFill>
        <p:spPr>
          <a:xfrm>
            <a:off x="7416523" y="2795851"/>
            <a:ext cx="3726398" cy="2764978"/>
          </a:xfrm>
          <a:prstGeom prst="rect">
            <a:avLst/>
          </a:prstGeom>
        </p:spPr>
      </p:pic>
      <p:sp>
        <p:nvSpPr>
          <p:cNvPr id="6" name="TextBox 5">
            <a:extLst>
              <a:ext uri="{FF2B5EF4-FFF2-40B4-BE49-F238E27FC236}">
                <a16:creationId xmlns:a16="http://schemas.microsoft.com/office/drawing/2014/main" id="{D2B6294F-E084-45D1-8146-01D96B29F54E}"/>
              </a:ext>
            </a:extLst>
          </p:cNvPr>
          <p:cNvSpPr txBox="1"/>
          <p:nvPr/>
        </p:nvSpPr>
        <p:spPr>
          <a:xfrm>
            <a:off x="8485250" y="5855693"/>
            <a:ext cx="241604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gutscharity.org.uk/2020/01/calling-all-guardians-of-the-gut/">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82634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CC2ED-DE4D-4748-8131-6511119018CD}"/>
              </a:ext>
            </a:extLst>
          </p:cNvPr>
          <p:cNvSpPr>
            <a:spLocks noGrp="1"/>
          </p:cNvSpPr>
          <p:nvPr>
            <p:ph type="ctrTitle"/>
          </p:nvPr>
        </p:nvSpPr>
        <p:spPr>
          <a:xfrm>
            <a:off x="938907" y="402336"/>
            <a:ext cx="5217172" cy="1169137"/>
          </a:xfrm>
        </p:spPr>
        <p:txBody>
          <a:bodyPr vert="horz" lIns="91440" tIns="45720" rIns="91440" bIns="45720" rtlCol="0" anchor="b">
            <a:normAutofit/>
          </a:bodyPr>
          <a:lstStyle/>
          <a:p>
            <a:r>
              <a:rPr lang="en-US" sz="3700" dirty="0">
                <a:latin typeface="+mj-lt"/>
                <a:cs typeface="+mj-cs"/>
              </a:rPr>
              <a:t>       Don’t Be Too Busy 		To Poop!</a:t>
            </a:r>
          </a:p>
        </p:txBody>
      </p:sp>
      <p:grpSp>
        <p:nvGrpSpPr>
          <p:cNvPr id="79" name="Graphic 38">
            <a:extLst>
              <a:ext uri="{FF2B5EF4-FFF2-40B4-BE49-F238E27FC236}">
                <a16:creationId xmlns:a16="http://schemas.microsoft.com/office/drawing/2014/main" id="{7F54B1E7-DA9D-4422-98EA-A4C079A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22669" y="824532"/>
            <a:ext cx="1910252" cy="709660"/>
            <a:chOff x="2267504" y="2540250"/>
            <a:chExt cx="1990951" cy="739640"/>
          </a:xfrm>
          <a:solidFill>
            <a:schemeClr val="bg1"/>
          </a:solidFill>
        </p:grpSpPr>
        <p:sp>
          <p:nvSpPr>
            <p:cNvPr id="80" name="Freeform: Shape 42">
              <a:extLst>
                <a:ext uri="{FF2B5EF4-FFF2-40B4-BE49-F238E27FC236}">
                  <a16:creationId xmlns:a16="http://schemas.microsoft.com/office/drawing/2014/main" id="{13681A6B-8745-4B5F-9106-8375152B5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81" name="Freeform: Shape 43">
              <a:extLst>
                <a:ext uri="{FF2B5EF4-FFF2-40B4-BE49-F238E27FC236}">
                  <a16:creationId xmlns:a16="http://schemas.microsoft.com/office/drawing/2014/main" id="{728FA7BA-0A88-455D-9C83-95E77FCE2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266AE69-47C3-4C61-9D7E-8F045C68879F}"/>
              </a:ext>
            </a:extLst>
          </p:cNvPr>
          <p:cNvSpPr>
            <a:spLocks noGrp="1"/>
          </p:cNvSpPr>
          <p:nvPr>
            <p:ph idx="1"/>
          </p:nvPr>
        </p:nvSpPr>
        <p:spPr>
          <a:xfrm>
            <a:off x="938906" y="1973809"/>
            <a:ext cx="5217173" cy="4129256"/>
          </a:xfrm>
        </p:spPr>
        <p:txBody>
          <a:bodyPr vert="horz" lIns="91440" tIns="45720" rIns="91440" bIns="45720" rtlCol="0">
            <a:normAutofit/>
          </a:bodyPr>
          <a:lstStyle/>
          <a:p>
            <a:pPr marL="0" indent="-228600">
              <a:buFont typeface="Arial" panose="020B0604020202020204" pitchFamily="34" charset="0"/>
              <a:buChar char="•"/>
            </a:pPr>
            <a:r>
              <a:rPr lang="en-US" sz="2400" dirty="0">
                <a:solidFill>
                  <a:schemeClr val="bg1"/>
                </a:solidFill>
                <a:latin typeface="+mn-lt"/>
                <a:cs typeface="+mn-cs"/>
              </a:rPr>
              <a:t>Do you feel too busy to go? </a:t>
            </a:r>
          </a:p>
          <a:p>
            <a:pPr marL="0" indent="-228600">
              <a:buFont typeface="Arial" panose="020B0604020202020204" pitchFamily="34" charset="0"/>
              <a:buChar char="•"/>
            </a:pPr>
            <a:r>
              <a:rPr lang="en-US" sz="2400" dirty="0">
                <a:solidFill>
                  <a:schemeClr val="bg1"/>
                </a:solidFill>
                <a:latin typeface="+mn-lt"/>
                <a:cs typeface="+mn-cs"/>
              </a:rPr>
              <a:t>Ignoring the urge can make 	constipation worse.</a:t>
            </a:r>
          </a:p>
          <a:p>
            <a:pPr marL="0" indent="-228600">
              <a:buFont typeface="Arial" panose="020B0604020202020204" pitchFamily="34" charset="0"/>
              <a:buChar char="•"/>
            </a:pPr>
            <a:r>
              <a:rPr lang="en-US" sz="2400" dirty="0">
                <a:solidFill>
                  <a:schemeClr val="bg1"/>
                </a:solidFill>
                <a:latin typeface="+mn-lt"/>
                <a:cs typeface="+mn-cs"/>
              </a:rPr>
              <a:t> Set aside time after breakfast or 	another meal for a bowel 	movement, when these 	signals are strongest.</a:t>
            </a:r>
          </a:p>
          <a:p>
            <a:pPr marL="0" indent="-228600">
              <a:buFont typeface="Arial" panose="020B0604020202020204" pitchFamily="34" charset="0"/>
              <a:buChar char="•"/>
            </a:pPr>
            <a:r>
              <a:rPr lang="en-US" sz="2400" dirty="0">
                <a:solidFill>
                  <a:schemeClr val="bg1"/>
                </a:solidFill>
                <a:latin typeface="+mn-lt"/>
                <a:cs typeface="+mn-cs"/>
              </a:rPr>
              <a:t>No matter when nature calls, 	answer.</a:t>
            </a:r>
          </a:p>
          <a:p>
            <a:pPr marL="0" indent="0">
              <a:buNone/>
            </a:pPr>
            <a:r>
              <a:rPr lang="en-US" sz="2400" dirty="0">
                <a:solidFill>
                  <a:schemeClr val="bg1"/>
                </a:solidFill>
                <a:latin typeface="+mn-lt"/>
                <a:cs typeface="+mn-cs"/>
              </a:rPr>
              <a:t>                            </a:t>
            </a:r>
          </a:p>
          <a:p>
            <a:pPr indent="-228600">
              <a:buFont typeface="Arial" panose="020B0604020202020204" pitchFamily="34" charset="0"/>
              <a:buChar char="•"/>
            </a:pPr>
            <a:endParaRPr lang="en-US" dirty="0">
              <a:solidFill>
                <a:schemeClr val="bg1"/>
              </a:solidFill>
              <a:latin typeface="+mn-lt"/>
              <a:cs typeface="+mn-cs"/>
            </a:endParaRPr>
          </a:p>
        </p:txBody>
      </p:sp>
      <p:sp>
        <p:nvSpPr>
          <p:cNvPr id="82" name="Oval 45">
            <a:extLst>
              <a:ext uri="{FF2B5EF4-FFF2-40B4-BE49-F238E27FC236}">
                <a16:creationId xmlns:a16="http://schemas.microsoft.com/office/drawing/2014/main" id="{3F785A8F-002E-4E7C-A4EE-0423F2448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045" y="380207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Oval 47">
            <a:extLst>
              <a:ext uri="{FF2B5EF4-FFF2-40B4-BE49-F238E27FC236}">
                <a16:creationId xmlns:a16="http://schemas.microsoft.com/office/drawing/2014/main" id="{5552F9A4-B078-4FA2-A29A-E70F6045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045" y="380207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a:extLst>
              <a:ext uri="{FF2B5EF4-FFF2-40B4-BE49-F238E27FC236}">
                <a16:creationId xmlns:a16="http://schemas.microsoft.com/office/drawing/2014/main" id="{8B706444-94A3-4DED-8FBF-797FAFDA3CC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a:stretch/>
        </p:blipFill>
        <p:spPr>
          <a:xfrm>
            <a:off x="7572995" y="1820333"/>
            <a:ext cx="3217333" cy="3217333"/>
          </a:xfrm>
          <a:prstGeom prst="rect">
            <a:avLst/>
          </a:prstGeom>
        </p:spPr>
      </p:pic>
      <p:grpSp>
        <p:nvGrpSpPr>
          <p:cNvPr id="84" name="Graphic 4">
            <a:extLst>
              <a:ext uri="{FF2B5EF4-FFF2-40B4-BE49-F238E27FC236}">
                <a16:creationId xmlns:a16="http://schemas.microsoft.com/office/drawing/2014/main" id="{E7EEFC47-5A1A-4BC0-9CCE-8E2F1C8837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35753" y="4898353"/>
            <a:ext cx="975169" cy="975171"/>
            <a:chOff x="5829300" y="3162300"/>
            <a:chExt cx="532256" cy="532257"/>
          </a:xfrm>
          <a:solidFill>
            <a:schemeClr val="bg1"/>
          </a:solidFill>
        </p:grpSpPr>
        <p:sp>
          <p:nvSpPr>
            <p:cNvPr id="85" name="Freeform: Shape 50">
              <a:extLst>
                <a:ext uri="{FF2B5EF4-FFF2-40B4-BE49-F238E27FC236}">
                  <a16:creationId xmlns:a16="http://schemas.microsoft.com/office/drawing/2014/main" id="{569E79C8-38A5-45F9-945F-935B05661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86" name="Freeform: Shape 51">
              <a:extLst>
                <a:ext uri="{FF2B5EF4-FFF2-40B4-BE49-F238E27FC236}">
                  <a16:creationId xmlns:a16="http://schemas.microsoft.com/office/drawing/2014/main" id="{1F23F4A9-D368-45FC-BE17-5AE7B3D2B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87" name="Freeform: Shape 52">
              <a:extLst>
                <a:ext uri="{FF2B5EF4-FFF2-40B4-BE49-F238E27FC236}">
                  <a16:creationId xmlns:a16="http://schemas.microsoft.com/office/drawing/2014/main" id="{30E359B9-2553-4BF7-9253-DD7C6C725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88" name="Freeform: Shape 53">
              <a:extLst>
                <a:ext uri="{FF2B5EF4-FFF2-40B4-BE49-F238E27FC236}">
                  <a16:creationId xmlns:a16="http://schemas.microsoft.com/office/drawing/2014/main" id="{DF9101C1-DB2F-4A51-BFCF-E56AA9D7B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89" name="Freeform: Shape 54">
              <a:extLst>
                <a:ext uri="{FF2B5EF4-FFF2-40B4-BE49-F238E27FC236}">
                  <a16:creationId xmlns:a16="http://schemas.microsoft.com/office/drawing/2014/main" id="{76A0E25F-E8AC-43C3-92E1-630040C0E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90" name="Freeform: Shape 55">
              <a:extLst>
                <a:ext uri="{FF2B5EF4-FFF2-40B4-BE49-F238E27FC236}">
                  <a16:creationId xmlns:a16="http://schemas.microsoft.com/office/drawing/2014/main" id="{8FEFC1B0-3611-4239-A35C-0A72C1AA4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91" name="Freeform: Shape 56">
              <a:extLst>
                <a:ext uri="{FF2B5EF4-FFF2-40B4-BE49-F238E27FC236}">
                  <a16:creationId xmlns:a16="http://schemas.microsoft.com/office/drawing/2014/main" id="{0BC7390E-9D9D-4C6A-B8B7-168D94FAF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92" name="Freeform: Shape 57">
              <a:extLst>
                <a:ext uri="{FF2B5EF4-FFF2-40B4-BE49-F238E27FC236}">
                  <a16:creationId xmlns:a16="http://schemas.microsoft.com/office/drawing/2014/main" id="{B8A0E0EA-1232-409E-BEAC-059E2E098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93" name="Freeform: Shape 58">
              <a:extLst>
                <a:ext uri="{FF2B5EF4-FFF2-40B4-BE49-F238E27FC236}">
                  <a16:creationId xmlns:a16="http://schemas.microsoft.com/office/drawing/2014/main" id="{630765A6-867B-4402-BC11-C0D43452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94" name="Freeform: Shape 59">
              <a:extLst>
                <a:ext uri="{FF2B5EF4-FFF2-40B4-BE49-F238E27FC236}">
                  <a16:creationId xmlns:a16="http://schemas.microsoft.com/office/drawing/2014/main" id="{1F6BB45C-BD66-4CD7-A522-A10F8B077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95" name="Freeform: Shape 60">
              <a:extLst>
                <a:ext uri="{FF2B5EF4-FFF2-40B4-BE49-F238E27FC236}">
                  <a16:creationId xmlns:a16="http://schemas.microsoft.com/office/drawing/2014/main" id="{6116CBF8-8641-4F3A-8D12-6EAF96C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C8FC9AA3-7B63-4082-885D-8FCEE9798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96" name="Freeform: Shape 62">
              <a:extLst>
                <a:ext uri="{FF2B5EF4-FFF2-40B4-BE49-F238E27FC236}">
                  <a16:creationId xmlns:a16="http://schemas.microsoft.com/office/drawing/2014/main" id="{348DC3B5-F54E-4473-A0BB-948DEF2EC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7" name="TextBox 6">
            <a:extLst>
              <a:ext uri="{FF2B5EF4-FFF2-40B4-BE49-F238E27FC236}">
                <a16:creationId xmlns:a16="http://schemas.microsoft.com/office/drawing/2014/main" id="{2B07698E-1290-4143-882E-0C58A1FFCE15}"/>
              </a:ext>
            </a:extLst>
          </p:cNvPr>
          <p:cNvSpPr txBox="1"/>
          <p:nvPr/>
        </p:nvSpPr>
        <p:spPr>
          <a:xfrm>
            <a:off x="7743485" y="4837611"/>
            <a:ext cx="3046844"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3" tooltip="https://humannhealth.com/why-should-you-squat-to-poop/4559/">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34213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D77F-B8E9-4556-B6C3-8FDC402ACB50}"/>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r>
              <a:rPr lang="en-US" sz="3800" dirty="0">
                <a:solidFill>
                  <a:schemeClr val="tx1"/>
                </a:solidFill>
                <a:latin typeface="+mj-lt"/>
                <a:cs typeface="+mj-cs"/>
              </a:rPr>
              <a:t>What will your post presentation SMART Goal be?</a:t>
            </a:r>
            <a:br>
              <a:rPr lang="en-US" sz="3800" dirty="0">
                <a:solidFill>
                  <a:schemeClr val="tx1"/>
                </a:solidFill>
                <a:latin typeface="+mj-lt"/>
                <a:cs typeface="+mj-cs"/>
              </a:rPr>
            </a:br>
            <a:endParaRPr lang="en-US" sz="3800" dirty="0">
              <a:solidFill>
                <a:schemeClr val="tx1"/>
              </a:solidFill>
              <a:latin typeface="+mj-lt"/>
              <a:cs typeface="+mj-cs"/>
            </a:endParaRPr>
          </a:p>
        </p:txBody>
      </p:sp>
      <p:pic>
        <p:nvPicPr>
          <p:cNvPr id="5" name="Content Placeholder 4" descr="A close up of a sign&#10;&#10;Description automatically generated">
            <a:extLst>
              <a:ext uri="{FF2B5EF4-FFF2-40B4-BE49-F238E27FC236}">
                <a16:creationId xmlns:a16="http://schemas.microsoft.com/office/drawing/2014/main" id="{59D6479B-B167-4662-A0C3-2573345ABF8D}"/>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8280" r="81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CCD492CA-90CF-4953-A82B-03F821466CAE}"/>
              </a:ext>
            </a:extLst>
          </p:cNvPr>
          <p:cNvSpPr txBox="1"/>
          <p:nvPr/>
        </p:nvSpPr>
        <p:spPr>
          <a:xfrm>
            <a:off x="9458558" y="6657945"/>
            <a:ext cx="27334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joshvandervies.com/how-to-set-goal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42668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D77F-B8E9-4556-B6C3-8FDC402ACB50}"/>
              </a:ext>
            </a:extLst>
          </p:cNvPr>
          <p:cNvSpPr>
            <a:spLocks noGrp="1"/>
          </p:cNvSpPr>
          <p:nvPr>
            <p:ph type="ctrTitle"/>
          </p:nvPr>
        </p:nvSpPr>
        <p:spPr>
          <a:xfrm>
            <a:off x="7464614" y="1783959"/>
            <a:ext cx="4087306" cy="2889114"/>
          </a:xfrm>
        </p:spPr>
        <p:txBody>
          <a:bodyPr vert="horz" lIns="91440" tIns="45720" rIns="91440" bIns="45720" rtlCol="0" anchor="b">
            <a:normAutofit fontScale="90000"/>
          </a:bodyPr>
          <a:lstStyle/>
          <a:p>
            <a:r>
              <a:rPr lang="en-US" sz="3800" dirty="0">
                <a:solidFill>
                  <a:schemeClr val="tx1"/>
                </a:solidFill>
                <a:latin typeface="+mj-lt"/>
                <a:cs typeface="+mj-cs"/>
              </a:rPr>
              <a:t> Consider what nutrition SMART goal you can make to improve your health and reduce your cardiac risk.</a:t>
            </a:r>
          </a:p>
        </p:txBody>
      </p:sp>
      <p:pic>
        <p:nvPicPr>
          <p:cNvPr id="5" name="Content Placeholder 4" descr="A close up of a sign&#10;&#10;Description automatically generated">
            <a:extLst>
              <a:ext uri="{FF2B5EF4-FFF2-40B4-BE49-F238E27FC236}">
                <a16:creationId xmlns:a16="http://schemas.microsoft.com/office/drawing/2014/main" id="{59D6479B-B167-4662-A0C3-2573345ABF8D}"/>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8280" r="81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CCD492CA-90CF-4953-A82B-03F821466CAE}"/>
              </a:ext>
            </a:extLst>
          </p:cNvPr>
          <p:cNvSpPr txBox="1"/>
          <p:nvPr/>
        </p:nvSpPr>
        <p:spPr>
          <a:xfrm>
            <a:off x="9458558" y="6657945"/>
            <a:ext cx="27334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joshvandervies.com/how-to-set-goal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32518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3582-2BE3-4E75-94CF-5ABD8F55619F}"/>
              </a:ext>
            </a:extLst>
          </p:cNvPr>
          <p:cNvSpPr>
            <a:spLocks noGrp="1"/>
          </p:cNvSpPr>
          <p:nvPr>
            <p:ph type="ctrTitle"/>
          </p:nvPr>
        </p:nvSpPr>
        <p:spPr>
          <a:xfrm>
            <a:off x="1396230" y="0"/>
            <a:ext cx="10795770" cy="1037492"/>
          </a:xfrm>
        </p:spPr>
        <p:txBody>
          <a:bodyPr/>
          <a:lstStyle/>
          <a:p>
            <a:r>
              <a:rPr lang="en-US" b="1" dirty="0"/>
              <a:t>	</a:t>
            </a:r>
            <a:r>
              <a:rPr lang="en-US" sz="3600" b="1" dirty="0"/>
              <a:t>Cardiac Risk &amp; Chronic Constipation</a:t>
            </a:r>
            <a:endParaRPr lang="en-US" sz="3600" dirty="0"/>
          </a:p>
        </p:txBody>
      </p:sp>
      <p:sp>
        <p:nvSpPr>
          <p:cNvPr id="3" name="Content Placeholder 2">
            <a:extLst>
              <a:ext uri="{FF2B5EF4-FFF2-40B4-BE49-F238E27FC236}">
                <a16:creationId xmlns:a16="http://schemas.microsoft.com/office/drawing/2014/main" id="{C78760B7-F367-4133-AE88-BD95F44270CC}"/>
              </a:ext>
            </a:extLst>
          </p:cNvPr>
          <p:cNvSpPr>
            <a:spLocks noGrp="1"/>
          </p:cNvSpPr>
          <p:nvPr>
            <p:ph idx="1"/>
          </p:nvPr>
        </p:nvSpPr>
        <p:spPr/>
        <p:txBody>
          <a:bodyPr anchor="ctr">
            <a:normAutofit/>
          </a:bodyPr>
          <a:lstStyle/>
          <a:p>
            <a:pPr marL="457200" indent="-457200">
              <a:buAutoNum type="arabicPeriod"/>
            </a:pPr>
            <a:r>
              <a:rPr lang="en-US" sz="2400" dirty="0">
                <a:solidFill>
                  <a:srgbClr val="150221"/>
                </a:solidFill>
              </a:rPr>
              <a:t>Straining due to constipation can increase blood pressure &amp; trigger heart failure, arrhythmia, and acute coronary disease.</a:t>
            </a:r>
          </a:p>
          <a:p>
            <a:pPr marL="457200" indent="-457200">
              <a:buAutoNum type="arabicPeriod"/>
            </a:pPr>
            <a:endParaRPr lang="en-US" sz="2400" dirty="0">
              <a:solidFill>
                <a:srgbClr val="150221"/>
              </a:solidFill>
            </a:endParaRPr>
          </a:p>
          <a:p>
            <a:pPr marL="457200" indent="-457200">
              <a:buAutoNum type="arabicPeriod" startAt="2"/>
            </a:pPr>
            <a:r>
              <a:rPr lang="en-US" sz="2400" dirty="0">
                <a:solidFill>
                  <a:srgbClr val="150221"/>
                </a:solidFill>
              </a:rPr>
              <a:t>Constipation can cause inflammation that accelerates</a:t>
            </a:r>
          </a:p>
          <a:p>
            <a:pPr marL="342900" lvl="1" indent="0">
              <a:buNone/>
            </a:pPr>
            <a:r>
              <a:rPr lang="en-US" sz="2400" dirty="0">
                <a:solidFill>
                  <a:srgbClr val="150221"/>
                </a:solidFill>
              </a:rPr>
              <a:t>  heart disease risk.</a:t>
            </a:r>
          </a:p>
          <a:p>
            <a:pPr marL="457200" indent="-457200">
              <a:buAutoNum type="arabicPeriod" startAt="2"/>
            </a:pPr>
            <a:endParaRPr lang="en-US" sz="2400" dirty="0">
              <a:solidFill>
                <a:srgbClr val="150221"/>
              </a:solidFill>
            </a:endParaRPr>
          </a:p>
          <a:p>
            <a:pPr marL="457200" indent="-457200">
              <a:buAutoNum type="arabicPeriod" startAt="3"/>
            </a:pPr>
            <a:r>
              <a:rPr lang="en-US" sz="2400" dirty="0">
                <a:solidFill>
                  <a:srgbClr val="150221"/>
                </a:solidFill>
              </a:rPr>
              <a:t>Those with chronic constipation tend to have more risk factors for         heart disease:  low fiber diet, too little exercise, high blood pressure, and high cholesterol</a:t>
            </a:r>
          </a:p>
        </p:txBody>
      </p:sp>
    </p:spTree>
    <p:extLst>
      <p:ext uri="{BB962C8B-B14F-4D97-AF65-F5344CB8AC3E}">
        <p14:creationId xmlns:p14="http://schemas.microsoft.com/office/powerpoint/2010/main" val="142348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4C8F-2BE0-44F1-A1E4-D1D9CBAEFDAF}"/>
              </a:ext>
            </a:extLst>
          </p:cNvPr>
          <p:cNvSpPr>
            <a:spLocks noGrp="1"/>
          </p:cNvSpPr>
          <p:nvPr>
            <p:ph type="ctrTitle"/>
          </p:nvPr>
        </p:nvSpPr>
        <p:spPr/>
        <p:txBody>
          <a:bodyPr/>
          <a:lstStyle/>
          <a:p>
            <a:r>
              <a:rPr lang="en-US" sz="3600" dirty="0"/>
              <a:t>Link Between Constipation &amp; Heart Attacks</a:t>
            </a:r>
          </a:p>
        </p:txBody>
      </p:sp>
      <p:sp>
        <p:nvSpPr>
          <p:cNvPr id="3" name="Content Placeholder 2">
            <a:extLst>
              <a:ext uri="{FF2B5EF4-FFF2-40B4-BE49-F238E27FC236}">
                <a16:creationId xmlns:a16="http://schemas.microsoft.com/office/drawing/2014/main" id="{054466AC-3186-4F98-84FB-57F2B26130B6}"/>
              </a:ext>
            </a:extLst>
          </p:cNvPr>
          <p:cNvSpPr>
            <a:spLocks noGrp="1"/>
          </p:cNvSpPr>
          <p:nvPr>
            <p:ph idx="1"/>
          </p:nvPr>
        </p:nvSpPr>
        <p:spPr>
          <a:xfrm>
            <a:off x="1396230" y="1616364"/>
            <a:ext cx="9972224" cy="4271929"/>
          </a:xfrm>
        </p:spPr>
        <p:txBody>
          <a:bodyPr>
            <a:normAutofit fontScale="92500" lnSpcReduction="20000"/>
          </a:bodyPr>
          <a:lstStyle/>
          <a:p>
            <a:pPr marL="0" indent="0">
              <a:buNone/>
            </a:pPr>
            <a:r>
              <a:rPr lang="en-US" sz="2400" i="1" dirty="0">
                <a:solidFill>
                  <a:schemeClr val="tx1">
                    <a:lumMod val="50000"/>
                  </a:schemeClr>
                </a:solidFill>
              </a:rPr>
              <a:t>According to the National Heart, Lung, and Blood Institute</a:t>
            </a:r>
          </a:p>
          <a:p>
            <a:pPr marL="0" indent="0">
              <a:buNone/>
            </a:pPr>
            <a:r>
              <a:rPr lang="en-US" sz="2400" i="1" dirty="0">
                <a:solidFill>
                  <a:schemeClr val="tx1">
                    <a:lumMod val="50000"/>
                  </a:schemeClr>
                </a:solidFill>
              </a:rPr>
              <a:t>factors that Link Constipation to a Heart Attacks:</a:t>
            </a:r>
          </a:p>
          <a:p>
            <a:r>
              <a:rPr lang="en-US" dirty="0">
                <a:solidFill>
                  <a:srgbClr val="150221"/>
                </a:solidFill>
              </a:rPr>
              <a:t>Increase Age</a:t>
            </a:r>
          </a:p>
          <a:p>
            <a:r>
              <a:rPr lang="en-US" dirty="0">
                <a:solidFill>
                  <a:srgbClr val="150221"/>
                </a:solidFill>
              </a:rPr>
              <a:t>African America or Hispanic</a:t>
            </a:r>
          </a:p>
          <a:p>
            <a:r>
              <a:rPr lang="en-US" dirty="0">
                <a:solidFill>
                  <a:srgbClr val="150221"/>
                </a:solidFill>
              </a:rPr>
              <a:t>Diabetes </a:t>
            </a:r>
          </a:p>
          <a:p>
            <a:r>
              <a:rPr lang="en-US" dirty="0">
                <a:solidFill>
                  <a:srgbClr val="150221"/>
                </a:solidFill>
              </a:rPr>
              <a:t>High Cholesterol</a:t>
            </a:r>
          </a:p>
          <a:p>
            <a:r>
              <a:rPr lang="en-US" dirty="0">
                <a:solidFill>
                  <a:srgbClr val="150221"/>
                </a:solidFill>
              </a:rPr>
              <a:t>Family hx of Heart  Attack</a:t>
            </a:r>
          </a:p>
          <a:p>
            <a:r>
              <a:rPr lang="en-US" dirty="0">
                <a:solidFill>
                  <a:srgbClr val="150221"/>
                </a:solidFill>
              </a:rPr>
              <a:t>HTN</a:t>
            </a:r>
          </a:p>
          <a:p>
            <a:r>
              <a:rPr lang="en-US" dirty="0">
                <a:solidFill>
                  <a:srgbClr val="150221"/>
                </a:solidFill>
              </a:rPr>
              <a:t>Smoking</a:t>
            </a:r>
          </a:p>
          <a:p>
            <a:r>
              <a:rPr lang="en-US" dirty="0">
                <a:solidFill>
                  <a:srgbClr val="150221"/>
                </a:solidFill>
              </a:rPr>
              <a:t>Depression</a:t>
            </a:r>
          </a:p>
          <a:p>
            <a:r>
              <a:rPr lang="en-US" dirty="0">
                <a:solidFill>
                  <a:srgbClr val="150221"/>
                </a:solidFill>
              </a:rPr>
              <a:t>Low Physical Activity</a:t>
            </a:r>
          </a:p>
          <a:p>
            <a:r>
              <a:rPr lang="en-US" dirty="0">
                <a:solidFill>
                  <a:srgbClr val="150221"/>
                </a:solidFill>
              </a:rPr>
              <a:t>Low Fiber Intake</a:t>
            </a:r>
          </a:p>
        </p:txBody>
      </p:sp>
    </p:spTree>
    <p:extLst>
      <p:ext uri="{BB962C8B-B14F-4D97-AF65-F5344CB8AC3E}">
        <p14:creationId xmlns:p14="http://schemas.microsoft.com/office/powerpoint/2010/main" val="148105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6A04-7BB8-47F1-A3DD-57BC78610977}"/>
              </a:ext>
            </a:extLst>
          </p:cNvPr>
          <p:cNvSpPr>
            <a:spLocks noGrp="1"/>
          </p:cNvSpPr>
          <p:nvPr>
            <p:ph type="ctrTitle"/>
          </p:nvPr>
        </p:nvSpPr>
        <p:spPr/>
        <p:txBody>
          <a:bodyPr/>
          <a:lstStyle/>
          <a:p>
            <a:pPr algn="ctr"/>
            <a:r>
              <a:rPr lang="en-US" sz="3600" dirty="0"/>
              <a:t>What is Chronic Constipation</a:t>
            </a:r>
          </a:p>
        </p:txBody>
      </p:sp>
      <p:sp>
        <p:nvSpPr>
          <p:cNvPr id="3" name="Content Placeholder 2">
            <a:extLst>
              <a:ext uri="{FF2B5EF4-FFF2-40B4-BE49-F238E27FC236}">
                <a16:creationId xmlns:a16="http://schemas.microsoft.com/office/drawing/2014/main" id="{8B5DFA14-6A06-4EC4-8AF1-BD79638ED8FE}"/>
              </a:ext>
            </a:extLst>
          </p:cNvPr>
          <p:cNvSpPr>
            <a:spLocks noGrp="1"/>
          </p:cNvSpPr>
          <p:nvPr>
            <p:ph idx="1"/>
          </p:nvPr>
        </p:nvSpPr>
        <p:spPr/>
        <p:txBody>
          <a:bodyPr/>
          <a:lstStyle/>
          <a:p>
            <a:pPr marL="0" indent="0">
              <a:buNone/>
            </a:pPr>
            <a:endParaRPr lang="en-US" sz="2400" dirty="0"/>
          </a:p>
          <a:p>
            <a:pPr marL="0" indent="0">
              <a:buNone/>
            </a:pPr>
            <a:r>
              <a:rPr lang="en-US" sz="2400" dirty="0">
                <a:solidFill>
                  <a:schemeClr val="tx1">
                    <a:lumMod val="50000"/>
                  </a:schemeClr>
                </a:solidFill>
              </a:rPr>
              <a:t>People think constipation is not having a bowel movement for a few days.    Instead, look for a range of indicators including: </a:t>
            </a:r>
          </a:p>
          <a:p>
            <a:pPr marL="0" indent="0">
              <a:buNone/>
            </a:pPr>
            <a:endParaRPr lang="en-US" sz="2400" dirty="0">
              <a:solidFill>
                <a:schemeClr val="tx1">
                  <a:lumMod val="50000"/>
                </a:schemeClr>
              </a:solidFill>
            </a:endParaRPr>
          </a:p>
          <a:p>
            <a:pPr marL="0" indent="0">
              <a:buNone/>
            </a:pPr>
            <a:r>
              <a:rPr lang="en-US" sz="2400" dirty="0">
                <a:solidFill>
                  <a:schemeClr val="tx1">
                    <a:lumMod val="50000"/>
                  </a:schemeClr>
                </a:solidFill>
              </a:rPr>
              <a:t>•Form:  Hard stools (Bristol Type 1 &amp; 2,  See chart on next slide) </a:t>
            </a:r>
          </a:p>
          <a:p>
            <a:pPr marL="0" indent="0">
              <a:buNone/>
            </a:pPr>
            <a:r>
              <a:rPr lang="en-US" sz="2400" dirty="0">
                <a:solidFill>
                  <a:schemeClr val="tx1">
                    <a:lumMod val="50000"/>
                  </a:schemeClr>
                </a:solidFill>
              </a:rPr>
              <a:t>•Frequency:  &lt;1 bowel motion per day</a:t>
            </a:r>
          </a:p>
          <a:p>
            <a:pPr marL="0" indent="0">
              <a:buNone/>
            </a:pPr>
            <a:r>
              <a:rPr lang="en-US" sz="2400" dirty="0">
                <a:solidFill>
                  <a:schemeClr val="tx1">
                    <a:lumMod val="50000"/>
                  </a:schemeClr>
                </a:solidFill>
              </a:rPr>
              <a:t>• Pain:   Abdominal pain or discomfort associated with defecation</a:t>
            </a:r>
          </a:p>
          <a:p>
            <a:pPr marL="0" indent="0">
              <a:buNone/>
            </a:pPr>
            <a:r>
              <a:rPr lang="en-US" sz="2400" dirty="0">
                <a:solidFill>
                  <a:schemeClr val="tx1">
                    <a:lumMod val="50000"/>
                  </a:schemeClr>
                </a:solidFill>
              </a:rPr>
              <a:t> •Sensation:  Incomplete evacuation or feelings of obstruction </a:t>
            </a:r>
          </a:p>
          <a:p>
            <a:pPr marL="0" indent="0">
              <a:buNone/>
            </a:pPr>
            <a:r>
              <a:rPr lang="en-US" sz="2400" dirty="0">
                <a:solidFill>
                  <a:schemeClr val="tx1">
                    <a:lumMod val="50000"/>
                  </a:schemeClr>
                </a:solidFill>
              </a:rPr>
              <a:t>•Straining:  Difficult to pass stools </a:t>
            </a:r>
          </a:p>
          <a:p>
            <a:pPr marL="0" indent="0">
              <a:buNone/>
            </a:pPr>
            <a:r>
              <a:rPr lang="en-US" sz="2400" dirty="0">
                <a:solidFill>
                  <a:schemeClr val="tx1">
                    <a:lumMod val="50000"/>
                  </a:schemeClr>
                </a:solidFill>
              </a:rPr>
              <a:t>•Laxatives:  Reliance on laxatives</a:t>
            </a:r>
          </a:p>
          <a:p>
            <a:endParaRPr lang="en-US" dirty="0"/>
          </a:p>
        </p:txBody>
      </p:sp>
    </p:spTree>
    <p:extLst>
      <p:ext uri="{BB962C8B-B14F-4D97-AF65-F5344CB8AC3E}">
        <p14:creationId xmlns:p14="http://schemas.microsoft.com/office/powerpoint/2010/main" val="298581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94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222AC43B-1DD3-455C-869E-CFCAD53BE5B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742660" y="584791"/>
            <a:ext cx="4657061" cy="5118282"/>
          </a:xfrm>
          <a:prstGeom prst="rect">
            <a:avLst/>
          </a:prstGeom>
        </p:spPr>
      </p:pic>
      <p:sp>
        <p:nvSpPr>
          <p:cNvPr id="6" name="TextBox 5">
            <a:extLst>
              <a:ext uri="{FF2B5EF4-FFF2-40B4-BE49-F238E27FC236}">
                <a16:creationId xmlns:a16="http://schemas.microsoft.com/office/drawing/2014/main" id="{EEC1D891-FC1E-44CB-8EBC-C4C83D4AC8FD}"/>
              </a:ext>
            </a:extLst>
          </p:cNvPr>
          <p:cNvSpPr txBox="1"/>
          <p:nvPr/>
        </p:nvSpPr>
        <p:spPr>
          <a:xfrm>
            <a:off x="5319499" y="5503018"/>
            <a:ext cx="315757" cy="2139047"/>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4" tooltip="http://siperigi.blogspot.com/2011/09/carta-pengukur-najis-bristol-stool.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53332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370D-02A5-4944-8929-3F4D82C36104}"/>
              </a:ext>
            </a:extLst>
          </p:cNvPr>
          <p:cNvSpPr>
            <a:spLocks noGrp="1"/>
          </p:cNvSpPr>
          <p:nvPr>
            <p:ph type="ctrTitle"/>
          </p:nvPr>
        </p:nvSpPr>
        <p:spPr/>
        <p:txBody>
          <a:bodyPr/>
          <a:lstStyle/>
          <a:p>
            <a:pPr algn="ctr"/>
            <a:r>
              <a:rPr lang="en-US" sz="4000" dirty="0"/>
              <a:t>Causes Of Constipation</a:t>
            </a:r>
          </a:p>
        </p:txBody>
      </p:sp>
      <p:sp>
        <p:nvSpPr>
          <p:cNvPr id="3" name="Content Placeholder 2">
            <a:extLst>
              <a:ext uri="{FF2B5EF4-FFF2-40B4-BE49-F238E27FC236}">
                <a16:creationId xmlns:a16="http://schemas.microsoft.com/office/drawing/2014/main" id="{557BD580-2A28-4B77-ABB4-07E3862E2E4F}"/>
              </a:ext>
            </a:extLst>
          </p:cNvPr>
          <p:cNvSpPr>
            <a:spLocks noGrp="1"/>
          </p:cNvSpPr>
          <p:nvPr>
            <p:ph idx="1"/>
          </p:nvPr>
        </p:nvSpPr>
        <p:spPr>
          <a:xfrm>
            <a:off x="1396230" y="1163782"/>
            <a:ext cx="9972224" cy="5089236"/>
          </a:xfrm>
        </p:spPr>
        <p:txBody>
          <a:bodyPr>
            <a:normAutofit lnSpcReduction="10000"/>
          </a:bodyPr>
          <a:lstStyle/>
          <a:p>
            <a:pPr lvl="1"/>
            <a:r>
              <a:rPr lang="en-US" dirty="0">
                <a:solidFill>
                  <a:schemeClr val="tx1">
                    <a:lumMod val="50000"/>
                  </a:schemeClr>
                </a:solidFill>
              </a:rPr>
              <a:t>Low fiber diet</a:t>
            </a:r>
          </a:p>
          <a:p>
            <a:pPr lvl="1"/>
            <a:r>
              <a:rPr lang="en-US" dirty="0">
                <a:solidFill>
                  <a:schemeClr val="tx1">
                    <a:lumMod val="50000"/>
                  </a:schemeClr>
                </a:solidFill>
              </a:rPr>
              <a:t>Inadequate fluid intake</a:t>
            </a:r>
          </a:p>
          <a:p>
            <a:pPr lvl="1"/>
            <a:r>
              <a:rPr lang="en-US" dirty="0">
                <a:solidFill>
                  <a:schemeClr val="tx1">
                    <a:lumMod val="50000"/>
                  </a:schemeClr>
                </a:solidFill>
              </a:rPr>
              <a:t>Too many high fiber foods at one time </a:t>
            </a:r>
          </a:p>
          <a:p>
            <a:pPr lvl="1"/>
            <a:r>
              <a:rPr lang="en-US" dirty="0">
                <a:solidFill>
                  <a:schemeClr val="tx1">
                    <a:lumMod val="50000"/>
                  </a:schemeClr>
                </a:solidFill>
              </a:rPr>
              <a:t>Progression to a high fiber diet too quickly</a:t>
            </a:r>
          </a:p>
          <a:p>
            <a:pPr lvl="1"/>
            <a:r>
              <a:rPr lang="en-US" dirty="0">
                <a:solidFill>
                  <a:schemeClr val="tx1">
                    <a:lumMod val="50000"/>
                  </a:schemeClr>
                </a:solidFill>
              </a:rPr>
              <a:t>Mental health, stress, depression, anxiety, eating disorders</a:t>
            </a:r>
          </a:p>
          <a:p>
            <a:pPr lvl="1"/>
            <a:r>
              <a:rPr lang="en-US" dirty="0">
                <a:solidFill>
                  <a:schemeClr val="tx1">
                    <a:lumMod val="50000"/>
                  </a:schemeClr>
                </a:solidFill>
              </a:rPr>
              <a:t>Medications: sedatives, antidepressants, pain killers,</a:t>
            </a:r>
          </a:p>
          <a:p>
            <a:pPr lvl="1"/>
            <a:r>
              <a:rPr lang="en-US" dirty="0">
                <a:solidFill>
                  <a:schemeClr val="tx1">
                    <a:lumMod val="50000"/>
                  </a:schemeClr>
                </a:solidFill>
              </a:rPr>
              <a:t>Diabetes</a:t>
            </a:r>
          </a:p>
          <a:p>
            <a:pPr lvl="1"/>
            <a:r>
              <a:rPr lang="en-US" dirty="0">
                <a:solidFill>
                  <a:schemeClr val="tx1">
                    <a:lumMod val="50000"/>
                  </a:schemeClr>
                </a:solidFill>
              </a:rPr>
              <a:t>Irritable Bowel Syndrome or Small Intestinal Bacterial Overgrowth</a:t>
            </a:r>
          </a:p>
          <a:p>
            <a:pPr lvl="1"/>
            <a:r>
              <a:rPr lang="en-US" dirty="0">
                <a:solidFill>
                  <a:schemeClr val="tx1">
                    <a:lumMod val="50000"/>
                  </a:schemeClr>
                </a:solidFill>
              </a:rPr>
              <a:t>Torturous Colon </a:t>
            </a:r>
          </a:p>
          <a:p>
            <a:pPr lvl="1"/>
            <a:r>
              <a:rPr lang="en-US" dirty="0">
                <a:solidFill>
                  <a:schemeClr val="tx1">
                    <a:lumMod val="50000"/>
                  </a:schemeClr>
                </a:solidFill>
              </a:rPr>
              <a:t>Weak pelvic muscles</a:t>
            </a:r>
          </a:p>
          <a:p>
            <a:pPr lvl="1"/>
            <a:r>
              <a:rPr lang="en-US" dirty="0">
                <a:solidFill>
                  <a:schemeClr val="tx1">
                    <a:lumMod val="50000"/>
                  </a:schemeClr>
                </a:solidFill>
              </a:rPr>
              <a:t>Internal or external hemorrhoids</a:t>
            </a:r>
          </a:p>
          <a:p>
            <a:pPr lvl="1"/>
            <a:r>
              <a:rPr lang="en-US" dirty="0">
                <a:solidFill>
                  <a:schemeClr val="tx1">
                    <a:lumMod val="50000"/>
                  </a:schemeClr>
                </a:solidFill>
              </a:rPr>
              <a:t>Narrowing of colon</a:t>
            </a:r>
          </a:p>
          <a:p>
            <a:pPr lvl="1"/>
            <a:r>
              <a:rPr lang="en-US" dirty="0">
                <a:solidFill>
                  <a:schemeClr val="tx1">
                    <a:lumMod val="50000"/>
                  </a:schemeClr>
                </a:solidFill>
              </a:rPr>
              <a:t>Cancer</a:t>
            </a:r>
          </a:p>
          <a:p>
            <a:pPr lvl="1"/>
            <a:r>
              <a:rPr lang="en-US" dirty="0">
                <a:solidFill>
                  <a:schemeClr val="tx1">
                    <a:lumMod val="50000"/>
                  </a:schemeClr>
                </a:solidFill>
              </a:rPr>
              <a:t>Neurological problems associated with a disease like Parkinson's </a:t>
            </a:r>
          </a:p>
          <a:p>
            <a:pPr lvl="1"/>
            <a:r>
              <a:rPr lang="en-US" dirty="0">
                <a:solidFill>
                  <a:schemeClr val="tx1">
                    <a:lumMod val="50000"/>
                  </a:schemeClr>
                </a:solidFill>
              </a:rPr>
              <a:t>Hormone imbalances </a:t>
            </a:r>
          </a:p>
          <a:p>
            <a:pPr lvl="1"/>
            <a:endParaRPr lang="en-US" dirty="0"/>
          </a:p>
        </p:txBody>
      </p:sp>
    </p:spTree>
    <p:extLst>
      <p:ext uri="{BB962C8B-B14F-4D97-AF65-F5344CB8AC3E}">
        <p14:creationId xmlns:p14="http://schemas.microsoft.com/office/powerpoint/2010/main" val="185371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0313F1-E190-4E66-987B-3DCC2A77D76B}"/>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r>
              <a:rPr lang="en-US" sz="3100" dirty="0">
                <a:solidFill>
                  <a:schemeClr val="tx1"/>
                </a:solidFill>
                <a:latin typeface="+mj-lt"/>
                <a:cs typeface="+mj-cs"/>
              </a:rPr>
              <a:t>Common Side Effects of Chronic Constipation</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AB7C47B-E657-4095-8798-F8F96538A649}"/>
              </a:ext>
            </a:extLst>
          </p:cNvPr>
          <p:cNvSpPr/>
          <p:nvPr/>
        </p:nvSpPr>
        <p:spPr>
          <a:xfrm>
            <a:off x="590719" y="2330505"/>
            <a:ext cx="4559425" cy="397958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dirty="0"/>
              <a:t>FATIGUE</a:t>
            </a:r>
          </a:p>
          <a:p>
            <a:pPr marL="342900" indent="-228600">
              <a:lnSpc>
                <a:spcPct val="90000"/>
              </a:lnSpc>
              <a:spcAft>
                <a:spcPts val="600"/>
              </a:spcAft>
              <a:buFont typeface="Arial" panose="020B0604020202020204" pitchFamily="34" charset="0"/>
              <a:buChar char="•"/>
            </a:pPr>
            <a:r>
              <a:rPr lang="en-US" sz="2000" dirty="0"/>
              <a:t>WEIGHT GAIN</a:t>
            </a:r>
          </a:p>
          <a:p>
            <a:pPr marL="342900" indent="-228600">
              <a:lnSpc>
                <a:spcPct val="90000"/>
              </a:lnSpc>
              <a:spcAft>
                <a:spcPts val="600"/>
              </a:spcAft>
              <a:buFont typeface="Arial" panose="020B0604020202020204" pitchFamily="34" charset="0"/>
              <a:buChar char="•"/>
            </a:pPr>
            <a:r>
              <a:rPr lang="en-US" sz="2000" dirty="0"/>
              <a:t>BAD SKIN</a:t>
            </a:r>
          </a:p>
          <a:p>
            <a:pPr marL="342900" indent="-228600">
              <a:lnSpc>
                <a:spcPct val="90000"/>
              </a:lnSpc>
              <a:spcAft>
                <a:spcPts val="600"/>
              </a:spcAft>
              <a:buFont typeface="Arial" panose="020B0604020202020204" pitchFamily="34" charset="0"/>
              <a:buChar char="•"/>
            </a:pPr>
            <a:r>
              <a:rPr lang="en-US" sz="2000" dirty="0"/>
              <a:t>SMALL INTESTINE BACTERIAL OVERGROWTH</a:t>
            </a:r>
          </a:p>
          <a:p>
            <a:pPr marL="342900" indent="-228600">
              <a:lnSpc>
                <a:spcPct val="90000"/>
              </a:lnSpc>
              <a:spcAft>
                <a:spcPts val="600"/>
              </a:spcAft>
              <a:buFont typeface="Arial" panose="020B0604020202020204" pitchFamily="34" charset="0"/>
              <a:buChar char="•"/>
            </a:pPr>
            <a:r>
              <a:rPr lang="en-US" sz="2000" dirty="0"/>
              <a:t>BRITTLE NAILS AND THINNING HAIR</a:t>
            </a:r>
          </a:p>
          <a:p>
            <a:pPr marL="342900" indent="-228600">
              <a:lnSpc>
                <a:spcPct val="90000"/>
              </a:lnSpc>
              <a:spcAft>
                <a:spcPts val="600"/>
              </a:spcAft>
              <a:buFont typeface="Arial" panose="020B0604020202020204" pitchFamily="34" charset="0"/>
              <a:buChar char="•"/>
            </a:pPr>
            <a:r>
              <a:rPr lang="en-US" sz="2000" dirty="0"/>
              <a:t>POOR IMMUNITY</a:t>
            </a:r>
          </a:p>
          <a:p>
            <a:pPr marL="342900" indent="-228600">
              <a:lnSpc>
                <a:spcPct val="90000"/>
              </a:lnSpc>
              <a:spcAft>
                <a:spcPts val="600"/>
              </a:spcAft>
              <a:buFont typeface="Arial" panose="020B0604020202020204" pitchFamily="34" charset="0"/>
              <a:buChar char="•"/>
            </a:pPr>
            <a:r>
              <a:rPr lang="en-US" sz="2000" dirty="0"/>
              <a:t>STRUCTURAL CONDITIONS</a:t>
            </a:r>
          </a:p>
          <a:p>
            <a:pPr marL="342900" indent="-228600">
              <a:lnSpc>
                <a:spcPct val="90000"/>
              </a:lnSpc>
              <a:spcAft>
                <a:spcPts val="600"/>
              </a:spcAft>
              <a:buFont typeface="Arial" panose="020B0604020202020204" pitchFamily="34" charset="0"/>
              <a:buChar char="•"/>
            </a:pPr>
            <a:r>
              <a:rPr lang="en-US" sz="2000" dirty="0"/>
              <a:t>FECAL IMPACTION</a:t>
            </a:r>
          </a:p>
          <a:p>
            <a:pPr marL="342900" indent="-228600">
              <a:lnSpc>
                <a:spcPct val="90000"/>
              </a:lnSpc>
              <a:spcAft>
                <a:spcPts val="600"/>
              </a:spcAft>
              <a:buFont typeface="Arial" panose="020B0604020202020204" pitchFamily="34" charset="0"/>
              <a:buChar char="•"/>
            </a:pPr>
            <a:r>
              <a:rPr lang="en-US" sz="2000" dirty="0"/>
              <a:t>ANXIETY AND DEPRESSION  </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1DE4D84E-FF8B-4B1C-97F9-58BA1B7D71D6}"/>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3" b="6452"/>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C80152BF-F7B9-437D-9CD8-13E49DB3051C}"/>
              </a:ext>
            </a:extLst>
          </p:cNvPr>
          <p:cNvSpPr txBox="1"/>
          <p:nvPr/>
        </p:nvSpPr>
        <p:spPr>
          <a:xfrm>
            <a:off x="8669757" y="5858593"/>
            <a:ext cx="27334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blesstheirheartsmom.blogspot.com/2018/09/belly-bloating-what-to-eat-and-what-to.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3390756902"/>
      </p:ext>
    </p:extLst>
  </p:cSld>
  <p:clrMapOvr>
    <a:masterClrMapping/>
  </p:clrMapOvr>
</p:sld>
</file>

<file path=ppt/theme/theme1.xml><?xml version="1.0" encoding="utf-8"?>
<a:theme xmlns:a="http://schemas.openxmlformats.org/drawingml/2006/main" name="Office Theme">
  <a:themeElements>
    <a:clrScheme name="UC Davis Health">
      <a:dk1>
        <a:srgbClr val="1A3F68"/>
      </a:dk1>
      <a:lt1>
        <a:srgbClr val="FFFFFF"/>
      </a:lt1>
      <a:dk2>
        <a:srgbClr val="4C6988"/>
      </a:dk2>
      <a:lt2>
        <a:srgbClr val="F4E4B4"/>
      </a:lt2>
      <a:accent1>
        <a:srgbClr val="DEAA00"/>
      </a:accent1>
      <a:accent2>
        <a:srgbClr val="008FA8"/>
      </a:accent2>
      <a:accent3>
        <a:srgbClr val="682665"/>
      </a:accent3>
      <a:accent4>
        <a:srgbClr val="AB1D2C"/>
      </a:accent4>
      <a:accent5>
        <a:srgbClr val="F18A20"/>
      </a:accent5>
      <a:accent6>
        <a:srgbClr val="565659"/>
      </a:accent6>
      <a:hlink>
        <a:srgbClr val="221F21"/>
      </a:hlink>
      <a:folHlink>
        <a:srgbClr val="8082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1455</Words>
  <Application>Microsoft Office PowerPoint</Application>
  <PresentationFormat>Widescreen</PresentationFormat>
  <Paragraphs>176</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Gibson Light</vt:lpstr>
      <vt:lpstr>Proxima Nova A Thin</vt:lpstr>
      <vt:lpstr>Proxima Nova Light</vt:lpstr>
      <vt:lpstr>Source Sans Pro</vt:lpstr>
      <vt:lpstr>Times New Roman</vt:lpstr>
      <vt:lpstr>Wingdings</vt:lpstr>
      <vt:lpstr>Office Theme</vt:lpstr>
      <vt:lpstr>Cardiac Rehabilitation</vt:lpstr>
      <vt:lpstr>Constipation &amp; CVD Health</vt:lpstr>
      <vt:lpstr> Consider what nutrition SMART goal you can make to improve your health and reduce your cardiac risk.</vt:lpstr>
      <vt:lpstr> Cardiac Risk &amp; Chronic Constipation</vt:lpstr>
      <vt:lpstr>Link Between Constipation &amp; Heart Attacks</vt:lpstr>
      <vt:lpstr>What is Chronic Constipation</vt:lpstr>
      <vt:lpstr>PowerPoint Presentation</vt:lpstr>
      <vt:lpstr>Causes Of Constipation</vt:lpstr>
      <vt:lpstr>Common Side Effects of Chronic Constipation</vt:lpstr>
      <vt:lpstr> How to Smooth Your Move</vt:lpstr>
      <vt:lpstr>The Importance of Fiber</vt:lpstr>
      <vt:lpstr>   Recommended Daily Fiber Intake   </vt:lpstr>
      <vt:lpstr>More Tips to Add Fiber to Your Diet</vt:lpstr>
      <vt:lpstr> Study form the Association of Gastroenterology </vt:lpstr>
      <vt:lpstr> Margie’s High Fiber Morning Smoothie</vt:lpstr>
      <vt:lpstr>Tips to Add Fiber to Your Meal Plan</vt:lpstr>
      <vt:lpstr>  Medicine or Supplement     Management of Constipation </vt:lpstr>
      <vt:lpstr>  Drink Enough Fluids</vt:lpstr>
      <vt:lpstr>Stay Active to Keep it MOVING…………..</vt:lpstr>
      <vt:lpstr>Stress &amp; Constipation – The Vicious Circle</vt:lpstr>
      <vt:lpstr>       Don’t Be Too Busy   To Poop!</vt:lpstr>
      <vt:lpstr>What will your post presentation SMART Goal 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Rehabilitation</dc:title>
  <dc:creator>Margaret Junker</dc:creator>
  <cp:lastModifiedBy>Linda Paumer</cp:lastModifiedBy>
  <cp:revision>10</cp:revision>
  <dcterms:created xsi:type="dcterms:W3CDTF">2021-02-23T18:25:51Z</dcterms:created>
  <dcterms:modified xsi:type="dcterms:W3CDTF">2021-02-24T02:50:48Z</dcterms:modified>
</cp:coreProperties>
</file>