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1"/>
  </p:notesMasterIdLst>
  <p:sldIdLst>
    <p:sldId id="258" r:id="rId2"/>
    <p:sldId id="315" r:id="rId3"/>
    <p:sldId id="320" r:id="rId4"/>
    <p:sldId id="295" r:id="rId5"/>
    <p:sldId id="293" r:id="rId6"/>
    <p:sldId id="294" r:id="rId7"/>
    <p:sldId id="305" r:id="rId8"/>
    <p:sldId id="297" r:id="rId9"/>
    <p:sldId id="302" r:id="rId10"/>
    <p:sldId id="298" r:id="rId11"/>
    <p:sldId id="299" r:id="rId12"/>
    <p:sldId id="306" r:id="rId13"/>
    <p:sldId id="313" r:id="rId14"/>
    <p:sldId id="308" r:id="rId15"/>
    <p:sldId id="317" r:id="rId16"/>
    <p:sldId id="303" r:id="rId17"/>
    <p:sldId id="309" r:id="rId18"/>
    <p:sldId id="300" r:id="rId19"/>
    <p:sldId id="310" r:id="rId20"/>
    <p:sldId id="311" r:id="rId21"/>
    <p:sldId id="312" r:id="rId22"/>
    <p:sldId id="319" r:id="rId23"/>
    <p:sldId id="318" r:id="rId24"/>
    <p:sldId id="321" r:id="rId25"/>
    <p:sldId id="314" r:id="rId26"/>
    <p:sldId id="282" r:id="rId27"/>
    <p:sldId id="290" r:id="rId28"/>
    <p:sldId id="316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96" y="318"/>
      </p:cViewPr>
      <p:guideLst/>
    </p:cSldViewPr>
  </p:slideViewPr>
  <p:outlineViewPr>
    <p:cViewPr>
      <p:scale>
        <a:sx n="33" d="100"/>
        <a:sy n="33" d="100"/>
      </p:scale>
      <p:origin x="0" y="-16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C46BA5-10A4-42E4-ABBA-5D86B0C86FA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2" rIns="92565" bIns="46282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5B98FC-703B-4D85-ACC7-B1AE2039E1FD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6713" y="685800"/>
            <a:ext cx="6197600" cy="348615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--impact lipid profile negatively.  Hydrogenation is a process of heating and compressing an oil to make it more saturated.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-portion sizes of the foods that will contain trans fatty acids (or any fats for that matter) should be small anyway!  So intake will be low.</a:t>
            </a:r>
          </a:p>
          <a:p>
            <a:pPr eaLnBrk="1" hangingPunct="1"/>
            <a:endParaRPr lang="en-US" altLang="en-US" smtClean="0"/>
          </a:p>
          <a:p>
            <a:r>
              <a:rPr lang="en-US" altLang="en-US" smtClean="0"/>
              <a:t>Unsaturated oils that have become hardened to make it more stable, saturated, and solid at room temperature.</a:t>
            </a:r>
            <a:endParaRPr lang="en-US" altLang="en-US" sz="300" smtClean="0"/>
          </a:p>
          <a:p>
            <a:r>
              <a:rPr lang="en-US" altLang="en-US" smtClean="0"/>
              <a:t>Partially hydrogenated means the oils are only partly hardened.</a:t>
            </a:r>
            <a:endParaRPr lang="en-US" altLang="en-US" sz="300" smtClean="0"/>
          </a:p>
          <a:p>
            <a:r>
              <a:rPr lang="en-US" altLang="en-US" smtClean="0"/>
              <a:t>Manufacturers use hydrogenated fat to extend shelf life.</a:t>
            </a:r>
            <a:endParaRPr lang="en-US" altLang="en-US" sz="300" smtClean="0"/>
          </a:p>
          <a:p>
            <a:r>
              <a:rPr lang="en-US" altLang="en-US" smtClean="0"/>
              <a:t>Contain high levels of trans fatty acids, which are linked to heart disease.</a:t>
            </a:r>
            <a:endParaRPr lang="en-US" altLang="en-US" sz="300" smtClean="0"/>
          </a:p>
          <a:p>
            <a:r>
              <a:rPr lang="en-US" altLang="en-US" smtClean="0"/>
              <a:t>Can be found naturally in animal fats, such as dairy products and some meats</a:t>
            </a:r>
            <a:endParaRPr lang="en-US" altLang="en-US" sz="400" smtClean="0"/>
          </a:p>
          <a:p>
            <a:r>
              <a:rPr lang="en-US" altLang="en-US" smtClean="0"/>
              <a:t>Raise blood cholesterol similarly to saturated fat</a:t>
            </a:r>
            <a:endParaRPr lang="en-US" altLang="en-US" sz="300" smtClean="0"/>
          </a:p>
          <a:p>
            <a:r>
              <a:rPr lang="en-US" altLang="en-US" smtClean="0"/>
              <a:t>Can raise LDL and lower HDL levels </a:t>
            </a:r>
            <a:endParaRPr lang="en-US" altLang="en-US" sz="300" smtClean="0"/>
          </a:p>
          <a:p>
            <a:r>
              <a:rPr lang="en-US" altLang="en-US" b="1" i="1" smtClean="0"/>
              <a:t>Not</a:t>
            </a:r>
            <a:r>
              <a:rPr lang="en-US" altLang="en-US" i="1" smtClean="0"/>
              <a:t> </a:t>
            </a:r>
            <a:r>
              <a:rPr lang="en-US" altLang="en-US" smtClean="0"/>
              <a:t>included in the less than 7 percent of calories you can have from saturated fat</a:t>
            </a:r>
            <a:endParaRPr lang="en-US" altLang="en-US" sz="300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Bring an example food label to next class </a:t>
            </a:r>
          </a:p>
        </p:txBody>
      </p:sp>
    </p:spTree>
    <p:extLst>
      <p:ext uri="{BB962C8B-B14F-4D97-AF65-F5344CB8AC3E}">
        <p14:creationId xmlns:p14="http://schemas.microsoft.com/office/powerpoint/2010/main" val="330357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F36794-1FC6-4965-8013-5CBA19D857A8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2" rIns="92565" bIns="46282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D48408-28B3-46C0-B339-683051738000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6713" y="685800"/>
            <a:ext cx="6197600" cy="348615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--impact lipid profile negatively.  Hydrogenation is a process of heating and compressing an oil to make it more saturated.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-portion sizes of the foods that will contain trans fatty acids (or any fats for that matter) should be small anyway!  So intake will be low.</a:t>
            </a:r>
          </a:p>
        </p:txBody>
      </p:sp>
    </p:spTree>
    <p:extLst>
      <p:ext uri="{BB962C8B-B14F-4D97-AF65-F5344CB8AC3E}">
        <p14:creationId xmlns:p14="http://schemas.microsoft.com/office/powerpoint/2010/main" val="47192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A9F201-FAE8-4320-8D04-7605D8ECB43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2" rIns="92565" bIns="46282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735F11-9CC8-42F6-B2AC-ED2C2F6EC86A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6713" y="685800"/>
            <a:ext cx="6197600" cy="34861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--impact lipid profile negatively.  Hydrogenation is a process of heating and compressing an oil to make it more saturated.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-portion sizes of the foods that will contain trans fatty acids (or any fats for that matter) should be small anyway!  So intake will be low.</a:t>
            </a:r>
          </a:p>
        </p:txBody>
      </p:sp>
    </p:spTree>
    <p:extLst>
      <p:ext uri="{BB962C8B-B14F-4D97-AF65-F5344CB8AC3E}">
        <p14:creationId xmlns:p14="http://schemas.microsoft.com/office/powerpoint/2010/main" val="270376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F2F3B7-409F-414B-8E3B-5DD15FFADE26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2" rIns="92565" bIns="46282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823FE6-DA70-440A-99C1-0AB3A3746A93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6713" y="685800"/>
            <a:ext cx="6197600" cy="348615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May help prevent blood clots from forming and inflammation from affecting artery walls </a:t>
            </a:r>
          </a:p>
          <a:p>
            <a:endParaRPr lang="en-US" altLang="en-US" smtClean="0"/>
          </a:p>
          <a:p>
            <a:r>
              <a:rPr lang="en-US" altLang="en-US" smtClean="0"/>
              <a:t>Give handout for sources and amount of omega-3 fatty acids. </a:t>
            </a:r>
          </a:p>
        </p:txBody>
      </p:sp>
    </p:spTree>
    <p:extLst>
      <p:ext uri="{BB962C8B-B14F-4D97-AF65-F5344CB8AC3E}">
        <p14:creationId xmlns:p14="http://schemas.microsoft.com/office/powerpoint/2010/main" val="79089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BD4F-EAFC-40D4-8C25-07F609CCA931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57CF-5DF0-40A3-AF54-68B1717BE4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320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0C3C-218A-4068-A51E-AEECC1FBE256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1811-D03F-4A3D-A8E2-DCF7CE33B9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41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D040-85A6-43FC-824E-8B7360E6711B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B116-DF13-4196-BA6F-5ACE49ED6C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1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F614-190E-40FB-8E73-906CEA7E92AD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B77C-B859-4FF6-81C6-177FC08A4D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64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CD3A-C39B-40C7-A27E-9D35553F5B24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F10B-79A1-45FB-8956-7794F988E1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848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8D35-0E59-46AF-A076-FDB8AD5C1EA9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D71C-DAAC-4279-80E7-986FFB19D2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9456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8D88-6010-403D-99BD-42C5AA470459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D804-DCB6-4A38-B4E9-98D1FD598C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735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D57F-C9C3-46C5-B85E-51A1DEBBFCBC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E37C-68A8-4F1D-8C9F-75CD8CEB37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483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baseline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259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F24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895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6D08-E34C-46C0-A8B4-A60ECDF0D5B1}" type="datetime1">
              <a:rPr lang="en-CA" smtClean="0"/>
              <a:pPr>
                <a:defRPr/>
              </a:pPr>
              <a:t>2021-01-05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Copyright © John Wiley &amp; Sons Canada, Ltd.</a:t>
            </a: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6078-ADB1-4278-BC92-FBCAECCB34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16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4" r:id="rId20"/>
    <p:sldLayoutId id="2147483755" r:id="rId21"/>
    <p:sldLayoutId id="2147483756" r:id="rId22"/>
    <p:sldLayoutId id="2147483757" r:id="rId23"/>
    <p:sldLayoutId id="2147483759" r:id="rId24"/>
    <p:sldLayoutId id="2147483760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docid=AHhcoNzwCcuI4M&amp;tbnid=zpf2z_EkmH9QAM:&amp;ved=0CAcQjRw&amp;url=http://www.seriouseats.com/2009/10/gadgets-rival-crock-pot.html&amp;ei=nEsiVPnpAaT-8AGM4oHACg&amp;bvm=bv.75775273,d.b2U&amp;psig=AFQjCNHpvydTQeax_H8ck4iwGjmnTt4dFg&amp;ust=141162011976837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Healthy Fats are hot!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MS, RD, CDE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01.05.21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dlucusrd@gmail.com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164">
            <a:off x="7389503" y="864642"/>
            <a:ext cx="4596619" cy="30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Content Placeholder 2"/>
          <p:cNvSpPr>
            <a:spLocks noGrp="1"/>
          </p:cNvSpPr>
          <p:nvPr>
            <p:ph idx="1"/>
          </p:nvPr>
        </p:nvSpPr>
        <p:spPr>
          <a:xfrm>
            <a:off x="2152650" y="1690688"/>
            <a:ext cx="7886700" cy="452596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at room temperature (lard, butter)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in animal foods: meat, dairy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</a:t>
            </a:r>
            <a:r>
              <a:rPr 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oils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coconut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palm </a:t>
            </a:r>
            <a:r>
              <a:rPr 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fats:</a:t>
            </a:r>
          </a:p>
          <a:p>
            <a:pPr lvl="2"/>
            <a:r>
              <a:rPr 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LDL</a:t>
            </a:r>
          </a:p>
          <a:p>
            <a:pPr lvl="2"/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Saturated Fats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4010518"/>
            <a:ext cx="3316224" cy="1864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" y="3016251"/>
            <a:ext cx="1518666" cy="32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Content Placeholder 2"/>
          <p:cNvSpPr>
            <a:spLocks noGrp="1"/>
          </p:cNvSpPr>
          <p:nvPr>
            <p:ph idx="1"/>
          </p:nvPr>
        </p:nvSpPr>
        <p:spPr>
          <a:xfrm>
            <a:off x="2152650" y="1690688"/>
            <a:ext cx="7886700" cy="4525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Medium-chain saturated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fats: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solidFill>
                  <a:srgbClr val="C00000"/>
                </a:solidFill>
                <a:ea typeface="MS PGothic" pitchFamily="34" charset="-128"/>
              </a:rPr>
              <a:t>M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ay not have all </a:t>
            </a:r>
            <a:r>
              <a:rPr lang="fr-FR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negative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effects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2"/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Shorter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chain</a:t>
            </a:r>
            <a:endParaRPr lang="fr-FR" sz="2400" dirty="0" smtClean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2"/>
            <a:r>
              <a:rPr lang="fr-FR" sz="2400" dirty="0" err="1">
                <a:solidFill>
                  <a:schemeClr val="tx1"/>
                </a:solidFill>
                <a:ea typeface="MS PGothic" pitchFamily="34" charset="-128"/>
              </a:rPr>
              <a:t>Q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uickly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digested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absorbed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into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the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blood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stream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2"/>
            <a:r>
              <a:rPr lang="fr-FR" sz="2400" dirty="0">
                <a:solidFill>
                  <a:schemeClr val="tx1"/>
                </a:solidFill>
                <a:ea typeface="MS PGothic" pitchFamily="34" charset="-128"/>
              </a:rPr>
              <a:t>B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ypass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peripheral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fat tissue</a:t>
            </a:r>
          </a:p>
          <a:p>
            <a:pPr lvl="2"/>
            <a:r>
              <a:rPr lang="fr-FR" sz="2400" dirty="0" err="1">
                <a:solidFill>
                  <a:schemeClr val="tx1"/>
                </a:solidFill>
                <a:ea typeface="MS PGothic" pitchFamily="34" charset="-128"/>
              </a:rPr>
              <a:t>L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ess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likely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to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stored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as 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</a:t>
            </a:r>
          </a:p>
          <a:p>
            <a:pPr lvl="2"/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This 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doesn’t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make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it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health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food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Saturated Fats - Coconut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29" y="3953669"/>
            <a:ext cx="2703672" cy="17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002186" y="67360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Common sources 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Saturated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1"/>
            <a:ext cx="8991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 meat / sausage / fried meat / steaks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High-fat milk, cheese, yogurt, cottage cheese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Egg yolks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Fried foods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Sour cream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Chips / Crackers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Pizza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Ice cream / Desserts /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Candy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5" y="3672682"/>
            <a:ext cx="3667823" cy="24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1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reduce saturated fats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33540"/>
            <a:ext cx="8915400" cy="510930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to plant-based milks (or use non-fat dairy)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Limit animal foods – substitute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beans/lentils,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meat alternatives, nuts, soy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add fat to recipes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Swap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eggs with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plant foods: scrambled tofu, flax in place of eggs in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recipes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having fat – choose whole foods that have healthy fat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jpeg;base64,/9j/4AAQSkZJRgABAQAAAQABAAD/2wCEAAkGBxQSEhQUEhQUFBQUFRQUFBUVGBQUFxUUFBQXFhQUFxgYHSggGBolHBQUITEhJSkrLi4uGB8zODMsNygtLisBCgoKDg0MFA8QFSsZFBkrLCwsLCwsLCwsLCwrNzcsNywsNywsLCwrLCsrKysrLCssLCsrLCwrKysrKysrKysrK//AABEIAMEBBQMBIgACEQEDEQH/xAAcAAACAgMBAQAAAAAAAAAAAAAABQQGAQMHAgj/xABHEAABAwICBQgGBwYFBAMAAAABAAIDBBEFIQYSMUFRBzJhcYGRobETIlJywdEUIzNCYoKSFUNTstLhc4OTovEkZJTwFhdj/8QAFgEBAQEAAAAAAAAAAAAAAAAAAAEC/8QAFhEBAQEAAAAAAAAAAAAAAAAAABEB/9oADAMBAAIRAxEAPwDuKEIQCEIQCEIQCEIQCEIQCEIQCELBQeZJA0EuIAAuScgAN5XPNJ+VGCAkRubbc5wLi73IxnbpNkj5ZtMnMvTQmwabSH2pCLhnU0Zla+Tbkra9ravEml73+uyB+4Hmvl9px9nYMlFKn8tD9a4ExaN4bAB3WPmrVovytRTuDZd+8DVeOktuQ4e6exdFjwuEN1RFEG7NUMZa3VZc25RuSyOVjqigb6KoYNb0bPVZLbP1R92TLIjI7+KDqFNUNka17HBzXC7XA3BB3grauJcjmmjtf6NMec7VN8rSbnW3axyI49q7aqgQhCAQhCAQhCAQhCAQhCAQhCAQhCAQhCAQhCAQhRqqujj572t6yL9yCShVTE9PqWHYS89GQ8UjqNPamT7GBrAdjpTqg9V7E9gUqx0e6w5wG3Jc6j/aNRm6pdGD/CYGD9T7HwW9ui8ZzqJZpjv15XkdzbBKRb6rG6eP7SeJvW9vzSubTqibsm1zwY1z/IJbBg9FHzYIustBPebqY2riZzWsb1ADyQA02Y77Onq5OkREDxWnENMZWRPk+hTNaxpOs90bQOBIvfbZbX4uFUNOdIC5noG7zG918i4Nfrao/SEFCwqndWYq0OaJW0310oe4Rh77hzruPGQty4NsuxTaYSt2x0w/zyfJi4BQvq6eaSRjL+kJ1xe9xrFwzGY2pmMalPOp5b9FirB2b/527/tv1y/0LLNNJnc2OmP+c4ebFxk4tKebTy9uq1a3VVa7YGRdN9Z3ySDZpi11NivpQxsIqLS6rHh4aXkhxBH4xrW6V2yh0xndGx/0GZ4c0HXY5hDssyBe4zXBf2IZH608rnG4JO05dLr/AAXWdDtIPqxCM2xNy3nMk5ntUFldp21v2lJVs647jwXuHlEojznvYfxscPJeW4ysSVcT+exjutoPmiGlNpdRP5tRH2nV802gq438x7Xe64HyVJmwaik2wsHSBq+SXzaEwHOCSSI7tV5+KVXS7rK5TJRYjTZx1UhA2B+s4d41h4BbKbT2sh+3hbI0bXt+bLgdoCVI6khU/CeUOlmtra0Z6fWHeFaKStjlF43teOggqiQhCEAhCEAhCEAhCEGCUhxTSeOO4Z9Y4cD6o6zv7FC01xYs1YWm2sNZxHs3sB5qll6m6uYaYrpXM4H1tUcGZeO1VD6XLVOdquIaDqufm71/4bAM3v6Bs3kLTpT6RxZDFkXi7ncG5/JW3AqFlO1rWDKNjWMPvNDnv63Em5UVjCNFWss+Q+jPE2fMes82PqaL9KfQehizjYNb23es4/mOaX1FXbablQpqzpViU6mxJx3qI6rJ3pK6rWl9YeKsQ9dMtL6kBJHVRO8rU6cqwN5K08Ulx6jZUss/nDNjt7XbiFh0q8+kSCgMxSank9HKGmxtd19l7XuFbBJMWgsjhIOw67iO7VXvFMMjnFpG36d6Tw4LUQfYT+r7LwSAglufXk5R0wHU8la66aaJutM+Fv4WtzPesPZXOy9JG3pAK1Q6MhzteokdK7hsHcgkYP8A9S61wGDnOAt2A2VxwuCKBurHlfaSbk9ZSiBrWABoAA3BbfSoLEKgcR3rP0jpVebKs+mSCwiqW6Outvsq02oPFbBVKQW6DFHDYV6lEMub26rvbYdU9ttqq0VX0qXHXWUivOMaKhwL2evv1o7NlHW3myeB6VWW1slLI0F5AcSI5W3DXEbWXyLXjew59au9PWXzBSvSihZURTB9gHxuLjuD2C8UnvA2F94KgaYPprM2wfaQfiyd3hXTCdIIZ7AHVf7Dsj2cVwzRB8lpIZufCbA7SW9PHaLFWRstt57FasdlQq3oZi7p2Oa83dHbM7S07L9ysirIQhCAQhCCg8qOHS6jaqFjpPRAtlY0Xd6O99do36udxwPQqDh2kMcm9d7K5jyjcn7HtdU0zLPHrSRtAzG9zBx6BtU1c0pETZCHtILg0t6wc7daV4BpY1p9BU3jcwlrHvuABc2jk4dDtiq0dTNAfUc4W3Ov/wAhT349HMA2rhD7bHjJw6njNRVurZ3A579h3EcQd4UF06R0DfR5UVUNQ7aeqGvH+Vw5vZZMvpeX18EsX/6QWq4T02addvbdaxnUgyrwZF7poWy/YTQzHe1rwJB1xvs4dyxNRyM57Hs95rh5haHnXWC9Yay69+jVRr1kXW4RLIgKDQSsXUr6OVn6MghrCm/Rl5NOgiEo1lJdAvBhRGnXRrrZ6JeXRFB511kSLw5tlKpcLml+zikf0ta63fsQahKvbZrKVUYS2EXq6mmph7MkjXSdjGXN1E/a9OB/0lNU1z9z5GmngHTbnEddlm41DCgkcTrDJrc3OJs1o3lzjkFX9I9LWyvZBT3dGZGBz8x6UhwyaNuoLXvvtwWjE2VFVYVlRHHGDdtPTgOA6mN9XW6XFykUz46cfURBhtb0kvrSdNuCyp+2BsZfIbBzw0Z5Wa3j0n4BQJ8VaOZdx47Ak08z5DtL3E2F88+AC6boLoP6PVnqxd+1kR2M/E4e10blIU15O8KkjidLMLOmtqt3tYL2v0m6t6wFlaQIQhB4lkDQS4gAZknYAudac8qTaNoFPH6V7r2c8lrBbacszt2ZXUvlbrZYoItRrjG55Erm/dy9TW4DauRyVQkFnAEbw4fNRcxpxPlSxSckCoMY9mFjWW7bF3ilTMUr3uEkstW9ozJe+UgDcbE2yNlYKSIN5jWDqFlFxfFZ42uY6AFrwW64c45HfayRpYsIr4cSja2YiKqAtrZBshGWRO/o7lAxfRaWA5g24jMd+7tSWnpOA+8wi3SAbrqeGV72NDSddttjs/HaojmH0a20dv8AcKXTsI5r3N7V0yfBqSozdGY3e0zLySmq0AvnBOOp4+IsrSKrIHvFpBHKOEjA7tuQbKXRVk0X2Zmj6I5pNT/Tc4s/2qVPovXRfuxIOLHA+BsVAkmkjP1sErfym3fZVDMY48/aBjzxmgjPe5gYfFe2Ys07YKdx/BJNF3Al4SgYzFvJHWh1bE/e09YVFgbiEJ208w92Zjv5mBbPp9P/AA6odkDvJ4VVdDGebqDqIHkos8TxzXyDqkf80FyfitMNv0j/AEb/AMryvH7ZpeM/+g/5qgVFVVN5s8w7Q7zal8uOV7dk7j1sZ/Sg6f8Atml4z/8Ajyry7F6XjP8A+PJ8Vyl2lFeP3p/RF/SvDtLa7+Mf0R/0oOrftamJtaoPVDbzetn02D+FVO6hAz+Z5K5I3SqvdsmkPU1vwavRxvEXfvajxHkEqOs/TI/u0k7vfmjb4MYVg1zt1FA3/EfUP8DqhckL69+19Qf8xw8LoZhdS7ntcfedf+YqDq/7bmZe0tJT/wCDDA1w/NI5x8ErxDFfTC09bNMOBmk1f0QhjVSoMMLecYx+ZvzTzD8Ne7JjHv8AcY9w7wLIJ1MaePOKMNPtNjYD+p93L3PWF21pPvuc7w2JjS6K1LtrAzpkc1vgLnwTqj0KbtlkL/wxg2/U75IqkyVbjk3uYLeSYUGjM8nrSERM4u2921XyHD4ofs42tPE+s7vUHGD6hO1Qc90oxBsJEFJcnVLny7JHHYxrLcwXN8szYZqt0ukuJ0/NqatnQXyOb3OuFMrMRa2Z8hYTqPYDYgEho3E9KaYdWS1JJZTuDPaLr9mzMoN2Ccs+IxECUx1Ld4kaGO/UwDyXadEdO4K6NjrGJzxk1xyuDYgO61xWpwbWN3wtJ6lvjEjLfdAtbdbhYIsfR10JVou+Q0sJlvrlgvfbb7pPTayyqyZSxBwLXAEHIg5ghVLEeT+leS5jAw8BkPl4K4IQc2qOTy3Nv2ap+SVVmgMtjqvkb1MJ+K68gotfPOF0wEz2u2tAHa3L4K2UqrlG3WrKt25spb2mR/yVkpwsqbUid0gSSkTujQM4oAf7Er2aEHee0AhZgUlqqaUVWjsT+dFC7rYB5JRVaA0rttMwe4dVXFCqOc1PJnTnmsmb7r7pdPybMHNknb1gFdWKjzKK5DNoA4bJ39rR8kvn0Df/ABz3NC6zWJBXBWjnTtBXfxv5UM0McP3zO0R/FWOvjSSWEXSgboo7fUADo9H8l6Gi7fvVLuxzR5BT6SEWGQU1kQ4KUhZFovT/AHpXu/O/4JpRaLUh2Rh3S67vMqQGbMk0w5qDfh+AxN5scbepjbp5Dh7QM7ntt5LTSplGg1ima3Y0eaiVaYvS2sUUmqktroNeNzd+7rTGqUaNByrBcGnmleIXNY7WcXF7NcGxI2K50ei+IHJ1SLcGQkJhyaU+rXTt4Of/ADOI8HBdZVRy+k0Fndz5ZT2NZ/dWbBNB4IXB72+keMxrkuAPHNWtCFYshZQqgQhCAWCsoQcnm0fdStkMlteaofKbG/qnmi/eswKz6cjm9Y8iqxCstGlIndGktInNGgcQKU1RYFKaqmvSEIVRhyjzLe5aJUUrqwkVande8NBJNgNpVXrMSY4HUDnbr2AbfhdxCgW1oSaUZqUyolEYFQ363PXMYGrtNrAOJ2WUNsrX5tN+8eaBlStyCmMCjUjMgprAg2W2Jhh6g2U+gQO6VMY0spkyjQe3pbWJi5Lq0qKSVSjRKRVlRoTmgZaJ4K9tbLUAD0b2DO+evYAi35b9qvKUaNj6s+98E3VxkIQhUCEIQCEIQCEIQVHTgc3r+BVXhVq03HM6/gqtEstGdKnNIk1KnNIgbwKW1Q4FLaqmvaysBCqMFLsXrWwxPkcCQ0XsNpJNg0X3kkBMHKBi1MJInscCQ4WIGR2ixB3EbexAnqcQDC0TmOJzuYNfW1rAF1jYbLi6qEuG0rc/SawLnc4g3Ja/WbsuBaUm27Iqw4ph7pD9a5z/AKqaLJur6krQHH1QfW9TdtukMmGObL6YO+tJIcS12qWFjBqhv3TaJud9t+pQV+mw+OVrJQ+T0lg65c1zmkuIN8rHWDQMxzQLbEtw3EowNVznNa1jC0yanMJcAPV3gMN77s00gwhsVue6ztdty8arnN1XbPukWyOyx4pbJhdo2tbkWCRpcBm4SBzX5W222Ho6VQ/wiuEpeGtNo3FhdsBcADlxGe1NmBK8AovRscBezn6wB3eqGkXsL81OGBZV7UygUZzclKolQ4pkxiS2mTGJQbHJdXJi5Lq1AiqlGh2qTVqNAc0F30dH1XaU1SzR77IdZTNXECEIVAhCEAhCEAhCEFV02/d9qqsSs2mMt3hvsgHsdf8ApVbjWVMKVOKVJ6VOKVVTaBS2qJTqW1EbAhYCyqjyVolW9y0SoFVa+wJJsOPWQAkFVMDexBtwN+pP68ixvs/9/sqliVYyO5Ja3zPYMyoIVc8AEk2HEpWJWk2BB38cuK81GMMOxspH+G8jyWqjqI3E6hbtz436VRYKRvqhSmBaaUeqFKaFFenNyW+iGa1uGS2Um1A3gTCIpfTqdEg3OS+t2KeVArNiBDVKLT7VLq1Eg5ygvmAfYjrPmmST6M1GtG8bmPLR+lrj4uKcK4gQhCoEIQgEIQgEIQgpWn5LHRSAXAa5rgN7bg36wc+0pDC8GxBuDmCOCvmk2E/SYXNGTx6zD+LgegrjTa+Slkc1zTYOOvGcrHeRwPgVFxeqVN6VVrBcWim5jhrb2nJw7N/YrLSoptTlTGqFApjERsCysBZVR4colRBc31nC1sgbA24qWVplRVH0/wAcNM1oaLkgk552B3eK5HjmLmZx1XEm2ZJItfc1q6lynYe17YZMw9rnNB3FpbrFp7jZc3qsJhcQ7WEbjkC/Jjjw1tx60wUqSoex12vcDfIhzge9N8K0ieZG+ldrOyAky1h0OI5zetSsZwMsb60Z6CM+5w2hVt1I5pyv3Zqo7pQxmRjHtkc0OaDYWPXa6aQx2Frk9J/sk2hZJpIidufddP2hZUOGS90ozWXDJFMM1A0gU2MqDCpsaDcVCrAppUOrVCGrCVz1Yiz2uOTW73O3D5lece0gjiJa0+kf7IOQP4nbupKdGKOWtqRfPe51smMvmBw+Kg6pofT6lKwHNzi57jxc5xLj3+Fk6XiGINaGjINAA6gva0gQhCAQhCAQhCAQhCAKpun2igqW+ljH1rRnba5o8yFclhB80zwOjdncEbxcW+IVgwjTCoiABLZWjc/b+ofFdH0u0JZVXfFZkv8Atd8iuR4vhU1K8tlYW9mR6Qd6iumYRp1Tvt6QOiPSC5ve3PvCttFXxSi8cjH+64Hw2r5/p6sf8JjTztJyIv3FIO+AIXHaPG6iLmTSAcCdYdzrptFpvVN2mN/W23kQqOlOWmVUePlDeOfA0+64jzC2/wD2JD96GQdRa75IGek2HCohdHezucwnYHjZfoOYPQVxitY6IuimaWlvq+sMtXcHfA7DxXTJuUClO0Sj8oPkUhxfSrD5xaRr3cCYzcdRBuEFBhlEWTJHxjgDrM/STaya0EJmtYg57Qwty7V7krcMabtbJfpa4rbDpZStItrge6iL7h0AZG1rcg0WCmNCqUGnNNqiwkPY0fFYk0+iHNieetzAsquLwinGaoNVygvsdWFg63F3gAEjl5RKlxszVZ0ho8LkqjtkK81GLwQi8ssbOguF+4ZriMuPVMvPmkIO7WIHcLIhhdtIt0nLzQdSxDT+FtxCx0h3E+o3xz8FUMX0mqKi4L9Rp+4zIHrO0pXDF29XzVlwHRSaoOTdRm9xuPHf2IhJguByVEgY0HPdvtxPAdJXbNHcFZSRCNgF9rj7TkYDgUdKzVYLuPOcdp+QTVAIQhUCEIQCEIQCEIQCEIQCEIQCjV1BHM3UlY17eDhfu4KShBzjHeSqKS7qZ5idua71m9+0Kj4pobX01yYjI0feZ648M/Bd/Qg+Z2V5YbPa5h7R4KbFibT9+3WAV36twqGYWlijf7zQVXa/k4oZNkboz+BxHgboOVenvsLT3haZb9HeugVHJJF+7qJG+80O8rKBJyUzjmVLD7zXD5q0c+qIyl09OeIXR5uTKtGx8TuokeYUV3JrW7wzsI+aK5pLSH2m+PyWkYcXG2uz/cfguojkxqt7f9zR8VJh5NKgbGNH5mqUc1p8H1RnJ3AhTI6Fo+849n910yDkzm+85je0nyCYwcmXtSjsBPmojlBo2nIhx7QPJbKfCWDmxN7bu8yu0UvJ7Tt5znO7gnNJozTR7Igel2aDi1FgUshs1p6mi3krVhXJ3I6xk9Qfi29y6nFC1os0Bo6AAtioruE6H08Fjq67uLtncrC1oGQyHBZQgEIQgEIQgEIQgEIQgEIQgEIQgEIQgEIQgEIQgEIQgEIQgFgoQgyFhCEGUIQoBCEKgQhCAQhCAQhCAQhCAQhCAQhCD//Z">
            <a:hlinkClick r:id="rId2"/>
          </p:cNvPr>
          <p:cNvSpPr>
            <a:spLocks noChangeAspect="1" noChangeArrowheads="1"/>
          </p:cNvSpPr>
          <p:nvPr/>
        </p:nvSpPr>
        <p:spPr bwMode="auto">
          <a:xfrm flipH="1" flipV="1">
            <a:off x="10241117" y="1068072"/>
            <a:ext cx="163755" cy="1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Egg Replacers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T flax plus 3 T water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½ mashed banana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¼ cup applesauce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¼ cup silken tofu</a:t>
            </a:r>
          </a:p>
          <a:p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-G egg replacer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Just Egg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98" y="810260"/>
            <a:ext cx="4409621" cy="246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3791712"/>
            <a:ext cx="3896563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HaasDisp"/>
              </a:rPr>
              <a:t>Ingredients</a:t>
            </a:r>
            <a:br>
              <a:rPr lang="en-US" altLang="en-US" sz="1400" b="1" dirty="0">
                <a:solidFill>
                  <a:srgbClr val="000000"/>
                </a:solidFill>
                <a:latin typeface="HaasDisp"/>
              </a:rPr>
            </a:br>
            <a:r>
              <a:rPr lang="en-US" altLang="en-US" sz="1400" dirty="0">
                <a:solidFill>
                  <a:srgbClr val="000000"/>
                </a:solidFill>
                <a:latin typeface="HaasDisp"/>
              </a:rPr>
              <a:t>Water, Mung Bean Protein Isolate, Expeller-Pressed Canola Oil, Contains less than 2% of Dehydrated Onion, </a:t>
            </a:r>
            <a:r>
              <a:rPr lang="en-US" altLang="en-US" sz="1400" dirty="0" err="1">
                <a:solidFill>
                  <a:srgbClr val="000000"/>
                </a:solidFill>
                <a:latin typeface="HaasDisp"/>
              </a:rPr>
              <a:t>Gellan</a:t>
            </a:r>
            <a:r>
              <a:rPr lang="en-US" altLang="en-US" sz="1400" dirty="0">
                <a:solidFill>
                  <a:srgbClr val="000000"/>
                </a:solidFill>
                <a:latin typeface="HaasDisp"/>
              </a:rPr>
              <a:t> Gum, Natural Carrot Extractives (color), Natural Flavors, Natural Turmeric Extractives (color), Potassium Citrate, Salt, Soy Lecithin, Sugar, Tapioca Syrup, </a:t>
            </a:r>
            <a:r>
              <a:rPr lang="en-US" altLang="en-US" sz="1400" dirty="0" err="1">
                <a:solidFill>
                  <a:srgbClr val="000000"/>
                </a:solidFill>
                <a:latin typeface="HaasDisp"/>
              </a:rPr>
              <a:t>Tetrasodium</a:t>
            </a:r>
            <a:r>
              <a:rPr lang="en-US" altLang="en-US" sz="1400" dirty="0">
                <a:solidFill>
                  <a:srgbClr val="000000"/>
                </a:solidFill>
                <a:latin typeface="HaasDisp"/>
              </a:rPr>
              <a:t> Pyrophosphate, Transglutaminase, </a:t>
            </a:r>
            <a:r>
              <a:rPr lang="en-US" altLang="en-US" sz="1400" dirty="0" err="1">
                <a:solidFill>
                  <a:srgbClr val="000000"/>
                </a:solidFill>
                <a:latin typeface="HaasDisp"/>
              </a:rPr>
              <a:t>Nisin</a:t>
            </a:r>
            <a:r>
              <a:rPr lang="en-US" altLang="en-US" sz="1400" dirty="0">
                <a:solidFill>
                  <a:srgbClr val="000000"/>
                </a:solidFill>
                <a:latin typeface="HaasDisp"/>
              </a:rPr>
              <a:t> (preservative). (Contains soy.)</a:t>
            </a:r>
            <a:r>
              <a:rPr lang="en-US" altLang="en-US" sz="1400" dirty="0">
                <a:solidFill>
                  <a:schemeClr val="tx1"/>
                </a:solidFill>
              </a:rPr>
              <a:t/>
            </a:r>
            <a:br>
              <a:rPr lang="en-US" altLang="en-US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222839"/>
              </p:ext>
            </p:extLst>
          </p:nvPr>
        </p:nvGraphicFramePr>
        <p:xfrm>
          <a:off x="4240590" y="1905000"/>
          <a:ext cx="4549842" cy="4758216"/>
        </p:xfrm>
        <a:graphic>
          <a:graphicData uri="http://schemas.openxmlformats.org/drawingml/2006/table">
            <a:tbl>
              <a:tblPr/>
              <a:tblGrid>
                <a:gridCol w="1516614"/>
                <a:gridCol w="1516614"/>
                <a:gridCol w="1516614"/>
              </a:tblGrid>
              <a:tr h="387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effectLst/>
                        </a:rPr>
                        <a:t>Serving size 3 </a:t>
                      </a:r>
                      <a:r>
                        <a:rPr lang="en-US" sz="900" dirty="0" err="1">
                          <a:effectLst/>
                        </a:rPr>
                        <a:t>Tbsp</a:t>
                      </a:r>
                      <a:r>
                        <a:rPr lang="en-US" sz="900" dirty="0">
                          <a:effectLst/>
                        </a:rPr>
                        <a:t> (44mL)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Amount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% Daily Value*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Calories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dirty="0">
                          <a:effectLst/>
                        </a:rPr>
                        <a:t>70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387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Calories from Fat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45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Total Fat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5g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8%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Saturated Fat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0g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0%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Trans Fat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0g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387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Polyunsaturated Fat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1.5g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387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Monounsaturated Fat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dirty="0">
                          <a:effectLst/>
                        </a:rPr>
                        <a:t>3g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Cholesterol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0mg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0%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Sodium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170mg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7%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387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Total Carbohydrate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1g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0%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Dietary Fiber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0g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0%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Sugars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0g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Protein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5g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Vitamin A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0%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Vitamin C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0%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Calcium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>
                          <a:effectLst/>
                          <a:latin typeface="HaasDisp"/>
                        </a:rPr>
                        <a:t>0%</a:t>
                      </a:r>
                      <a:endParaRPr lang="en-US" sz="90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effectLst/>
                        </a:rPr>
                        <a:t>Iron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dirty="0">
                          <a:effectLst/>
                          <a:latin typeface="HaasDisp"/>
                        </a:rPr>
                        <a:t>4%</a:t>
                      </a:r>
                      <a:endParaRPr lang="en-US" sz="900" dirty="0">
                        <a:effectLst/>
                      </a:endParaRPr>
                    </a:p>
                  </a:txBody>
                  <a:tcPr marL="43428" marR="45238" marT="21714" marB="2171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207227"/>
            <a:ext cx="19250049" cy="323165"/>
          </a:xfrm>
          <a:prstGeom prst="rect">
            <a:avLst/>
          </a:prstGeom>
          <a:solidFill>
            <a:srgbClr val="FEF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5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fatty acids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6387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325563"/>
            <a:ext cx="47910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88" name="Rectangle 1"/>
          <p:cNvSpPr>
            <a:spLocks noChangeArrowheads="1"/>
          </p:cNvSpPr>
          <p:nvPr/>
        </p:nvSpPr>
        <p:spPr bwMode="auto">
          <a:xfrm>
            <a:off x="7112000" y="1600200"/>
            <a:ext cx="3276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/>
              <a:t>a. </a:t>
            </a:r>
            <a:r>
              <a:rPr lang="en-CA" sz="2400" dirty="0"/>
              <a:t>The orientation of hydrogen atoms around the double bond distinguishes </a:t>
            </a:r>
            <a:r>
              <a:rPr lang="en-CA" sz="2400" i="1" dirty="0" err="1"/>
              <a:t>cis</a:t>
            </a:r>
            <a:r>
              <a:rPr lang="en-CA" sz="2400" i="1" dirty="0"/>
              <a:t> </a:t>
            </a:r>
            <a:r>
              <a:rPr lang="en-CA" sz="2400" dirty="0"/>
              <a:t>fatty acids from </a:t>
            </a:r>
            <a:r>
              <a:rPr lang="en-CA" sz="2400" b="1" i="1" dirty="0"/>
              <a:t>trans </a:t>
            </a:r>
            <a:r>
              <a:rPr lang="en-CA" sz="2400" b="1" dirty="0"/>
              <a:t>fatty acids</a:t>
            </a:r>
            <a:r>
              <a:rPr lang="en-CA" sz="2400" dirty="0"/>
              <a:t>. Most unsaturated fatty acids found in nature have double bonds in the </a:t>
            </a:r>
            <a:r>
              <a:rPr lang="en-CA" sz="2400" i="1" dirty="0" err="1"/>
              <a:t>cis</a:t>
            </a:r>
            <a:r>
              <a:rPr lang="en-CA" sz="2400" i="1" dirty="0"/>
              <a:t> </a:t>
            </a:r>
            <a:r>
              <a:rPr lang="en-CA" sz="2400" dirty="0"/>
              <a:t>configuration.</a:t>
            </a:r>
          </a:p>
        </p:txBody>
      </p:sp>
    </p:spTree>
    <p:extLst>
      <p:ext uri="{BB962C8B-B14F-4D97-AF65-F5344CB8AC3E}">
        <p14:creationId xmlns:p14="http://schemas.microsoft.com/office/powerpoint/2010/main" val="30678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752600" y="2286001"/>
            <a:ext cx="77724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8066" name="Rectangle 2"/>
          <p:cNvSpPr>
            <a:spLocks noRot="1" noChangeArrowheads="1"/>
          </p:cNvSpPr>
          <p:nvPr/>
        </p:nvSpPr>
        <p:spPr bwMode="auto">
          <a:xfrm>
            <a:off x="2133600" y="284163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 Fats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8382000" cy="48768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Baked products</a:t>
            </a:r>
          </a:p>
          <a:p>
            <a:pPr lvl="2"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Crackers, cookies, pastries, doughnuts, cupcakes, pie crusts, cake frosting, baking mixes, biscuits and dough</a:t>
            </a:r>
          </a:p>
          <a:p>
            <a:pPr lvl="1"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Hard margarines, shortening </a:t>
            </a:r>
          </a:p>
          <a:p>
            <a:pPr lvl="1"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Fried foods </a:t>
            </a:r>
          </a:p>
          <a:p>
            <a:pPr lvl="2"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fries, Fried chicken,</a:t>
            </a:r>
          </a:p>
          <a:p>
            <a:pPr lvl="1"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ingredient lists for hydrogenated or partially hydrogenated oil -  put it back!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00" y="100187"/>
            <a:ext cx="2984127" cy="27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09800" y="1524001"/>
            <a:ext cx="78867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Monounsaturated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fatty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acids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one double bond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fr-F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avocado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olives,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(and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oils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fr-F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LDL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  <a:endParaRPr lang="fr-F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fr-F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Polyunsaturated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one double bond</a:t>
            </a:r>
          </a:p>
          <a:p>
            <a:pPr lvl="1"/>
            <a:r>
              <a:rPr lang="fr-F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fr-F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fr-F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plant 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(and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</a:t>
            </a:r>
            <a:r>
              <a:rPr lang="fr-F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oils</a:t>
            </a:r>
            <a:endParaRPr lang="fr-F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endParaRPr lang="fr-F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endParaRPr lang="fr-F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F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fr-F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Triglycerides and fatty acids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752600" y="2286001"/>
            <a:ext cx="34290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8066" name="Rectangle 2"/>
          <p:cNvSpPr>
            <a:spLocks noRot="1" noChangeArrowheads="1"/>
          </p:cNvSpPr>
          <p:nvPr/>
        </p:nvSpPr>
        <p:spPr bwMode="auto">
          <a:xfrm>
            <a:off x="2133600" y="284163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Unsaturated Fat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560576"/>
            <a:ext cx="3733800" cy="40721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Polyunsaturated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Safflower oil 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Sunflower oil 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Corn oil 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Soybean oil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</a:p>
          <a:p>
            <a:pPr lvl="1"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6461760" y="1560576"/>
            <a:ext cx="3962400" cy="420624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Monounsaturated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Olive oil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Peanut oil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Canola oil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Nuts 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Avocados</a:t>
            </a:r>
          </a:p>
          <a:p>
            <a:pPr lvl="1"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10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Happy New Year!!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Resolutions?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Any new holiday gifts you want to share?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New habits you’d like to start in 2021?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‘why’?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36" y="4876800"/>
            <a:ext cx="612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7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752600" y="2286001"/>
            <a:ext cx="34290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8066" name="Rectangle 2"/>
          <p:cNvSpPr>
            <a:spLocks noRot="1" noChangeArrowheads="1"/>
          </p:cNvSpPr>
          <p:nvPr/>
        </p:nvSpPr>
        <p:spPr bwMode="auto">
          <a:xfrm>
            <a:off x="2133600" y="284163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Unsaturated Fat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095500" y="1866900"/>
            <a:ext cx="7848600" cy="432663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Nuts and Seeds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Very healthy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Eat 1 serving daily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serving = 2-4 Tablespoons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Good source of plant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stanols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sterols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Caution: high in calories!</a:t>
            </a:r>
          </a:p>
        </p:txBody>
      </p:sp>
      <p:sp>
        <p:nvSpPr>
          <p:cNvPr id="2765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8610600" y="5715000"/>
            <a:ext cx="2057400" cy="9144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39" y="490538"/>
            <a:ext cx="3726811" cy="24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801368" y="1670304"/>
            <a:ext cx="9025128" cy="427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8066" name="Rectangle 2"/>
          <p:cNvSpPr>
            <a:spLocks noRot="1" noChangeArrowheads="1"/>
          </p:cNvSpPr>
          <p:nvPr/>
        </p:nvSpPr>
        <p:spPr bwMode="auto">
          <a:xfrm>
            <a:off x="2133600" y="284163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Omega-3 Fatty </a:t>
            </a:r>
            <a:r>
              <a:rPr lang="en-US" alt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943366" y="1619059"/>
            <a:ext cx="5957049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help prevent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heart disease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triglyceride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Help brain health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Rec: 250 mg/day yeast or algae-derived EPA/DHA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Fish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Lake trout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Mackerel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Tuna 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Sardines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7683213" y="2600134"/>
            <a:ext cx="4038600" cy="42578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Plant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Walnuts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Canola 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 Flaxseed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Flaxseed 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Chia &amp; hemp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</a:p>
        </p:txBody>
      </p:sp>
    </p:spTree>
    <p:extLst>
      <p:ext uri="{BB962C8B-B14F-4D97-AF65-F5344CB8AC3E}">
        <p14:creationId xmlns:p14="http://schemas.microsoft.com/office/powerpoint/2010/main" val="1681324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Omega-3 seeds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89888"/>
            <a:ext cx="8915400" cy="526694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Flax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inflammation, high blood pressure, blood sugars, improve survival of breast and prostate cancer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Chia: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Good source of protein, fiber, magnesium, iron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Powerful antioxidant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Hemp: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Protein, fiber, nutrients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Anti-inflammatory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2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to do with Flax/Hemp/Chia?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Put on oatmeal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Shake onto salads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to smoothies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as a binder in recipes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crackers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to breakfast bites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Sprinkle on soups or grain dishes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as thickener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2299" y="2817853"/>
            <a:ext cx="4079558" cy="2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92" y="512064"/>
            <a:ext cx="8464846" cy="5168011"/>
          </a:xfrm>
        </p:spPr>
      </p:pic>
    </p:spTree>
    <p:extLst>
      <p:ext uri="{BB962C8B-B14F-4D97-AF65-F5344CB8AC3E}">
        <p14:creationId xmlns:p14="http://schemas.microsoft.com/office/powerpoint/2010/main" val="66475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reduce fat in your diet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6464"/>
            <a:ext cx="8915400" cy="501091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Less or no meat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or non-fat dairy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Limit high fat condiments  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secret sauce, mayo,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Bake, broil, grill instead of fry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Cut added fats in recipes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Swap high fat toppings for low fat or plant sources(sour cream, cream cheese, butter/margarine)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ideas?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9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Bottom 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24" y="1486284"/>
            <a:ext cx="4342893" cy="511222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healthy fats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Nuts &amp; seeds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Avocado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Olives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Plant oils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Limit saturated and trans fats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Animal foods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Processed foods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Fast foods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80" y="2546350"/>
            <a:ext cx="411040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you do?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239" y="1406236"/>
            <a:ext cx="8915400" cy="50920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fats do you eat right now that you could eat less of or substitute with a healthier fat?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you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healthy fats?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Sprinkle nuts and seeds on cereal, salads, bowls?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Cashew cream instead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cream to thicken soup?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to plant-based milks?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flax for egg replacer?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goal today of one change to your fat intake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you do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20-20-won?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nutrition behavior change do you want to make in 2021?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physical activity achievement would you like to complete in 2021?</a:t>
            </a:r>
          </a:p>
        </p:txBody>
      </p:sp>
    </p:spTree>
    <p:extLst>
      <p:ext uri="{BB962C8B-B14F-4D97-AF65-F5344CB8AC3E}">
        <p14:creationId xmlns:p14="http://schemas.microsoft.com/office/powerpoint/2010/main" val="2715692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7876" y="4039284"/>
            <a:ext cx="8915399" cy="8604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7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5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37" y="1315236"/>
            <a:ext cx="5238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comes to mind when you hear ‘dietary fat’?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85" y="1905000"/>
            <a:ext cx="2152335" cy="285550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00" y="1733757"/>
            <a:ext cx="5315712" cy="2618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17" y="3828596"/>
            <a:ext cx="2099566" cy="1633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64" y="4352411"/>
            <a:ext cx="3066288" cy="2243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" y="4425654"/>
            <a:ext cx="3434409" cy="22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52650" y="1556576"/>
            <a:ext cx="7886700" cy="452596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Provide texture, flavor, aroma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foods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– 9 calories in every gram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Some have good effects on health, others not so much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341377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role of fats in foods?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1701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Sources of dietary fats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907" name="Content Placeholder 2"/>
          <p:cNvSpPr>
            <a:spLocks noGrp="1"/>
          </p:cNvSpPr>
          <p:nvPr>
            <p:ph idx="1"/>
          </p:nvPr>
        </p:nvSpPr>
        <p:spPr>
          <a:xfrm>
            <a:off x="2152650" y="1690688"/>
            <a:ext cx="7886700" cy="452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sources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meat, cheese, dairy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sources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vegetable oils, nuts,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avocados, seeds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en-CA" altLang="ja-JP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dietary fat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: French fries, pizza, pasta dishes, baked goods, salad dressings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42" y="4108704"/>
            <a:ext cx="2994454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36192" y="487681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Visible and hidden fats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6931" name="Picture 5" descr="gvn2_fig_05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566" y="2473411"/>
            <a:ext cx="5875337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6932" name="Rectangle 2"/>
          <p:cNvSpPr>
            <a:spLocks noChangeArrowheads="1"/>
          </p:cNvSpPr>
          <p:nvPr/>
        </p:nvSpPr>
        <p:spPr bwMode="auto">
          <a:xfrm>
            <a:off x="1752600" y="1535114"/>
            <a:ext cx="84582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food on this plate has the most fat?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Bacon?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Eggs? 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Hashed Browns?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Muffin?</a:t>
            </a: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Bacon = 7 g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Eggs = 14 g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Hashed Browns = 15 g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Muffin = 32 g (600 kcal)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93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6024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Fats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667000"/>
            <a:ext cx="3810000" cy="2590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Limit/Avoid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Saturated Fat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Trans Fat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667000"/>
            <a:ext cx="4114800" cy="2590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Moderation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Monounsaturated Fat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Polyunsaturated Fat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Omega-3 Fatty Acids</a:t>
            </a:r>
          </a:p>
        </p:txBody>
      </p:sp>
    </p:spTree>
    <p:extLst>
      <p:ext uri="{BB962C8B-B14F-4D97-AF65-F5344CB8AC3E}">
        <p14:creationId xmlns:p14="http://schemas.microsoft.com/office/powerpoint/2010/main" val="27872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0819" y="438913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Triglycerides and fatty acids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3075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287" y="1555496"/>
            <a:ext cx="8101416" cy="47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6" name="Rectangle 6"/>
          <p:cNvSpPr txBox="1">
            <a:spLocks noChangeArrowheads="1"/>
          </p:cNvSpPr>
          <p:nvPr/>
        </p:nvSpPr>
        <p:spPr bwMode="auto">
          <a:xfrm>
            <a:off x="3530600" y="3495675"/>
            <a:ext cx="50244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fr-FR" sz="3000"/>
          </a:p>
        </p:txBody>
      </p:sp>
    </p:spTree>
    <p:extLst>
      <p:ext uri="{BB962C8B-B14F-4D97-AF65-F5344CB8AC3E}">
        <p14:creationId xmlns:p14="http://schemas.microsoft.com/office/powerpoint/2010/main" val="11984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316993"/>
            <a:ext cx="9144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Triglycerides and fatty acids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9219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04926"/>
            <a:ext cx="76200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1307</Words>
  <Application>Microsoft Office PowerPoint</Application>
  <PresentationFormat>Widescreen</PresentationFormat>
  <Paragraphs>282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Century Gothic</vt:lpstr>
      <vt:lpstr>Franklin Gothic Medium</vt:lpstr>
      <vt:lpstr>HaasDisp</vt:lpstr>
      <vt:lpstr>メイリオ</vt:lpstr>
      <vt:lpstr>Times New Roman</vt:lpstr>
      <vt:lpstr>Wingdings</vt:lpstr>
      <vt:lpstr>Wingdings 3</vt:lpstr>
      <vt:lpstr>Wisp</vt:lpstr>
      <vt:lpstr>Healthy Fats are hot! </vt:lpstr>
      <vt:lpstr>Happy New Year!!</vt:lpstr>
      <vt:lpstr>What do you comes to mind when you hear ‘dietary fat’?</vt:lpstr>
      <vt:lpstr>What is role of fats in foods?</vt:lpstr>
      <vt:lpstr>Sources of dietary fats</vt:lpstr>
      <vt:lpstr>Visible and hidden fats</vt:lpstr>
      <vt:lpstr>Fats</vt:lpstr>
      <vt:lpstr>Triglycerides and fatty acids</vt:lpstr>
      <vt:lpstr>Triglycerides and fatty acids</vt:lpstr>
      <vt:lpstr>Saturated Fats</vt:lpstr>
      <vt:lpstr>Saturated Fats - Coconut</vt:lpstr>
      <vt:lpstr>Common sources of Saturated Fat</vt:lpstr>
      <vt:lpstr>How to reduce saturated fats</vt:lpstr>
      <vt:lpstr>Egg Replacers</vt:lpstr>
      <vt:lpstr>Ingredients Water, Mung Bean Protein Isolate, Expeller-Pressed Canola Oil, Contains less than 2% of Dehydrated Onion, Gellan Gum, Natural Carrot Extractives (color), Natural Flavors, Natural Turmeric Extractives (color), Potassium Citrate, Salt, Soy Lecithin, Sugar, Tapioca Syrup, Tetrasodium Pyrophosphate, Transglutaminase, Nisin (preservative). (Contains soy.) </vt:lpstr>
      <vt:lpstr>Trans fatty acids</vt:lpstr>
      <vt:lpstr>Trans Fats</vt:lpstr>
      <vt:lpstr>Triglycerides and fatty acids</vt:lpstr>
      <vt:lpstr>Unsaturated Fat</vt:lpstr>
      <vt:lpstr>Unsaturated Fat</vt:lpstr>
      <vt:lpstr>Omega-3 Fatty Acids</vt:lpstr>
      <vt:lpstr>Omega-3 seeds</vt:lpstr>
      <vt:lpstr>What to do with Flax/Hemp/Chia?</vt:lpstr>
      <vt:lpstr>PowerPoint Presentation</vt:lpstr>
      <vt:lpstr>How to reduce fat in your diet</vt:lpstr>
      <vt:lpstr>Bottom line</vt:lpstr>
      <vt:lpstr>What will you do?</vt:lpstr>
      <vt:lpstr>What will you do in 20-20-won?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Debbie</cp:lastModifiedBy>
  <cp:revision>54</cp:revision>
  <dcterms:created xsi:type="dcterms:W3CDTF">2014-07-18T02:26:14Z</dcterms:created>
  <dcterms:modified xsi:type="dcterms:W3CDTF">2021-01-05T19:37:15Z</dcterms:modified>
</cp:coreProperties>
</file>