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387" r:id="rId3"/>
    <p:sldId id="258" r:id="rId4"/>
    <p:sldId id="262" r:id="rId5"/>
    <p:sldId id="321" r:id="rId6"/>
    <p:sldId id="324" r:id="rId7"/>
    <p:sldId id="326" r:id="rId8"/>
    <p:sldId id="327" r:id="rId9"/>
    <p:sldId id="328" r:id="rId10"/>
    <p:sldId id="329" r:id="rId11"/>
    <p:sldId id="388" r:id="rId12"/>
    <p:sldId id="389" r:id="rId13"/>
    <p:sldId id="390" r:id="rId14"/>
    <p:sldId id="330" r:id="rId15"/>
    <p:sldId id="331" r:id="rId16"/>
    <p:sldId id="332" r:id="rId17"/>
    <p:sldId id="334" r:id="rId18"/>
    <p:sldId id="391" r:id="rId19"/>
    <p:sldId id="340" r:id="rId20"/>
    <p:sldId id="372" r:id="rId21"/>
    <p:sldId id="392" r:id="rId22"/>
    <p:sldId id="393" r:id="rId23"/>
    <p:sldId id="349" r:id="rId24"/>
    <p:sldId id="394" r:id="rId25"/>
    <p:sldId id="385" r:id="rId26"/>
    <p:sldId id="350" r:id="rId27"/>
    <p:sldId id="395" r:id="rId28"/>
    <p:sldId id="396" r:id="rId29"/>
    <p:sldId id="356" r:id="rId30"/>
    <p:sldId id="397" r:id="rId31"/>
    <p:sldId id="398" r:id="rId32"/>
    <p:sldId id="400" r:id="rId33"/>
    <p:sldId id="358" r:id="rId34"/>
    <p:sldId id="399" r:id="rId35"/>
    <p:sldId id="359" r:id="rId36"/>
    <p:sldId id="360" r:id="rId37"/>
    <p:sldId id="377" r:id="rId38"/>
    <p:sldId id="355" r:id="rId39"/>
    <p:sldId id="386" r:id="rId40"/>
    <p:sldId id="401" r:id="rId41"/>
    <p:sldId id="375" r:id="rId42"/>
    <p:sldId id="376" r:id="rId43"/>
    <p:sldId id="282" r:id="rId44"/>
    <p:sldId id="285" r:id="rId45"/>
    <p:sldId id="286" r:id="rId46"/>
    <p:sldId id="288" r:id="rId47"/>
    <p:sldId id="402" r:id="rId48"/>
    <p:sldId id="403" r:id="rId49"/>
    <p:sldId id="289" r:id="rId50"/>
    <p:sldId id="4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85" d="100"/>
          <a:sy n="85" d="100"/>
        </p:scale>
        <p:origin x="-10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EC97B-CFD2-4CC3-8F65-EAA4A64BCF86}" type="datetimeFigureOut">
              <a:rPr lang="en-US" smtClean="0"/>
              <a:pPr/>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9340B-CCA4-4824-8130-EDBA42ED5FA3}" type="slidenum">
              <a:rPr lang="en-US" smtClean="0"/>
              <a:pPr/>
              <a:t>‹#›</a:t>
            </a:fld>
            <a:endParaRPr lang="en-US"/>
          </a:p>
        </p:txBody>
      </p:sp>
    </p:spTree>
    <p:extLst>
      <p:ext uri="{BB962C8B-B14F-4D97-AF65-F5344CB8AC3E}">
        <p14:creationId xmlns:p14="http://schemas.microsoft.com/office/powerpoint/2010/main" xmlns="" val="2506548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xmlns="" id="{0D916A13-38E9-4CD9-909D-39F7C5BFBC4A}"/>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55650" indent="-290513" eaLnBrk="0" hangingPunct="0">
              <a:spcBef>
                <a:spcPct val="30000"/>
              </a:spcBef>
              <a:defRPr sz="1200">
                <a:solidFill>
                  <a:schemeClr val="tx1"/>
                </a:solidFill>
                <a:latin typeface="Arial" panose="020B0604020202020204" pitchFamily="34" charset="0"/>
                <a:ea typeface="Geneva" charset="0"/>
                <a:cs typeface="Geneva" charset="0"/>
              </a:defRPr>
            </a:lvl2pPr>
            <a:lvl3pPr marL="1163638" indent="-231775" eaLnBrk="0" hangingPunct="0">
              <a:spcBef>
                <a:spcPct val="30000"/>
              </a:spcBef>
              <a:defRPr sz="1200">
                <a:solidFill>
                  <a:schemeClr val="tx1"/>
                </a:solidFill>
                <a:latin typeface="Arial" panose="020B0604020202020204" pitchFamily="34" charset="0"/>
                <a:ea typeface="Geneva" charset="0"/>
                <a:cs typeface="Geneva" charset="0"/>
              </a:defRPr>
            </a:lvl3pPr>
            <a:lvl4pPr marL="1630363" indent="-231775" eaLnBrk="0" hangingPunct="0">
              <a:spcBef>
                <a:spcPct val="30000"/>
              </a:spcBef>
              <a:defRPr sz="1200">
                <a:solidFill>
                  <a:schemeClr val="tx1"/>
                </a:solidFill>
                <a:latin typeface="Arial" panose="020B0604020202020204" pitchFamily="34" charset="0"/>
                <a:ea typeface="Geneva" charset="0"/>
                <a:cs typeface="Geneva" charset="0"/>
              </a:defRPr>
            </a:lvl4pPr>
            <a:lvl5pPr marL="2095500" indent="-231775" eaLnBrk="0" hangingPunct="0">
              <a:spcBef>
                <a:spcPct val="30000"/>
              </a:spcBef>
              <a:defRPr sz="1200">
                <a:solidFill>
                  <a:schemeClr val="tx1"/>
                </a:solidFill>
                <a:latin typeface="Arial" panose="020B0604020202020204" pitchFamily="34" charset="0"/>
                <a:ea typeface="Geneva" charset="0"/>
                <a:cs typeface="Geneva"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AEA19E60-8391-4DAF-AC6D-86CE6BE0C694}" type="slidenum">
              <a:rPr lang="en-US" altLang="en-US">
                <a:solidFill>
                  <a:srgbClr val="000000"/>
                </a:solidFill>
              </a:rPr>
              <a:pPr eaLnBrk="1" hangingPunct="1">
                <a:spcBef>
                  <a:spcPct val="0"/>
                </a:spcBef>
              </a:pPr>
              <a:t>20</a:t>
            </a:fld>
            <a:endParaRPr lang="en-US" altLang="en-US">
              <a:solidFill>
                <a:srgbClr val="000000"/>
              </a:solidFill>
            </a:endParaRPr>
          </a:p>
        </p:txBody>
      </p:sp>
      <p:sp>
        <p:nvSpPr>
          <p:cNvPr id="69635" name="Rectangle 2">
            <a:extLst>
              <a:ext uri="{FF2B5EF4-FFF2-40B4-BE49-F238E27FC236}">
                <a16:creationId xmlns:a16="http://schemas.microsoft.com/office/drawing/2014/main" xmlns="" id="{CD83B17F-A110-436A-B855-903FDF928A96}"/>
              </a:ext>
            </a:extLst>
          </p:cNvPr>
          <p:cNvSpPr>
            <a:spLocks noGrp="1" noRot="1" noChangeAspect="1" noChangeArrowheads="1" noTextEdit="1"/>
          </p:cNvSpPr>
          <p:nvPr>
            <p:ph type="sldImg"/>
          </p:nvPr>
        </p:nvSpPr>
        <p:spPr>
          <a:xfrm>
            <a:off x="-2773363" y="619125"/>
            <a:ext cx="12671426" cy="7127875"/>
          </a:xfrm>
          <a:ln/>
        </p:spPr>
      </p:sp>
      <p:sp>
        <p:nvSpPr>
          <p:cNvPr id="69636" name="Rectangle 3">
            <a:extLst>
              <a:ext uri="{FF2B5EF4-FFF2-40B4-BE49-F238E27FC236}">
                <a16:creationId xmlns:a16="http://schemas.microsoft.com/office/drawing/2014/main" xmlns="" id="{9E0FA173-494D-4BB7-850F-FC3926192269}"/>
              </a:ext>
            </a:extLst>
          </p:cNvPr>
          <p:cNvSpPr>
            <a:spLocks noGrp="1" noChangeArrowheads="1"/>
          </p:cNvSpPr>
          <p:nvPr>
            <p:ph type="body" idx="1"/>
          </p:nvPr>
        </p:nvSpPr>
        <p:spPr>
          <a:xfrm>
            <a:off x="935038" y="4441825"/>
            <a:ext cx="5140325" cy="41322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extLst>
      <p:ext uri="{BB962C8B-B14F-4D97-AF65-F5344CB8AC3E}">
        <p14:creationId xmlns:p14="http://schemas.microsoft.com/office/powerpoint/2010/main" xmlns="" val="212832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xmlns="" id="{285DE6BB-EFC3-4FAF-B600-170330ADF1E0}"/>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Geneva" charset="0"/>
              </a:defRPr>
            </a:lvl1pPr>
            <a:lvl2pPr marL="755650" indent="-290513" eaLnBrk="0" hangingPunct="0">
              <a:spcBef>
                <a:spcPct val="30000"/>
              </a:spcBef>
              <a:defRPr sz="1200">
                <a:solidFill>
                  <a:schemeClr val="tx1"/>
                </a:solidFill>
                <a:latin typeface="Arial" panose="020B0604020202020204" pitchFamily="34" charset="0"/>
                <a:ea typeface="Geneva" charset="0"/>
                <a:cs typeface="Geneva" charset="0"/>
              </a:defRPr>
            </a:lvl2pPr>
            <a:lvl3pPr marL="1163638" indent="-231775" eaLnBrk="0" hangingPunct="0">
              <a:spcBef>
                <a:spcPct val="30000"/>
              </a:spcBef>
              <a:defRPr sz="1200">
                <a:solidFill>
                  <a:schemeClr val="tx1"/>
                </a:solidFill>
                <a:latin typeface="Arial" panose="020B0604020202020204" pitchFamily="34" charset="0"/>
                <a:ea typeface="Geneva" charset="0"/>
                <a:cs typeface="Geneva" charset="0"/>
              </a:defRPr>
            </a:lvl3pPr>
            <a:lvl4pPr marL="1630363" indent="-231775" eaLnBrk="0" hangingPunct="0">
              <a:spcBef>
                <a:spcPct val="30000"/>
              </a:spcBef>
              <a:defRPr sz="1200">
                <a:solidFill>
                  <a:schemeClr val="tx1"/>
                </a:solidFill>
                <a:latin typeface="Arial" panose="020B0604020202020204" pitchFamily="34" charset="0"/>
                <a:ea typeface="Geneva" charset="0"/>
                <a:cs typeface="Geneva" charset="0"/>
              </a:defRPr>
            </a:lvl4pPr>
            <a:lvl5pPr marL="2095500" indent="-231775" eaLnBrk="0" hangingPunct="0">
              <a:spcBef>
                <a:spcPct val="30000"/>
              </a:spcBef>
              <a:defRPr sz="1200">
                <a:solidFill>
                  <a:schemeClr val="tx1"/>
                </a:solidFill>
                <a:latin typeface="Arial" panose="020B0604020202020204" pitchFamily="34" charset="0"/>
                <a:ea typeface="Geneva" charset="0"/>
                <a:cs typeface="Geneva"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ea typeface="Geneva" charset="0"/>
                <a:cs typeface="Geneva" charset="0"/>
              </a:defRPr>
            </a:lvl9pPr>
          </a:lstStyle>
          <a:p>
            <a:pPr eaLnBrk="1" hangingPunct="1">
              <a:spcBef>
                <a:spcPct val="0"/>
              </a:spcBef>
            </a:pPr>
            <a:fld id="{2C441B73-0AE8-4AF7-813C-6C7355187990}" type="slidenum">
              <a:rPr lang="en-US" altLang="en-US">
                <a:solidFill>
                  <a:srgbClr val="000000"/>
                </a:solidFill>
              </a:rPr>
              <a:pPr eaLnBrk="1" hangingPunct="1">
                <a:spcBef>
                  <a:spcPct val="0"/>
                </a:spcBef>
              </a:pPr>
              <a:t>37</a:t>
            </a:fld>
            <a:endParaRPr lang="en-US" altLang="en-US">
              <a:solidFill>
                <a:srgbClr val="000000"/>
              </a:solidFill>
            </a:endParaRPr>
          </a:p>
        </p:txBody>
      </p:sp>
      <p:sp>
        <p:nvSpPr>
          <p:cNvPr id="71683" name="Rectangle 2">
            <a:extLst>
              <a:ext uri="{FF2B5EF4-FFF2-40B4-BE49-F238E27FC236}">
                <a16:creationId xmlns:a16="http://schemas.microsoft.com/office/drawing/2014/main" xmlns="" id="{104CE58E-A49B-4BDA-A8C9-671A79FD6C86}"/>
              </a:ext>
            </a:extLst>
          </p:cNvPr>
          <p:cNvSpPr>
            <a:spLocks noGrp="1" noRot="1" noChangeAspect="1" noChangeArrowheads="1" noTextEdit="1"/>
          </p:cNvSpPr>
          <p:nvPr>
            <p:ph type="sldImg"/>
          </p:nvPr>
        </p:nvSpPr>
        <p:spPr>
          <a:xfrm>
            <a:off x="-2773363" y="619125"/>
            <a:ext cx="12671426" cy="7127875"/>
          </a:xfrm>
          <a:ln/>
        </p:spPr>
      </p:sp>
      <p:sp>
        <p:nvSpPr>
          <p:cNvPr id="71684" name="Rectangle 3">
            <a:extLst>
              <a:ext uri="{FF2B5EF4-FFF2-40B4-BE49-F238E27FC236}">
                <a16:creationId xmlns:a16="http://schemas.microsoft.com/office/drawing/2014/main" xmlns="" id="{359C3612-3B9B-4EE8-8B1E-FEFA8DA41BBF}"/>
              </a:ext>
            </a:extLst>
          </p:cNvPr>
          <p:cNvSpPr>
            <a:spLocks noGrp="1" noChangeArrowheads="1"/>
          </p:cNvSpPr>
          <p:nvPr>
            <p:ph type="body" idx="1"/>
          </p:nvPr>
        </p:nvSpPr>
        <p:spPr>
          <a:xfrm>
            <a:off x="935038" y="4441825"/>
            <a:ext cx="5140325" cy="41322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z="24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29F33E-E6E6-4BF5-A465-7B8F79F40D23}"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7A6FBF-D55C-4ABA-9D15-FB90509BDB84}"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77A6FBF-D55C-4ABA-9D15-FB90509BDB84}"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77A6FBF-D55C-4ABA-9D15-FB90509BDB84}" type="slidenum">
              <a:rPr lang="en-US" altLang="en-US" smtClean="0"/>
              <a:pPr/>
              <a:t>‹#›</a:t>
            </a:fld>
            <a:endParaRPr lang="en-US"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77A6FBF-D55C-4ABA-9D15-FB90509BDB84}" type="slidenum">
              <a:rPr lang="en-US" altLang="en-US" smtClean="0"/>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77A6FBF-D55C-4ABA-9D15-FB90509BDB84}"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77A6FBF-D55C-4ABA-9D15-FB90509BDB84}" type="slidenum">
              <a:rPr lang="en-US" altLang="en-US" smtClean="0"/>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381960-709C-4E89-9FB9-C8B2D69B5017}" type="slidenum">
              <a:rPr lang="en-US" altLang="en-US" smtClean="0"/>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6F791D-0DA3-45C4-9202-B5C0C387024A}"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A778C05-2163-455A-8C07-68964B228A12}"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5EE13F-DE0B-4315-8C8D-CDAFF9A5BF10}" type="slidenum">
              <a:rPr lang="en-US" altLang="en-US" smtClean="0"/>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6C8DEB5-C18F-4792-AF38-49FD3F530AC0}"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032720D-74BE-4B90-830F-D8CC574074E6}"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32F5FC53-055D-48B4-88C0-CDD2357BCA30}"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442A0384-AA59-4411-8652-7729C55990BA}"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91E81563-0F7E-45DC-A0E7-A5B3D035F816}"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D9B6D97-EB5F-46C9-B31C-E9A3366C84FC}"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A444BA3-4EC9-49AE-B169-EC2EA1288769}" type="datetimeFigureOut">
              <a:rPr lang="en-US" smtClean="0"/>
              <a:pPr/>
              <a:t>6/26/2020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F49F3DE-C7BC-4821-A17F-96B125DCBBF8}" type="slidenum">
              <a:rPr lang="en-US" smtClean="0"/>
              <a:pPr/>
              <a:t>‹#›</a:t>
            </a:fld>
            <a:endParaRPr lang="en-US"/>
          </a:p>
        </p:txBody>
      </p:sp>
    </p:spTree>
    <p:extLst>
      <p:ext uri="{BB962C8B-B14F-4D97-AF65-F5344CB8AC3E}">
        <p14:creationId xmlns:p14="http://schemas.microsoft.com/office/powerpoint/2010/main" xmlns="" val="13056433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C2F29E-BB38-41A4-92C0-0E4D511BDDA3}"/>
              </a:ext>
            </a:extLst>
          </p:cNvPr>
          <p:cNvSpPr>
            <a:spLocks noGrp="1"/>
          </p:cNvSpPr>
          <p:nvPr>
            <p:ph type="ctrTitle"/>
          </p:nvPr>
        </p:nvSpPr>
        <p:spPr>
          <a:xfrm>
            <a:off x="1524000" y="2050015"/>
            <a:ext cx="9144000" cy="2387600"/>
          </a:xfrm>
        </p:spPr>
        <p:txBody>
          <a:bodyPr>
            <a:noAutofit/>
          </a:bodyPr>
          <a:lstStyle/>
          <a:p>
            <a:r>
              <a:rPr lang="en-US" sz="4800" b="1" dirty="0"/>
              <a:t>ACC AHA Guidelines for Prevention of Cardiovascular Disease by Lifestyle Management</a:t>
            </a:r>
          </a:p>
        </p:txBody>
      </p:sp>
      <p:sp>
        <p:nvSpPr>
          <p:cNvPr id="3" name="Subtitle 2">
            <a:extLst>
              <a:ext uri="{FF2B5EF4-FFF2-40B4-BE49-F238E27FC236}">
                <a16:creationId xmlns:a16="http://schemas.microsoft.com/office/drawing/2014/main" xmlns="" id="{A148BE15-9A34-4827-BEFD-C601388A1286}"/>
              </a:ext>
            </a:extLst>
          </p:cNvPr>
          <p:cNvSpPr>
            <a:spLocks noGrp="1"/>
          </p:cNvSpPr>
          <p:nvPr>
            <p:ph type="subTitle" idx="1"/>
          </p:nvPr>
        </p:nvSpPr>
        <p:spPr>
          <a:xfrm>
            <a:off x="1524000" y="4907756"/>
            <a:ext cx="9144000" cy="1655762"/>
          </a:xfrm>
        </p:spPr>
        <p:txBody>
          <a:bodyPr/>
          <a:lstStyle/>
          <a:p>
            <a:r>
              <a:rPr lang="en-US" dirty="0"/>
              <a:t>Radhika </a:t>
            </a:r>
            <a:r>
              <a:rPr lang="en-US" dirty="0" err="1"/>
              <a:t>Nandur</a:t>
            </a:r>
            <a:r>
              <a:rPr lang="en-US" dirty="0"/>
              <a:t> Bukkapatnam</a:t>
            </a:r>
          </a:p>
          <a:p>
            <a:r>
              <a:rPr lang="en-US" dirty="0"/>
              <a:t>Jan 18 2020</a:t>
            </a:r>
          </a:p>
        </p:txBody>
      </p:sp>
    </p:spTree>
    <p:extLst>
      <p:ext uri="{BB962C8B-B14F-4D97-AF65-F5344CB8AC3E}">
        <p14:creationId xmlns:p14="http://schemas.microsoft.com/office/powerpoint/2010/main" xmlns="" val="24340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xmlns="" id="{2C1A5339-FD94-4394-9F3E-34BA15EC2859}"/>
              </a:ext>
            </a:extLst>
          </p:cNvPr>
          <p:cNvSpPr>
            <a:spLocks noGrp="1"/>
          </p:cNvSpPr>
          <p:nvPr>
            <p:ph type="title"/>
          </p:nvPr>
        </p:nvSpPr>
        <p:spPr>
          <a:xfrm>
            <a:off x="1946275" y="525464"/>
            <a:ext cx="8294688" cy="846137"/>
          </a:xfrm>
        </p:spPr>
        <p:txBody>
          <a:bodyPr/>
          <a:lstStyle/>
          <a:p>
            <a:r>
              <a:rPr lang="en-US" altLang="en-US" sz="4000" b="1" dirty="0">
                <a:solidFill>
                  <a:schemeClr val="tx1"/>
                </a:solidFill>
              </a:rPr>
              <a:t>Mediterranean Diet and Lipids</a:t>
            </a:r>
            <a:r>
              <a:rPr lang="en-US" altLang="en-US" sz="4000" dirty="0">
                <a:solidFill>
                  <a:schemeClr val="accent2"/>
                </a:solidFill>
              </a:rPr>
              <a:t/>
            </a:r>
            <a:br>
              <a:rPr lang="en-US" altLang="en-US" sz="4000" dirty="0">
                <a:solidFill>
                  <a:schemeClr val="accent2"/>
                </a:solidFill>
              </a:rPr>
            </a:br>
            <a:endParaRPr lang="en-US" altLang="en-US" sz="4000" dirty="0">
              <a:solidFill>
                <a:schemeClr val="accent2"/>
              </a:solidFill>
            </a:endParaRPr>
          </a:p>
        </p:txBody>
      </p:sp>
      <p:sp>
        <p:nvSpPr>
          <p:cNvPr id="2" name="Content Placeholder 1">
            <a:extLst>
              <a:ext uri="{FF2B5EF4-FFF2-40B4-BE49-F238E27FC236}">
                <a16:creationId xmlns:a16="http://schemas.microsoft.com/office/drawing/2014/main" xmlns="" id="{DD384FCF-818F-4722-8DC5-1B77A8129BAF}"/>
              </a:ext>
            </a:extLst>
          </p:cNvPr>
          <p:cNvSpPr>
            <a:spLocks noGrp="1"/>
          </p:cNvSpPr>
          <p:nvPr>
            <p:ph idx="1"/>
          </p:nvPr>
        </p:nvSpPr>
        <p:spPr>
          <a:xfrm>
            <a:off x="1828800" y="1295400"/>
            <a:ext cx="8305800" cy="4114800"/>
          </a:xfrm>
        </p:spPr>
        <p:txBody>
          <a:bodyPr/>
          <a:lstStyle/>
          <a:p>
            <a:pPr marL="0" indent="0">
              <a:buNone/>
              <a:defRPr/>
            </a:pPr>
            <a:r>
              <a:rPr lang="en-US" sz="2600" dirty="0">
                <a:latin typeface="Arial" panose="020B0604020202020204" pitchFamily="34" charset="0"/>
                <a:ea typeface="ＭＳ Ｐゴシック" charset="0"/>
                <a:cs typeface="Arial" panose="020B0604020202020204" pitchFamily="34" charset="0"/>
              </a:rPr>
              <a:t>Counseling to eat a Mediterranean-style dietary pattern compared with minimal or no dietary advice, in free-living middle-aged or older adults (with or without CVD or at high risk for CVD) resulted in no consistent effect on plasma LDL-C, HDL-C, and TG; in part because of substantial differences and limitations in the studies.</a:t>
            </a:r>
          </a:p>
          <a:p>
            <a:pPr>
              <a:defRPr/>
            </a:pPr>
            <a:endParaRPr lang="en-US" sz="2600" dirty="0">
              <a:latin typeface="Arial" panose="020B0604020202020204" pitchFamily="34" charset="0"/>
              <a:ea typeface="ＭＳ Ｐゴシック" charset="0"/>
              <a:cs typeface="Arial" panose="020B0604020202020204" pitchFamily="34" charset="0"/>
            </a:endParaRPr>
          </a:p>
          <a:p>
            <a:pPr>
              <a:buFontTx/>
              <a:buNone/>
              <a:defRPr/>
            </a:pPr>
            <a:r>
              <a:rPr lang="en-US" sz="2600" i="1" dirty="0">
                <a:latin typeface="Arial" panose="020B0604020202020204" pitchFamily="34" charset="0"/>
                <a:ea typeface="ＭＳ Ｐゴシック" charset="0"/>
                <a:cs typeface="Arial" panose="020B0604020202020204" pitchFamily="34" charset="0"/>
              </a:rPr>
              <a:t>	Strength of Evidence: Low</a:t>
            </a:r>
          </a:p>
          <a:p>
            <a:pPr>
              <a:defRPr/>
            </a:pPr>
            <a:endParaRPr lang="en-US" dirty="0">
              <a:ea typeface="ＭＳ Ｐゴシック" charset="0"/>
            </a:endParaRPr>
          </a:p>
        </p:txBody>
      </p:sp>
      <p:pic>
        <p:nvPicPr>
          <p:cNvPr id="18436" name="Picture 2" descr="http://ww2.hdnux.com/photos/20/16/03/4251849/3/628x471.jpg">
            <a:extLst>
              <a:ext uri="{FF2B5EF4-FFF2-40B4-BE49-F238E27FC236}">
                <a16:creationId xmlns:a16="http://schemas.microsoft.com/office/drawing/2014/main" xmlns="" id="{569FB6D6-6B15-453A-B3D7-1A12F5A39BC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t="6593"/>
          <a:stretch>
            <a:fillRect/>
          </a:stretch>
        </p:blipFill>
        <p:spPr bwMode="auto">
          <a:xfrm>
            <a:off x="7086600" y="3886201"/>
            <a:ext cx="2319338" cy="1514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the Typical Plate look like?</a:t>
            </a:r>
          </a:p>
        </p:txBody>
      </p:sp>
      <p:pic>
        <p:nvPicPr>
          <p:cNvPr id="1026" name="Picture 2" descr="mage result for mediterranean diet"/>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430066" y="2052638"/>
            <a:ext cx="6293643" cy="4195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385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e result for mediterranean di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03077" y="357807"/>
            <a:ext cx="4791346" cy="61755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764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t>DASH DIET</a:t>
            </a:r>
          </a:p>
        </p:txBody>
      </p:sp>
      <p:sp>
        <p:nvSpPr>
          <p:cNvPr id="3" name="Subtitle 2"/>
          <p:cNvSpPr>
            <a:spLocks noGrp="1"/>
          </p:cNvSpPr>
          <p:nvPr>
            <p:ph type="subTitle" idx="1"/>
          </p:nvPr>
        </p:nvSpPr>
        <p:spPr/>
        <p:txBody>
          <a:bodyPr>
            <a:noAutofit/>
          </a:bodyPr>
          <a:lstStyle/>
          <a:p>
            <a:r>
              <a:rPr lang="en-US" sz="3600" b="1" dirty="0"/>
              <a:t>D</a:t>
            </a:r>
            <a:r>
              <a:rPr lang="en-US" sz="3600" dirty="0"/>
              <a:t>ietary </a:t>
            </a:r>
            <a:r>
              <a:rPr lang="en-US" sz="3600" b="1" dirty="0"/>
              <a:t>A</a:t>
            </a:r>
            <a:r>
              <a:rPr lang="en-US" sz="3600" dirty="0"/>
              <a:t>pproaches to </a:t>
            </a:r>
            <a:r>
              <a:rPr lang="en-US" sz="3600" b="1" dirty="0"/>
              <a:t>S</a:t>
            </a:r>
            <a:r>
              <a:rPr lang="en-US" sz="3600" dirty="0"/>
              <a:t>top </a:t>
            </a:r>
            <a:r>
              <a:rPr lang="en-US" sz="3600" b="1" dirty="0"/>
              <a:t>H</a:t>
            </a:r>
            <a:r>
              <a:rPr lang="en-US" sz="3600" dirty="0"/>
              <a:t>ypertension</a:t>
            </a:r>
          </a:p>
        </p:txBody>
      </p:sp>
    </p:spTree>
    <p:extLst>
      <p:ext uri="{BB962C8B-B14F-4D97-AF65-F5344CB8AC3E}">
        <p14:creationId xmlns:p14="http://schemas.microsoft.com/office/powerpoint/2010/main" xmlns="" val="1933124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xmlns="" id="{64765EE4-4EAF-4EEB-BE16-9D868D000988}"/>
              </a:ext>
            </a:extLst>
          </p:cNvPr>
          <p:cNvSpPr>
            <a:spLocks noGrp="1"/>
          </p:cNvSpPr>
          <p:nvPr>
            <p:ph type="title"/>
          </p:nvPr>
        </p:nvSpPr>
        <p:spPr>
          <a:xfrm>
            <a:off x="1522413" y="68264"/>
            <a:ext cx="9144001" cy="846137"/>
          </a:xfrm>
        </p:spPr>
        <p:txBody>
          <a:bodyPr/>
          <a:lstStyle/>
          <a:p>
            <a:r>
              <a:rPr lang="en-US" altLang="en-US" b="1" dirty="0">
                <a:solidFill>
                  <a:schemeClr val="tx1"/>
                </a:solidFill>
              </a:rPr>
              <a:t>DASH: Dietary Approaches to Stop Hypertension</a:t>
            </a:r>
          </a:p>
        </p:txBody>
      </p:sp>
      <p:sp>
        <p:nvSpPr>
          <p:cNvPr id="19459" name="Content Placeholder 1">
            <a:extLst>
              <a:ext uri="{FF2B5EF4-FFF2-40B4-BE49-F238E27FC236}">
                <a16:creationId xmlns:a16="http://schemas.microsoft.com/office/drawing/2014/main" xmlns="" id="{28744846-9CE6-431F-B1EA-EB899DCF3428}"/>
              </a:ext>
            </a:extLst>
          </p:cNvPr>
          <p:cNvSpPr>
            <a:spLocks noGrp="1"/>
          </p:cNvSpPr>
          <p:nvPr>
            <p:ph idx="1"/>
          </p:nvPr>
        </p:nvSpPr>
        <p:spPr>
          <a:xfrm>
            <a:off x="2057400" y="1676400"/>
            <a:ext cx="8001000" cy="5181600"/>
          </a:xfrm>
        </p:spPr>
        <p:txBody>
          <a:bodyPr/>
          <a:lstStyle/>
          <a:p>
            <a:pPr>
              <a:spcBef>
                <a:spcPts val="0"/>
              </a:spcBef>
              <a:defRPr/>
            </a:pPr>
            <a:r>
              <a:rPr lang="en-US" altLang="en-US" sz="2600" dirty="0">
                <a:latin typeface="Arial" panose="020B0604020202020204" pitchFamily="34" charset="0"/>
                <a:ea typeface="ＭＳ Ｐゴシック" pitchFamily="34" charset="-128"/>
                <a:cs typeface="Arial" panose="020B0604020202020204" pitchFamily="34" charset="0"/>
              </a:rPr>
              <a:t>DASH dietary pattern description:</a:t>
            </a:r>
          </a:p>
          <a:p>
            <a:pPr lvl="1">
              <a:spcBef>
                <a:spcPts val="0"/>
              </a:spcBef>
              <a:buFont typeface="Arial" panose="020B0604020202020204" pitchFamily="34" charset="0"/>
              <a:buChar char="•"/>
              <a:defRPr/>
            </a:pPr>
            <a:r>
              <a:rPr lang="en-US" altLang="en-US" sz="2600" dirty="0">
                <a:latin typeface="Arial" panose="020B0604020202020204" pitchFamily="34" charset="0"/>
                <a:ea typeface="Geneva" charset="0"/>
                <a:cs typeface="Arial" panose="020B0604020202020204" pitchFamily="34" charset="0"/>
                <a:sym typeface="Symbol" pitchFamily="18" charset="2"/>
              </a:rPr>
              <a:t>high </a:t>
            </a:r>
            <a:r>
              <a:rPr lang="en-US" altLang="en-US" sz="2600" dirty="0">
                <a:latin typeface="Arial" panose="020B0604020202020204" pitchFamily="34" charset="0"/>
                <a:ea typeface="Geneva" charset="0"/>
                <a:cs typeface="Arial" panose="020B0604020202020204" pitchFamily="34" charset="0"/>
              </a:rPr>
              <a:t>in vegetables, fruits, and low-fat dairy products</a:t>
            </a:r>
          </a:p>
          <a:p>
            <a:pPr lvl="1">
              <a:spcBef>
                <a:spcPts val="0"/>
              </a:spcBef>
              <a:buFont typeface="Arial" panose="020B0604020202020204" pitchFamily="34" charset="0"/>
              <a:buChar char="•"/>
              <a:defRPr/>
            </a:pPr>
            <a:r>
              <a:rPr lang="en-US" altLang="en-US" sz="2600" dirty="0">
                <a:latin typeface="Arial" panose="020B0604020202020204" pitchFamily="34" charset="0"/>
                <a:ea typeface="Geneva" charset="0"/>
                <a:cs typeface="Arial" panose="020B0604020202020204" pitchFamily="34" charset="0"/>
                <a:sym typeface="Symbol" pitchFamily="18" charset="2"/>
              </a:rPr>
              <a:t>high </a:t>
            </a:r>
            <a:r>
              <a:rPr lang="en-US" altLang="en-US" sz="2600" dirty="0">
                <a:latin typeface="Arial" panose="020B0604020202020204" pitchFamily="34" charset="0"/>
                <a:ea typeface="Geneva" charset="0"/>
                <a:cs typeface="Arial" panose="020B0604020202020204" pitchFamily="34" charset="0"/>
              </a:rPr>
              <a:t>in whole grains, poultry, fish, and nuts</a:t>
            </a:r>
          </a:p>
          <a:p>
            <a:pPr lvl="1">
              <a:spcBef>
                <a:spcPts val="0"/>
              </a:spcBef>
              <a:buFont typeface="Arial" panose="020B0604020202020204" pitchFamily="34" charset="0"/>
              <a:buChar char="•"/>
              <a:defRPr/>
            </a:pPr>
            <a:r>
              <a:rPr lang="en-US" altLang="en-US" sz="2600" dirty="0">
                <a:latin typeface="Arial" panose="020B0604020202020204" pitchFamily="34" charset="0"/>
                <a:ea typeface="Geneva" charset="0"/>
                <a:cs typeface="Arial" panose="020B0604020202020204" pitchFamily="34" charset="0"/>
                <a:sym typeface="Symbol" pitchFamily="18" charset="2"/>
              </a:rPr>
              <a:t>low in </a:t>
            </a:r>
            <a:r>
              <a:rPr lang="en-US" altLang="en-US" sz="2600" dirty="0">
                <a:latin typeface="Arial" panose="020B0604020202020204" pitchFamily="34" charset="0"/>
                <a:ea typeface="Geneva" charset="0"/>
                <a:cs typeface="Arial" panose="020B0604020202020204" pitchFamily="34" charset="0"/>
              </a:rPr>
              <a:t>sweets, sugar-sweetened beverages, and red meats</a:t>
            </a:r>
          </a:p>
          <a:p>
            <a:pPr lvl="1">
              <a:spcBef>
                <a:spcPts val="0"/>
              </a:spcBef>
              <a:buFont typeface="Arial" panose="020B0604020202020204" pitchFamily="34" charset="0"/>
              <a:buChar char="•"/>
              <a:defRPr/>
            </a:pPr>
            <a:r>
              <a:rPr lang="en-US" altLang="en-US" sz="2600" dirty="0">
                <a:latin typeface="Arial" panose="020B0604020202020204" pitchFamily="34" charset="0"/>
                <a:ea typeface="Geneva" charset="0"/>
                <a:cs typeface="Arial" panose="020B0604020202020204" pitchFamily="34" charset="0"/>
                <a:sym typeface="Symbol" pitchFamily="18" charset="2"/>
              </a:rPr>
              <a:t>low in </a:t>
            </a:r>
            <a:r>
              <a:rPr lang="en-US" altLang="en-US" sz="2600" dirty="0">
                <a:latin typeface="Arial" panose="020B0604020202020204" pitchFamily="34" charset="0"/>
                <a:ea typeface="Geneva" charset="0"/>
                <a:cs typeface="Arial" panose="020B0604020202020204" pitchFamily="34" charset="0"/>
              </a:rPr>
              <a:t>saturated fat, total fat, and </a:t>
            </a:r>
          </a:p>
          <a:p>
            <a:pPr marL="457200" lvl="1" indent="0">
              <a:spcBef>
                <a:spcPts val="0"/>
              </a:spcBef>
              <a:buNone/>
              <a:defRPr/>
            </a:pPr>
            <a:r>
              <a:rPr lang="en-US" altLang="en-US" sz="2600" dirty="0">
                <a:latin typeface="Arial" panose="020B0604020202020204" pitchFamily="34" charset="0"/>
                <a:ea typeface="Geneva" charset="0"/>
                <a:cs typeface="Arial" panose="020B0604020202020204" pitchFamily="34" charset="0"/>
              </a:rPr>
              <a:t>   cholesterol</a:t>
            </a:r>
          </a:p>
          <a:p>
            <a:pPr lvl="1">
              <a:spcBef>
                <a:spcPts val="0"/>
              </a:spcBef>
              <a:buFont typeface="Arial" panose="020B0604020202020204" pitchFamily="34" charset="0"/>
              <a:buChar char="•"/>
              <a:defRPr/>
            </a:pPr>
            <a:r>
              <a:rPr lang="en-US" altLang="en-US" sz="2600" dirty="0">
                <a:latin typeface="Arial" panose="020B0604020202020204" pitchFamily="34" charset="0"/>
                <a:ea typeface="Geneva" charset="0"/>
                <a:cs typeface="Arial" panose="020B0604020202020204" pitchFamily="34" charset="0"/>
                <a:sym typeface="Symbol" pitchFamily="18" charset="2"/>
              </a:rPr>
              <a:t>high </a:t>
            </a:r>
            <a:r>
              <a:rPr lang="en-US" altLang="en-US" sz="2600" dirty="0">
                <a:latin typeface="Arial" panose="020B0604020202020204" pitchFamily="34" charset="0"/>
                <a:ea typeface="Geneva" charset="0"/>
                <a:cs typeface="Arial" panose="020B0604020202020204" pitchFamily="34" charset="0"/>
              </a:rPr>
              <a:t>in potassium, magnesium, </a:t>
            </a:r>
          </a:p>
          <a:p>
            <a:pPr marL="457200" lvl="1" indent="0">
              <a:spcBef>
                <a:spcPts val="0"/>
              </a:spcBef>
              <a:buNone/>
              <a:defRPr/>
            </a:pPr>
            <a:r>
              <a:rPr lang="en-US" altLang="en-US" sz="2600" dirty="0">
                <a:latin typeface="Arial" panose="020B0604020202020204" pitchFamily="34" charset="0"/>
                <a:ea typeface="Geneva" charset="0"/>
                <a:cs typeface="Arial" panose="020B0604020202020204" pitchFamily="34" charset="0"/>
              </a:rPr>
              <a:t>   calcium</a:t>
            </a:r>
          </a:p>
          <a:p>
            <a:pPr lvl="1">
              <a:spcBef>
                <a:spcPts val="0"/>
              </a:spcBef>
              <a:buFont typeface="Arial" panose="020B0604020202020204" pitchFamily="34" charset="0"/>
              <a:buChar char="•"/>
              <a:defRPr/>
            </a:pPr>
            <a:r>
              <a:rPr lang="en-US" altLang="en-US" sz="2600" dirty="0">
                <a:latin typeface="Arial" panose="020B0604020202020204" pitchFamily="34" charset="0"/>
                <a:ea typeface="Geneva" charset="0"/>
                <a:cs typeface="Arial" panose="020B0604020202020204" pitchFamily="34" charset="0"/>
              </a:rPr>
              <a:t>rich in protein and fiber</a:t>
            </a:r>
          </a:p>
          <a:p>
            <a:pPr>
              <a:defRPr/>
            </a:pPr>
            <a:endParaRPr lang="en-US" altLang="en-US" dirty="0">
              <a:ea typeface="ＭＳ Ｐゴシック" pitchFamily="34" charset="-128"/>
            </a:endParaRPr>
          </a:p>
        </p:txBody>
      </p:sp>
      <p:pic>
        <p:nvPicPr>
          <p:cNvPr id="19460" name="Picture 3">
            <a:extLst>
              <a:ext uri="{FF2B5EF4-FFF2-40B4-BE49-F238E27FC236}">
                <a16:creationId xmlns:a16="http://schemas.microsoft.com/office/drawing/2014/main" xmlns="" id="{E3AEF557-F201-45D5-B486-5135F4D42853}"/>
              </a:ext>
            </a:extLst>
          </p:cNvPr>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24800" y="4067176"/>
            <a:ext cx="2133600" cy="1724025"/>
          </a:xfrm>
          <a:prstGeom prst="rect">
            <a:avLst/>
          </a:prstGeom>
          <a:noFill/>
          <a:ln w="12699">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xmlns="" id="{2D1D5362-DC51-423E-8D90-300F8D72ECDA}"/>
              </a:ext>
            </a:extLst>
          </p:cNvPr>
          <p:cNvSpPr>
            <a:spLocks noGrp="1"/>
          </p:cNvSpPr>
          <p:nvPr>
            <p:ph type="title"/>
          </p:nvPr>
        </p:nvSpPr>
        <p:spPr>
          <a:xfrm>
            <a:off x="2209800" y="228600"/>
            <a:ext cx="7772400" cy="1143000"/>
          </a:xfrm>
        </p:spPr>
        <p:txBody>
          <a:bodyPr/>
          <a:lstStyle/>
          <a:p>
            <a:r>
              <a:rPr lang="en-US" altLang="en-US" b="1" dirty="0">
                <a:solidFill>
                  <a:schemeClr val="tx1"/>
                </a:solidFill>
              </a:rPr>
              <a:t>DASH and BP</a:t>
            </a:r>
          </a:p>
        </p:txBody>
      </p:sp>
      <p:sp>
        <p:nvSpPr>
          <p:cNvPr id="2" name="Content Placeholder 1">
            <a:extLst>
              <a:ext uri="{FF2B5EF4-FFF2-40B4-BE49-F238E27FC236}">
                <a16:creationId xmlns:a16="http://schemas.microsoft.com/office/drawing/2014/main" xmlns="" id="{C0DF08DE-FC64-4F1C-854D-CEEAE0D6E992}"/>
              </a:ext>
            </a:extLst>
          </p:cNvPr>
          <p:cNvSpPr>
            <a:spLocks noGrp="1"/>
          </p:cNvSpPr>
          <p:nvPr>
            <p:ph idx="1"/>
          </p:nvPr>
        </p:nvSpPr>
        <p:spPr>
          <a:xfrm>
            <a:off x="1828800" y="1371600"/>
            <a:ext cx="8001000" cy="4114800"/>
          </a:xfrm>
        </p:spPr>
        <p:txBody>
          <a:bodyPr>
            <a:normAutofit lnSpcReduction="10000"/>
          </a:bodyPr>
          <a:lstStyle/>
          <a:p>
            <a:pPr marL="0" indent="0">
              <a:buNone/>
              <a:defRPr/>
            </a:pPr>
            <a:r>
              <a:rPr lang="en-US" sz="2600" dirty="0">
                <a:latin typeface="Arial" panose="020B0604020202020204" pitchFamily="34" charset="0"/>
                <a:ea typeface="ＭＳ Ｐゴシック" charset="0"/>
                <a:cs typeface="Arial" panose="020B0604020202020204" pitchFamily="34" charset="0"/>
              </a:rPr>
              <a:t>When all food was supplied to adults with BP 120–159/80–95 mm Hg and both body weight and sodium intake were kept stable, the DASH dietary pattern, compared with a typical American diet of the 1990s:</a:t>
            </a:r>
          </a:p>
          <a:p>
            <a:pPr marL="0" indent="0">
              <a:buNone/>
              <a:defRPr/>
            </a:pPr>
            <a:r>
              <a:rPr lang="en-US" sz="2600" dirty="0">
                <a:latin typeface="Arial" panose="020B0604020202020204" pitchFamily="34" charset="0"/>
                <a:ea typeface="ＭＳ Ｐゴシック" charset="0"/>
                <a:cs typeface="Arial" panose="020B0604020202020204" pitchFamily="34" charset="0"/>
              </a:rPr>
              <a:t>	</a:t>
            </a:r>
            <a:r>
              <a:rPr lang="en-US" sz="2600" dirty="0">
                <a:latin typeface="Arial" panose="020B0604020202020204" pitchFamily="34" charset="0"/>
                <a:ea typeface="ＭＳ Ｐゴシック" charset="0"/>
                <a:cs typeface="Arial" panose="020B0604020202020204" pitchFamily="34" charset="0"/>
                <a:sym typeface="Symbol"/>
              </a:rPr>
              <a:t> </a:t>
            </a:r>
            <a:r>
              <a:rPr lang="en-US" sz="2600" dirty="0">
                <a:latin typeface="Arial" panose="020B0604020202020204" pitchFamily="34" charset="0"/>
                <a:ea typeface="ＭＳ Ｐゴシック" charset="0"/>
                <a:cs typeface="Arial" panose="020B0604020202020204" pitchFamily="34" charset="0"/>
              </a:rPr>
              <a:t>BP 5–6/3 mm Hg  </a:t>
            </a:r>
          </a:p>
          <a:p>
            <a:pPr>
              <a:buFontTx/>
              <a:buNone/>
              <a:defRPr/>
            </a:pPr>
            <a:r>
              <a:rPr lang="en-US" sz="2600" i="1" dirty="0">
                <a:latin typeface="Arial" panose="020B0604020202020204" pitchFamily="34" charset="0"/>
                <a:ea typeface="ＭＳ Ｐゴシック" charset="0"/>
                <a:cs typeface="Arial" panose="020B0604020202020204" pitchFamily="34" charset="0"/>
              </a:rPr>
              <a:t>	</a:t>
            </a:r>
          </a:p>
          <a:p>
            <a:pPr>
              <a:buFontTx/>
              <a:buNone/>
              <a:defRPr/>
            </a:pPr>
            <a:r>
              <a:rPr lang="en-US" sz="2600" i="1" dirty="0">
                <a:latin typeface="Arial" panose="020B0604020202020204" pitchFamily="34" charset="0"/>
                <a:ea typeface="ＭＳ Ｐゴシック" charset="0"/>
                <a:cs typeface="Arial" panose="020B0604020202020204" pitchFamily="34" charset="0"/>
              </a:rPr>
              <a:t>	Strength of Evidence: High</a:t>
            </a:r>
          </a:p>
          <a:p>
            <a:pPr>
              <a:defRPr/>
            </a:pPr>
            <a:endParaRPr lang="en-US" sz="2400" b="1" i="1" dirty="0">
              <a:ea typeface="ＭＳ Ｐゴシック" charset="0"/>
            </a:endParaRPr>
          </a:p>
          <a:p>
            <a:pPr>
              <a:buFontTx/>
              <a:buNone/>
              <a:defRPr/>
            </a:pPr>
            <a:r>
              <a:rPr lang="en-US" sz="2400" b="1" dirty="0">
                <a:solidFill>
                  <a:srgbClr val="C0143C"/>
                </a:solidFill>
                <a:ea typeface="ＭＳ Ｐゴシック" charset="0"/>
              </a:rPr>
              <a:t>	</a:t>
            </a:r>
            <a:endParaRPr lang="en-US" sz="3600" b="1" dirty="0">
              <a:ea typeface="ＭＳ Ｐゴシック" charset="0"/>
            </a:endParaRPr>
          </a:p>
        </p:txBody>
      </p:sp>
      <p:pic>
        <p:nvPicPr>
          <p:cNvPr id="20484" name="Picture 3">
            <a:extLst>
              <a:ext uri="{FF2B5EF4-FFF2-40B4-BE49-F238E27FC236}">
                <a16:creationId xmlns:a16="http://schemas.microsoft.com/office/drawing/2014/main" xmlns="" id="{20EB1CB5-CDF5-4B8F-A42D-412B1E64F922}"/>
              </a:ext>
            </a:extLst>
          </p:cNvPr>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3200400"/>
            <a:ext cx="2438400" cy="1905000"/>
          </a:xfrm>
          <a:prstGeom prst="rect">
            <a:avLst/>
          </a:prstGeom>
          <a:noFill/>
          <a:ln w="12699">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xmlns="" id="{1712A1D3-8180-4350-B68C-311080127874}"/>
              </a:ext>
            </a:extLst>
          </p:cNvPr>
          <p:cNvSpPr>
            <a:spLocks noGrp="1"/>
          </p:cNvSpPr>
          <p:nvPr>
            <p:ph type="title"/>
          </p:nvPr>
        </p:nvSpPr>
        <p:spPr>
          <a:xfrm>
            <a:off x="2209800" y="76200"/>
            <a:ext cx="7772400" cy="1143000"/>
          </a:xfrm>
        </p:spPr>
        <p:txBody>
          <a:bodyPr/>
          <a:lstStyle/>
          <a:p>
            <a:r>
              <a:rPr lang="en-US" altLang="en-US" b="1" dirty="0">
                <a:solidFill>
                  <a:schemeClr val="tx1"/>
                </a:solidFill>
              </a:rPr>
              <a:t>DASH and Lipids</a:t>
            </a:r>
          </a:p>
        </p:txBody>
      </p:sp>
      <p:sp>
        <p:nvSpPr>
          <p:cNvPr id="2" name="Content Placeholder 1">
            <a:extLst>
              <a:ext uri="{FF2B5EF4-FFF2-40B4-BE49-F238E27FC236}">
                <a16:creationId xmlns:a16="http://schemas.microsoft.com/office/drawing/2014/main" xmlns="" id="{8B570392-F867-48E6-9E93-AEE39186BE2C}"/>
              </a:ext>
            </a:extLst>
          </p:cNvPr>
          <p:cNvSpPr>
            <a:spLocks noGrp="1"/>
          </p:cNvSpPr>
          <p:nvPr>
            <p:ph idx="1"/>
          </p:nvPr>
        </p:nvSpPr>
        <p:spPr>
          <a:xfrm>
            <a:off x="1752600" y="685800"/>
            <a:ext cx="8229600" cy="4114800"/>
          </a:xfrm>
        </p:spPr>
        <p:txBody>
          <a:bodyPr>
            <a:normAutofit fontScale="92500" lnSpcReduction="20000"/>
          </a:bodyPr>
          <a:lstStyle/>
          <a:p>
            <a:pPr>
              <a:buFontTx/>
              <a:buNone/>
              <a:defRPr/>
            </a:pPr>
            <a:r>
              <a:rPr lang="en-US" sz="2600" dirty="0">
                <a:latin typeface="Arial" panose="020B0604020202020204" pitchFamily="34" charset="0"/>
                <a:ea typeface="ＭＳ Ｐゴシック" charset="0"/>
                <a:cs typeface="Arial" panose="020B0604020202020204" pitchFamily="34" charset="0"/>
              </a:rPr>
              <a:t>	</a:t>
            </a:r>
            <a:endParaRPr lang="en-US" sz="2600" i="1" dirty="0">
              <a:latin typeface="Arial" panose="020B0604020202020204" pitchFamily="34" charset="0"/>
              <a:ea typeface="ＭＳ Ｐゴシック" charset="0"/>
              <a:cs typeface="Arial" panose="020B0604020202020204" pitchFamily="34" charset="0"/>
            </a:endParaRPr>
          </a:p>
          <a:p>
            <a:pPr marL="0" indent="0">
              <a:buNone/>
              <a:defRPr/>
            </a:pPr>
            <a:r>
              <a:rPr lang="en-US" sz="2600" dirty="0">
                <a:latin typeface="Arial" panose="020B0604020202020204" pitchFamily="34" charset="0"/>
                <a:ea typeface="ＭＳ Ｐゴシック" charset="0"/>
                <a:cs typeface="Arial" panose="020B0604020202020204" pitchFamily="34" charset="0"/>
              </a:rPr>
              <a:t>When food was supplied to adults with a total cholesterol level &lt;260 mg/dL and LDL-C level &lt;160 mg/dL and body weight was kept stable, the DASH dietary pattern, compared with a typical American diet of the 1990s:</a:t>
            </a:r>
          </a:p>
          <a:p>
            <a:pPr>
              <a:buFontTx/>
              <a:buNone/>
              <a:defRPr/>
            </a:pPr>
            <a:r>
              <a:rPr lang="en-US" sz="2600" dirty="0">
                <a:latin typeface="Arial" panose="020B0604020202020204" pitchFamily="34" charset="0"/>
                <a:ea typeface="ＭＳ Ｐゴシック" charset="0"/>
                <a:cs typeface="Arial" panose="020B0604020202020204" pitchFamily="34" charset="0"/>
              </a:rPr>
              <a:t>		</a:t>
            </a:r>
            <a:r>
              <a:rPr lang="en-US" sz="2600" dirty="0">
                <a:latin typeface="Arial" panose="020B0604020202020204" pitchFamily="34" charset="0"/>
                <a:ea typeface="ＭＳ Ｐゴシック" charset="0"/>
                <a:cs typeface="Arial" panose="020B0604020202020204" pitchFamily="34" charset="0"/>
                <a:sym typeface="Symbol"/>
              </a:rPr>
              <a:t> </a:t>
            </a:r>
            <a:r>
              <a:rPr lang="en-US" sz="2600" dirty="0">
                <a:latin typeface="Arial" panose="020B0604020202020204" pitchFamily="34" charset="0"/>
                <a:ea typeface="ＭＳ Ｐゴシック" charset="0"/>
                <a:cs typeface="Arial" panose="020B0604020202020204" pitchFamily="34" charset="0"/>
              </a:rPr>
              <a:t>LDL-C by 11 mg/dL</a:t>
            </a:r>
          </a:p>
          <a:p>
            <a:pPr>
              <a:buFontTx/>
              <a:buNone/>
              <a:defRPr/>
            </a:pPr>
            <a:r>
              <a:rPr lang="en-US" sz="2600" dirty="0">
                <a:latin typeface="Arial" panose="020B0604020202020204" pitchFamily="34" charset="0"/>
                <a:ea typeface="ＭＳ Ｐゴシック" charset="0"/>
                <a:cs typeface="Arial" panose="020B0604020202020204" pitchFamily="34" charset="0"/>
              </a:rPr>
              <a:t>		</a:t>
            </a:r>
            <a:r>
              <a:rPr lang="en-US" sz="2600" dirty="0">
                <a:latin typeface="Arial" panose="020B0604020202020204" pitchFamily="34" charset="0"/>
                <a:ea typeface="ＭＳ Ｐゴシック" charset="0"/>
                <a:cs typeface="Arial" panose="020B0604020202020204" pitchFamily="34" charset="0"/>
                <a:sym typeface="Symbol"/>
              </a:rPr>
              <a:t> </a:t>
            </a:r>
            <a:r>
              <a:rPr lang="en-US" sz="2600" dirty="0">
                <a:latin typeface="Arial" panose="020B0604020202020204" pitchFamily="34" charset="0"/>
                <a:ea typeface="ＭＳ Ｐゴシック" charset="0"/>
                <a:cs typeface="Arial" panose="020B0604020202020204" pitchFamily="34" charset="0"/>
              </a:rPr>
              <a:t>HDL-C by 4 mg/dL</a:t>
            </a:r>
          </a:p>
          <a:p>
            <a:pPr marL="914400" lvl="2" indent="0">
              <a:buNone/>
              <a:defRPr/>
            </a:pPr>
            <a:r>
              <a:rPr lang="en-US" sz="2600" dirty="0">
                <a:latin typeface="Arial" panose="020B0604020202020204" pitchFamily="34" charset="0"/>
                <a:cs typeface="Arial" panose="020B0604020202020204" pitchFamily="34" charset="0"/>
              </a:rPr>
              <a:t> •  no effect on TG  </a:t>
            </a:r>
          </a:p>
          <a:p>
            <a:pPr>
              <a:buFontTx/>
              <a:buNone/>
              <a:defRPr/>
            </a:pPr>
            <a:r>
              <a:rPr lang="en-US" sz="2600" i="1" dirty="0">
                <a:latin typeface="Arial" panose="020B0604020202020204" pitchFamily="34" charset="0"/>
                <a:ea typeface="ＭＳ Ｐゴシック" charset="0"/>
                <a:cs typeface="Arial" panose="020B0604020202020204" pitchFamily="34" charset="0"/>
              </a:rPr>
              <a:t>      </a:t>
            </a:r>
          </a:p>
          <a:p>
            <a:pPr>
              <a:buFontTx/>
              <a:buNone/>
              <a:defRPr/>
            </a:pPr>
            <a:r>
              <a:rPr lang="en-US" sz="2600" i="1" dirty="0">
                <a:latin typeface="Arial" panose="020B0604020202020204" pitchFamily="34" charset="0"/>
                <a:ea typeface="ＭＳ Ｐゴシック" charset="0"/>
                <a:cs typeface="Arial" panose="020B0604020202020204" pitchFamily="34" charset="0"/>
              </a:rPr>
              <a:t>	 Strength of Evidence: High</a:t>
            </a:r>
          </a:p>
          <a:p>
            <a:pPr>
              <a:defRPr/>
            </a:pPr>
            <a:endParaRPr lang="en-US" sz="2400" i="1" dirty="0">
              <a:ea typeface="ＭＳ Ｐゴシック" charset="0"/>
            </a:endParaRPr>
          </a:p>
          <a:p>
            <a:pPr>
              <a:defRPr/>
            </a:pPr>
            <a:endParaRPr lang="en-US" sz="3600" dirty="0">
              <a:ea typeface="ＭＳ Ｐゴシック" charset="0"/>
            </a:endParaRPr>
          </a:p>
        </p:txBody>
      </p:sp>
      <p:pic>
        <p:nvPicPr>
          <p:cNvPr id="21508" name="Picture 3">
            <a:extLst>
              <a:ext uri="{FF2B5EF4-FFF2-40B4-BE49-F238E27FC236}">
                <a16:creationId xmlns:a16="http://schemas.microsoft.com/office/drawing/2014/main" xmlns="" id="{B23A9183-C3E0-472E-8C76-14497568AF30}"/>
              </a:ext>
            </a:extLst>
          </p:cNvPr>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3276600"/>
            <a:ext cx="2514600" cy="2209800"/>
          </a:xfrm>
          <a:prstGeom prst="rect">
            <a:avLst/>
          </a:prstGeom>
          <a:noFill/>
          <a:ln w="12699">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29379700-082B-4670-99B5-7B8784B4E2A2}"/>
              </a:ext>
            </a:extLst>
          </p:cNvPr>
          <p:cNvSpPr>
            <a:spLocks noGrp="1"/>
          </p:cNvSpPr>
          <p:nvPr>
            <p:ph type="title"/>
          </p:nvPr>
        </p:nvSpPr>
        <p:spPr>
          <a:xfrm>
            <a:off x="1033670" y="228600"/>
            <a:ext cx="9634330" cy="1143000"/>
          </a:xfrm>
        </p:spPr>
        <p:txBody>
          <a:bodyPr/>
          <a:lstStyle/>
          <a:p>
            <a:r>
              <a:rPr lang="en-US" altLang="en-US" b="1" dirty="0">
                <a:solidFill>
                  <a:schemeClr val="tx1"/>
                </a:solidFill>
              </a:rPr>
              <a:t>DASH Subpopulations, BP, and Lipids</a:t>
            </a:r>
            <a:endParaRPr lang="en-US" altLang="en-US" dirty="0">
              <a:solidFill>
                <a:schemeClr val="tx1"/>
              </a:solidFill>
            </a:endParaRPr>
          </a:p>
        </p:txBody>
      </p:sp>
      <p:sp>
        <p:nvSpPr>
          <p:cNvPr id="3" name="Content Placeholder 2">
            <a:extLst>
              <a:ext uri="{FF2B5EF4-FFF2-40B4-BE49-F238E27FC236}">
                <a16:creationId xmlns:a16="http://schemas.microsoft.com/office/drawing/2014/main" xmlns="" id="{1435EEAA-1C3F-40AD-B248-45EAE90576E1}"/>
              </a:ext>
            </a:extLst>
          </p:cNvPr>
          <p:cNvSpPr>
            <a:spLocks noGrp="1"/>
          </p:cNvSpPr>
          <p:nvPr>
            <p:ph idx="1"/>
          </p:nvPr>
        </p:nvSpPr>
        <p:spPr>
          <a:xfrm>
            <a:off x="1828800" y="1295400"/>
            <a:ext cx="8458200" cy="4114800"/>
          </a:xfrm>
        </p:spPr>
        <p:txBody>
          <a:bodyPr>
            <a:normAutofit fontScale="92500" lnSpcReduction="10000"/>
          </a:bodyPr>
          <a:lstStyle/>
          <a:p>
            <a:pPr marL="0" indent="0">
              <a:buNone/>
              <a:defRPr/>
            </a:pPr>
            <a:r>
              <a:rPr lang="en-US" sz="2600" dirty="0">
                <a:latin typeface="Arial" panose="020B0604020202020204" pitchFamily="34" charset="0"/>
                <a:ea typeface="ＭＳ Ｐゴシック" charset="0"/>
                <a:cs typeface="Arial" panose="020B0604020202020204" pitchFamily="34" charset="0"/>
              </a:rPr>
              <a:t>In patients who would benefit from </a:t>
            </a:r>
            <a:r>
              <a:rPr lang="en-US" sz="2600" dirty="0">
                <a:latin typeface="Arial" panose="020B0604020202020204" pitchFamily="34" charset="0"/>
                <a:ea typeface="ＭＳ Ｐゴシック" charset="0"/>
                <a:cs typeface="Arial" panose="020B0604020202020204" pitchFamily="34" charset="0"/>
                <a:sym typeface="Symbol"/>
              </a:rPr>
              <a:t> in BP and lipids, t</a:t>
            </a:r>
            <a:r>
              <a:rPr lang="en-US" sz="2600" dirty="0">
                <a:latin typeface="Arial" panose="020B0604020202020204" pitchFamily="34" charset="0"/>
                <a:ea typeface="ＭＳ Ｐゴシック" charset="0"/>
                <a:cs typeface="Arial" panose="020B0604020202020204" pitchFamily="34" charset="0"/>
              </a:rPr>
              <a:t>he DASH dietary pattern, when compared with the typical American diet of the 1990s, </a:t>
            </a:r>
            <a:r>
              <a:rPr lang="en-US" sz="2600" dirty="0">
                <a:latin typeface="Arial" panose="020B0604020202020204" pitchFamily="34" charset="0"/>
                <a:ea typeface="ＭＳ Ｐゴシック" charset="0"/>
                <a:cs typeface="Arial" panose="020B0604020202020204" pitchFamily="34" charset="0"/>
                <a:sym typeface="Symbol"/>
              </a:rPr>
              <a:t> </a:t>
            </a:r>
            <a:r>
              <a:rPr lang="en-US" sz="2600" dirty="0">
                <a:latin typeface="Arial" panose="020B0604020202020204" pitchFamily="34" charset="0"/>
                <a:ea typeface="ＭＳ Ｐゴシック" charset="0"/>
                <a:cs typeface="Arial" panose="020B0604020202020204" pitchFamily="34" charset="0"/>
              </a:rPr>
              <a:t>BP and </a:t>
            </a:r>
            <a:r>
              <a:rPr lang="en-US" sz="2600" dirty="0">
                <a:latin typeface="Arial" panose="020B0604020202020204" pitchFamily="34" charset="0"/>
                <a:ea typeface="ＭＳ Ｐゴシック" charset="0"/>
                <a:cs typeface="Arial" panose="020B0604020202020204" pitchFamily="34" charset="0"/>
                <a:sym typeface="Symbol"/>
              </a:rPr>
              <a:t> </a:t>
            </a:r>
            <a:r>
              <a:rPr lang="en-US" sz="2600" dirty="0">
                <a:latin typeface="Arial" panose="020B0604020202020204" pitchFamily="34" charset="0"/>
                <a:ea typeface="ＭＳ Ｐゴシック" charset="0"/>
                <a:cs typeface="Arial" panose="020B0604020202020204" pitchFamily="34" charset="0"/>
              </a:rPr>
              <a:t>LDL-C similarly in: </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rPr>
              <a:t>women and men</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rPr>
              <a:t>African-Americans and non–African-American adults </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rPr>
              <a:t>Older and younger adults</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rPr>
              <a:t>Hypertensive and nonhypertensive adults</a:t>
            </a:r>
            <a:endParaRPr lang="en-US" sz="2600" i="1" dirty="0">
              <a:solidFill>
                <a:srgbClr val="FFFF00"/>
              </a:solidFill>
              <a:latin typeface="Arial" panose="020B0604020202020204" pitchFamily="34" charset="0"/>
              <a:cs typeface="Arial" panose="020B0604020202020204" pitchFamily="34" charset="0"/>
            </a:endParaRPr>
          </a:p>
          <a:p>
            <a:pPr>
              <a:buFontTx/>
              <a:buNone/>
              <a:defRPr/>
            </a:pPr>
            <a:r>
              <a:rPr lang="en-US" sz="2600" i="1" dirty="0">
                <a:solidFill>
                  <a:srgbClr val="FFFF00"/>
                </a:solidFill>
                <a:latin typeface="Arial" panose="020B0604020202020204" pitchFamily="34" charset="0"/>
                <a:ea typeface="ＭＳ Ｐゴシック" charset="0"/>
                <a:cs typeface="Arial" panose="020B0604020202020204" pitchFamily="34" charset="0"/>
              </a:rPr>
              <a:t>	</a:t>
            </a:r>
          </a:p>
          <a:p>
            <a:pPr>
              <a:buFontTx/>
              <a:buNone/>
              <a:defRPr/>
            </a:pPr>
            <a:r>
              <a:rPr lang="en-US" sz="2600" i="1" dirty="0">
                <a:latin typeface="Arial" panose="020B0604020202020204" pitchFamily="34" charset="0"/>
                <a:ea typeface="ＭＳ Ｐゴシック" charset="0"/>
                <a:cs typeface="Arial" panose="020B0604020202020204" pitchFamily="34" charset="0"/>
              </a:rPr>
              <a:t>	Strength of Evidence: High</a:t>
            </a:r>
            <a:endParaRPr lang="en-US" sz="2600" dirty="0">
              <a:latin typeface="Arial" panose="020B0604020202020204" pitchFamily="34" charset="0"/>
              <a:ea typeface="ＭＳ Ｐゴシック" charset="0"/>
              <a:cs typeface="Arial" panose="020B0604020202020204" pitchFamily="34" charset="0"/>
            </a:endParaRPr>
          </a:p>
          <a:p>
            <a:pPr>
              <a:defRPr/>
            </a:pPr>
            <a:endParaRPr lang="en-US" dirty="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DASH diet look like?</a:t>
            </a:r>
          </a:p>
        </p:txBody>
      </p:sp>
      <p:pic>
        <p:nvPicPr>
          <p:cNvPr id="3074" name="Picture 2" descr="mage result for DASH diet"/>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2644" y="1417638"/>
            <a:ext cx="5106070" cy="44678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4798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xmlns="" id="{DAEE7530-7CF3-4A21-B743-ABBC21994BB5}"/>
              </a:ext>
            </a:extLst>
          </p:cNvPr>
          <p:cNvSpPr>
            <a:spLocks noGrp="1"/>
          </p:cNvSpPr>
          <p:nvPr>
            <p:ph type="title"/>
          </p:nvPr>
        </p:nvSpPr>
        <p:spPr>
          <a:xfrm>
            <a:off x="1524000" y="304800"/>
            <a:ext cx="9144000" cy="1143000"/>
          </a:xfrm>
        </p:spPr>
        <p:txBody>
          <a:bodyPr/>
          <a:lstStyle/>
          <a:p>
            <a:r>
              <a:rPr lang="en-US" altLang="en-US" b="1" dirty="0">
                <a:solidFill>
                  <a:schemeClr val="tx1"/>
                </a:solidFill>
              </a:rPr>
              <a:t>Lifestyle Topics: Dietary Fat and Cholesterol</a:t>
            </a:r>
          </a:p>
        </p:txBody>
      </p:sp>
      <p:sp>
        <p:nvSpPr>
          <p:cNvPr id="30723" name="Content Placeholder 1">
            <a:extLst>
              <a:ext uri="{FF2B5EF4-FFF2-40B4-BE49-F238E27FC236}">
                <a16:creationId xmlns:a16="http://schemas.microsoft.com/office/drawing/2014/main" xmlns="" id="{A0C253A9-CBDB-4304-805E-0762899169A4}"/>
              </a:ext>
            </a:extLst>
          </p:cNvPr>
          <p:cNvSpPr>
            <a:spLocks noGrp="1"/>
          </p:cNvSpPr>
          <p:nvPr>
            <p:ph idx="1"/>
          </p:nvPr>
        </p:nvSpPr>
        <p:spPr>
          <a:xfrm>
            <a:off x="2209800" y="1600200"/>
            <a:ext cx="7924800" cy="4343400"/>
          </a:xfrm>
        </p:spPr>
        <p:txBody>
          <a:bodyPr/>
          <a:lstStyle/>
          <a:p>
            <a:r>
              <a:rPr lang="en-US" altLang="en-US" sz="2600">
                <a:latin typeface="Arial" panose="020B0604020202020204" pitchFamily="34" charset="0"/>
                <a:cs typeface="Arial" panose="020B0604020202020204" pitchFamily="34" charset="0"/>
              </a:rPr>
              <a:t>Saturated Fat - Lipids</a:t>
            </a:r>
          </a:p>
          <a:p>
            <a:r>
              <a:rPr lang="en-US" altLang="en-US" sz="2600">
                <a:latin typeface="Arial" panose="020B0604020202020204" pitchFamily="34" charset="0"/>
                <a:cs typeface="Arial" panose="020B0604020202020204" pitchFamily="34" charset="0"/>
              </a:rPr>
              <a:t>Replacement of SFA with carbohydrates, MUFA, or PUFA - Lipids</a:t>
            </a:r>
          </a:p>
          <a:p>
            <a:r>
              <a:rPr lang="en-US" altLang="en-US" sz="2600">
                <a:latin typeface="Arial" panose="020B0604020202020204" pitchFamily="34" charset="0"/>
                <a:cs typeface="Arial" panose="020B0604020202020204" pitchFamily="34" charset="0"/>
              </a:rPr>
              <a:t>Replacement of carbohydrates with MUFA or PUFA - Lipids</a:t>
            </a:r>
          </a:p>
          <a:p>
            <a:r>
              <a:rPr lang="en-US" altLang="en-US" sz="2600">
                <a:latin typeface="Arial" panose="020B0604020202020204" pitchFamily="34" charset="0"/>
                <a:cs typeface="Arial" panose="020B0604020202020204" pitchFamily="34" charset="0"/>
              </a:rPr>
              <a:t>Replacement of </a:t>
            </a:r>
            <a:r>
              <a:rPr lang="en-US" altLang="en-US" sz="2600" i="1">
                <a:latin typeface="Arial" panose="020B0604020202020204" pitchFamily="34" charset="0"/>
                <a:cs typeface="Arial" panose="020B0604020202020204" pitchFamily="34" charset="0"/>
              </a:rPr>
              <a:t>trans</a:t>
            </a:r>
            <a:r>
              <a:rPr lang="en-US" altLang="en-US" sz="2600">
                <a:latin typeface="Arial" panose="020B0604020202020204" pitchFamily="34" charset="0"/>
                <a:cs typeface="Arial" panose="020B0604020202020204" pitchFamily="34" charset="0"/>
              </a:rPr>
              <a:t> fatty acids with carbohydrates, MUFA, or PUFA, SFA - Lipids</a:t>
            </a:r>
          </a:p>
          <a:p>
            <a:r>
              <a:rPr lang="en-US" altLang="en-US" sz="2600">
                <a:latin typeface="Arial" panose="020B0604020202020204" pitchFamily="34" charset="0"/>
                <a:cs typeface="Arial" panose="020B0604020202020204" pitchFamily="34" charset="0"/>
              </a:rPr>
              <a:t>Dietary Cholesterol - Lipids</a:t>
            </a:r>
          </a:p>
          <a:p>
            <a:endParaRPr lang="en-US" altLang="en-US"/>
          </a:p>
          <a:p>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D96EF0E-1961-46AA-A968-F0CAFA69584D}"/>
              </a:ext>
            </a:extLst>
          </p:cNvPr>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2760133" y="1489073"/>
            <a:ext cx="6242050" cy="4152900"/>
          </a:xfrm>
        </p:spPr>
      </p:pic>
    </p:spTree>
    <p:extLst>
      <p:ext uri="{BB962C8B-B14F-4D97-AF65-F5344CB8AC3E}">
        <p14:creationId xmlns:p14="http://schemas.microsoft.com/office/powerpoint/2010/main" xmlns="" val="160498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3">
            <a:extLst>
              <a:ext uri="{FF2B5EF4-FFF2-40B4-BE49-F238E27FC236}">
                <a16:creationId xmlns:a16="http://schemas.microsoft.com/office/drawing/2014/main" xmlns="" id="{494DCE3E-C501-4D4A-8D23-1CAB2C7AEAA7}"/>
              </a:ext>
            </a:extLst>
          </p:cNvPr>
          <p:cNvSpPr>
            <a:spLocks noGrp="1" noChangeArrowheads="1"/>
          </p:cNvSpPr>
          <p:nvPr>
            <p:ph type="title"/>
          </p:nvPr>
        </p:nvSpPr>
        <p:spPr>
          <a:xfrm>
            <a:off x="1524000" y="274638"/>
            <a:ext cx="9144000" cy="1143000"/>
          </a:xfrm>
          <a:noFill/>
        </p:spPr>
        <p:txBody>
          <a:bodyPr/>
          <a:lstStyle/>
          <a:p>
            <a:pPr eaLnBrk="1" hangingPunct="1"/>
            <a:r>
              <a:rPr lang="en-US" altLang="en-US" b="1" dirty="0">
                <a:solidFill>
                  <a:schemeClr val="tx1"/>
                </a:solidFill>
                <a:latin typeface="Century Gothic" charset="0"/>
                <a:ea typeface="Century Gothic" charset="0"/>
                <a:cs typeface="Century Gothic" charset="0"/>
              </a:rPr>
              <a:t>LDL-C: Advise adults who would benefit from LDL-C lowering</a:t>
            </a:r>
          </a:p>
        </p:txBody>
      </p:sp>
      <p:sp>
        <p:nvSpPr>
          <p:cNvPr id="59394" name="Rectangle 2">
            <a:extLst>
              <a:ext uri="{FF2B5EF4-FFF2-40B4-BE49-F238E27FC236}">
                <a16:creationId xmlns:a16="http://schemas.microsoft.com/office/drawing/2014/main" xmlns="" id="{236646AE-B3FF-43E5-ADB4-59872F628D3C}"/>
              </a:ext>
            </a:extLst>
          </p:cNvPr>
          <p:cNvSpPr>
            <a:spLocks noGrp="1" noChangeArrowheads="1"/>
          </p:cNvSpPr>
          <p:nvPr>
            <p:ph idx="1"/>
          </p:nvPr>
        </p:nvSpPr>
        <p:spPr>
          <a:xfrm>
            <a:off x="3237707" y="1724026"/>
            <a:ext cx="6929438" cy="3962400"/>
          </a:xfrm>
        </p:spPr>
        <p:txBody>
          <a:bodyPr/>
          <a:lstStyle/>
          <a:p>
            <a:pPr marL="90488" indent="0" eaLnBrk="1" hangingPunct="1">
              <a:spcBef>
                <a:spcPct val="0"/>
              </a:spcBef>
              <a:buNone/>
            </a:pPr>
            <a:r>
              <a:rPr lang="en-US" altLang="en-US" sz="2400" dirty="0"/>
              <a:t>Aim for a dietary pattern that achieves 5% to 6% of calories from saturated fat.</a:t>
            </a:r>
          </a:p>
          <a:p>
            <a:pPr marL="90488" indent="0" eaLnBrk="1" hangingPunct="1">
              <a:spcBef>
                <a:spcPct val="0"/>
              </a:spcBef>
              <a:buNone/>
            </a:pPr>
            <a:endParaRPr lang="en-US" altLang="en-US" sz="2000" dirty="0"/>
          </a:p>
          <a:p>
            <a:pPr marL="90488" indent="0" eaLnBrk="1" hangingPunct="1">
              <a:spcBef>
                <a:spcPct val="0"/>
              </a:spcBef>
              <a:buNone/>
            </a:pPr>
            <a:endParaRPr lang="en-US" altLang="en-US" sz="2400" dirty="0"/>
          </a:p>
          <a:p>
            <a:pPr marL="90488" indent="0" eaLnBrk="1" hangingPunct="1">
              <a:spcBef>
                <a:spcPct val="0"/>
              </a:spcBef>
              <a:buNone/>
            </a:pPr>
            <a:r>
              <a:rPr lang="en-US" altLang="en-US" sz="2400" dirty="0"/>
              <a:t>Reduce percent of calories from saturated fat.</a:t>
            </a:r>
          </a:p>
          <a:p>
            <a:pPr marL="90488" indent="0" eaLnBrk="1" hangingPunct="1">
              <a:spcBef>
                <a:spcPct val="0"/>
              </a:spcBef>
              <a:buNone/>
            </a:pPr>
            <a:endParaRPr lang="en-US" altLang="en-US" sz="2400" dirty="0"/>
          </a:p>
          <a:p>
            <a:pPr marL="90488" indent="0" eaLnBrk="1" hangingPunct="1">
              <a:spcBef>
                <a:spcPct val="0"/>
              </a:spcBef>
              <a:buNone/>
            </a:pPr>
            <a:endParaRPr lang="en-US" altLang="en-US" sz="2400" dirty="0"/>
          </a:p>
          <a:p>
            <a:pPr marL="90488" indent="0" eaLnBrk="1" hangingPunct="1">
              <a:spcBef>
                <a:spcPct val="0"/>
              </a:spcBef>
              <a:buNone/>
            </a:pPr>
            <a:r>
              <a:rPr lang="en-US" altLang="en-US" sz="2400" dirty="0"/>
              <a:t>Reduce percent of calories from </a:t>
            </a:r>
            <a:r>
              <a:rPr lang="en-US" altLang="en-US" sz="2400" i="1" dirty="0"/>
              <a:t>trans</a:t>
            </a:r>
            <a:r>
              <a:rPr lang="en-US" altLang="en-US" sz="2400" dirty="0"/>
              <a:t> fat.</a:t>
            </a:r>
          </a:p>
          <a:p>
            <a:pPr marL="90488" indent="0" eaLnBrk="1" hangingPunct="1">
              <a:spcBef>
                <a:spcPct val="0"/>
              </a:spcBef>
              <a:buNone/>
            </a:pPr>
            <a:endParaRPr lang="en-US" altLang="en-US" sz="2100" dirty="0"/>
          </a:p>
          <a:p>
            <a:pPr marL="90488" indent="0" eaLnBrk="1" hangingPunct="1">
              <a:spcBef>
                <a:spcPct val="0"/>
              </a:spcBef>
              <a:buNone/>
            </a:pPr>
            <a:endParaRPr lang="en-US" altLang="en-US" sz="2100" dirty="0"/>
          </a:p>
          <a:p>
            <a:pPr marL="90488" indent="0" eaLnBrk="1" hangingPunct="1">
              <a:spcBef>
                <a:spcPct val="0"/>
              </a:spcBef>
              <a:buNone/>
            </a:pPr>
            <a:endParaRPr lang="en-US" altLang="en-US" sz="2100" dirty="0"/>
          </a:p>
        </p:txBody>
      </p:sp>
      <p:grpSp>
        <p:nvGrpSpPr>
          <p:cNvPr id="59396" name="Group 2">
            <a:extLst>
              <a:ext uri="{FF2B5EF4-FFF2-40B4-BE49-F238E27FC236}">
                <a16:creationId xmlns:a16="http://schemas.microsoft.com/office/drawing/2014/main" xmlns="" id="{00AA8806-C6A2-46B5-A08F-FBE40F8D8E5E}"/>
              </a:ext>
            </a:extLst>
          </p:cNvPr>
          <p:cNvGrpSpPr>
            <a:grpSpLocks/>
          </p:cNvGrpSpPr>
          <p:nvPr/>
        </p:nvGrpSpPr>
        <p:grpSpPr bwMode="auto">
          <a:xfrm>
            <a:off x="1752601" y="1724026"/>
            <a:ext cx="1216025" cy="942975"/>
            <a:chOff x="1143000" y="1524000"/>
            <a:chExt cx="1216025" cy="942975"/>
          </a:xfrm>
        </p:grpSpPr>
        <p:grpSp>
          <p:nvGrpSpPr>
            <p:cNvPr id="59420" name="Group 95">
              <a:extLst>
                <a:ext uri="{FF2B5EF4-FFF2-40B4-BE49-F238E27FC236}">
                  <a16:creationId xmlns:a16="http://schemas.microsoft.com/office/drawing/2014/main" xmlns="" id="{040E4D36-7611-4423-A5FC-C856116FE516}"/>
                </a:ext>
              </a:extLst>
            </p:cNvPr>
            <p:cNvGrpSpPr>
              <a:grpSpLocks/>
            </p:cNvGrpSpPr>
            <p:nvPr/>
          </p:nvGrpSpPr>
          <p:grpSpPr bwMode="auto">
            <a:xfrm>
              <a:off x="1143000" y="1524000"/>
              <a:ext cx="1216025" cy="942975"/>
              <a:chOff x="3986" y="942"/>
              <a:chExt cx="766" cy="594"/>
            </a:xfrm>
          </p:grpSpPr>
          <p:sp>
            <p:nvSpPr>
              <p:cNvPr id="59422" name="Rectangle 278">
                <a:extLst>
                  <a:ext uri="{FF2B5EF4-FFF2-40B4-BE49-F238E27FC236}">
                    <a16:creationId xmlns:a16="http://schemas.microsoft.com/office/drawing/2014/main" xmlns="" id="{88B13A26-98AD-4E91-87EB-767576D668FC}"/>
                  </a:ext>
                </a:extLst>
              </p:cNvPr>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23" name="Rectangle 278">
                <a:extLst>
                  <a:ext uri="{FF2B5EF4-FFF2-40B4-BE49-F238E27FC236}">
                    <a16:creationId xmlns:a16="http://schemas.microsoft.com/office/drawing/2014/main" xmlns="" id="{7BD338F0-C18C-4EBB-8C85-ADB8A4498DBA}"/>
                  </a:ext>
                </a:extLst>
              </p:cNvPr>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24" name="Rectangle 278">
                <a:extLst>
                  <a:ext uri="{FF2B5EF4-FFF2-40B4-BE49-F238E27FC236}">
                    <a16:creationId xmlns:a16="http://schemas.microsoft.com/office/drawing/2014/main" xmlns="" id="{42D65930-80D5-4678-9BBB-759D6EF023F2}"/>
                  </a:ext>
                </a:extLst>
              </p:cNvPr>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25" name="Rectangle 278">
                <a:extLst>
                  <a:ext uri="{FF2B5EF4-FFF2-40B4-BE49-F238E27FC236}">
                    <a16:creationId xmlns:a16="http://schemas.microsoft.com/office/drawing/2014/main" xmlns="" id="{B6C63342-B680-44F9-9289-63F90F2E8091}"/>
                  </a:ext>
                </a:extLst>
              </p:cNvPr>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26" name="Rectangle 291">
                <a:extLst>
                  <a:ext uri="{FF2B5EF4-FFF2-40B4-BE49-F238E27FC236}">
                    <a16:creationId xmlns:a16="http://schemas.microsoft.com/office/drawing/2014/main" xmlns="" id="{09D39AA5-098A-4E39-8D1F-688CDD45B77B}"/>
                  </a:ext>
                </a:extLst>
              </p:cNvPr>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59427" name="Rectangle 292">
                <a:extLst>
                  <a:ext uri="{FF2B5EF4-FFF2-40B4-BE49-F238E27FC236}">
                    <a16:creationId xmlns:a16="http://schemas.microsoft.com/office/drawing/2014/main" xmlns="" id="{A2E5ACEE-4F67-4931-A4C3-A5C4AF51EB40}"/>
                  </a:ext>
                </a:extLst>
              </p:cNvPr>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59428" name="Rectangle 293">
                <a:extLst>
                  <a:ext uri="{FF2B5EF4-FFF2-40B4-BE49-F238E27FC236}">
                    <a16:creationId xmlns:a16="http://schemas.microsoft.com/office/drawing/2014/main" xmlns="" id="{1813BBB0-6B6D-4C23-8585-E13328E129CA}"/>
                  </a:ext>
                </a:extLst>
              </p:cNvPr>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59429" name="Rectangle 294">
                <a:extLst>
                  <a:ext uri="{FF2B5EF4-FFF2-40B4-BE49-F238E27FC236}">
                    <a16:creationId xmlns:a16="http://schemas.microsoft.com/office/drawing/2014/main" xmlns="" id="{829E0AC7-4F23-482B-90AA-8DE56C1771F8}"/>
                  </a:ext>
                </a:extLst>
              </p:cNvPr>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59421" name="WordArt 949">
              <a:extLst>
                <a:ext uri="{FF2B5EF4-FFF2-40B4-BE49-F238E27FC236}">
                  <a16:creationId xmlns:a16="http://schemas.microsoft.com/office/drawing/2014/main" xmlns="" id="{65B7C950-CB59-4ADA-A846-84B2C61A80C7}"/>
                </a:ext>
              </a:extLst>
            </p:cNvPr>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grpSp>
        <p:nvGrpSpPr>
          <p:cNvPr id="59397" name="Group 2">
            <a:extLst>
              <a:ext uri="{FF2B5EF4-FFF2-40B4-BE49-F238E27FC236}">
                <a16:creationId xmlns:a16="http://schemas.microsoft.com/office/drawing/2014/main" xmlns="" id="{C8DA3F52-3BF6-46C1-9A71-28544904DA67}"/>
              </a:ext>
            </a:extLst>
          </p:cNvPr>
          <p:cNvGrpSpPr>
            <a:grpSpLocks/>
          </p:cNvGrpSpPr>
          <p:nvPr/>
        </p:nvGrpSpPr>
        <p:grpSpPr bwMode="auto">
          <a:xfrm>
            <a:off x="1752601" y="4267201"/>
            <a:ext cx="1216025" cy="942975"/>
            <a:chOff x="1143000" y="1524000"/>
            <a:chExt cx="1216025" cy="942975"/>
          </a:xfrm>
        </p:grpSpPr>
        <p:grpSp>
          <p:nvGrpSpPr>
            <p:cNvPr id="59410" name="Group 95">
              <a:extLst>
                <a:ext uri="{FF2B5EF4-FFF2-40B4-BE49-F238E27FC236}">
                  <a16:creationId xmlns:a16="http://schemas.microsoft.com/office/drawing/2014/main" xmlns="" id="{7E002F65-0091-4128-AC91-797879021144}"/>
                </a:ext>
              </a:extLst>
            </p:cNvPr>
            <p:cNvGrpSpPr>
              <a:grpSpLocks/>
            </p:cNvGrpSpPr>
            <p:nvPr/>
          </p:nvGrpSpPr>
          <p:grpSpPr bwMode="auto">
            <a:xfrm>
              <a:off x="1143000" y="1524000"/>
              <a:ext cx="1216025" cy="942975"/>
              <a:chOff x="3986" y="942"/>
              <a:chExt cx="766" cy="594"/>
            </a:xfrm>
          </p:grpSpPr>
          <p:sp>
            <p:nvSpPr>
              <p:cNvPr id="59412" name="Rectangle 278">
                <a:extLst>
                  <a:ext uri="{FF2B5EF4-FFF2-40B4-BE49-F238E27FC236}">
                    <a16:creationId xmlns:a16="http://schemas.microsoft.com/office/drawing/2014/main" xmlns="" id="{44556D00-3973-4A13-BF0F-618D53C06512}"/>
                  </a:ext>
                </a:extLst>
              </p:cNvPr>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13" name="Rectangle 278">
                <a:extLst>
                  <a:ext uri="{FF2B5EF4-FFF2-40B4-BE49-F238E27FC236}">
                    <a16:creationId xmlns:a16="http://schemas.microsoft.com/office/drawing/2014/main" xmlns="" id="{2A3BC4AB-63B5-45B8-B035-D315E42E9F8C}"/>
                  </a:ext>
                </a:extLst>
              </p:cNvPr>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14" name="Rectangle 278">
                <a:extLst>
                  <a:ext uri="{FF2B5EF4-FFF2-40B4-BE49-F238E27FC236}">
                    <a16:creationId xmlns:a16="http://schemas.microsoft.com/office/drawing/2014/main" xmlns="" id="{9F11F741-21BE-42CF-9DF7-C09E3709F731}"/>
                  </a:ext>
                </a:extLst>
              </p:cNvPr>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15" name="Rectangle 278">
                <a:extLst>
                  <a:ext uri="{FF2B5EF4-FFF2-40B4-BE49-F238E27FC236}">
                    <a16:creationId xmlns:a16="http://schemas.microsoft.com/office/drawing/2014/main" xmlns="" id="{FDB998FB-1F1F-484F-A79A-85198A8888D1}"/>
                  </a:ext>
                </a:extLst>
              </p:cNvPr>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16" name="Rectangle 291">
                <a:extLst>
                  <a:ext uri="{FF2B5EF4-FFF2-40B4-BE49-F238E27FC236}">
                    <a16:creationId xmlns:a16="http://schemas.microsoft.com/office/drawing/2014/main" xmlns="" id="{37E659C0-9E91-4ABB-BB7A-445F87F189AB}"/>
                  </a:ext>
                </a:extLst>
              </p:cNvPr>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59417" name="Rectangle 292">
                <a:extLst>
                  <a:ext uri="{FF2B5EF4-FFF2-40B4-BE49-F238E27FC236}">
                    <a16:creationId xmlns:a16="http://schemas.microsoft.com/office/drawing/2014/main" xmlns="" id="{50DD2E59-19C4-4515-91C1-B522916A30EE}"/>
                  </a:ext>
                </a:extLst>
              </p:cNvPr>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59418" name="Rectangle 293">
                <a:extLst>
                  <a:ext uri="{FF2B5EF4-FFF2-40B4-BE49-F238E27FC236}">
                    <a16:creationId xmlns:a16="http://schemas.microsoft.com/office/drawing/2014/main" xmlns="" id="{E5A9AAF3-5447-43CE-A817-2E48329FCD91}"/>
                  </a:ext>
                </a:extLst>
              </p:cNvPr>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59419" name="Rectangle 294">
                <a:extLst>
                  <a:ext uri="{FF2B5EF4-FFF2-40B4-BE49-F238E27FC236}">
                    <a16:creationId xmlns:a16="http://schemas.microsoft.com/office/drawing/2014/main" xmlns="" id="{418F2D33-8D77-4129-8D1C-BFEE906A7728}"/>
                  </a:ext>
                </a:extLst>
              </p:cNvPr>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59411" name="WordArt 949">
              <a:extLst>
                <a:ext uri="{FF2B5EF4-FFF2-40B4-BE49-F238E27FC236}">
                  <a16:creationId xmlns:a16="http://schemas.microsoft.com/office/drawing/2014/main" xmlns="" id="{9F8B7B68-1D73-4989-953E-63D9E0F741A4}"/>
                </a:ext>
              </a:extLst>
            </p:cNvPr>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sp>
        <p:nvSpPr>
          <p:cNvPr id="59398" name="TextBox 1">
            <a:extLst>
              <a:ext uri="{FF2B5EF4-FFF2-40B4-BE49-F238E27FC236}">
                <a16:creationId xmlns:a16="http://schemas.microsoft.com/office/drawing/2014/main" xmlns="" id="{12FFF514-EF49-41B9-B8FD-C5B3853796D1}"/>
              </a:ext>
            </a:extLst>
          </p:cNvPr>
          <p:cNvSpPr txBox="1">
            <a:spLocks noChangeArrowheads="1"/>
          </p:cNvSpPr>
          <p:nvPr/>
        </p:nvSpPr>
        <p:spPr bwMode="auto">
          <a:xfrm>
            <a:off x="2438401" y="5029200"/>
            <a:ext cx="7997825"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600"/>
              <a:t>*Refer to 2013 Blood Cholesterol Guideline for guidance on who would benefit from LDL-C lowering.</a:t>
            </a:r>
          </a:p>
          <a:p>
            <a:pPr eaLnBrk="1" hangingPunct="1">
              <a:spcBef>
                <a:spcPct val="0"/>
              </a:spcBef>
              <a:buFontTx/>
              <a:buNone/>
            </a:pPr>
            <a:endParaRPr lang="en-US" altLang="en-US" sz="1800"/>
          </a:p>
        </p:txBody>
      </p:sp>
      <p:grpSp>
        <p:nvGrpSpPr>
          <p:cNvPr id="59399" name="Group 2">
            <a:extLst>
              <a:ext uri="{FF2B5EF4-FFF2-40B4-BE49-F238E27FC236}">
                <a16:creationId xmlns:a16="http://schemas.microsoft.com/office/drawing/2014/main" xmlns="" id="{A928F8AB-B80C-49DD-A551-524D40DB78C8}"/>
              </a:ext>
            </a:extLst>
          </p:cNvPr>
          <p:cNvGrpSpPr>
            <a:grpSpLocks/>
          </p:cNvGrpSpPr>
          <p:nvPr/>
        </p:nvGrpSpPr>
        <p:grpSpPr bwMode="auto">
          <a:xfrm>
            <a:off x="1752601" y="3171826"/>
            <a:ext cx="1216025" cy="942975"/>
            <a:chOff x="1143000" y="1524000"/>
            <a:chExt cx="1216025" cy="942975"/>
          </a:xfrm>
        </p:grpSpPr>
        <p:grpSp>
          <p:nvGrpSpPr>
            <p:cNvPr id="59400" name="Group 95">
              <a:extLst>
                <a:ext uri="{FF2B5EF4-FFF2-40B4-BE49-F238E27FC236}">
                  <a16:creationId xmlns:a16="http://schemas.microsoft.com/office/drawing/2014/main" xmlns="" id="{840DEC16-B012-4053-8578-8925EA631854}"/>
                </a:ext>
              </a:extLst>
            </p:cNvPr>
            <p:cNvGrpSpPr>
              <a:grpSpLocks/>
            </p:cNvGrpSpPr>
            <p:nvPr/>
          </p:nvGrpSpPr>
          <p:grpSpPr bwMode="auto">
            <a:xfrm>
              <a:off x="1143000" y="1524000"/>
              <a:ext cx="1216025" cy="942975"/>
              <a:chOff x="3986" y="942"/>
              <a:chExt cx="766" cy="594"/>
            </a:xfrm>
          </p:grpSpPr>
          <p:sp>
            <p:nvSpPr>
              <p:cNvPr id="59402" name="Rectangle 278">
                <a:extLst>
                  <a:ext uri="{FF2B5EF4-FFF2-40B4-BE49-F238E27FC236}">
                    <a16:creationId xmlns:a16="http://schemas.microsoft.com/office/drawing/2014/main" xmlns="" id="{C02F3F21-93F9-4884-87E4-C6B4A09D300A}"/>
                  </a:ext>
                </a:extLst>
              </p:cNvPr>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03" name="Rectangle 278">
                <a:extLst>
                  <a:ext uri="{FF2B5EF4-FFF2-40B4-BE49-F238E27FC236}">
                    <a16:creationId xmlns:a16="http://schemas.microsoft.com/office/drawing/2014/main" xmlns="" id="{C0D2F9B7-CBA2-4FD6-A5B9-262653B018A8}"/>
                  </a:ext>
                </a:extLst>
              </p:cNvPr>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04" name="Rectangle 278">
                <a:extLst>
                  <a:ext uri="{FF2B5EF4-FFF2-40B4-BE49-F238E27FC236}">
                    <a16:creationId xmlns:a16="http://schemas.microsoft.com/office/drawing/2014/main" xmlns="" id="{9310EF42-35A4-4D83-9AE6-DBACDAE20FEF}"/>
                  </a:ext>
                </a:extLst>
              </p:cNvPr>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05" name="Rectangle 278">
                <a:extLst>
                  <a:ext uri="{FF2B5EF4-FFF2-40B4-BE49-F238E27FC236}">
                    <a16:creationId xmlns:a16="http://schemas.microsoft.com/office/drawing/2014/main" xmlns="" id="{080D111E-72EE-461E-A19C-12A0BAE0A4EA}"/>
                  </a:ext>
                </a:extLst>
              </p:cNvPr>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59406" name="Rectangle 291">
                <a:extLst>
                  <a:ext uri="{FF2B5EF4-FFF2-40B4-BE49-F238E27FC236}">
                    <a16:creationId xmlns:a16="http://schemas.microsoft.com/office/drawing/2014/main" xmlns="" id="{53C54391-D13C-4FA6-A4C7-F62A153CD943}"/>
                  </a:ext>
                </a:extLst>
              </p:cNvPr>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59407" name="Rectangle 292">
                <a:extLst>
                  <a:ext uri="{FF2B5EF4-FFF2-40B4-BE49-F238E27FC236}">
                    <a16:creationId xmlns:a16="http://schemas.microsoft.com/office/drawing/2014/main" xmlns="" id="{D8108E47-C9A9-4291-8892-4001090689B9}"/>
                  </a:ext>
                </a:extLst>
              </p:cNvPr>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59408" name="Rectangle 293">
                <a:extLst>
                  <a:ext uri="{FF2B5EF4-FFF2-40B4-BE49-F238E27FC236}">
                    <a16:creationId xmlns:a16="http://schemas.microsoft.com/office/drawing/2014/main" xmlns="" id="{7D0916C7-06CB-4F7C-AA04-63FDB6E439B8}"/>
                  </a:ext>
                </a:extLst>
              </p:cNvPr>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59409" name="Rectangle 294">
                <a:extLst>
                  <a:ext uri="{FF2B5EF4-FFF2-40B4-BE49-F238E27FC236}">
                    <a16:creationId xmlns:a16="http://schemas.microsoft.com/office/drawing/2014/main" xmlns="" id="{CEB2FC0E-0731-4A59-8E5E-CADD4B50A930}"/>
                  </a:ext>
                </a:extLst>
              </p:cNvPr>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59401" name="WordArt 949">
              <a:extLst>
                <a:ext uri="{FF2B5EF4-FFF2-40B4-BE49-F238E27FC236}">
                  <a16:creationId xmlns:a16="http://schemas.microsoft.com/office/drawing/2014/main" xmlns="" id="{D4C62E6C-738F-465F-9D78-564EB7C1A690}"/>
                </a:ext>
              </a:extLst>
            </p:cNvPr>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spTree>
    <p:extLst>
      <p:ext uri="{BB962C8B-B14F-4D97-AF65-F5344CB8AC3E}">
        <p14:creationId xmlns:p14="http://schemas.microsoft.com/office/powerpoint/2010/main" xmlns="" val="4094584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ge result for saturated vs unsaturated fat foods"/>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82800" y="1129772"/>
            <a:ext cx="8543925" cy="3925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53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ge result for pufa vs mufa foods"/>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23642" y="354524"/>
            <a:ext cx="4492625" cy="599757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mage result for pufa vs mufa food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739" y="371457"/>
            <a:ext cx="5128592" cy="5896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105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a:extLst>
              <a:ext uri="{FF2B5EF4-FFF2-40B4-BE49-F238E27FC236}">
                <a16:creationId xmlns:a16="http://schemas.microsoft.com/office/drawing/2014/main" xmlns="" id="{4A9CE9DB-37FA-4FD8-812B-396A487302A9}"/>
              </a:ext>
            </a:extLst>
          </p:cNvPr>
          <p:cNvSpPr>
            <a:spLocks noGrp="1"/>
          </p:cNvSpPr>
          <p:nvPr>
            <p:ph type="title"/>
          </p:nvPr>
        </p:nvSpPr>
        <p:spPr>
          <a:xfrm>
            <a:off x="2209800" y="0"/>
            <a:ext cx="7772400" cy="1143000"/>
          </a:xfrm>
        </p:spPr>
        <p:txBody>
          <a:bodyPr/>
          <a:lstStyle/>
          <a:p>
            <a:r>
              <a:rPr lang="en-US" altLang="en-US" b="1" dirty="0">
                <a:solidFill>
                  <a:schemeClr val="tx1"/>
                </a:solidFill>
              </a:rPr>
              <a:t>Lifestyle Topics: Sodium</a:t>
            </a:r>
          </a:p>
        </p:txBody>
      </p:sp>
      <p:sp>
        <p:nvSpPr>
          <p:cNvPr id="39939" name="Content Placeholder 1">
            <a:extLst>
              <a:ext uri="{FF2B5EF4-FFF2-40B4-BE49-F238E27FC236}">
                <a16:creationId xmlns:a16="http://schemas.microsoft.com/office/drawing/2014/main" xmlns="" id="{BDED338D-2C56-427E-BFD7-825DD31E1B29}"/>
              </a:ext>
            </a:extLst>
          </p:cNvPr>
          <p:cNvSpPr>
            <a:spLocks noGrp="1"/>
          </p:cNvSpPr>
          <p:nvPr>
            <p:ph idx="1"/>
          </p:nvPr>
        </p:nvSpPr>
        <p:spPr>
          <a:xfrm>
            <a:off x="2667000" y="914400"/>
            <a:ext cx="6629400" cy="5562600"/>
          </a:xfrm>
        </p:spPr>
        <p:txBody>
          <a:bodyPr/>
          <a:lstStyle/>
          <a:p>
            <a:pPr>
              <a:spcBef>
                <a:spcPts val="300"/>
              </a:spcBef>
            </a:pPr>
            <a:r>
              <a:rPr lang="en-US" altLang="en-US" sz="2600">
                <a:latin typeface="Arial" panose="020B0604020202020204" pitchFamily="34" charset="0"/>
                <a:cs typeface="Arial" panose="020B0604020202020204" pitchFamily="34" charset="0"/>
              </a:rPr>
              <a:t>BP:</a:t>
            </a:r>
          </a:p>
          <a:p>
            <a:pPr lvl="1">
              <a:spcBef>
                <a:spcPts val="300"/>
              </a:spcBef>
              <a:buFont typeface="Arial" panose="020B0604020202020204" pitchFamily="34" charset="0"/>
              <a:buChar char="•"/>
            </a:pPr>
            <a:r>
              <a:rPr lang="en-US" altLang="en-US" sz="2600">
                <a:latin typeface="Arial" panose="020B0604020202020204" pitchFamily="34" charset="0"/>
                <a:ea typeface="MS PGothic" panose="020B0600070205080204" pitchFamily="34" charset="-128"/>
              </a:rPr>
              <a:t>Sodium Reduction - BP</a:t>
            </a:r>
          </a:p>
          <a:p>
            <a:pPr lvl="1">
              <a:spcBef>
                <a:spcPts val="300"/>
              </a:spcBef>
              <a:buFont typeface="Arial" panose="020B0604020202020204" pitchFamily="34" charset="0"/>
              <a:buChar char="•"/>
            </a:pPr>
            <a:r>
              <a:rPr lang="en-US" altLang="en-US" sz="2600">
                <a:latin typeface="Arial" panose="020B0604020202020204" pitchFamily="34" charset="0"/>
                <a:ea typeface="MS PGothic" panose="020B0600070205080204" pitchFamily="34" charset="-128"/>
              </a:rPr>
              <a:t>Sodium Levels/ - BP and subpopulations</a:t>
            </a:r>
          </a:p>
          <a:p>
            <a:pPr lvl="1">
              <a:spcBef>
                <a:spcPts val="300"/>
              </a:spcBef>
              <a:buFont typeface="Arial" panose="020B0604020202020204" pitchFamily="34" charset="0"/>
              <a:buChar char="•"/>
            </a:pPr>
            <a:r>
              <a:rPr lang="en-US" altLang="en-US" sz="2600">
                <a:latin typeface="Arial" panose="020B0604020202020204" pitchFamily="34" charset="0"/>
                <a:ea typeface="MS PGothic" panose="020B0600070205080204" pitchFamily="34" charset="-128"/>
              </a:rPr>
              <a:t>Sodium Reduction + DASH - BP</a:t>
            </a:r>
          </a:p>
          <a:p>
            <a:pPr lvl="1">
              <a:spcBef>
                <a:spcPts val="300"/>
              </a:spcBef>
              <a:buFont typeface="Arial" panose="020B0604020202020204" pitchFamily="34" charset="0"/>
              <a:buChar char="•"/>
            </a:pPr>
            <a:r>
              <a:rPr lang="en-US" altLang="en-US" sz="2600">
                <a:latin typeface="Arial" panose="020B0604020202020204" pitchFamily="34" charset="0"/>
                <a:ea typeface="MS PGothic" panose="020B0600070205080204" pitchFamily="34" charset="-128"/>
              </a:rPr>
              <a:t>Sodium/ Other Minerals - BP</a:t>
            </a:r>
          </a:p>
          <a:p>
            <a:pPr>
              <a:spcBef>
                <a:spcPts val="300"/>
              </a:spcBef>
              <a:buNone/>
            </a:pPr>
            <a:endParaRPr lang="en-US" altLang="en-US" sz="800">
              <a:latin typeface="Arial" panose="020B0604020202020204" pitchFamily="34" charset="0"/>
              <a:cs typeface="Arial" panose="020B0604020202020204" pitchFamily="34" charset="0"/>
            </a:endParaRPr>
          </a:p>
          <a:p>
            <a:pPr>
              <a:spcBef>
                <a:spcPts val="300"/>
              </a:spcBef>
            </a:pPr>
            <a:r>
              <a:rPr lang="en-US" altLang="en-US" sz="2600">
                <a:latin typeface="Arial" panose="020B0604020202020204" pitchFamily="34" charset="0"/>
                <a:cs typeface="Arial" panose="020B0604020202020204" pitchFamily="34" charset="0"/>
              </a:rPr>
              <a:t>CVD Outcomes:</a:t>
            </a:r>
          </a:p>
          <a:p>
            <a:pPr lvl="1">
              <a:spcBef>
                <a:spcPts val="300"/>
              </a:spcBef>
              <a:buFont typeface="Arial" panose="020B0604020202020204" pitchFamily="34" charset="0"/>
              <a:buChar char="•"/>
            </a:pPr>
            <a:r>
              <a:rPr lang="en-US" altLang="en-US" sz="2600">
                <a:latin typeface="Arial" panose="020B0604020202020204" pitchFamily="34" charset="0"/>
                <a:ea typeface="MS PGothic" panose="020B0600070205080204" pitchFamily="34" charset="-128"/>
              </a:rPr>
              <a:t>Sodium Reduction - CVD events</a:t>
            </a:r>
          </a:p>
          <a:p>
            <a:pPr lvl="1">
              <a:spcBef>
                <a:spcPts val="300"/>
              </a:spcBef>
              <a:buFont typeface="Arial" panose="020B0604020202020204" pitchFamily="34" charset="0"/>
              <a:buChar char="•"/>
            </a:pPr>
            <a:r>
              <a:rPr lang="en-US" altLang="en-US" sz="2600">
                <a:latin typeface="Arial" panose="020B0604020202020204" pitchFamily="34" charset="0"/>
                <a:ea typeface="MS PGothic" panose="020B0600070205080204" pitchFamily="34" charset="-128"/>
              </a:rPr>
              <a:t>Sodium Intake - Stroke, CVD Risk</a:t>
            </a:r>
          </a:p>
          <a:p>
            <a:pPr lvl="1">
              <a:spcBef>
                <a:spcPts val="300"/>
              </a:spcBef>
              <a:buFont typeface="Arial" panose="020B0604020202020204" pitchFamily="34" charset="0"/>
              <a:buChar char="•"/>
            </a:pPr>
            <a:r>
              <a:rPr lang="en-US" altLang="en-US" sz="2600">
                <a:latin typeface="Arial" panose="020B0604020202020204" pitchFamily="34" charset="0"/>
                <a:ea typeface="MS PGothic" panose="020B0600070205080204" pitchFamily="34" charset="-128"/>
              </a:rPr>
              <a:t>Sodium Intake - HF</a:t>
            </a:r>
          </a:p>
          <a:p>
            <a:endParaRPr lang="en-US"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ge result for low sodium foods limits"/>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5971" y="245166"/>
            <a:ext cx="5048250" cy="650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1746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5EE5E1FE-88E7-41FD-841E-1DD2EBCC41B4}"/>
              </a:ext>
            </a:extLst>
          </p:cNvPr>
          <p:cNvSpPr txBox="1">
            <a:spLocks noChangeArrowheads="1"/>
          </p:cNvSpPr>
          <p:nvPr/>
        </p:nvSpPr>
        <p:spPr bwMode="auto">
          <a:xfrm>
            <a:off x="3200400" y="1828800"/>
            <a:ext cx="7239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91440" indent="0" eaLnBrk="1" hangingPunct="1">
              <a:spcBef>
                <a:spcPct val="0"/>
              </a:spcBef>
              <a:buNone/>
              <a:defRPr/>
            </a:pPr>
            <a:r>
              <a:rPr lang="en-US" altLang="en-US" sz="2400" dirty="0">
                <a:ea typeface="ＭＳ Ｐゴシック" pitchFamily="34" charset="-128"/>
              </a:rPr>
              <a:t>Lower sodium intake.</a:t>
            </a:r>
            <a:endParaRPr lang="en-US" sz="4000" dirty="0">
              <a:ea typeface="ＭＳ Ｐゴシック" pitchFamily="34" charset="-128"/>
            </a:endParaRPr>
          </a:p>
          <a:p>
            <a:pPr marL="91440" indent="0" eaLnBrk="1" hangingPunct="1">
              <a:spcBef>
                <a:spcPct val="0"/>
              </a:spcBef>
              <a:buNone/>
              <a:defRPr/>
            </a:pPr>
            <a:endParaRPr lang="en-US" sz="2100" dirty="0">
              <a:ea typeface="ＭＳ Ｐゴシック" pitchFamily="34" charset="-128"/>
            </a:endParaRPr>
          </a:p>
          <a:p>
            <a:pPr>
              <a:spcBef>
                <a:spcPts val="0"/>
              </a:spcBef>
              <a:defRPr/>
            </a:pPr>
            <a:r>
              <a:rPr lang="en-US" sz="2400" dirty="0"/>
              <a:t>Consume no more than 2,400 mg of sodium/day;</a:t>
            </a:r>
          </a:p>
          <a:p>
            <a:pPr>
              <a:spcBef>
                <a:spcPts val="0"/>
              </a:spcBef>
              <a:defRPr/>
            </a:pPr>
            <a:r>
              <a:rPr lang="en-US" sz="2400" dirty="0"/>
              <a:t>Further reduction of sodium intake to 1,500 mg/day can result in even greater reduction in BP; and</a:t>
            </a:r>
          </a:p>
          <a:p>
            <a:pPr>
              <a:spcBef>
                <a:spcPts val="0"/>
              </a:spcBef>
              <a:defRPr/>
            </a:pPr>
            <a:r>
              <a:rPr lang="en-US" sz="2400" dirty="0"/>
              <a:t>Even without achieving these goals, reducing sodium intake by at least 1,000 mg/day lowers BP.</a:t>
            </a:r>
            <a:endParaRPr lang="en-US" sz="2100" dirty="0"/>
          </a:p>
        </p:txBody>
      </p:sp>
      <p:sp>
        <p:nvSpPr>
          <p:cNvPr id="61443" name="Rectangle 13">
            <a:extLst>
              <a:ext uri="{FF2B5EF4-FFF2-40B4-BE49-F238E27FC236}">
                <a16:creationId xmlns:a16="http://schemas.microsoft.com/office/drawing/2014/main" xmlns="" id="{86A165F0-0A3B-4CA7-87F3-48207F837309}"/>
              </a:ext>
            </a:extLst>
          </p:cNvPr>
          <p:cNvSpPr>
            <a:spLocks noGrp="1" noChangeArrowheads="1"/>
          </p:cNvSpPr>
          <p:nvPr>
            <p:ph type="title"/>
          </p:nvPr>
        </p:nvSpPr>
        <p:spPr>
          <a:xfrm>
            <a:off x="1524000" y="274638"/>
            <a:ext cx="9144000" cy="1143000"/>
          </a:xfrm>
          <a:noFill/>
        </p:spPr>
        <p:txBody>
          <a:bodyPr/>
          <a:lstStyle/>
          <a:p>
            <a:pPr eaLnBrk="1" hangingPunct="1"/>
            <a:r>
              <a:rPr lang="en-US" altLang="en-US" b="1" dirty="0">
                <a:solidFill>
                  <a:schemeClr val="tx1"/>
                </a:solidFill>
                <a:latin typeface="Century Gothic" charset="0"/>
                <a:ea typeface="Century Gothic" charset="0"/>
                <a:cs typeface="Century Gothic" charset="0"/>
              </a:rPr>
              <a:t>BP: Advise adults who would benefit from BP lowering to</a:t>
            </a:r>
            <a:r>
              <a:rPr lang="en-US" altLang="en-US" sz="4000" b="1" dirty="0">
                <a:solidFill>
                  <a:schemeClr val="tx1"/>
                </a:solidFill>
                <a:latin typeface="Garamond" panose="02020404030301010803" pitchFamily="18" charset="0"/>
              </a:rPr>
              <a:t>:</a:t>
            </a:r>
          </a:p>
        </p:txBody>
      </p:sp>
      <p:grpSp>
        <p:nvGrpSpPr>
          <p:cNvPr id="61444" name="Group 2">
            <a:extLst>
              <a:ext uri="{FF2B5EF4-FFF2-40B4-BE49-F238E27FC236}">
                <a16:creationId xmlns:a16="http://schemas.microsoft.com/office/drawing/2014/main" xmlns="" id="{42F05F92-EA22-4A3D-A8A7-50BC08E1FE64}"/>
              </a:ext>
            </a:extLst>
          </p:cNvPr>
          <p:cNvGrpSpPr>
            <a:grpSpLocks/>
          </p:cNvGrpSpPr>
          <p:nvPr/>
        </p:nvGrpSpPr>
        <p:grpSpPr bwMode="auto">
          <a:xfrm>
            <a:off x="1755776" y="1828801"/>
            <a:ext cx="1216025" cy="942975"/>
            <a:chOff x="1143000" y="1524000"/>
            <a:chExt cx="1216025" cy="942975"/>
          </a:xfrm>
        </p:grpSpPr>
        <p:grpSp>
          <p:nvGrpSpPr>
            <p:cNvPr id="61456" name="Group 95">
              <a:extLst>
                <a:ext uri="{FF2B5EF4-FFF2-40B4-BE49-F238E27FC236}">
                  <a16:creationId xmlns:a16="http://schemas.microsoft.com/office/drawing/2014/main" xmlns="" id="{6C62506A-1ADC-4FDA-83B9-592A675A8D10}"/>
                </a:ext>
              </a:extLst>
            </p:cNvPr>
            <p:cNvGrpSpPr>
              <a:grpSpLocks/>
            </p:cNvGrpSpPr>
            <p:nvPr/>
          </p:nvGrpSpPr>
          <p:grpSpPr bwMode="auto">
            <a:xfrm>
              <a:off x="1143000" y="1524000"/>
              <a:ext cx="1216025" cy="942975"/>
              <a:chOff x="3986" y="942"/>
              <a:chExt cx="766" cy="594"/>
            </a:xfrm>
          </p:grpSpPr>
          <p:sp>
            <p:nvSpPr>
              <p:cNvPr id="61458" name="Rectangle 278">
                <a:extLst>
                  <a:ext uri="{FF2B5EF4-FFF2-40B4-BE49-F238E27FC236}">
                    <a16:creationId xmlns:a16="http://schemas.microsoft.com/office/drawing/2014/main" xmlns="" id="{9981967E-5F65-42D9-B69F-B73C7BCF2DE4}"/>
                  </a:ext>
                </a:extLst>
              </p:cNvPr>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59" name="Rectangle 278">
                <a:extLst>
                  <a:ext uri="{FF2B5EF4-FFF2-40B4-BE49-F238E27FC236}">
                    <a16:creationId xmlns:a16="http://schemas.microsoft.com/office/drawing/2014/main" xmlns="" id="{AD6DCC43-B24D-4930-A9DF-8B595E0BA9C7}"/>
                  </a:ext>
                </a:extLst>
              </p:cNvPr>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60" name="Rectangle 278">
                <a:extLst>
                  <a:ext uri="{FF2B5EF4-FFF2-40B4-BE49-F238E27FC236}">
                    <a16:creationId xmlns:a16="http://schemas.microsoft.com/office/drawing/2014/main" xmlns="" id="{32230DCB-B636-4816-B9FF-CE551303307D}"/>
                  </a:ext>
                </a:extLst>
              </p:cNvPr>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61" name="Rectangle 278">
                <a:extLst>
                  <a:ext uri="{FF2B5EF4-FFF2-40B4-BE49-F238E27FC236}">
                    <a16:creationId xmlns:a16="http://schemas.microsoft.com/office/drawing/2014/main" xmlns="" id="{7F10F784-2E87-40D0-B0EE-F90DBB5C9FD9}"/>
                  </a:ext>
                </a:extLst>
              </p:cNvPr>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62" name="Rectangle 291">
                <a:extLst>
                  <a:ext uri="{FF2B5EF4-FFF2-40B4-BE49-F238E27FC236}">
                    <a16:creationId xmlns:a16="http://schemas.microsoft.com/office/drawing/2014/main" xmlns="" id="{1FE20359-5170-4385-B421-9D53414C02EE}"/>
                  </a:ext>
                </a:extLst>
              </p:cNvPr>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61463" name="Rectangle 292">
                <a:extLst>
                  <a:ext uri="{FF2B5EF4-FFF2-40B4-BE49-F238E27FC236}">
                    <a16:creationId xmlns:a16="http://schemas.microsoft.com/office/drawing/2014/main" xmlns="" id="{C3567A8C-E3DC-4C14-BD58-F44BF10130D7}"/>
                  </a:ext>
                </a:extLst>
              </p:cNvPr>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61464" name="Rectangle 293">
                <a:extLst>
                  <a:ext uri="{FF2B5EF4-FFF2-40B4-BE49-F238E27FC236}">
                    <a16:creationId xmlns:a16="http://schemas.microsoft.com/office/drawing/2014/main" xmlns="" id="{893A62F2-DB3D-46AA-B491-7618263C9D66}"/>
                  </a:ext>
                </a:extLst>
              </p:cNvPr>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61465" name="Rectangle 294">
                <a:extLst>
                  <a:ext uri="{FF2B5EF4-FFF2-40B4-BE49-F238E27FC236}">
                    <a16:creationId xmlns:a16="http://schemas.microsoft.com/office/drawing/2014/main" xmlns="" id="{08E57B89-3C7D-40EA-A8FE-3C53AE1BD3CC}"/>
                  </a:ext>
                </a:extLst>
              </p:cNvPr>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61457" name="WordArt 949">
              <a:extLst>
                <a:ext uri="{FF2B5EF4-FFF2-40B4-BE49-F238E27FC236}">
                  <a16:creationId xmlns:a16="http://schemas.microsoft.com/office/drawing/2014/main" xmlns="" id="{8519578C-32A0-412A-9465-55320B030875}"/>
                </a:ext>
              </a:extLst>
            </p:cNvPr>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grpSp>
        <p:nvGrpSpPr>
          <p:cNvPr id="61445" name="Group 8">
            <a:extLst>
              <a:ext uri="{FF2B5EF4-FFF2-40B4-BE49-F238E27FC236}">
                <a16:creationId xmlns:a16="http://schemas.microsoft.com/office/drawing/2014/main" xmlns="" id="{FEFA2C58-3E2A-408C-ABEF-270FD4B023BC}"/>
              </a:ext>
            </a:extLst>
          </p:cNvPr>
          <p:cNvGrpSpPr>
            <a:grpSpLocks/>
          </p:cNvGrpSpPr>
          <p:nvPr/>
        </p:nvGrpSpPr>
        <p:grpSpPr bwMode="auto">
          <a:xfrm>
            <a:off x="1755776" y="3200401"/>
            <a:ext cx="1216025" cy="942975"/>
            <a:chOff x="3810000" y="2667000"/>
            <a:chExt cx="1216025" cy="942975"/>
          </a:xfrm>
        </p:grpSpPr>
        <p:grpSp>
          <p:nvGrpSpPr>
            <p:cNvPr id="61446" name="Group 95">
              <a:extLst>
                <a:ext uri="{FF2B5EF4-FFF2-40B4-BE49-F238E27FC236}">
                  <a16:creationId xmlns:a16="http://schemas.microsoft.com/office/drawing/2014/main" xmlns="" id="{FFC353EA-022C-4FA4-B042-6CD76DF87045}"/>
                </a:ext>
              </a:extLst>
            </p:cNvPr>
            <p:cNvGrpSpPr>
              <a:grpSpLocks/>
            </p:cNvGrpSpPr>
            <p:nvPr/>
          </p:nvGrpSpPr>
          <p:grpSpPr bwMode="auto">
            <a:xfrm>
              <a:off x="3810000" y="2667000"/>
              <a:ext cx="1216025" cy="942975"/>
              <a:chOff x="3986" y="942"/>
              <a:chExt cx="766" cy="594"/>
            </a:xfrm>
          </p:grpSpPr>
          <p:sp>
            <p:nvSpPr>
              <p:cNvPr id="61448" name="Rectangle 278">
                <a:extLst>
                  <a:ext uri="{FF2B5EF4-FFF2-40B4-BE49-F238E27FC236}">
                    <a16:creationId xmlns:a16="http://schemas.microsoft.com/office/drawing/2014/main" xmlns="" id="{2F8846BD-951A-42DE-B9F4-70CC89365E6C}"/>
                  </a:ext>
                </a:extLst>
              </p:cNvPr>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49" name="Rectangle 278">
                <a:extLst>
                  <a:ext uri="{FF2B5EF4-FFF2-40B4-BE49-F238E27FC236}">
                    <a16:creationId xmlns:a16="http://schemas.microsoft.com/office/drawing/2014/main" xmlns="" id="{8E2369B3-A2DA-463E-8F3A-4476ADBEE80C}"/>
                  </a:ext>
                </a:extLst>
              </p:cNvPr>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50" name="Rectangle 278">
                <a:extLst>
                  <a:ext uri="{FF2B5EF4-FFF2-40B4-BE49-F238E27FC236}">
                    <a16:creationId xmlns:a16="http://schemas.microsoft.com/office/drawing/2014/main" xmlns="" id="{356B50E4-5824-467C-BC60-529C97440CCA}"/>
                  </a:ext>
                </a:extLst>
              </p:cNvPr>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51" name="Rectangle 278">
                <a:extLst>
                  <a:ext uri="{FF2B5EF4-FFF2-40B4-BE49-F238E27FC236}">
                    <a16:creationId xmlns:a16="http://schemas.microsoft.com/office/drawing/2014/main" xmlns="" id="{B8DE80E1-7520-4EE8-B734-44F2896C69DD}"/>
                  </a:ext>
                </a:extLst>
              </p:cNvPr>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1452" name="Rectangle 291">
                <a:extLst>
                  <a:ext uri="{FF2B5EF4-FFF2-40B4-BE49-F238E27FC236}">
                    <a16:creationId xmlns:a16="http://schemas.microsoft.com/office/drawing/2014/main" xmlns="" id="{B0D80738-E664-445B-B569-2902D06CD47E}"/>
                  </a:ext>
                </a:extLst>
              </p:cNvPr>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61453" name="Rectangle 292">
                <a:extLst>
                  <a:ext uri="{FF2B5EF4-FFF2-40B4-BE49-F238E27FC236}">
                    <a16:creationId xmlns:a16="http://schemas.microsoft.com/office/drawing/2014/main" xmlns="" id="{4C9E7A7F-8564-46B0-B403-AD1ADDD876E1}"/>
                  </a:ext>
                </a:extLst>
              </p:cNvPr>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61454" name="Rectangle 293">
                <a:extLst>
                  <a:ext uri="{FF2B5EF4-FFF2-40B4-BE49-F238E27FC236}">
                    <a16:creationId xmlns:a16="http://schemas.microsoft.com/office/drawing/2014/main" xmlns="" id="{92FFE6ED-7544-4E7E-B730-EBF639F2C63C}"/>
                  </a:ext>
                </a:extLst>
              </p:cNvPr>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61455" name="Rectangle 294">
                <a:extLst>
                  <a:ext uri="{FF2B5EF4-FFF2-40B4-BE49-F238E27FC236}">
                    <a16:creationId xmlns:a16="http://schemas.microsoft.com/office/drawing/2014/main" xmlns="" id="{9AF6F0F1-C76B-402B-8646-166D5DD17D5E}"/>
                  </a:ext>
                </a:extLst>
              </p:cNvPr>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grpSp>
        <p:sp>
          <p:nvSpPr>
            <p:cNvPr id="61447" name="WordArt 622">
              <a:extLst>
                <a:ext uri="{FF2B5EF4-FFF2-40B4-BE49-F238E27FC236}">
                  <a16:creationId xmlns:a16="http://schemas.microsoft.com/office/drawing/2014/main" xmlns="" id="{10949A17-2050-417D-99D0-A46C917CB0BA}"/>
                </a:ext>
              </a:extLst>
            </p:cNvPr>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xmlns="" id="{4DC02F97-B4D5-4210-80D5-64109B21A1EA}"/>
              </a:ext>
            </a:extLst>
          </p:cNvPr>
          <p:cNvSpPr>
            <a:spLocks noGrp="1"/>
          </p:cNvSpPr>
          <p:nvPr>
            <p:ph type="title"/>
          </p:nvPr>
        </p:nvSpPr>
        <p:spPr>
          <a:xfrm>
            <a:off x="1524000" y="76200"/>
            <a:ext cx="8991600" cy="1143000"/>
          </a:xfrm>
        </p:spPr>
        <p:txBody>
          <a:bodyPr/>
          <a:lstStyle/>
          <a:p>
            <a:r>
              <a:rPr lang="en-US" altLang="en-US" b="1" dirty="0">
                <a:solidFill>
                  <a:schemeClr val="tx1"/>
                </a:solidFill>
              </a:rPr>
              <a:t>Sodium and BP: Overall Results</a:t>
            </a:r>
          </a:p>
        </p:txBody>
      </p:sp>
      <p:sp>
        <p:nvSpPr>
          <p:cNvPr id="2" name="Content Placeholder 1">
            <a:extLst>
              <a:ext uri="{FF2B5EF4-FFF2-40B4-BE49-F238E27FC236}">
                <a16:creationId xmlns:a16="http://schemas.microsoft.com/office/drawing/2014/main" xmlns="" id="{91894A02-B51C-4B99-A04D-90158CB5996C}"/>
              </a:ext>
            </a:extLst>
          </p:cNvPr>
          <p:cNvSpPr>
            <a:spLocks noGrp="1"/>
          </p:cNvSpPr>
          <p:nvPr>
            <p:ph idx="1"/>
          </p:nvPr>
        </p:nvSpPr>
        <p:spPr>
          <a:xfrm>
            <a:off x="544286" y="1545772"/>
            <a:ext cx="5602514" cy="4419600"/>
          </a:xfrm>
        </p:spPr>
        <p:txBody>
          <a:bodyPr/>
          <a:lstStyle/>
          <a:p>
            <a:pPr marL="0" indent="0">
              <a:buNone/>
              <a:defRPr/>
            </a:pPr>
            <a:r>
              <a:rPr lang="en-US" sz="2600" dirty="0">
                <a:latin typeface="Arial" panose="020B0604020202020204" pitchFamily="34" charset="0"/>
                <a:ea typeface="ＭＳ Ｐゴシック" charset="0"/>
                <a:cs typeface="Arial" panose="020B0604020202020204" pitchFamily="34" charset="0"/>
              </a:rPr>
              <a:t>In adults aged 25–80 years with BP 120–159/80–95 mm Hg, reducing sodium intake lowers BP.</a:t>
            </a:r>
          </a:p>
          <a:p>
            <a:pPr>
              <a:buFontTx/>
              <a:buNone/>
              <a:defRPr/>
            </a:pPr>
            <a:r>
              <a:rPr lang="en-US" sz="2600" i="1" dirty="0">
                <a:latin typeface="Arial" panose="020B0604020202020204" pitchFamily="34" charset="0"/>
                <a:ea typeface="ＭＳ Ｐゴシック" charset="0"/>
                <a:cs typeface="Arial" panose="020B0604020202020204" pitchFamily="34" charset="0"/>
              </a:rPr>
              <a:t>      </a:t>
            </a:r>
          </a:p>
          <a:p>
            <a:pPr>
              <a:buFontTx/>
              <a:buNone/>
              <a:defRPr/>
            </a:pPr>
            <a:r>
              <a:rPr lang="en-US" sz="2600" i="1" dirty="0">
                <a:latin typeface="Arial" panose="020B0604020202020204" pitchFamily="34" charset="0"/>
                <a:ea typeface="ＭＳ Ｐゴシック" charset="0"/>
                <a:cs typeface="Arial" panose="020B0604020202020204" pitchFamily="34" charset="0"/>
              </a:rPr>
              <a:t>Strength of Evidence: High</a:t>
            </a:r>
          </a:p>
          <a:p>
            <a:pPr>
              <a:buFontTx/>
              <a:buNone/>
              <a:defRPr/>
            </a:pPr>
            <a:endParaRPr lang="en-US" sz="2600" i="1" dirty="0">
              <a:latin typeface="Arial" panose="020B0604020202020204" pitchFamily="34" charset="0"/>
              <a:ea typeface="ＭＳ Ｐゴシック" charset="0"/>
              <a:cs typeface="Arial" panose="020B0604020202020204" pitchFamily="34" charset="0"/>
            </a:endParaRPr>
          </a:p>
          <a:p>
            <a:pPr>
              <a:buNone/>
              <a:defRPr/>
            </a:pPr>
            <a:r>
              <a:rPr lang="en-US" sz="1800" dirty="0">
                <a:latin typeface="Arial" panose="020B0604020202020204" pitchFamily="34" charset="0"/>
                <a:ea typeface="ＭＳ Ｐゴシック" charset="0"/>
                <a:cs typeface="Arial" panose="020B0604020202020204" pitchFamily="34" charset="0"/>
              </a:rPr>
              <a:t>In adults with prehypertension or hypertension, reducing sodium intake lowers BP in women and men; African-American and non</a:t>
            </a:r>
            <a:r>
              <a:rPr lang="en-US" sz="1800" dirty="0">
                <a:latin typeface="Arial" panose="020B0604020202020204" pitchFamily="34" charset="0"/>
                <a:cs typeface="Arial" panose="020B0604020202020204" pitchFamily="34" charset="0"/>
              </a:rPr>
              <a:t>–</a:t>
            </a:r>
            <a:r>
              <a:rPr lang="en-US" sz="1800" dirty="0">
                <a:latin typeface="Arial" panose="020B0604020202020204" pitchFamily="34" charset="0"/>
                <a:ea typeface="ＭＳ Ｐゴシック" charset="0"/>
                <a:cs typeface="Arial" panose="020B0604020202020204" pitchFamily="34" charset="0"/>
              </a:rPr>
              <a:t>African-American adults; and older and younger adults.</a:t>
            </a:r>
          </a:p>
          <a:p>
            <a:pPr>
              <a:buFontTx/>
              <a:buNone/>
              <a:defRPr/>
            </a:pPr>
            <a:endParaRPr lang="en-US" sz="2600" i="1" dirty="0">
              <a:latin typeface="Arial" panose="020B0604020202020204" pitchFamily="34" charset="0"/>
              <a:ea typeface="ＭＳ Ｐゴシック" charset="0"/>
              <a:cs typeface="Arial" panose="020B0604020202020204" pitchFamily="34" charset="0"/>
            </a:endParaRPr>
          </a:p>
          <a:p>
            <a:pPr>
              <a:defRPr/>
            </a:pPr>
            <a:endParaRPr lang="en-US" dirty="0">
              <a:ea typeface="ＭＳ Ｐゴシック" charset="0"/>
            </a:endParaRPr>
          </a:p>
        </p:txBody>
      </p:sp>
      <p:pic>
        <p:nvPicPr>
          <p:cNvPr id="40964" name="Picture 2" descr="https://8ca811578988a4d7e3a1-f3ba23e3fdeceb950c4367099c326e8a.ssl.cf1.rackcdn.com/wp-content/uploads/2013/03/six-salty-foods-700x395-1.jpg">
            <a:extLst>
              <a:ext uri="{FF2B5EF4-FFF2-40B4-BE49-F238E27FC236}">
                <a16:creationId xmlns:a16="http://schemas.microsoft.com/office/drawing/2014/main" xmlns="" id="{59DEE611-F2F9-480E-8052-9E0CC6735F1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1828800"/>
            <a:ext cx="3759200" cy="23002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ge result for low sodium foods limit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88905" y="0"/>
            <a:ext cx="4200807" cy="7266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0449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ge result for low sodium foods limit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9374" y="1815548"/>
            <a:ext cx="7000875" cy="39814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pPr algn="ctr"/>
            <a:r>
              <a:rPr lang="en-US" b="1" dirty="0"/>
              <a:t>Reading Labels</a:t>
            </a:r>
          </a:p>
        </p:txBody>
      </p:sp>
    </p:spTree>
    <p:extLst>
      <p:ext uri="{BB962C8B-B14F-4D97-AF65-F5344CB8AC3E}">
        <p14:creationId xmlns:p14="http://schemas.microsoft.com/office/powerpoint/2010/main" xmlns="" val="1968388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a:extLst>
              <a:ext uri="{FF2B5EF4-FFF2-40B4-BE49-F238E27FC236}">
                <a16:creationId xmlns:a16="http://schemas.microsoft.com/office/drawing/2014/main" xmlns="" id="{F8017E46-0104-4256-AB34-C0DD62CE8196}"/>
              </a:ext>
            </a:extLst>
          </p:cNvPr>
          <p:cNvSpPr>
            <a:spLocks noGrp="1"/>
          </p:cNvSpPr>
          <p:nvPr>
            <p:ph type="title"/>
          </p:nvPr>
        </p:nvSpPr>
        <p:spPr>
          <a:xfrm>
            <a:off x="1524000" y="304800"/>
            <a:ext cx="9144000" cy="1143000"/>
          </a:xfrm>
        </p:spPr>
        <p:txBody>
          <a:bodyPr/>
          <a:lstStyle/>
          <a:p>
            <a:r>
              <a:rPr lang="en-US" altLang="en-US" sz="4000" b="1" dirty="0">
                <a:solidFill>
                  <a:schemeClr val="tx1"/>
                </a:solidFill>
              </a:rPr>
              <a:t>Potassium and BP and CVD Outcomes</a:t>
            </a:r>
          </a:p>
        </p:txBody>
      </p:sp>
      <p:sp>
        <p:nvSpPr>
          <p:cNvPr id="2" name="Content Placeholder 1">
            <a:extLst>
              <a:ext uri="{FF2B5EF4-FFF2-40B4-BE49-F238E27FC236}">
                <a16:creationId xmlns:a16="http://schemas.microsoft.com/office/drawing/2014/main" xmlns="" id="{474156CF-05B0-426B-B7D9-5D31ED835B45}"/>
              </a:ext>
            </a:extLst>
          </p:cNvPr>
          <p:cNvSpPr>
            <a:spLocks noGrp="1"/>
          </p:cNvSpPr>
          <p:nvPr>
            <p:ph idx="1"/>
          </p:nvPr>
        </p:nvSpPr>
        <p:spPr>
          <a:xfrm>
            <a:off x="2133600" y="1947333"/>
            <a:ext cx="7924800" cy="4419600"/>
          </a:xfrm>
        </p:spPr>
        <p:txBody>
          <a:bodyPr/>
          <a:lstStyle/>
          <a:p>
            <a:pPr marL="0" indent="0">
              <a:buNone/>
              <a:defRPr/>
            </a:pPr>
            <a:r>
              <a:rPr lang="en-US" sz="2600" dirty="0">
                <a:latin typeface="Arial" panose="020B0604020202020204" pitchFamily="34" charset="0"/>
                <a:ea typeface="ＭＳ Ｐゴシック" charset="0"/>
                <a:cs typeface="Arial" panose="020B0604020202020204" pitchFamily="34" charset="0"/>
              </a:rPr>
              <a:t>There is insufficient evidence to determine whether </a:t>
            </a:r>
            <a:r>
              <a:rPr lang="en-US" sz="2600" dirty="0">
                <a:latin typeface="Arial" panose="020B0604020202020204" pitchFamily="34" charset="0"/>
                <a:ea typeface="ＭＳ Ｐゴシック" charset="0"/>
                <a:cs typeface="Arial" panose="020B0604020202020204" pitchFamily="34" charset="0"/>
                <a:sym typeface="Symbol"/>
              </a:rPr>
              <a:t> </a:t>
            </a:r>
            <a:r>
              <a:rPr lang="en-US" sz="2600" dirty="0">
                <a:latin typeface="Arial" panose="020B0604020202020204" pitchFamily="34" charset="0"/>
                <a:ea typeface="ＭＳ Ｐゴシック" charset="0"/>
                <a:cs typeface="Arial" panose="020B0604020202020204" pitchFamily="34" charset="0"/>
              </a:rPr>
              <a:t>dietary potassium intake </a:t>
            </a:r>
            <a:r>
              <a:rPr lang="en-US" sz="2600" dirty="0">
                <a:latin typeface="Arial" panose="020B0604020202020204" pitchFamily="34" charset="0"/>
                <a:ea typeface="ＭＳ Ｐゴシック" charset="0"/>
                <a:cs typeface="Arial" panose="020B0604020202020204" pitchFamily="34" charset="0"/>
                <a:sym typeface="Symbol"/>
              </a:rPr>
              <a:t> </a:t>
            </a:r>
            <a:r>
              <a:rPr lang="en-US" sz="2600" dirty="0">
                <a:latin typeface="Arial" panose="020B0604020202020204" pitchFamily="34" charset="0"/>
                <a:ea typeface="ＭＳ Ｐゴシック" charset="0"/>
                <a:cs typeface="Arial" panose="020B0604020202020204" pitchFamily="34" charset="0"/>
              </a:rPr>
              <a:t>BP. </a:t>
            </a:r>
          </a:p>
          <a:p>
            <a:pPr>
              <a:defRPr/>
            </a:pPr>
            <a:endParaRPr lang="en-US" sz="2600" dirty="0">
              <a:latin typeface="Arial" panose="020B0604020202020204" pitchFamily="34" charset="0"/>
              <a:ea typeface="ＭＳ Ｐゴシック" charset="0"/>
              <a:cs typeface="Arial" panose="020B0604020202020204" pitchFamily="34" charset="0"/>
            </a:endParaRPr>
          </a:p>
          <a:p>
            <a:pPr marL="0" indent="0">
              <a:buNone/>
              <a:defRPr/>
            </a:pPr>
            <a:r>
              <a:rPr lang="en-US" sz="2600" dirty="0">
                <a:latin typeface="Arial" panose="020B0604020202020204" pitchFamily="34" charset="0"/>
                <a:ea typeface="ＭＳ Ｐゴシック" charset="0"/>
                <a:cs typeface="Arial" panose="020B0604020202020204" pitchFamily="34" charset="0"/>
              </a:rPr>
              <a:t>In observational studies with appropriate adjustments (BP, sodium  intake, etc.), higher dietary potassium intake is associated with </a:t>
            </a:r>
            <a:r>
              <a:rPr lang="en-US" sz="2600" dirty="0">
                <a:latin typeface="Arial" panose="020B0604020202020204" pitchFamily="34" charset="0"/>
                <a:ea typeface="ＭＳ Ｐゴシック" charset="0"/>
                <a:cs typeface="Arial" panose="020B0604020202020204" pitchFamily="34" charset="0"/>
                <a:sym typeface="Symbol"/>
              </a:rPr>
              <a:t> s</a:t>
            </a:r>
            <a:r>
              <a:rPr lang="en-US" sz="2600" dirty="0">
                <a:latin typeface="Arial" panose="020B0604020202020204" pitchFamily="34" charset="0"/>
                <a:ea typeface="ＭＳ Ｐゴシック" charset="0"/>
                <a:cs typeface="Arial" panose="020B0604020202020204" pitchFamily="34" charset="0"/>
              </a:rPr>
              <a:t>troke risk.</a:t>
            </a:r>
          </a:p>
          <a:p>
            <a:pPr>
              <a:buFontTx/>
              <a:buNone/>
              <a:defRPr/>
            </a:pPr>
            <a:r>
              <a:rPr lang="en-US" sz="2600" i="1" dirty="0">
                <a:latin typeface="Arial" panose="020B0604020202020204" pitchFamily="34" charset="0"/>
                <a:ea typeface="ＭＳ Ｐゴシック" charset="0"/>
                <a:cs typeface="Arial" panose="020B0604020202020204" pitchFamily="34" charset="0"/>
              </a:rPr>
              <a:t>	  </a:t>
            </a:r>
          </a:p>
          <a:p>
            <a:pPr>
              <a:buFontTx/>
              <a:buNone/>
              <a:defRPr/>
            </a:pPr>
            <a:r>
              <a:rPr lang="en-US" sz="2600" i="1" dirty="0">
                <a:latin typeface="Arial" panose="020B0604020202020204" pitchFamily="34" charset="0"/>
                <a:ea typeface="ＭＳ Ｐゴシック" charset="0"/>
                <a:cs typeface="Arial" panose="020B0604020202020204" pitchFamily="34" charset="0"/>
              </a:rPr>
              <a:t>      Strength of Evidence: Low</a:t>
            </a:r>
          </a:p>
          <a:p>
            <a:pPr marL="0" indent="0">
              <a:buNone/>
              <a:defRPr/>
            </a:pPr>
            <a:endParaRPr lang="en-US" sz="2000" i="1" dirty="0">
              <a:ea typeface="ＭＳ Ｐゴシック" charset="0"/>
            </a:endParaRPr>
          </a:p>
          <a:p>
            <a:pPr>
              <a:defRPr/>
            </a:pPr>
            <a:endParaRPr lang="en-US" sz="2000" dirty="0">
              <a:ea typeface="ＭＳ Ｐゴシック" charset="0"/>
            </a:endParaRPr>
          </a:p>
          <a:p>
            <a:pPr>
              <a:defRPr/>
            </a:pPr>
            <a:endParaRPr lang="en-US" dirty="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a:extLst>
              <a:ext uri="{FF2B5EF4-FFF2-40B4-BE49-F238E27FC236}">
                <a16:creationId xmlns:a16="http://schemas.microsoft.com/office/drawing/2014/main" xmlns="" id="{40FB3F8A-DC94-40A5-BC2C-0F4EE7BA17BE}"/>
              </a:ext>
            </a:extLst>
          </p:cNvPr>
          <p:cNvSpPr>
            <a:spLocks noGrp="1"/>
          </p:cNvSpPr>
          <p:nvPr>
            <p:ph type="title" idx="4294967295"/>
          </p:nvPr>
        </p:nvSpPr>
        <p:spPr>
          <a:xfrm>
            <a:off x="0" y="0"/>
            <a:ext cx="11125200" cy="3429000"/>
          </a:xfrm>
        </p:spPr>
        <p:txBody>
          <a:bodyPr/>
          <a:lstStyle/>
          <a:p>
            <a:pPr algn="ctr" eaLnBrk="1" hangingPunct="1">
              <a:defRPr/>
            </a:pPr>
            <a:r>
              <a:rPr lang="en-US" altLang="en-US" sz="4000" b="1" dirty="0">
                <a:solidFill>
                  <a:schemeClr val="tx1"/>
                </a:solidFill>
                <a:ea typeface="ＭＳ Ｐゴシック" pitchFamily="34" charset="-128"/>
              </a:rPr>
              <a:t>2013 AHA/ACC Guideline on </a:t>
            </a:r>
            <a:br>
              <a:rPr lang="en-US" altLang="en-US" sz="4000" b="1" dirty="0">
                <a:solidFill>
                  <a:schemeClr val="tx1"/>
                </a:solidFill>
                <a:ea typeface="ＭＳ Ｐゴシック" pitchFamily="34" charset="-128"/>
              </a:rPr>
            </a:br>
            <a:r>
              <a:rPr lang="en-US" altLang="en-US" sz="4000" b="1" dirty="0">
                <a:solidFill>
                  <a:schemeClr val="tx1"/>
                </a:solidFill>
                <a:ea typeface="ＭＳ Ｐゴシック" pitchFamily="34" charset="-128"/>
              </a:rPr>
              <a:t>Lifestyle Management to Reduce Cardiovascular Risk</a:t>
            </a:r>
          </a:p>
        </p:txBody>
      </p:sp>
      <p:sp>
        <p:nvSpPr>
          <p:cNvPr id="3075" name="Text Box 3">
            <a:extLst>
              <a:ext uri="{FF2B5EF4-FFF2-40B4-BE49-F238E27FC236}">
                <a16:creationId xmlns:a16="http://schemas.microsoft.com/office/drawing/2014/main" xmlns="" id="{80C75BF0-ED22-499A-A9A8-1D2CAD039D79}"/>
              </a:ext>
            </a:extLst>
          </p:cNvPr>
          <p:cNvSpPr txBox="1">
            <a:spLocks noChangeArrowheads="1"/>
          </p:cNvSpPr>
          <p:nvPr/>
        </p:nvSpPr>
        <p:spPr bwMode="auto">
          <a:xfrm>
            <a:off x="2133600" y="3276601"/>
            <a:ext cx="8077200"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Calibri" panose="020F0502020204030204" pitchFamily="34" charset="0"/>
                <a:ea typeface="Geneva" charset="0"/>
                <a:cs typeface="Geneva" charset="0"/>
              </a:defRPr>
            </a:lvl2pPr>
            <a:lvl3pPr marL="1143000" indent="-228600" eaLnBrk="0" hangingPunct="0">
              <a:spcBef>
                <a:spcPct val="20000"/>
              </a:spcBef>
              <a:buChar char="•"/>
              <a:defRPr sz="2400">
                <a:solidFill>
                  <a:schemeClr val="tx1"/>
                </a:solidFill>
                <a:latin typeface="Calibri" panose="020F0502020204030204" pitchFamily="34" charset="0"/>
                <a:ea typeface="Geneva" charset="0"/>
                <a:cs typeface="Geneva" charset="0"/>
              </a:defRPr>
            </a:lvl3pPr>
            <a:lvl4pPr marL="1600200" indent="-228600" eaLnBrk="0" hangingPunct="0">
              <a:spcBef>
                <a:spcPct val="20000"/>
              </a:spcBef>
              <a:buChar char="–"/>
              <a:defRPr sz="2000">
                <a:solidFill>
                  <a:schemeClr val="tx1"/>
                </a:solidFill>
                <a:latin typeface="Calibri" panose="020F0502020204030204" pitchFamily="34" charset="0"/>
                <a:ea typeface="Geneva" charset="0"/>
                <a:cs typeface="Geneva" charset="0"/>
              </a:defRPr>
            </a:lvl4pPr>
            <a:lvl5pPr marL="2057400" indent="-228600" eaLnBrk="0" hangingPunct="0">
              <a:spcBef>
                <a:spcPct val="20000"/>
              </a:spcBef>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Geneva" charset="0"/>
                <a:cs typeface="Geneva" charset="0"/>
              </a:defRPr>
            </a:lvl9pPr>
          </a:lstStyle>
          <a:p>
            <a:pPr eaLnBrk="1" fontAlgn="base" hangingPunct="1">
              <a:spcBef>
                <a:spcPct val="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Endorsed by the American Association of Cardiovascular and Pulmonary Rehabilitation, American Pharmacists Association, American Society for Nutrition, American Society for Preventive Cardiology, American Society of Hypertension, Association of Black Cardiologists, National Lipid Association, Preventive Cardiovascular Nurses Association, and </a:t>
            </a:r>
            <a:r>
              <a:rPr lang="en-US" altLang="en-US" sz="1800" dirty="0" err="1">
                <a:solidFill>
                  <a:srgbClr val="000000"/>
                </a:solidFill>
                <a:latin typeface="Arial" panose="020B0604020202020204" pitchFamily="34" charset="0"/>
                <a:cs typeface="Arial" panose="020B0604020202020204" pitchFamily="34" charset="0"/>
              </a:rPr>
              <a:t>WomenHeart</a:t>
            </a:r>
            <a:r>
              <a:rPr lang="en-US" altLang="en-US" sz="1800" dirty="0">
                <a:solidFill>
                  <a:srgbClr val="000000"/>
                </a:solidFill>
                <a:latin typeface="Arial" panose="020B0604020202020204" pitchFamily="34" charset="0"/>
                <a:cs typeface="Arial" panose="020B0604020202020204" pitchFamily="34" charset="0"/>
              </a:rPr>
              <a:t>: The National Coalition for Women with Heart Disease</a:t>
            </a:r>
          </a:p>
          <a:p>
            <a:pPr eaLnBrk="1" fontAlgn="base" hangingPunct="1">
              <a:spcBef>
                <a:spcPct val="0"/>
              </a:spcBef>
              <a:spcAft>
                <a:spcPct val="0"/>
              </a:spcAft>
              <a:buNone/>
            </a:pPr>
            <a:endParaRPr lang="en-US" altLang="en-US" sz="1800" dirty="0">
              <a:solidFill>
                <a:srgbClr val="000000"/>
              </a:solidFill>
              <a:latin typeface="Arial" panose="020B0604020202020204" pitchFamily="34" charset="0"/>
              <a:cs typeface="Arial" panose="020B0604020202020204" pitchFamily="34" charset="0"/>
            </a:endParaRPr>
          </a:p>
          <a:p>
            <a:pPr eaLnBrk="1" fontAlgn="base" hangingPunct="1">
              <a:spcBef>
                <a:spcPct val="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 American College of Cardiology Foundation and American Heart Association, Inc.</a:t>
            </a:r>
          </a:p>
          <a:p>
            <a:pPr eaLnBrk="1" fontAlgn="base" hangingPunct="1">
              <a:spcBef>
                <a:spcPct val="0"/>
              </a:spcBef>
              <a:spcAft>
                <a:spcPct val="0"/>
              </a:spcAft>
              <a:buNone/>
            </a:pPr>
            <a:endParaRPr lang="en-US" altLang="en-US" sz="1800" dirty="0">
              <a:solidFill>
                <a:srgbClr val="333399"/>
              </a:solidFill>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Potasium</a:t>
            </a:r>
            <a:endParaRPr lang="en-US" b="1" dirty="0"/>
          </a:p>
        </p:txBody>
      </p:sp>
      <p:pic>
        <p:nvPicPr>
          <p:cNvPr id="9220" name="Picture 4" descr="mage result for potassium rich food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431639" y="2052638"/>
            <a:ext cx="6290497" cy="4195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04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 2020, Moving to Plant Based Diet</a:t>
            </a:r>
          </a:p>
        </p:txBody>
      </p:sp>
      <p:pic>
        <p:nvPicPr>
          <p:cNvPr id="10242" name="Picture 2" descr="entral Illustration"/>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69774" y="1292306"/>
            <a:ext cx="8441636" cy="53335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9495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 of Exercise</a:t>
            </a:r>
          </a:p>
        </p:txBody>
      </p:sp>
      <p:pic>
        <p:nvPicPr>
          <p:cNvPr id="12296" name="Picture 8" descr="mage result for exercise joke image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779713" y="2052638"/>
            <a:ext cx="5594349" cy="4195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0715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a:extLst>
              <a:ext uri="{FF2B5EF4-FFF2-40B4-BE49-F238E27FC236}">
                <a16:creationId xmlns:a16="http://schemas.microsoft.com/office/drawing/2014/main" xmlns="" id="{ADC194AD-D4AD-4D26-8670-B5A4B03C995A}"/>
              </a:ext>
            </a:extLst>
          </p:cNvPr>
          <p:cNvSpPr>
            <a:spLocks noGrp="1"/>
          </p:cNvSpPr>
          <p:nvPr>
            <p:ph type="title"/>
          </p:nvPr>
        </p:nvSpPr>
        <p:spPr>
          <a:xfrm>
            <a:off x="2209800" y="381000"/>
            <a:ext cx="7772400" cy="1143000"/>
          </a:xfrm>
        </p:spPr>
        <p:txBody>
          <a:bodyPr/>
          <a:lstStyle/>
          <a:p>
            <a:r>
              <a:rPr lang="en-US" altLang="en-US" b="1" dirty="0">
                <a:solidFill>
                  <a:schemeClr val="tx1"/>
                </a:solidFill>
              </a:rPr>
              <a:t>Physical Activity</a:t>
            </a:r>
          </a:p>
        </p:txBody>
      </p:sp>
      <p:sp>
        <p:nvSpPr>
          <p:cNvPr id="53251" name="Content Placeholder 1">
            <a:extLst>
              <a:ext uri="{FF2B5EF4-FFF2-40B4-BE49-F238E27FC236}">
                <a16:creationId xmlns:a16="http://schemas.microsoft.com/office/drawing/2014/main" xmlns="" id="{8A85C88C-247A-448E-B38E-A78AC8897FFD}"/>
              </a:ext>
            </a:extLst>
          </p:cNvPr>
          <p:cNvSpPr>
            <a:spLocks noGrp="1"/>
          </p:cNvSpPr>
          <p:nvPr>
            <p:ph idx="1"/>
          </p:nvPr>
        </p:nvSpPr>
        <p:spPr>
          <a:xfrm>
            <a:off x="2286000" y="1600200"/>
            <a:ext cx="8153400" cy="3657600"/>
          </a:xfrm>
        </p:spPr>
        <p:txBody>
          <a:bodyPr/>
          <a:lstStyle/>
          <a:p>
            <a:r>
              <a:rPr lang="en-US" altLang="en-US" sz="2600">
                <a:latin typeface="Arial" panose="020B0604020202020204" pitchFamily="34" charset="0"/>
                <a:cs typeface="Arial" panose="020B0604020202020204" pitchFamily="34" charset="0"/>
              </a:rPr>
              <a:t>Aerobic exercise – Lipids</a:t>
            </a:r>
          </a:p>
          <a:p>
            <a:r>
              <a:rPr lang="en-US" altLang="en-US" sz="2600">
                <a:latin typeface="Arial" panose="020B0604020202020204" pitchFamily="34" charset="0"/>
                <a:cs typeface="Arial" panose="020B0604020202020204" pitchFamily="34" charset="0"/>
              </a:rPr>
              <a:t>Resistance training – Lipids</a:t>
            </a:r>
          </a:p>
          <a:p>
            <a:r>
              <a:rPr lang="en-US" altLang="en-US" sz="2600">
                <a:latin typeface="Arial" panose="020B0604020202020204" pitchFamily="34" charset="0"/>
                <a:cs typeface="Arial" panose="020B0604020202020204" pitchFamily="34" charset="0"/>
              </a:rPr>
              <a:t>Aerobic exercise – BP</a:t>
            </a:r>
          </a:p>
          <a:p>
            <a:r>
              <a:rPr lang="en-US" altLang="en-US" sz="2600">
                <a:latin typeface="Arial" panose="020B0604020202020204" pitchFamily="34" charset="0"/>
                <a:cs typeface="Arial" panose="020B0604020202020204" pitchFamily="34" charset="0"/>
              </a:rPr>
              <a:t>Resistance training – BP</a:t>
            </a:r>
          </a:p>
          <a:p>
            <a:endParaRPr lang="en-US" altLang="en-US" sz="36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 of Exercise on CVD</a:t>
            </a:r>
          </a:p>
        </p:txBody>
      </p:sp>
      <p:pic>
        <p:nvPicPr>
          <p:cNvPr id="11266" name="Picture 2" descr="igure 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3121001" y="1629306"/>
            <a:ext cx="6063239" cy="4195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8959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xmlns="" id="{5D8326C0-CA29-489B-B97D-59925B9C236A}"/>
              </a:ext>
            </a:extLst>
          </p:cNvPr>
          <p:cNvSpPr>
            <a:spLocks noGrp="1"/>
          </p:cNvSpPr>
          <p:nvPr>
            <p:ph type="title"/>
          </p:nvPr>
        </p:nvSpPr>
        <p:spPr>
          <a:xfrm>
            <a:off x="1524000" y="381000"/>
            <a:ext cx="9144000" cy="1143000"/>
          </a:xfrm>
        </p:spPr>
        <p:txBody>
          <a:bodyPr/>
          <a:lstStyle/>
          <a:p>
            <a:r>
              <a:rPr lang="en-US" altLang="en-US" b="1" dirty="0">
                <a:solidFill>
                  <a:schemeClr val="tx1"/>
                </a:solidFill>
              </a:rPr>
              <a:t>Effect of Physical Activity on Lipids</a:t>
            </a:r>
          </a:p>
        </p:txBody>
      </p:sp>
      <p:sp>
        <p:nvSpPr>
          <p:cNvPr id="3" name="Content Placeholder 2">
            <a:extLst>
              <a:ext uri="{FF2B5EF4-FFF2-40B4-BE49-F238E27FC236}">
                <a16:creationId xmlns:a16="http://schemas.microsoft.com/office/drawing/2014/main" xmlns="" id="{BAA27672-7163-4DC5-AE41-19A277756DEA}"/>
              </a:ext>
            </a:extLst>
          </p:cNvPr>
          <p:cNvSpPr>
            <a:spLocks noGrp="1"/>
          </p:cNvSpPr>
          <p:nvPr>
            <p:ph idx="1"/>
          </p:nvPr>
        </p:nvSpPr>
        <p:spPr>
          <a:xfrm>
            <a:off x="2133600" y="1600200"/>
            <a:ext cx="7696200" cy="4114800"/>
          </a:xfrm>
        </p:spPr>
        <p:txBody>
          <a:bodyPr/>
          <a:lstStyle/>
          <a:p>
            <a:pPr marL="0" indent="0">
              <a:buNone/>
              <a:defRPr/>
            </a:pPr>
            <a:r>
              <a:rPr lang="en-US" sz="2600" dirty="0">
                <a:latin typeface="Arial" panose="020B0604020202020204" pitchFamily="34" charset="0"/>
                <a:ea typeface="ＭＳ Ｐゴシック" charset="0"/>
                <a:cs typeface="Arial" panose="020B0604020202020204" pitchFamily="34" charset="0"/>
              </a:rPr>
              <a:t>Among adults, aerobic physical activity, as compared to control interventions:</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sym typeface="Symbol"/>
              </a:rPr>
              <a:t></a:t>
            </a:r>
            <a:r>
              <a:rPr lang="en-US" sz="2600" dirty="0">
                <a:latin typeface="Arial" panose="020B0604020202020204" pitchFamily="34" charset="0"/>
                <a:cs typeface="Arial" panose="020B0604020202020204" pitchFamily="34" charset="0"/>
              </a:rPr>
              <a:t> LDL-C 3.0-6.0 mg/dL on average</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sym typeface="Symbol"/>
              </a:rPr>
              <a:t> </a:t>
            </a:r>
            <a:r>
              <a:rPr lang="en-US" sz="2600" dirty="0">
                <a:latin typeface="Arial" panose="020B0604020202020204" pitchFamily="34" charset="0"/>
                <a:cs typeface="Arial" panose="020B0604020202020204" pitchFamily="34" charset="0"/>
              </a:rPr>
              <a:t>non–HDL-C 6.0 mg/dL on average </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rPr>
              <a:t>has no consistent effect on HDL-C or TG</a:t>
            </a:r>
          </a:p>
          <a:p>
            <a:pPr lvl="1">
              <a:defRPr/>
            </a:pPr>
            <a:endParaRPr lang="en-US" sz="2600" i="1" dirty="0">
              <a:latin typeface="Arial" panose="020B0604020202020204" pitchFamily="34" charset="0"/>
              <a:cs typeface="Arial" panose="020B0604020202020204" pitchFamily="34" charset="0"/>
            </a:endParaRPr>
          </a:p>
          <a:p>
            <a:pPr lvl="1">
              <a:buFontTx/>
              <a:buNone/>
              <a:defRPr/>
            </a:pPr>
            <a:r>
              <a:rPr lang="en-US" sz="2600" i="1" dirty="0">
                <a:latin typeface="Arial" panose="020B0604020202020204" pitchFamily="34" charset="0"/>
                <a:cs typeface="Arial" panose="020B0604020202020204" pitchFamily="34" charset="0"/>
              </a:rPr>
              <a:t>Strength of Evidence: Moderate</a:t>
            </a:r>
          </a:p>
          <a:p>
            <a:pPr lvl="1">
              <a:buFontTx/>
              <a:buNone/>
              <a:defRPr/>
            </a:pPr>
            <a:endParaRPr lang="en-US" dirty="0"/>
          </a:p>
          <a:p>
            <a:pPr>
              <a:defRPr/>
            </a:pPr>
            <a:endParaRPr lang="en-US" dirty="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549A7D25-02FF-447D-94A5-29CABE6CA9E6}"/>
              </a:ext>
            </a:extLst>
          </p:cNvPr>
          <p:cNvSpPr>
            <a:spLocks noGrp="1"/>
          </p:cNvSpPr>
          <p:nvPr>
            <p:ph type="title"/>
          </p:nvPr>
        </p:nvSpPr>
        <p:spPr>
          <a:xfrm>
            <a:off x="1007165" y="228600"/>
            <a:ext cx="9660835" cy="1143000"/>
          </a:xfrm>
        </p:spPr>
        <p:txBody>
          <a:bodyPr/>
          <a:lstStyle/>
          <a:p>
            <a:r>
              <a:rPr lang="en-US" altLang="en-US" sz="4000" b="1" dirty="0">
                <a:solidFill>
                  <a:schemeClr val="tx1"/>
                </a:solidFill>
              </a:rPr>
              <a:t>Effect of Resistance Training on Lipids</a:t>
            </a:r>
          </a:p>
        </p:txBody>
      </p:sp>
      <p:sp>
        <p:nvSpPr>
          <p:cNvPr id="3" name="Content Placeholder 2">
            <a:extLst>
              <a:ext uri="{FF2B5EF4-FFF2-40B4-BE49-F238E27FC236}">
                <a16:creationId xmlns:a16="http://schemas.microsoft.com/office/drawing/2014/main" xmlns="" id="{3F042EEF-44BD-4D00-9485-04084CD0231D}"/>
              </a:ext>
            </a:extLst>
          </p:cNvPr>
          <p:cNvSpPr>
            <a:spLocks noGrp="1"/>
          </p:cNvSpPr>
          <p:nvPr>
            <p:ph idx="1"/>
          </p:nvPr>
        </p:nvSpPr>
        <p:spPr>
          <a:xfrm>
            <a:off x="1981200" y="1371600"/>
            <a:ext cx="8229600" cy="4114800"/>
          </a:xfrm>
        </p:spPr>
        <p:txBody>
          <a:bodyPr>
            <a:normAutofit lnSpcReduction="10000"/>
          </a:bodyPr>
          <a:lstStyle/>
          <a:p>
            <a:pPr marL="0" indent="0">
              <a:buNone/>
            </a:pPr>
            <a:r>
              <a:rPr lang="en-US" altLang="en-US" sz="2600" dirty="0">
                <a:latin typeface="Arial" panose="020B0604020202020204" pitchFamily="34" charset="0"/>
                <a:cs typeface="Arial" panose="020B0604020202020204" pitchFamily="34" charset="0"/>
              </a:rPr>
              <a:t>Among adults, resistance training, as compared to control interventions that average 24 weeks in duration and include ≥3 days/week, 9 exercises performed for 3 sets and 11 repetitions at an average intensity of 70% of 1-maximal repetition:</a:t>
            </a:r>
          </a:p>
          <a:p>
            <a:pPr lvl="1">
              <a:buFont typeface="Arial" panose="020B0604020202020204" pitchFamily="34" charset="0"/>
              <a:buChar char="•"/>
            </a:pPr>
            <a:r>
              <a:rPr lang="en-US" altLang="en-US" sz="2600" dirty="0">
                <a:latin typeface="Arial" panose="020B0604020202020204" pitchFamily="34" charset="0"/>
                <a:ea typeface="Geneva" charset="0"/>
                <a:cs typeface="Arial" panose="020B0604020202020204" pitchFamily="34" charset="0"/>
                <a:sym typeface="Symbol" panose="05050102010706020507" pitchFamily="18" charset="2"/>
              </a:rPr>
              <a:t></a:t>
            </a:r>
            <a:r>
              <a:rPr lang="en-US" altLang="en-US" sz="2600" dirty="0">
                <a:latin typeface="Arial" panose="020B0604020202020204" pitchFamily="34" charset="0"/>
                <a:ea typeface="Geneva" charset="0"/>
                <a:cs typeface="Arial" panose="020B0604020202020204" pitchFamily="34" charset="0"/>
              </a:rPr>
              <a:t> LDL-C, TG, and non–HDL-C by 6.0-9.0 mg/</a:t>
            </a:r>
            <a:r>
              <a:rPr lang="en-US" altLang="en-US" sz="2600" dirty="0" err="1">
                <a:latin typeface="Arial" panose="020B0604020202020204" pitchFamily="34" charset="0"/>
                <a:ea typeface="Geneva" charset="0"/>
                <a:cs typeface="Arial" panose="020B0604020202020204" pitchFamily="34" charset="0"/>
              </a:rPr>
              <a:t>dL</a:t>
            </a:r>
            <a:r>
              <a:rPr lang="en-US" altLang="en-US" sz="2600" dirty="0">
                <a:latin typeface="Arial" panose="020B0604020202020204" pitchFamily="34" charset="0"/>
                <a:ea typeface="Geneva" charset="0"/>
                <a:cs typeface="Arial" panose="020B0604020202020204" pitchFamily="34" charset="0"/>
              </a:rPr>
              <a:t> </a:t>
            </a:r>
          </a:p>
          <a:p>
            <a:pPr lvl="1">
              <a:buFont typeface="Arial" panose="020B0604020202020204" pitchFamily="34" charset="0"/>
              <a:buChar char="•"/>
            </a:pPr>
            <a:r>
              <a:rPr lang="en-US" altLang="en-US" sz="2600" dirty="0">
                <a:latin typeface="Arial" panose="020B0604020202020204" pitchFamily="34" charset="0"/>
                <a:ea typeface="Geneva" charset="0"/>
                <a:cs typeface="Arial" panose="020B0604020202020204" pitchFamily="34" charset="0"/>
              </a:rPr>
              <a:t>No effect on HDL-C</a:t>
            </a:r>
          </a:p>
          <a:p>
            <a:pPr lvl="1"/>
            <a:endParaRPr lang="en-US" altLang="en-US" sz="2600" i="1" dirty="0">
              <a:latin typeface="Arial" panose="020B0604020202020204" pitchFamily="34" charset="0"/>
              <a:ea typeface="Geneva" charset="0"/>
              <a:cs typeface="Arial" panose="020B0604020202020204" pitchFamily="34" charset="0"/>
            </a:endParaRPr>
          </a:p>
          <a:p>
            <a:pPr lvl="1">
              <a:buFontTx/>
              <a:buNone/>
            </a:pPr>
            <a:r>
              <a:rPr lang="en-US" altLang="en-US" sz="2600" i="1" dirty="0">
                <a:latin typeface="Arial" panose="020B0604020202020204" pitchFamily="34" charset="0"/>
                <a:ea typeface="Geneva" charset="0"/>
                <a:cs typeface="Arial" panose="020B0604020202020204" pitchFamily="34" charset="0"/>
              </a:rPr>
              <a:t>   Strength of Evidence: Moderate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13">
            <a:extLst>
              <a:ext uri="{FF2B5EF4-FFF2-40B4-BE49-F238E27FC236}">
                <a16:creationId xmlns:a16="http://schemas.microsoft.com/office/drawing/2014/main" xmlns="" id="{208333EA-F4AD-40C5-A012-6BB5B607ABEF}"/>
              </a:ext>
            </a:extLst>
          </p:cNvPr>
          <p:cNvSpPr>
            <a:spLocks noGrp="1" noChangeArrowheads="1"/>
          </p:cNvSpPr>
          <p:nvPr>
            <p:ph type="title"/>
          </p:nvPr>
        </p:nvSpPr>
        <p:spPr>
          <a:xfrm>
            <a:off x="1946276" y="155713"/>
            <a:ext cx="8229600" cy="1143000"/>
          </a:xfrm>
          <a:noFill/>
        </p:spPr>
        <p:txBody>
          <a:bodyPr/>
          <a:lstStyle/>
          <a:p>
            <a:pPr algn="ctr" eaLnBrk="1" hangingPunct="1"/>
            <a:r>
              <a:rPr lang="en-US" altLang="en-US" b="1" dirty="0">
                <a:solidFill>
                  <a:schemeClr val="tx1"/>
                </a:solidFill>
                <a:latin typeface="Century Gothic" charset="0"/>
                <a:ea typeface="Century Gothic" charset="0"/>
                <a:cs typeface="Century Gothic" charset="0"/>
              </a:rPr>
              <a:t>Physical Activity</a:t>
            </a:r>
          </a:p>
        </p:txBody>
      </p:sp>
      <p:sp>
        <p:nvSpPr>
          <p:cNvPr id="63490" name="Rectangle 2">
            <a:extLst>
              <a:ext uri="{FF2B5EF4-FFF2-40B4-BE49-F238E27FC236}">
                <a16:creationId xmlns:a16="http://schemas.microsoft.com/office/drawing/2014/main" xmlns="" id="{617DCFC2-FCD7-4BDA-8409-EFE153FD3FD3}"/>
              </a:ext>
            </a:extLst>
          </p:cNvPr>
          <p:cNvSpPr>
            <a:spLocks noGrp="1" noChangeArrowheads="1"/>
          </p:cNvSpPr>
          <p:nvPr>
            <p:ph idx="1"/>
          </p:nvPr>
        </p:nvSpPr>
        <p:spPr>
          <a:xfrm>
            <a:off x="3352800" y="1219200"/>
            <a:ext cx="7086600" cy="4724400"/>
          </a:xfrm>
        </p:spPr>
        <p:txBody>
          <a:bodyPr>
            <a:normAutofit lnSpcReduction="10000"/>
          </a:bodyPr>
          <a:lstStyle/>
          <a:p>
            <a:pPr marL="0" indent="0" eaLnBrk="1" hangingPunct="1">
              <a:spcBef>
                <a:spcPct val="0"/>
              </a:spcBef>
              <a:buNone/>
            </a:pPr>
            <a:r>
              <a:rPr lang="en-US" altLang="en-US" sz="2300" b="1"/>
              <a:t>Lipids:</a:t>
            </a:r>
          </a:p>
          <a:p>
            <a:pPr marL="0" indent="0" eaLnBrk="1" hangingPunct="1">
              <a:spcBef>
                <a:spcPct val="0"/>
              </a:spcBef>
              <a:buNone/>
            </a:pPr>
            <a:r>
              <a:rPr lang="en-US" altLang="en-US" sz="2300"/>
              <a:t>In general, advise adults to engage in aerobic physical activity to reduce LDL-C and non–HDL-C: 3 to 4 sessions a week, lasting on average 40 minutes per session, and involving moderate- to vigorous-intensity physical activity.</a:t>
            </a:r>
          </a:p>
          <a:p>
            <a:pPr marL="0" indent="0" eaLnBrk="1" hangingPunct="1">
              <a:spcBef>
                <a:spcPct val="0"/>
              </a:spcBef>
              <a:buNone/>
            </a:pPr>
            <a:endParaRPr lang="en-US" altLang="en-US" sz="2300"/>
          </a:p>
          <a:p>
            <a:pPr marL="0" indent="0" eaLnBrk="1" hangingPunct="1">
              <a:spcBef>
                <a:spcPct val="0"/>
              </a:spcBef>
              <a:buNone/>
            </a:pPr>
            <a:endParaRPr lang="en-US" altLang="en-US" sz="1200"/>
          </a:p>
          <a:p>
            <a:pPr marL="0" indent="0" eaLnBrk="1" hangingPunct="1">
              <a:spcBef>
                <a:spcPct val="0"/>
              </a:spcBef>
              <a:buNone/>
            </a:pPr>
            <a:r>
              <a:rPr lang="en-US" altLang="en-US" sz="2300" b="1"/>
              <a:t>BP:</a:t>
            </a:r>
          </a:p>
          <a:p>
            <a:pPr marL="0" indent="0" eaLnBrk="1" hangingPunct="1">
              <a:spcBef>
                <a:spcPct val="0"/>
              </a:spcBef>
              <a:buNone/>
            </a:pPr>
            <a:r>
              <a:rPr lang="en-US" altLang="en-US" sz="2300"/>
              <a:t>In general, advise adults to engage in aerobic physical activity to lower BP: 3 to 4 sessions a week, lasting on average 40 minutes per session, and involving moderate- to vigorous-intensity physical activity.</a:t>
            </a:r>
          </a:p>
        </p:txBody>
      </p:sp>
      <p:grpSp>
        <p:nvGrpSpPr>
          <p:cNvPr id="63492" name="Group 4">
            <a:extLst>
              <a:ext uri="{FF2B5EF4-FFF2-40B4-BE49-F238E27FC236}">
                <a16:creationId xmlns:a16="http://schemas.microsoft.com/office/drawing/2014/main" xmlns="" id="{AF3CA29C-3711-40CA-A95C-E45560B80C9D}"/>
              </a:ext>
            </a:extLst>
          </p:cNvPr>
          <p:cNvGrpSpPr>
            <a:grpSpLocks/>
          </p:cNvGrpSpPr>
          <p:nvPr/>
        </p:nvGrpSpPr>
        <p:grpSpPr bwMode="auto">
          <a:xfrm>
            <a:off x="1755776" y="1266826"/>
            <a:ext cx="1216025" cy="942975"/>
            <a:chOff x="1143000" y="2667000"/>
            <a:chExt cx="1216025" cy="942975"/>
          </a:xfrm>
        </p:grpSpPr>
        <p:sp>
          <p:nvSpPr>
            <p:cNvPr id="63503" name="Rectangle 278">
              <a:extLst>
                <a:ext uri="{FF2B5EF4-FFF2-40B4-BE49-F238E27FC236}">
                  <a16:creationId xmlns:a16="http://schemas.microsoft.com/office/drawing/2014/main" xmlns="" id="{7F4A66E6-5C6F-4E8F-B297-06F21B994F04}"/>
                </a:ext>
              </a:extLst>
            </p:cNvPr>
            <p:cNvSpPr>
              <a:spLocks noChangeArrowheads="1"/>
            </p:cNvSpPr>
            <p:nvPr/>
          </p:nvSpPr>
          <p:spPr bwMode="auto">
            <a:xfrm>
              <a:off x="1143000" y="2943225"/>
              <a:ext cx="301625" cy="66675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3504" name="Rectangle 278">
              <a:extLst>
                <a:ext uri="{FF2B5EF4-FFF2-40B4-BE49-F238E27FC236}">
                  <a16:creationId xmlns:a16="http://schemas.microsoft.com/office/drawing/2014/main" xmlns="" id="{7256608E-C9EB-4840-9D02-259A2CEED38C}"/>
                </a:ext>
              </a:extLst>
            </p:cNvPr>
            <p:cNvSpPr>
              <a:spLocks noChangeArrowheads="1"/>
            </p:cNvSpPr>
            <p:nvPr/>
          </p:nvSpPr>
          <p:spPr bwMode="auto">
            <a:xfrm>
              <a:off x="1752600" y="2943225"/>
              <a:ext cx="301625" cy="66675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3505" name="Rectangle 278">
              <a:extLst>
                <a:ext uri="{FF2B5EF4-FFF2-40B4-BE49-F238E27FC236}">
                  <a16:creationId xmlns:a16="http://schemas.microsoft.com/office/drawing/2014/main" xmlns="" id="{437A6C9D-D831-4F37-924F-BF325D090D4F}"/>
                </a:ext>
              </a:extLst>
            </p:cNvPr>
            <p:cNvSpPr>
              <a:spLocks noChangeArrowheads="1"/>
            </p:cNvSpPr>
            <p:nvPr/>
          </p:nvSpPr>
          <p:spPr bwMode="auto">
            <a:xfrm>
              <a:off x="1447800" y="2943225"/>
              <a:ext cx="301625" cy="66675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3506" name="Rectangle 278">
              <a:extLst>
                <a:ext uri="{FF2B5EF4-FFF2-40B4-BE49-F238E27FC236}">
                  <a16:creationId xmlns:a16="http://schemas.microsoft.com/office/drawing/2014/main" xmlns="" id="{AC409AB6-4145-400F-92E0-2123F99D9181}"/>
                </a:ext>
              </a:extLst>
            </p:cNvPr>
            <p:cNvSpPr>
              <a:spLocks noChangeArrowheads="1"/>
            </p:cNvSpPr>
            <p:nvPr/>
          </p:nvSpPr>
          <p:spPr bwMode="auto">
            <a:xfrm>
              <a:off x="2057400" y="2943225"/>
              <a:ext cx="301625" cy="66675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3507" name="Rectangle 291">
              <a:extLst>
                <a:ext uri="{FF2B5EF4-FFF2-40B4-BE49-F238E27FC236}">
                  <a16:creationId xmlns:a16="http://schemas.microsoft.com/office/drawing/2014/main" xmlns="" id="{85082F77-B2B4-4DEF-9B06-2AC7FAB0BD0C}"/>
                </a:ext>
              </a:extLst>
            </p:cNvPr>
            <p:cNvSpPr>
              <a:spLocks noChangeArrowheads="1"/>
            </p:cNvSpPr>
            <p:nvPr/>
          </p:nvSpPr>
          <p:spPr bwMode="auto">
            <a:xfrm>
              <a:off x="1270000" y="26670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63508" name="Rectangle 292">
              <a:extLst>
                <a:ext uri="{FF2B5EF4-FFF2-40B4-BE49-F238E27FC236}">
                  <a16:creationId xmlns:a16="http://schemas.microsoft.com/office/drawing/2014/main" xmlns="" id="{DE7BD21E-3FD2-4400-8DB8-362FB5202D29}"/>
                </a:ext>
              </a:extLst>
            </p:cNvPr>
            <p:cNvSpPr>
              <a:spLocks noChangeArrowheads="1"/>
            </p:cNvSpPr>
            <p:nvPr/>
          </p:nvSpPr>
          <p:spPr bwMode="auto">
            <a:xfrm>
              <a:off x="1447800" y="2668588"/>
              <a:ext cx="254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63509" name="Rectangle 293">
              <a:extLst>
                <a:ext uri="{FF2B5EF4-FFF2-40B4-BE49-F238E27FC236}">
                  <a16:creationId xmlns:a16="http://schemas.microsoft.com/office/drawing/2014/main" xmlns="" id="{381427A9-86E9-4D32-8E71-333EFC6BE967}"/>
                </a:ext>
              </a:extLst>
            </p:cNvPr>
            <p:cNvSpPr>
              <a:spLocks noChangeArrowheads="1"/>
            </p:cNvSpPr>
            <p:nvPr/>
          </p:nvSpPr>
          <p:spPr bwMode="auto">
            <a:xfrm>
              <a:off x="1752600" y="2668588"/>
              <a:ext cx="2667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63510" name="Rectangle 294">
              <a:extLst>
                <a:ext uri="{FF2B5EF4-FFF2-40B4-BE49-F238E27FC236}">
                  <a16:creationId xmlns:a16="http://schemas.microsoft.com/office/drawing/2014/main" xmlns="" id="{2701A57D-406E-4DA0-903F-F72D81CE5D39}"/>
                </a:ext>
              </a:extLst>
            </p:cNvPr>
            <p:cNvSpPr>
              <a:spLocks noChangeArrowheads="1"/>
            </p:cNvSpPr>
            <p:nvPr/>
          </p:nvSpPr>
          <p:spPr bwMode="auto">
            <a:xfrm>
              <a:off x="2095500" y="2668588"/>
              <a:ext cx="190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sp>
          <p:nvSpPr>
            <p:cNvPr id="63511" name="WordArt 949">
              <a:extLst>
                <a:ext uri="{FF2B5EF4-FFF2-40B4-BE49-F238E27FC236}">
                  <a16:creationId xmlns:a16="http://schemas.microsoft.com/office/drawing/2014/main" xmlns="" id="{5E8C2490-32FC-4A6C-A837-A06AD43A2115}"/>
                </a:ext>
              </a:extLst>
            </p:cNvPr>
            <p:cNvSpPr>
              <a:spLocks noChangeArrowheads="1" noChangeShapeType="1" noTextEdit="1"/>
            </p:cNvSpPr>
            <p:nvPr/>
          </p:nvSpPr>
          <p:spPr bwMode="auto">
            <a:xfrm>
              <a:off x="1524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grpSp>
        <p:nvGrpSpPr>
          <p:cNvPr id="63493" name="Group 4">
            <a:extLst>
              <a:ext uri="{FF2B5EF4-FFF2-40B4-BE49-F238E27FC236}">
                <a16:creationId xmlns:a16="http://schemas.microsoft.com/office/drawing/2014/main" xmlns="" id="{7C7FB36E-074A-4858-91C0-704EEE150966}"/>
              </a:ext>
            </a:extLst>
          </p:cNvPr>
          <p:cNvGrpSpPr>
            <a:grpSpLocks/>
          </p:cNvGrpSpPr>
          <p:nvPr/>
        </p:nvGrpSpPr>
        <p:grpSpPr bwMode="auto">
          <a:xfrm>
            <a:off x="1755776" y="3886201"/>
            <a:ext cx="1216025" cy="942975"/>
            <a:chOff x="1143000" y="2667000"/>
            <a:chExt cx="1216025" cy="942975"/>
          </a:xfrm>
        </p:grpSpPr>
        <p:sp>
          <p:nvSpPr>
            <p:cNvPr id="63494" name="Rectangle 278">
              <a:extLst>
                <a:ext uri="{FF2B5EF4-FFF2-40B4-BE49-F238E27FC236}">
                  <a16:creationId xmlns:a16="http://schemas.microsoft.com/office/drawing/2014/main" xmlns="" id="{C8AB6700-7494-450C-A938-F339AD62317F}"/>
                </a:ext>
              </a:extLst>
            </p:cNvPr>
            <p:cNvSpPr>
              <a:spLocks noChangeArrowheads="1"/>
            </p:cNvSpPr>
            <p:nvPr/>
          </p:nvSpPr>
          <p:spPr bwMode="auto">
            <a:xfrm>
              <a:off x="1143000" y="2943225"/>
              <a:ext cx="301625" cy="666750"/>
            </a:xfrm>
            <a:prstGeom prst="rect">
              <a:avLst/>
            </a:prstGeom>
            <a:solidFill>
              <a:srgbClr val="57AC69"/>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3495" name="Rectangle 278">
              <a:extLst>
                <a:ext uri="{FF2B5EF4-FFF2-40B4-BE49-F238E27FC236}">
                  <a16:creationId xmlns:a16="http://schemas.microsoft.com/office/drawing/2014/main" xmlns="" id="{7D2D5DB1-6F94-4B18-89B1-8B09F25ABB3C}"/>
                </a:ext>
              </a:extLst>
            </p:cNvPr>
            <p:cNvSpPr>
              <a:spLocks noChangeArrowheads="1"/>
            </p:cNvSpPr>
            <p:nvPr/>
          </p:nvSpPr>
          <p:spPr bwMode="auto">
            <a:xfrm>
              <a:off x="1752600" y="2943225"/>
              <a:ext cx="301625" cy="666750"/>
            </a:xfrm>
            <a:prstGeom prst="rect">
              <a:avLst/>
            </a:prstGeom>
            <a:solidFill>
              <a:srgbClr val="F7983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3496" name="Rectangle 278">
              <a:extLst>
                <a:ext uri="{FF2B5EF4-FFF2-40B4-BE49-F238E27FC236}">
                  <a16:creationId xmlns:a16="http://schemas.microsoft.com/office/drawing/2014/main" xmlns="" id="{A279F9CF-2C73-47D8-8588-EB7DD27FA3FC}"/>
                </a:ext>
              </a:extLst>
            </p:cNvPr>
            <p:cNvSpPr>
              <a:spLocks noChangeArrowheads="1"/>
            </p:cNvSpPr>
            <p:nvPr/>
          </p:nvSpPr>
          <p:spPr bwMode="auto">
            <a:xfrm>
              <a:off x="1447800" y="2943225"/>
              <a:ext cx="301625" cy="666750"/>
            </a:xfrm>
            <a:prstGeom prst="rect">
              <a:avLst/>
            </a:prstGeom>
            <a:solidFill>
              <a:srgbClr val="FDCC3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3497" name="Rectangle 278">
              <a:extLst>
                <a:ext uri="{FF2B5EF4-FFF2-40B4-BE49-F238E27FC236}">
                  <a16:creationId xmlns:a16="http://schemas.microsoft.com/office/drawing/2014/main" xmlns="" id="{62C506E1-9948-4445-BFA6-45D645EB6BD0}"/>
                </a:ext>
              </a:extLst>
            </p:cNvPr>
            <p:cNvSpPr>
              <a:spLocks noChangeArrowheads="1"/>
            </p:cNvSpPr>
            <p:nvPr/>
          </p:nvSpPr>
          <p:spPr bwMode="auto">
            <a:xfrm>
              <a:off x="2057400" y="2943225"/>
              <a:ext cx="301625" cy="666750"/>
            </a:xfrm>
            <a:prstGeom prst="rect">
              <a:avLst/>
            </a:prstGeom>
            <a:solidFill>
              <a:srgbClr val="C9382A"/>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buFontTx/>
                <a:buNone/>
              </a:pPr>
              <a:endParaRPr lang="en-US" altLang="en-US" sz="2400">
                <a:solidFill>
                  <a:schemeClr val="bg1"/>
                </a:solidFill>
              </a:endParaRPr>
            </a:p>
          </p:txBody>
        </p:sp>
        <p:sp>
          <p:nvSpPr>
            <p:cNvPr id="63498" name="Rectangle 291">
              <a:extLst>
                <a:ext uri="{FF2B5EF4-FFF2-40B4-BE49-F238E27FC236}">
                  <a16:creationId xmlns:a16="http://schemas.microsoft.com/office/drawing/2014/main" xmlns="" id="{324AC84E-A5ED-4A35-AD52-3D33DFC77644}"/>
                </a:ext>
              </a:extLst>
            </p:cNvPr>
            <p:cNvSpPr>
              <a:spLocks noChangeArrowheads="1"/>
            </p:cNvSpPr>
            <p:nvPr/>
          </p:nvSpPr>
          <p:spPr bwMode="auto">
            <a:xfrm>
              <a:off x="1270000" y="26670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a:t>
              </a:r>
              <a:endParaRPr lang="en-US" altLang="en-US" sz="1800"/>
            </a:p>
          </p:txBody>
        </p:sp>
        <p:sp>
          <p:nvSpPr>
            <p:cNvPr id="63499" name="Rectangle 292">
              <a:extLst>
                <a:ext uri="{FF2B5EF4-FFF2-40B4-BE49-F238E27FC236}">
                  <a16:creationId xmlns:a16="http://schemas.microsoft.com/office/drawing/2014/main" xmlns="" id="{E9D786CB-D66B-431E-B10C-33EE57F30E76}"/>
                </a:ext>
              </a:extLst>
            </p:cNvPr>
            <p:cNvSpPr>
              <a:spLocks noChangeArrowheads="1"/>
            </p:cNvSpPr>
            <p:nvPr/>
          </p:nvSpPr>
          <p:spPr bwMode="auto">
            <a:xfrm>
              <a:off x="1447800" y="2668588"/>
              <a:ext cx="254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IIa</a:t>
              </a:r>
              <a:endParaRPr lang="en-US" altLang="en-US" sz="1800"/>
            </a:p>
          </p:txBody>
        </p:sp>
        <p:sp>
          <p:nvSpPr>
            <p:cNvPr id="63500" name="Rectangle 293">
              <a:extLst>
                <a:ext uri="{FF2B5EF4-FFF2-40B4-BE49-F238E27FC236}">
                  <a16:creationId xmlns:a16="http://schemas.microsoft.com/office/drawing/2014/main" xmlns="" id="{0DB5AB78-E418-484C-968C-22281FDED49A}"/>
                </a:ext>
              </a:extLst>
            </p:cNvPr>
            <p:cNvSpPr>
              <a:spLocks noChangeArrowheads="1"/>
            </p:cNvSpPr>
            <p:nvPr/>
          </p:nvSpPr>
          <p:spPr bwMode="auto">
            <a:xfrm>
              <a:off x="1752600" y="2668588"/>
              <a:ext cx="2667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IIb</a:t>
              </a:r>
              <a:endParaRPr lang="en-US" altLang="en-US" sz="1800"/>
            </a:p>
          </p:txBody>
        </p:sp>
        <p:sp>
          <p:nvSpPr>
            <p:cNvPr id="63501" name="Rectangle 294">
              <a:extLst>
                <a:ext uri="{FF2B5EF4-FFF2-40B4-BE49-F238E27FC236}">
                  <a16:creationId xmlns:a16="http://schemas.microsoft.com/office/drawing/2014/main" xmlns="" id="{E586371F-A283-41C6-9E0D-2CCFB1BB48CA}"/>
                </a:ext>
              </a:extLst>
            </p:cNvPr>
            <p:cNvSpPr>
              <a:spLocks noChangeArrowheads="1"/>
            </p:cNvSpPr>
            <p:nvPr/>
          </p:nvSpPr>
          <p:spPr bwMode="auto">
            <a:xfrm>
              <a:off x="2095500" y="2668588"/>
              <a:ext cx="190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eaLnBrk="1" hangingPunct="1">
                <a:spcBef>
                  <a:spcPct val="0"/>
                </a:spcBef>
                <a:buFontTx/>
                <a:buNone/>
              </a:pPr>
              <a:r>
                <a:rPr lang="en-US" altLang="en-US" sz="1800" b="1"/>
                <a:t>III</a:t>
              </a:r>
              <a:endParaRPr lang="en-US" altLang="en-US" sz="1800"/>
            </a:p>
          </p:txBody>
        </p:sp>
        <p:sp>
          <p:nvSpPr>
            <p:cNvPr id="63502" name="WordArt 949">
              <a:extLst>
                <a:ext uri="{FF2B5EF4-FFF2-40B4-BE49-F238E27FC236}">
                  <a16:creationId xmlns:a16="http://schemas.microsoft.com/office/drawing/2014/main" xmlns="" id="{5E0352C4-F964-4C9B-A03D-AC3E5C01B3ED}"/>
                </a:ext>
              </a:extLst>
            </p:cNvPr>
            <p:cNvSpPr>
              <a:spLocks noChangeArrowheads="1" noChangeShapeType="1" noTextEdit="1"/>
            </p:cNvSpPr>
            <p:nvPr/>
          </p:nvSpPr>
          <p:spPr bwMode="auto">
            <a:xfrm>
              <a:off x="1524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79F03F9-C80B-439A-AA4B-678D2301E011}"/>
              </a:ext>
            </a:extLst>
          </p:cNvPr>
          <p:cNvSpPr txBox="1"/>
          <p:nvPr/>
        </p:nvSpPr>
        <p:spPr>
          <a:xfrm>
            <a:off x="1905000" y="228601"/>
            <a:ext cx="8458200" cy="830263"/>
          </a:xfrm>
          <a:prstGeom prst="rect">
            <a:avLst/>
          </a:prstGeom>
          <a:noFill/>
        </p:spPr>
        <p:txBody>
          <a:bodyPr>
            <a:spAutoFit/>
          </a:bodyPr>
          <a:lstStyle/>
          <a:p>
            <a:pPr>
              <a:defRPr/>
            </a:pPr>
            <a:r>
              <a:rPr lang="en-US" sz="2400" b="1" dirty="0">
                <a:ea typeface="ＭＳ Ｐゴシック" panose="020B0600070205080204" pitchFamily="34" charset="-128"/>
              </a:rPr>
              <a:t>Table 4. Definitions and Examples of Different Intensities of Physical Activity</a:t>
            </a:r>
          </a:p>
        </p:txBody>
      </p:sp>
      <p:sp>
        <p:nvSpPr>
          <p:cNvPr id="45059" name="Rectangle 4">
            <a:extLst>
              <a:ext uri="{FF2B5EF4-FFF2-40B4-BE49-F238E27FC236}">
                <a16:creationId xmlns:a16="http://schemas.microsoft.com/office/drawing/2014/main" xmlns="" id="{C5550CC0-8F32-4FA9-ADAE-07E3C8887FD2}"/>
              </a:ext>
            </a:extLst>
          </p:cNvPr>
          <p:cNvSpPr>
            <a:spLocks noChangeArrowheads="1"/>
          </p:cNvSpPr>
          <p:nvPr/>
        </p:nvSpPr>
        <p:spPr bwMode="auto">
          <a:xfrm>
            <a:off x="2057400" y="4800601"/>
            <a:ext cx="8077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a:latin typeface="Calibri" panose="020F0502020204030204" pitchFamily="34" charset="0"/>
                <a:ea typeface="Calibri" panose="020F0502020204030204" pitchFamily="34" charset="0"/>
                <a:cs typeface="Times New Roman" panose="02020603050405020304" pitchFamily="18" charset="0"/>
              </a:rPr>
              <a:t>*</a:t>
            </a:r>
            <a:r>
              <a:rPr lang="en-US" altLang="en-US" sz="1600" i="1">
                <a:latin typeface="Calibri" panose="020F0502020204030204" pitchFamily="34" charset="0"/>
                <a:ea typeface="Calibri" panose="020F0502020204030204" pitchFamily="34" charset="0"/>
                <a:cs typeface="Times New Roman" panose="02020603050405020304" pitchFamily="18" charset="0"/>
              </a:rPr>
              <a:t>Sedentary behavior</a:t>
            </a:r>
            <a:r>
              <a:rPr lang="en-US" altLang="en-US" sz="1600">
                <a:latin typeface="Calibri" panose="020F0502020204030204" pitchFamily="34" charset="0"/>
                <a:ea typeface="Calibri" panose="020F0502020204030204" pitchFamily="34" charset="0"/>
                <a:cs typeface="Times New Roman" panose="02020603050405020304" pitchFamily="18" charset="0"/>
              </a:rPr>
              <a:t> is defined as any waking behavior characterized by an energy expenditure ≤1.5 METs while in a sitting, reclining, or lying posture. Standing is a sedentary activity in that it involves ≤1.5 METs, but it is not considered a component of sedentary behavior. </a:t>
            </a:r>
          </a:p>
          <a:p>
            <a:r>
              <a:rPr lang="en-US" altLang="en-US" sz="1600">
                <a:latin typeface="Calibri" panose="020F0502020204030204" pitchFamily="34" charset="0"/>
                <a:ea typeface="Calibri" panose="020F0502020204030204" pitchFamily="34" charset="0"/>
                <a:cs typeface="Times New Roman" panose="02020603050405020304" pitchFamily="18" charset="0"/>
              </a:rPr>
              <a:t>MET indicates metabolic equivalent; mph, miles per hour.</a:t>
            </a:r>
          </a:p>
        </p:txBody>
      </p:sp>
      <p:graphicFrame>
        <p:nvGraphicFramePr>
          <p:cNvPr id="2" name="Table 1">
            <a:extLst>
              <a:ext uri="{FF2B5EF4-FFF2-40B4-BE49-F238E27FC236}">
                <a16:creationId xmlns:a16="http://schemas.microsoft.com/office/drawing/2014/main" xmlns="" id="{128B4100-3BFE-4ED9-99C2-C7DF9062185B}"/>
              </a:ext>
            </a:extLst>
          </p:cNvPr>
          <p:cNvGraphicFramePr>
            <a:graphicFrameLocks noGrp="1"/>
          </p:cNvGraphicFramePr>
          <p:nvPr/>
        </p:nvGraphicFramePr>
        <p:xfrm>
          <a:off x="1752600" y="1295400"/>
          <a:ext cx="8610600" cy="3425826"/>
        </p:xfrm>
        <a:graphic>
          <a:graphicData uri="http://schemas.openxmlformats.org/drawingml/2006/table">
            <a:tbl>
              <a:tblPr/>
              <a:tblGrid>
                <a:gridCol w="2332038">
                  <a:extLst>
                    <a:ext uri="{9D8B030D-6E8A-4147-A177-3AD203B41FA5}">
                      <a16:colId xmlns:a16="http://schemas.microsoft.com/office/drawing/2014/main" xmlns="" val="1307622247"/>
                    </a:ext>
                  </a:extLst>
                </a:gridCol>
                <a:gridCol w="1666875">
                  <a:extLst>
                    <a:ext uri="{9D8B030D-6E8A-4147-A177-3AD203B41FA5}">
                      <a16:colId xmlns:a16="http://schemas.microsoft.com/office/drawing/2014/main" xmlns="" val="54109149"/>
                    </a:ext>
                  </a:extLst>
                </a:gridCol>
                <a:gridCol w="4611687">
                  <a:extLst>
                    <a:ext uri="{9D8B030D-6E8A-4147-A177-3AD203B41FA5}">
                      <a16:colId xmlns:a16="http://schemas.microsoft.com/office/drawing/2014/main" xmlns="" val="3002464778"/>
                    </a:ext>
                  </a:extLst>
                </a:gridCol>
              </a:tblGrid>
              <a:tr h="44450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7000"/>
                        </a:lnSpc>
                        <a:spcBef>
                          <a:spcPct val="0"/>
                        </a:spcBef>
                        <a:spcAft>
                          <a:spcPts val="80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Intensity</a:t>
                      </a:r>
                      <a:endParaRPr kumimoji="0" lang="en-US" alt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768" marR="95768" marT="13304"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1BCE3"/>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7000"/>
                        </a:lnSpc>
                        <a:spcBef>
                          <a:spcPct val="0"/>
                        </a:spcBef>
                        <a:spcAft>
                          <a:spcPts val="80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METs</a:t>
                      </a:r>
                      <a:endParaRPr kumimoji="0" lang="en-US" alt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768" marR="95768" marT="13304"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1BCE3"/>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7000"/>
                        </a:lnSpc>
                        <a:spcBef>
                          <a:spcPct val="0"/>
                        </a:spcBef>
                        <a:spcAft>
                          <a:spcPts val="80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Examples</a:t>
                      </a:r>
                      <a:endParaRPr kumimoji="0" lang="en-US" alt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768" marR="95768" marT="13304"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1BCE3"/>
                    </a:solidFill>
                  </a:tcPr>
                </a:tc>
                <a:extLst>
                  <a:ext uri="{0D108BD9-81ED-4DB2-BD59-A6C34878D82A}">
                    <a16:rowId xmlns:a16="http://schemas.microsoft.com/office/drawing/2014/main" xmlns="" val="111042292"/>
                  </a:ext>
                </a:extLst>
              </a:tr>
              <a:tr h="763588">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Sedentary behavior*</a:t>
                      </a:r>
                      <a:endPar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ts val="80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1</a:t>
                      </a:r>
                      <a:r>
                        <a:rPr kumimoji="0" lang="en-US" alt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1.5</a:t>
                      </a:r>
                      <a:endPar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ts val="80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Sitting, reclining, or lying; watching television</a:t>
                      </a:r>
                      <a:endParaRPr kumimoji="0" lang="en-US" alt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86220761"/>
                  </a:ext>
                </a:extLst>
              </a:tr>
              <a:tr h="534988">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Light</a:t>
                      </a:r>
                      <a:endPar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ts val="80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1.6</a:t>
                      </a:r>
                      <a:r>
                        <a:rPr kumimoji="0" lang="en-US" alt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2.9</a:t>
                      </a:r>
                      <a:endPar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ts val="80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Walking slowly, cooking, light housework</a:t>
                      </a:r>
                      <a:endParaRPr kumimoji="0" lang="en-US" alt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79304053"/>
                  </a:ext>
                </a:extLst>
              </a:tr>
              <a:tr h="97790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Moderate</a:t>
                      </a:r>
                      <a:endPar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ts val="80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3.0</a:t>
                      </a:r>
                      <a:r>
                        <a:rPr kumimoji="0" lang="en-US" alt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5.9</a:t>
                      </a:r>
                      <a:endPar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ts val="80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Brisk walking (2.4</a:t>
                      </a:r>
                      <a:r>
                        <a:rPr kumimoji="0" lang="en-US" alt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4 mph), biking (5</a:t>
                      </a:r>
                      <a:r>
                        <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a:t>
                      </a: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9 mph), ballroom dancing, active yoga, recreational swimming</a:t>
                      </a:r>
                      <a:endPar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79188942"/>
                  </a:ext>
                </a:extLst>
              </a:tr>
              <a:tr h="70485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Vigorous</a:t>
                      </a:r>
                      <a:endPar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ts val="80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≥6</a:t>
                      </a:r>
                      <a:endParaRPr kumimoji="0" lang="en-US" alt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7000"/>
                        </a:lnSpc>
                        <a:spcBef>
                          <a:spcPct val="0"/>
                        </a:spcBef>
                        <a:spcAft>
                          <a:spcPts val="80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Jogging/running, biking (≥10 mph), singles tennis, swimming laps</a:t>
                      </a:r>
                      <a:endParaRPr kumimoji="0" lang="en-US" alt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768" marR="95768" marT="133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22835937"/>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79F03F9-C80B-439A-AA4B-678D2301E011}"/>
              </a:ext>
            </a:extLst>
          </p:cNvPr>
          <p:cNvSpPr txBox="1"/>
          <p:nvPr/>
        </p:nvSpPr>
        <p:spPr>
          <a:xfrm>
            <a:off x="0" y="407505"/>
            <a:ext cx="12535804" cy="738664"/>
          </a:xfrm>
          <a:prstGeom prst="rect">
            <a:avLst/>
          </a:prstGeom>
          <a:noFill/>
        </p:spPr>
        <p:txBody>
          <a:bodyPr wrap="none">
            <a:spAutoFit/>
          </a:bodyPr>
          <a:lstStyle/>
          <a:p>
            <a:pPr>
              <a:defRPr/>
            </a:pPr>
            <a:r>
              <a:rPr lang="en-US" sz="4200" b="1" dirty="0">
                <a:ea typeface="ＭＳ Ｐゴシック" panose="020B0600070205080204" pitchFamily="34" charset="-128"/>
              </a:rPr>
              <a:t>Hours Per Day Spent in Various States of Activity</a:t>
            </a:r>
            <a:endParaRPr lang="en-US" sz="4200" dirty="0">
              <a:ea typeface="ＭＳ Ｐゴシック" panose="020B0600070205080204" pitchFamily="34" charset="-128"/>
            </a:endParaRPr>
          </a:p>
        </p:txBody>
      </p:sp>
      <p:pic>
        <p:nvPicPr>
          <p:cNvPr id="46083" name="Picture 5">
            <a:extLst>
              <a:ext uri="{FF2B5EF4-FFF2-40B4-BE49-F238E27FC236}">
                <a16:creationId xmlns:a16="http://schemas.microsoft.com/office/drawing/2014/main" xmlns="" id="{EDE484E6-5A7A-441B-BE59-2881CFAC82C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l="29472" t="14748" r="30399" b="18922"/>
          <a:stretch>
            <a:fillRect/>
          </a:stretch>
        </p:blipFill>
        <p:spPr bwMode="auto">
          <a:xfrm>
            <a:off x="1731964" y="1295401"/>
            <a:ext cx="4613275" cy="428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4" name="Rectangle 1">
            <a:extLst>
              <a:ext uri="{FF2B5EF4-FFF2-40B4-BE49-F238E27FC236}">
                <a16:creationId xmlns:a16="http://schemas.microsoft.com/office/drawing/2014/main" xmlns="" id="{A2FF40B4-94A4-4A42-8F85-643E67E4A321}"/>
              </a:ext>
            </a:extLst>
          </p:cNvPr>
          <p:cNvSpPr>
            <a:spLocks noChangeArrowheads="1"/>
          </p:cNvSpPr>
          <p:nvPr/>
        </p:nvSpPr>
        <p:spPr bwMode="auto">
          <a:xfrm>
            <a:off x="7137400" y="2508780"/>
            <a:ext cx="4287838"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dirty="0">
                <a:latin typeface="Calibri" panose="020F0502020204030204" pitchFamily="34" charset="0"/>
                <a:ea typeface="Calibri" panose="020F0502020204030204" pitchFamily="34" charset="0"/>
                <a:cs typeface="Times New Roman" panose="02020603050405020304" pitchFamily="18" charset="0"/>
              </a:rPr>
              <a:t>U.S. adults spend &gt;7 h/d on average in sedentary activities. Replacing sedentary time with other physical activity involves increasing either moderate- to vigorous-intensity physical activity or light-intensity physical activity.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45999B9F-D774-4E15-B9C1-1313C825F7E7}"/>
              </a:ext>
            </a:extLst>
          </p:cNvPr>
          <p:cNvSpPr>
            <a:spLocks noGrp="1"/>
          </p:cNvSpPr>
          <p:nvPr>
            <p:ph type="title"/>
          </p:nvPr>
        </p:nvSpPr>
        <p:spPr>
          <a:xfrm>
            <a:off x="1524000" y="304801"/>
            <a:ext cx="9144000" cy="715963"/>
          </a:xfrm>
        </p:spPr>
        <p:txBody>
          <a:bodyPr/>
          <a:lstStyle/>
          <a:p>
            <a:r>
              <a:rPr lang="en-US" altLang="en-US" sz="4000" b="1" dirty="0">
                <a:solidFill>
                  <a:schemeClr val="tx1"/>
                </a:solidFill>
              </a:rPr>
              <a:t>Charge of Lifestyle Work Group</a:t>
            </a:r>
          </a:p>
        </p:txBody>
      </p:sp>
      <p:sp>
        <p:nvSpPr>
          <p:cNvPr id="4" name="TextBox 3">
            <a:extLst>
              <a:ext uri="{FF2B5EF4-FFF2-40B4-BE49-F238E27FC236}">
                <a16:creationId xmlns:a16="http://schemas.microsoft.com/office/drawing/2014/main" xmlns="" id="{B70D2468-8591-4FEB-A57A-0AFCCBB54A7A}"/>
              </a:ext>
            </a:extLst>
          </p:cNvPr>
          <p:cNvSpPr txBox="1"/>
          <p:nvPr/>
        </p:nvSpPr>
        <p:spPr>
          <a:xfrm>
            <a:off x="1890714" y="1143000"/>
            <a:ext cx="8396287" cy="4770438"/>
          </a:xfrm>
          <a:prstGeom prst="rect">
            <a:avLst/>
          </a:prstGeom>
          <a:noFill/>
          <a:ln w="19050">
            <a:noFill/>
          </a:ln>
        </p:spPr>
        <p:txBody>
          <a:bodyPr>
            <a:spAutoFit/>
          </a:bodyPr>
          <a:lstStyle/>
          <a:p>
            <a:pPr algn="ctr" fontAlgn="base">
              <a:spcBef>
                <a:spcPct val="0"/>
              </a:spcBef>
              <a:spcAft>
                <a:spcPct val="0"/>
              </a:spcAft>
              <a:defRPr/>
            </a:pPr>
            <a:r>
              <a:rPr lang="en-US" sz="2600" b="1" dirty="0">
                <a:solidFill>
                  <a:srgbClr val="000000"/>
                </a:solidFill>
                <a:latin typeface="Arial" panose="020B0604020202020204" pitchFamily="34" charset="0"/>
                <a:ea typeface="ＭＳ Ｐゴシック" pitchFamily="34" charset="-128"/>
                <a:cs typeface="Arial" panose="020B0604020202020204" pitchFamily="34" charset="0"/>
              </a:rPr>
              <a:t>Lifestyle Recommendations</a:t>
            </a:r>
          </a:p>
          <a:p>
            <a:pPr fontAlgn="base">
              <a:spcBef>
                <a:spcPct val="0"/>
              </a:spcBef>
              <a:spcAft>
                <a:spcPct val="0"/>
              </a:spcAft>
              <a:defRPr/>
            </a:pPr>
            <a:r>
              <a:rPr lang="en-US" sz="4800" dirty="0">
                <a:solidFill>
                  <a:srgbClr val="000000"/>
                </a:solidFill>
                <a:latin typeface="Calibri"/>
                <a:ea typeface="ＭＳ Ｐゴシック" pitchFamily="34" charset="-128"/>
              </a:rPr>
              <a:t>  </a:t>
            </a:r>
            <a:endParaRPr lang="en-US" sz="800" dirty="0">
              <a:solidFill>
                <a:srgbClr val="000000"/>
              </a:solidFill>
              <a:latin typeface="Calibri"/>
              <a:ea typeface="ＭＳ Ｐゴシック" pitchFamily="34" charset="-128"/>
            </a:endParaRPr>
          </a:p>
          <a:p>
            <a:pPr fontAlgn="base">
              <a:spcBef>
                <a:spcPct val="0"/>
              </a:spcBef>
              <a:spcAft>
                <a:spcPct val="0"/>
              </a:spcAft>
              <a:defRPr/>
            </a:pPr>
            <a:endParaRPr lang="en-US" dirty="0">
              <a:solidFill>
                <a:srgbClr val="000000"/>
              </a:solidFill>
              <a:latin typeface="Calibri"/>
              <a:ea typeface="ＭＳ Ｐゴシック" pitchFamily="34" charset="-128"/>
            </a:endParaRPr>
          </a:p>
          <a:p>
            <a:pPr algn="ctr" fontAlgn="base">
              <a:spcBef>
                <a:spcPct val="0"/>
              </a:spcBef>
              <a:spcAft>
                <a:spcPct val="0"/>
              </a:spcAft>
              <a:defRPr/>
            </a:pPr>
            <a:endParaRPr lang="en-US" dirty="0">
              <a:solidFill>
                <a:srgbClr val="000000"/>
              </a:solidFill>
              <a:latin typeface="Calibri"/>
              <a:ea typeface="ＭＳ Ｐゴシック" pitchFamily="34" charset="-128"/>
            </a:endParaRPr>
          </a:p>
          <a:p>
            <a:pPr algn="ctr" fontAlgn="base">
              <a:spcBef>
                <a:spcPct val="0"/>
              </a:spcBef>
              <a:spcAft>
                <a:spcPct val="0"/>
              </a:spcAft>
              <a:defRPr/>
            </a:pPr>
            <a:endParaRPr lang="en-US" dirty="0">
              <a:solidFill>
                <a:srgbClr val="000000"/>
              </a:solidFill>
              <a:latin typeface="Calibri"/>
              <a:ea typeface="ＭＳ Ｐゴシック" pitchFamily="34" charset="-128"/>
            </a:endParaRPr>
          </a:p>
          <a:p>
            <a:pPr algn="ctr" fontAlgn="base">
              <a:spcBef>
                <a:spcPct val="0"/>
              </a:spcBef>
              <a:spcAft>
                <a:spcPct val="0"/>
              </a:spcAft>
              <a:defRPr/>
            </a:pPr>
            <a:endParaRPr lang="en-US" dirty="0">
              <a:solidFill>
                <a:srgbClr val="000000"/>
              </a:solidFill>
              <a:latin typeface="Calibri"/>
              <a:ea typeface="ＭＳ Ｐゴシック" pitchFamily="34" charset="-128"/>
            </a:endParaRPr>
          </a:p>
          <a:p>
            <a:pPr algn="ctr" fontAlgn="base">
              <a:spcBef>
                <a:spcPct val="0"/>
              </a:spcBef>
              <a:spcAft>
                <a:spcPct val="0"/>
              </a:spcAft>
              <a:defRPr/>
            </a:pPr>
            <a:endParaRPr lang="en-US" dirty="0">
              <a:solidFill>
                <a:srgbClr val="000000"/>
              </a:solidFill>
              <a:latin typeface="Calibri"/>
              <a:ea typeface="ＭＳ Ｐゴシック" pitchFamily="34" charset="-128"/>
            </a:endParaRPr>
          </a:p>
          <a:p>
            <a:pPr algn="ctr" fontAlgn="base">
              <a:spcBef>
                <a:spcPct val="0"/>
              </a:spcBef>
              <a:spcAft>
                <a:spcPct val="0"/>
              </a:spcAft>
              <a:defRPr/>
            </a:pPr>
            <a:endParaRPr lang="en-US" dirty="0">
              <a:solidFill>
                <a:srgbClr val="000000"/>
              </a:solidFill>
              <a:latin typeface="Calibri"/>
              <a:ea typeface="ＭＳ Ｐゴシック" pitchFamily="34" charset="-128"/>
            </a:endParaRPr>
          </a:p>
          <a:p>
            <a:pPr algn="ctr" fontAlgn="base">
              <a:spcBef>
                <a:spcPct val="0"/>
              </a:spcBef>
              <a:spcAft>
                <a:spcPct val="0"/>
              </a:spcAft>
              <a:defRPr/>
            </a:pPr>
            <a:endParaRPr lang="en-US" sz="800" dirty="0">
              <a:solidFill>
                <a:srgbClr val="000000"/>
              </a:solidFill>
              <a:latin typeface="Calibri"/>
              <a:ea typeface="ＭＳ Ｐゴシック" pitchFamily="34" charset="-128"/>
            </a:endParaRPr>
          </a:p>
          <a:p>
            <a:pPr algn="ctr" fontAlgn="base">
              <a:spcBef>
                <a:spcPct val="0"/>
              </a:spcBef>
              <a:spcAft>
                <a:spcPct val="0"/>
              </a:spcAft>
              <a:defRPr/>
            </a:pPr>
            <a:r>
              <a:rPr lang="en-US" sz="2600" dirty="0">
                <a:solidFill>
                  <a:srgbClr val="000000"/>
                </a:solidFill>
                <a:latin typeface="Arial" panose="020B0604020202020204" pitchFamily="34" charset="0"/>
                <a:ea typeface="ＭＳ Ｐゴシック" pitchFamily="34" charset="-128"/>
                <a:cs typeface="Arial" panose="020B0604020202020204" pitchFamily="34" charset="0"/>
              </a:rPr>
              <a:t>Evidence Review on Diet and Physical Activity (in the absence of weight loss) to be integrated with the recommendations of the Blood Cholesterol and High Blood Pressure Panels</a:t>
            </a:r>
          </a:p>
        </p:txBody>
      </p:sp>
      <p:pic>
        <p:nvPicPr>
          <p:cNvPr id="5" name="Picture 2" descr="C:\Documents and Settings\dejesusjm\Local Settings\Temp\Temporary Internet Files\Content.IE5\Z79VS0QW\MP900438718[1].jpg">
            <a:extLst>
              <a:ext uri="{FF2B5EF4-FFF2-40B4-BE49-F238E27FC236}">
                <a16:creationId xmlns:a16="http://schemas.microsoft.com/office/drawing/2014/main" xmlns="" id="{790E1850-0BDA-4BC0-BD43-268F2BB2602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51200" y="1981200"/>
            <a:ext cx="2844800" cy="190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23" descr="C:\Documents and Settings\dejesusjm\Local Settings\Temp\Temporary Internet Files\Content.IE5\40Y2WDMO\MP900409757[1].jpg">
            <a:extLst>
              <a:ext uri="{FF2B5EF4-FFF2-40B4-BE49-F238E27FC236}">
                <a16:creationId xmlns:a16="http://schemas.microsoft.com/office/drawing/2014/main" xmlns="" id="{56EC964E-1724-4F2A-B4B9-6DDF1C41C0D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1828801"/>
            <a:ext cx="1447800" cy="21764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Integrating different Lifestyle Measures</a:t>
            </a:r>
          </a:p>
        </p:txBody>
      </p:sp>
      <p:pic>
        <p:nvPicPr>
          <p:cNvPr id="13320" name="Picture 8" descr="mage result for exercise joke image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4088607" y="2001838"/>
            <a:ext cx="4195762" cy="4195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6098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197BCBED-86C9-4749-9311-CC22051BF25F}"/>
              </a:ext>
            </a:extLst>
          </p:cNvPr>
          <p:cNvSpPr>
            <a:spLocks noGrp="1" noChangeArrowheads="1"/>
          </p:cNvSpPr>
          <p:nvPr>
            <p:ph type="title"/>
          </p:nvPr>
        </p:nvSpPr>
        <p:spPr>
          <a:xfrm>
            <a:off x="1905000" y="76200"/>
            <a:ext cx="8458200" cy="1143000"/>
          </a:xfrm>
        </p:spPr>
        <p:txBody>
          <a:bodyPr/>
          <a:lstStyle/>
          <a:p>
            <a:pPr eaLnBrk="1" hangingPunct="1">
              <a:defRPr/>
            </a:pPr>
            <a:r>
              <a:rPr lang="en-US" altLang="en-US" sz="2400" dirty="0">
                <a:latin typeface="+mn-lt"/>
                <a:ea typeface="Geneva" charset="0"/>
              </a:rPr>
              <a:t>Best Proven Nonpharmacological Interventions For the Prevention and Treatment of Hypertension</a:t>
            </a:r>
          </a:p>
        </p:txBody>
      </p:sp>
      <p:graphicFrame>
        <p:nvGraphicFramePr>
          <p:cNvPr id="2" name="Table 1">
            <a:extLst>
              <a:ext uri="{FF2B5EF4-FFF2-40B4-BE49-F238E27FC236}">
                <a16:creationId xmlns:a16="http://schemas.microsoft.com/office/drawing/2014/main" xmlns="" id="{D46DAB2F-00B2-424D-AB8D-576F726A18DB}"/>
              </a:ext>
            </a:extLst>
          </p:cNvPr>
          <p:cNvGraphicFramePr>
            <a:graphicFrameLocks noGrp="1"/>
          </p:cNvGraphicFramePr>
          <p:nvPr>
            <p:extLst>
              <p:ext uri="{D42A27DB-BD31-4B8C-83A1-F6EECF244321}">
                <p14:modId xmlns:p14="http://schemas.microsoft.com/office/powerpoint/2010/main" xmlns="" val="1914128447"/>
              </p:ext>
            </p:extLst>
          </p:nvPr>
        </p:nvGraphicFramePr>
        <p:xfrm>
          <a:off x="569841" y="914906"/>
          <a:ext cx="10893289" cy="5943094"/>
        </p:xfrm>
        <a:graphic>
          <a:graphicData uri="http://schemas.openxmlformats.org/drawingml/2006/table">
            <a:tbl>
              <a:tblPr firstRow="1" firstCol="1" bandRow="1"/>
              <a:tblGrid>
                <a:gridCol w="1492247">
                  <a:extLst>
                    <a:ext uri="{9D8B030D-6E8A-4147-A177-3AD203B41FA5}">
                      <a16:colId xmlns:a16="http://schemas.microsoft.com/office/drawing/2014/main" xmlns="" val="3689098258"/>
                    </a:ext>
                  </a:extLst>
                </a:gridCol>
                <a:gridCol w="2159292">
                  <a:extLst>
                    <a:ext uri="{9D8B030D-6E8A-4147-A177-3AD203B41FA5}">
                      <a16:colId xmlns:a16="http://schemas.microsoft.com/office/drawing/2014/main" xmlns="" val="620274207"/>
                    </a:ext>
                  </a:extLst>
                </a:gridCol>
                <a:gridCol w="2327125">
                  <a:extLst>
                    <a:ext uri="{9D8B030D-6E8A-4147-A177-3AD203B41FA5}">
                      <a16:colId xmlns:a16="http://schemas.microsoft.com/office/drawing/2014/main" xmlns="" val="4104961648"/>
                    </a:ext>
                  </a:extLst>
                </a:gridCol>
                <a:gridCol w="1581545">
                  <a:extLst>
                    <a:ext uri="{9D8B030D-6E8A-4147-A177-3AD203B41FA5}">
                      <a16:colId xmlns:a16="http://schemas.microsoft.com/office/drawing/2014/main" xmlns="" val="2288297661"/>
                    </a:ext>
                  </a:extLst>
                </a:gridCol>
                <a:gridCol w="1666540">
                  <a:extLst>
                    <a:ext uri="{9D8B030D-6E8A-4147-A177-3AD203B41FA5}">
                      <a16:colId xmlns:a16="http://schemas.microsoft.com/office/drawing/2014/main" xmlns="" val="1761795655"/>
                    </a:ext>
                  </a:extLst>
                </a:gridCol>
                <a:gridCol w="1666540">
                  <a:extLst>
                    <a:ext uri="{9D8B030D-6E8A-4147-A177-3AD203B41FA5}">
                      <a16:colId xmlns:a16="http://schemas.microsoft.com/office/drawing/2014/main" xmlns="" val="4133126290"/>
                    </a:ext>
                  </a:extLst>
                </a:gridCol>
              </a:tblGrid>
              <a:tr h="218158">
                <a:tc rowSpan="2">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rowSpan="2">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Nonpharmacological Intervention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rowSpan="2">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Goal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3">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Approximate Impact on SBP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06808530"/>
                  </a:ext>
                </a:extLst>
              </a:tr>
              <a:tr h="2282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Hypertension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Normotension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Reference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xmlns="" val="1556985741"/>
                  </a:ext>
                </a:extLst>
              </a:tr>
              <a:tr h="1556823">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Weight loss</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Weight/body fat</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Best goal is ideal body weight, but aim for at least a 1-kg reduction in body weight for most adults who are overweight. Expect about 1 mm Hg for every 1-kg reduction in body weight.</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-2/3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(S4.4-2)</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8878643"/>
                  </a:ext>
                </a:extLst>
              </a:tr>
              <a:tr h="1165459">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Healthy diet</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DASH dietary pattern‡</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Consume a diet rich in fruits, vegetables, whole grains, and low-fat dairy products, with reduced content of saturated and total fat.</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(S4.4-7, S4.4-8)</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0017873"/>
                  </a:ext>
                </a:extLst>
              </a:tr>
              <a:tr h="774094">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Reduced intake of dietary sodium</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Dietary sodium</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Optimal goal is &lt;1500 mg/d, but aim for at least a 1000-mg/d reduction in most adults.</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-5/6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-2/3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(S4.4-12, S4.4-10)</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0223696"/>
                  </a:ext>
                </a:extLst>
              </a:tr>
              <a:tr h="578412">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Enhanced intake of dietary potassium</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Dietary potassium</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Aim for 3500–5000 mg/d, preferably by consumption of a diet rich in potassium.</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-4/5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(S4.4-14)</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813167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197BCBED-86C9-4749-9311-CC22051BF25F}"/>
              </a:ext>
            </a:extLst>
          </p:cNvPr>
          <p:cNvSpPr>
            <a:spLocks noGrp="1" noChangeArrowheads="1"/>
          </p:cNvSpPr>
          <p:nvPr>
            <p:ph type="title"/>
          </p:nvPr>
        </p:nvSpPr>
        <p:spPr>
          <a:xfrm>
            <a:off x="1905000" y="76200"/>
            <a:ext cx="8458200" cy="1143000"/>
          </a:xfrm>
        </p:spPr>
        <p:txBody>
          <a:bodyPr/>
          <a:lstStyle/>
          <a:p>
            <a:pPr eaLnBrk="1" hangingPunct="1">
              <a:defRPr/>
            </a:pPr>
            <a:r>
              <a:rPr lang="en-US" altLang="en-US" sz="2400" dirty="0">
                <a:latin typeface="+mn-lt"/>
                <a:ea typeface="Geneva" charset="0"/>
              </a:rPr>
              <a:t>Best Proven Nonpharmacological Interventions For the Prevention and Treatment of Hypertension (cont’d)</a:t>
            </a:r>
          </a:p>
        </p:txBody>
      </p:sp>
      <p:graphicFrame>
        <p:nvGraphicFramePr>
          <p:cNvPr id="2" name="Table 1">
            <a:extLst>
              <a:ext uri="{FF2B5EF4-FFF2-40B4-BE49-F238E27FC236}">
                <a16:creationId xmlns:a16="http://schemas.microsoft.com/office/drawing/2014/main" xmlns="" id="{D46DAB2F-00B2-424D-AB8D-576F726A18DB}"/>
              </a:ext>
            </a:extLst>
          </p:cNvPr>
          <p:cNvGraphicFramePr>
            <a:graphicFrameLocks noGrp="1"/>
          </p:cNvGraphicFramePr>
          <p:nvPr>
            <p:extLst>
              <p:ext uri="{D42A27DB-BD31-4B8C-83A1-F6EECF244321}">
                <p14:modId xmlns:p14="http://schemas.microsoft.com/office/powerpoint/2010/main" xmlns="" val="185107050"/>
              </p:ext>
            </p:extLst>
          </p:nvPr>
        </p:nvGraphicFramePr>
        <p:xfrm>
          <a:off x="265043" y="1223964"/>
          <a:ext cx="11211342" cy="5682172"/>
        </p:xfrm>
        <a:graphic>
          <a:graphicData uri="http://schemas.openxmlformats.org/drawingml/2006/table">
            <a:tbl>
              <a:tblPr firstRow="1" firstCol="1" bandRow="1"/>
              <a:tblGrid>
                <a:gridCol w="1535816">
                  <a:extLst>
                    <a:ext uri="{9D8B030D-6E8A-4147-A177-3AD203B41FA5}">
                      <a16:colId xmlns:a16="http://schemas.microsoft.com/office/drawing/2014/main" xmlns="" val="3689098258"/>
                    </a:ext>
                  </a:extLst>
                </a:gridCol>
                <a:gridCol w="2222337">
                  <a:extLst>
                    <a:ext uri="{9D8B030D-6E8A-4147-A177-3AD203B41FA5}">
                      <a16:colId xmlns:a16="http://schemas.microsoft.com/office/drawing/2014/main" xmlns="" val="620274207"/>
                    </a:ext>
                  </a:extLst>
                </a:gridCol>
                <a:gridCol w="2395071">
                  <a:extLst>
                    <a:ext uri="{9D8B030D-6E8A-4147-A177-3AD203B41FA5}">
                      <a16:colId xmlns:a16="http://schemas.microsoft.com/office/drawing/2014/main" xmlns="" val="4104961648"/>
                    </a:ext>
                  </a:extLst>
                </a:gridCol>
                <a:gridCol w="1627722">
                  <a:extLst>
                    <a:ext uri="{9D8B030D-6E8A-4147-A177-3AD203B41FA5}">
                      <a16:colId xmlns:a16="http://schemas.microsoft.com/office/drawing/2014/main" xmlns="" val="2288297661"/>
                    </a:ext>
                  </a:extLst>
                </a:gridCol>
                <a:gridCol w="1715198">
                  <a:extLst>
                    <a:ext uri="{9D8B030D-6E8A-4147-A177-3AD203B41FA5}">
                      <a16:colId xmlns:a16="http://schemas.microsoft.com/office/drawing/2014/main" xmlns="" val="1761795655"/>
                    </a:ext>
                  </a:extLst>
                </a:gridCol>
                <a:gridCol w="1715198">
                  <a:extLst>
                    <a:ext uri="{9D8B030D-6E8A-4147-A177-3AD203B41FA5}">
                      <a16:colId xmlns:a16="http://schemas.microsoft.com/office/drawing/2014/main" xmlns="" val="4133126290"/>
                    </a:ext>
                  </a:extLst>
                </a:gridCol>
              </a:tblGrid>
              <a:tr h="218180">
                <a:tc rowSpan="2">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rowSpan="2">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Nonpharmacological Intervention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rowSpan="2">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Goal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3">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Approximate Impact on SBP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06808530"/>
                  </a:ext>
                </a:extLst>
              </a:tr>
              <a:tr h="228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Hypertension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Normotension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Reference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xmlns="" val="1556985741"/>
                  </a:ext>
                </a:extLst>
              </a:tr>
              <a:tr h="578468">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Physical activity</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Aerobic</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90–150 min/wk</a:t>
                      </a: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65%–75% heart rate reserve</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-5/8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-2/4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(S4.4-19, S4.4-20)</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1839295"/>
                  </a:ext>
                </a:extLst>
              </a:tr>
              <a:tr h="1165572">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Dynamic resistance</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90–150 min/</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wk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50%–80% 1 rep maximum</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6 exercises, 3 sets/exercise, 10 repetitions/set	</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(S4.4-19)</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417809"/>
                  </a:ext>
                </a:extLst>
              </a:tr>
              <a:tr h="1361273">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Isometric resistance</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4 × 2 min (hand grip), 1 min rest between exercises, 30%–40% maximum voluntary contraction, 3 sessions/wk</a:t>
                      </a: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8–10 wk</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(S4.4-21, S4.4-63)</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4506197"/>
                  </a:ext>
                </a:extLst>
              </a:tr>
              <a:tr h="774169">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Moderation in alcohol intake</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Alcohol consumption</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In individuals who drink alcohol, reduce alcohol† to:</a:t>
                      </a: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Men: ≤2 drinks daily</a:t>
                      </a: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Women: ≤1 drink daily</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 mm Hg</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(S4.4-20, S4.4-24, S4.4-25)</a:t>
                      </a:r>
                    </a:p>
                  </a:txBody>
                  <a:tcPr marL="26592" marR="2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6495928"/>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xmlns="" id="{349D3B2C-D336-45F5-B1AD-9265AAC03E1A}"/>
              </a:ext>
            </a:extLst>
          </p:cNvPr>
          <p:cNvSpPr>
            <a:spLocks noGrp="1" noChangeArrowheads="1"/>
          </p:cNvSpPr>
          <p:nvPr>
            <p:ph type="title"/>
          </p:nvPr>
        </p:nvSpPr>
        <p:spPr/>
        <p:txBody>
          <a:bodyPr/>
          <a:lstStyle/>
          <a:p>
            <a:pPr eaLnBrk="1" hangingPunct="1"/>
            <a:r>
              <a:rPr lang="en-US" altLang="en-US" dirty="0">
                <a:ea typeface="Geneva" charset="0"/>
                <a:cs typeface="Geneva" charset="0"/>
              </a:rPr>
              <a:t>Top 10 Take Home Messages</a:t>
            </a:r>
          </a:p>
        </p:txBody>
      </p:sp>
      <p:sp>
        <p:nvSpPr>
          <p:cNvPr id="21507" name="Content Placeholder 6">
            <a:extLst>
              <a:ext uri="{FF2B5EF4-FFF2-40B4-BE49-F238E27FC236}">
                <a16:creationId xmlns:a16="http://schemas.microsoft.com/office/drawing/2014/main" xmlns="" id="{9AA988AA-55FE-4F17-8C8F-8E5E58D6585E}"/>
              </a:ext>
            </a:extLst>
          </p:cNvPr>
          <p:cNvSpPr>
            <a:spLocks noGrp="1" noChangeArrowheads="1"/>
          </p:cNvSpPr>
          <p:nvPr>
            <p:ph idx="1"/>
          </p:nvPr>
        </p:nvSpPr>
        <p:spPr>
          <a:xfrm>
            <a:off x="2152650" y="1600200"/>
            <a:ext cx="7886700" cy="4351338"/>
          </a:xfrm>
        </p:spPr>
        <p:txBody>
          <a:bodyPr/>
          <a:lstStyle/>
          <a:p>
            <a:pPr marL="457200" indent="-457200" eaLnBrk="1" hangingPunct="1">
              <a:buFontTx/>
              <a:buAutoNum type="arabicPeriod"/>
            </a:pPr>
            <a:r>
              <a:rPr lang="en-US" altLang="en-US" sz="2800" dirty="0"/>
              <a:t>The most important way to prevent atherosclerotic vascular disease, heart failure, and atrial fibrillation is to promote a healthy lifestyle throughout life. </a:t>
            </a:r>
          </a:p>
          <a:p>
            <a:pPr marL="457200" indent="-457200" eaLnBrk="1" hangingPunct="1">
              <a:buFontTx/>
              <a:buAutoNum type="arabicPeriod"/>
            </a:pPr>
            <a:endParaRPr lang="en-US" altLang="en-US" dirty="0">
              <a:ea typeface="Geneva" charset="0"/>
            </a:endParaRPr>
          </a:p>
        </p:txBody>
      </p:sp>
      <p:cxnSp>
        <p:nvCxnSpPr>
          <p:cNvPr id="3" name="Straight Connector 2">
            <a:extLst>
              <a:ext uri="{FF2B5EF4-FFF2-40B4-BE49-F238E27FC236}">
                <a16:creationId xmlns:a16="http://schemas.microsoft.com/office/drawing/2014/main" xmlns="" id="{B46FB63B-7DD1-B443-A0D2-34D13E433D00}"/>
              </a:ext>
            </a:extLst>
          </p:cNvPr>
          <p:cNvCxnSpPr>
            <a:cxnSpLocks/>
          </p:cNvCxnSpPr>
          <p:nvPr/>
        </p:nvCxnSpPr>
        <p:spPr>
          <a:xfrm>
            <a:off x="1524000" y="13716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36B8873A-DF43-431C-8427-F0F71570D314}"/>
              </a:ext>
            </a:extLst>
          </p:cNvPr>
          <p:cNvSpPr>
            <a:spLocks noGrp="1" noChangeArrowheads="1"/>
          </p:cNvSpPr>
          <p:nvPr>
            <p:ph type="title"/>
          </p:nvPr>
        </p:nvSpPr>
        <p:spPr/>
        <p:txBody>
          <a:bodyPr/>
          <a:lstStyle/>
          <a:p>
            <a:pPr eaLnBrk="1" hangingPunct="1"/>
            <a:r>
              <a:rPr lang="en-US" altLang="en-US">
                <a:ea typeface="Geneva" charset="0"/>
                <a:cs typeface="Geneva" charset="0"/>
              </a:rPr>
              <a:t>Top 10 </a:t>
            </a:r>
          </a:p>
        </p:txBody>
      </p:sp>
      <p:sp>
        <p:nvSpPr>
          <p:cNvPr id="24579" name="Content Placeholder 2">
            <a:extLst>
              <a:ext uri="{FF2B5EF4-FFF2-40B4-BE49-F238E27FC236}">
                <a16:creationId xmlns:a16="http://schemas.microsoft.com/office/drawing/2014/main" xmlns="" id="{E6418133-8B38-4ED5-A434-F91C230D8458}"/>
              </a:ext>
            </a:extLst>
          </p:cNvPr>
          <p:cNvSpPr>
            <a:spLocks noGrp="1" noChangeArrowheads="1"/>
          </p:cNvSpPr>
          <p:nvPr>
            <p:ph idx="1"/>
          </p:nvPr>
        </p:nvSpPr>
        <p:spPr>
          <a:xfrm>
            <a:off x="1981200" y="1524000"/>
            <a:ext cx="8305800" cy="4495800"/>
          </a:xfrm>
        </p:spPr>
        <p:txBody>
          <a:bodyPr>
            <a:normAutofit lnSpcReduction="10000"/>
          </a:bodyPr>
          <a:lstStyle/>
          <a:p>
            <a:pPr marL="514350" indent="-514350" eaLnBrk="1" hangingPunct="1">
              <a:buFontTx/>
              <a:buAutoNum type="arabicPeriod" startAt="4"/>
            </a:pPr>
            <a:r>
              <a:rPr lang="en-US" altLang="en-US" sz="2800" dirty="0"/>
              <a:t>All adults should consume a healthy diet that emphasizes the intake of vegetables, fruits, nuts, whole grains, lean vegetable or animal protein, and fish and minimizes the intake of </a:t>
            </a:r>
            <a:r>
              <a:rPr lang="en-US" altLang="en-US" sz="2800" i="1" dirty="0"/>
              <a:t>trans</a:t>
            </a:r>
            <a:r>
              <a:rPr lang="en-US" altLang="en-US" sz="2800" dirty="0"/>
              <a:t> fats, red meat and processed red meats, refined carbohydrates, and sweetened beverages. For adults with overweight and obesity, counseling and caloric restriction are recommended for achieving and maintaining weight loss.</a:t>
            </a:r>
          </a:p>
          <a:p>
            <a:pPr marL="514350" indent="-514350" eaLnBrk="1" hangingPunct="1">
              <a:lnSpc>
                <a:spcPct val="70000"/>
              </a:lnSpc>
              <a:buFontTx/>
              <a:buAutoNum type="arabicPeriod" startAt="4"/>
            </a:pPr>
            <a:endParaRPr lang="en-US" altLang="en-US" sz="2800" dirty="0">
              <a:ea typeface="Geneva" charset="0"/>
            </a:endParaRPr>
          </a:p>
        </p:txBody>
      </p:sp>
      <p:sp>
        <p:nvSpPr>
          <p:cNvPr id="24580" name="Title 5">
            <a:extLst>
              <a:ext uri="{FF2B5EF4-FFF2-40B4-BE49-F238E27FC236}">
                <a16:creationId xmlns:a16="http://schemas.microsoft.com/office/drawing/2014/main" xmlns="" id="{D78F6ECF-A863-4AFC-BD1A-DA76F7EE919A}"/>
              </a:ext>
            </a:extLst>
          </p:cNvPr>
          <p:cNvSpPr txBox="1">
            <a:spLocks noChangeArrowheads="1"/>
          </p:cNvSpPr>
          <p:nvPr/>
        </p:nvSpPr>
        <p:spPr bwMode="auto">
          <a:xfrm>
            <a:off x="2152650" y="365126"/>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endParaRPr lang="en-US" altLang="en-US" sz="3300" b="1" dirty="0">
              <a:solidFill>
                <a:srgbClr val="002060"/>
              </a:solidFill>
              <a:latin typeface="Calibri Light" panose="020F0302020204030204" pitchFamily="34" charset="0"/>
            </a:endParaRPr>
          </a:p>
        </p:txBody>
      </p:sp>
      <p:cxnSp>
        <p:nvCxnSpPr>
          <p:cNvPr id="5" name="Straight Connector 4">
            <a:extLst>
              <a:ext uri="{FF2B5EF4-FFF2-40B4-BE49-F238E27FC236}">
                <a16:creationId xmlns:a16="http://schemas.microsoft.com/office/drawing/2014/main" xmlns="" id="{F0C155A3-47E7-8A46-B616-474A7D707656}"/>
              </a:ext>
            </a:extLst>
          </p:cNvPr>
          <p:cNvCxnSpPr>
            <a:cxnSpLocks/>
          </p:cNvCxnSpPr>
          <p:nvPr/>
        </p:nvCxnSpPr>
        <p:spPr>
          <a:xfrm>
            <a:off x="1524000" y="13716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90DBDE42-371A-4694-A74A-038E51E9F9C0}"/>
              </a:ext>
            </a:extLst>
          </p:cNvPr>
          <p:cNvSpPr>
            <a:spLocks noGrp="1" noChangeArrowheads="1"/>
          </p:cNvSpPr>
          <p:nvPr>
            <p:ph type="title"/>
          </p:nvPr>
        </p:nvSpPr>
        <p:spPr/>
        <p:txBody>
          <a:bodyPr/>
          <a:lstStyle/>
          <a:p>
            <a:pPr eaLnBrk="1" hangingPunct="1"/>
            <a:r>
              <a:rPr lang="en-US" altLang="en-US">
                <a:ea typeface="Geneva" charset="0"/>
                <a:cs typeface="Geneva" charset="0"/>
              </a:rPr>
              <a:t>Top 10 </a:t>
            </a:r>
          </a:p>
        </p:txBody>
      </p:sp>
      <p:sp>
        <p:nvSpPr>
          <p:cNvPr id="25603" name="Content Placeholder 2">
            <a:extLst>
              <a:ext uri="{FF2B5EF4-FFF2-40B4-BE49-F238E27FC236}">
                <a16:creationId xmlns:a16="http://schemas.microsoft.com/office/drawing/2014/main" xmlns="" id="{BF7B50A9-0E52-469C-AD1F-389129F5EB8A}"/>
              </a:ext>
            </a:extLst>
          </p:cNvPr>
          <p:cNvSpPr>
            <a:spLocks noGrp="1" noChangeArrowheads="1"/>
          </p:cNvSpPr>
          <p:nvPr>
            <p:ph idx="1"/>
          </p:nvPr>
        </p:nvSpPr>
        <p:spPr>
          <a:xfrm>
            <a:off x="2152650" y="1524000"/>
            <a:ext cx="7886700" cy="4351338"/>
          </a:xfrm>
        </p:spPr>
        <p:txBody>
          <a:bodyPr/>
          <a:lstStyle/>
          <a:p>
            <a:pPr marL="514350" indent="-514350" eaLnBrk="1" hangingPunct="1">
              <a:buFontTx/>
              <a:buAutoNum type="arabicPeriod" startAt="5"/>
            </a:pPr>
            <a:r>
              <a:rPr lang="en-US" altLang="en-US" sz="2800"/>
              <a:t>Adults should engage in at least 150 minutes per week of accumulated moderate-intensity physical activity or 75 minutes per week of vigorous-intensity physical activity.                                         </a:t>
            </a:r>
          </a:p>
          <a:p>
            <a:pPr marL="514350" indent="-514350" eaLnBrk="1" hangingPunct="1">
              <a:buFontTx/>
              <a:buAutoNum type="arabicPeriod" startAt="5"/>
            </a:pPr>
            <a:endParaRPr lang="en-US" altLang="en-US" sz="3600">
              <a:ea typeface="Geneva" charset="0"/>
            </a:endParaRPr>
          </a:p>
        </p:txBody>
      </p:sp>
      <p:cxnSp>
        <p:nvCxnSpPr>
          <p:cNvPr id="5" name="Straight Connector 4">
            <a:extLst>
              <a:ext uri="{FF2B5EF4-FFF2-40B4-BE49-F238E27FC236}">
                <a16:creationId xmlns:a16="http://schemas.microsoft.com/office/drawing/2014/main" xmlns="" id="{90877B37-8C21-6348-9DF1-4B3FFFF2C218}"/>
              </a:ext>
            </a:extLst>
          </p:cNvPr>
          <p:cNvCxnSpPr>
            <a:cxnSpLocks/>
          </p:cNvCxnSpPr>
          <p:nvPr/>
        </p:nvCxnSpPr>
        <p:spPr>
          <a:xfrm>
            <a:off x="1524000" y="13716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CED64D9C-FD18-454F-88B4-70A61A581234}"/>
              </a:ext>
            </a:extLst>
          </p:cNvPr>
          <p:cNvSpPr>
            <a:spLocks noGrp="1" noChangeArrowheads="1"/>
          </p:cNvSpPr>
          <p:nvPr>
            <p:ph type="title"/>
          </p:nvPr>
        </p:nvSpPr>
        <p:spPr/>
        <p:txBody>
          <a:bodyPr/>
          <a:lstStyle/>
          <a:p>
            <a:pPr eaLnBrk="1" hangingPunct="1"/>
            <a:r>
              <a:rPr lang="en-US" altLang="en-US">
                <a:ea typeface="Geneva" charset="0"/>
                <a:cs typeface="Geneva" charset="0"/>
              </a:rPr>
              <a:t>Top 10 </a:t>
            </a:r>
          </a:p>
        </p:txBody>
      </p:sp>
      <p:sp>
        <p:nvSpPr>
          <p:cNvPr id="27651" name="Content Placeholder 2">
            <a:extLst>
              <a:ext uri="{FF2B5EF4-FFF2-40B4-BE49-F238E27FC236}">
                <a16:creationId xmlns:a16="http://schemas.microsoft.com/office/drawing/2014/main" xmlns="" id="{90A39DAA-C4D6-4536-8EE6-E3F3F579017D}"/>
              </a:ext>
            </a:extLst>
          </p:cNvPr>
          <p:cNvSpPr>
            <a:spLocks noGrp="1" noChangeArrowheads="1"/>
          </p:cNvSpPr>
          <p:nvPr>
            <p:ph idx="1"/>
          </p:nvPr>
        </p:nvSpPr>
        <p:spPr>
          <a:xfrm>
            <a:off x="2152650" y="1524000"/>
            <a:ext cx="7886700" cy="4351338"/>
          </a:xfrm>
        </p:spPr>
        <p:txBody>
          <a:bodyPr/>
          <a:lstStyle/>
          <a:p>
            <a:pPr marL="514350" indent="-514350" eaLnBrk="1" hangingPunct="1">
              <a:buFontTx/>
              <a:buAutoNum type="arabicPeriod" startAt="7"/>
            </a:pPr>
            <a:r>
              <a:rPr lang="en-US" altLang="en-US" sz="2800"/>
              <a:t>All adults should be assessed at every healthcare visit for tobacco use, and those who use tobacco should be assisted and strongly advised to quit.  </a:t>
            </a:r>
          </a:p>
          <a:p>
            <a:pPr marL="514350" indent="-514350" eaLnBrk="1" hangingPunct="1">
              <a:lnSpc>
                <a:spcPct val="80000"/>
              </a:lnSpc>
              <a:buFontTx/>
              <a:buAutoNum type="arabicPeriod" startAt="7"/>
            </a:pPr>
            <a:endParaRPr lang="en-US" altLang="en-US">
              <a:ea typeface="Geneva" charset="0"/>
            </a:endParaRPr>
          </a:p>
        </p:txBody>
      </p:sp>
      <p:sp>
        <p:nvSpPr>
          <p:cNvPr id="27652" name="Title 5">
            <a:extLst>
              <a:ext uri="{FF2B5EF4-FFF2-40B4-BE49-F238E27FC236}">
                <a16:creationId xmlns:a16="http://schemas.microsoft.com/office/drawing/2014/main" xmlns="" id="{EFC119F9-FB37-4C87-B6B9-8BB237D2B25B}"/>
              </a:ext>
            </a:extLst>
          </p:cNvPr>
          <p:cNvSpPr txBox="1">
            <a:spLocks noChangeArrowheads="1"/>
          </p:cNvSpPr>
          <p:nvPr/>
        </p:nvSpPr>
        <p:spPr bwMode="auto">
          <a:xfrm>
            <a:off x="2152650" y="365126"/>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endParaRPr lang="en-US" altLang="en-US" sz="3300" b="1" dirty="0">
              <a:solidFill>
                <a:srgbClr val="002060"/>
              </a:solidFill>
              <a:latin typeface="Calibri Light" panose="020F0302020204030204" pitchFamily="34" charset="0"/>
            </a:endParaRPr>
          </a:p>
        </p:txBody>
      </p:sp>
      <p:cxnSp>
        <p:nvCxnSpPr>
          <p:cNvPr id="5" name="Straight Connector 4">
            <a:extLst>
              <a:ext uri="{FF2B5EF4-FFF2-40B4-BE49-F238E27FC236}">
                <a16:creationId xmlns:a16="http://schemas.microsoft.com/office/drawing/2014/main" xmlns="" id="{EC4BC67C-7CE8-F741-A7E4-E73DCB137BBA}"/>
              </a:ext>
            </a:extLst>
          </p:cNvPr>
          <p:cNvCxnSpPr>
            <a:cxnSpLocks/>
          </p:cNvCxnSpPr>
          <p:nvPr/>
        </p:nvCxnSpPr>
        <p:spPr>
          <a:xfrm>
            <a:off x="1524000" y="13716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338" name="Picture 2" descr="mage result for smoking cessa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60035" y="3474035"/>
            <a:ext cx="5671930" cy="29494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Alcohol on CHD</a:t>
            </a:r>
          </a:p>
        </p:txBody>
      </p:sp>
      <p:pic>
        <p:nvPicPr>
          <p:cNvPr id="15366" name="Picture 6" descr="mage result for alcohol and heart diseas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570831"/>
            <a:ext cx="4800728" cy="2984236"/>
          </a:xfrm>
          <a:prstGeom prst="rect">
            <a:avLst/>
          </a:prstGeom>
          <a:noFill/>
          <a:extLst>
            <a:ext uri="{909E8E84-426E-40DD-AFC4-6F175D3DCCD1}">
              <a14:hiddenFill xmlns:a14="http://schemas.microsoft.com/office/drawing/2010/main" xmlns="">
                <a:solidFill>
                  <a:srgbClr val="FFFFFF"/>
                </a:solidFill>
              </a14:hiddenFill>
            </a:ext>
          </a:extLst>
        </p:spPr>
      </p:pic>
      <p:pic>
        <p:nvPicPr>
          <p:cNvPr id="15368" name="Picture 8" descr="mage result for alcohol and heart disea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06533" y="2885148"/>
            <a:ext cx="5743575" cy="3152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4578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Spirits are Not Equal</a:t>
            </a:r>
          </a:p>
        </p:txBody>
      </p:sp>
      <p:pic>
        <p:nvPicPr>
          <p:cNvPr id="16386" name="Picture 2" descr="mage result for alcohol and heart diseas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4949" y="1558872"/>
            <a:ext cx="6402917" cy="4027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264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C8CDA59A-EF2D-43EC-A8D6-3B6ED42798F8}"/>
              </a:ext>
            </a:extLst>
          </p:cNvPr>
          <p:cNvSpPr>
            <a:spLocks noGrp="1" noChangeArrowheads="1"/>
          </p:cNvSpPr>
          <p:nvPr>
            <p:ph type="title"/>
          </p:nvPr>
        </p:nvSpPr>
        <p:spPr/>
        <p:txBody>
          <a:bodyPr/>
          <a:lstStyle/>
          <a:p>
            <a:pPr eaLnBrk="1" hangingPunct="1"/>
            <a:r>
              <a:rPr lang="en-US" altLang="en-US">
                <a:ea typeface="Geneva" charset="0"/>
                <a:cs typeface="Geneva" charset="0"/>
              </a:rPr>
              <a:t>Top 10 </a:t>
            </a:r>
          </a:p>
        </p:txBody>
      </p:sp>
      <p:sp>
        <p:nvSpPr>
          <p:cNvPr id="28675" name="Content Placeholder 2">
            <a:extLst>
              <a:ext uri="{FF2B5EF4-FFF2-40B4-BE49-F238E27FC236}">
                <a16:creationId xmlns:a16="http://schemas.microsoft.com/office/drawing/2014/main" xmlns="" id="{C8BE73A8-3687-49AD-85DF-E9DD3250CD04}"/>
              </a:ext>
            </a:extLst>
          </p:cNvPr>
          <p:cNvSpPr>
            <a:spLocks noGrp="1" noChangeArrowheads="1"/>
          </p:cNvSpPr>
          <p:nvPr>
            <p:ph idx="1"/>
          </p:nvPr>
        </p:nvSpPr>
        <p:spPr>
          <a:xfrm>
            <a:off x="2133601" y="1524000"/>
            <a:ext cx="7935913" cy="4953000"/>
          </a:xfrm>
        </p:spPr>
        <p:txBody>
          <a:bodyPr/>
          <a:lstStyle/>
          <a:p>
            <a:pPr marL="457200" indent="-457200">
              <a:buFont typeface="Calibri Light" panose="020F0302020204030204" pitchFamily="34" charset="0"/>
              <a:buAutoNum type="arabicPeriod" startAt="8"/>
            </a:pPr>
            <a:r>
              <a:rPr lang="en-US" altLang="en-US" sz="2800"/>
              <a:t>Aspirin should be used infrequently in the routine primary prevention of ASCVD because of lack of net benefit.</a:t>
            </a:r>
          </a:p>
        </p:txBody>
      </p:sp>
      <p:sp>
        <p:nvSpPr>
          <p:cNvPr id="28676" name="Title 5">
            <a:extLst>
              <a:ext uri="{FF2B5EF4-FFF2-40B4-BE49-F238E27FC236}">
                <a16:creationId xmlns:a16="http://schemas.microsoft.com/office/drawing/2014/main" xmlns="" id="{A68AB2D6-642B-4154-BDD6-CB614E1B3BDA}"/>
              </a:ext>
            </a:extLst>
          </p:cNvPr>
          <p:cNvSpPr txBox="1">
            <a:spLocks noChangeArrowheads="1"/>
          </p:cNvSpPr>
          <p:nvPr/>
        </p:nvSpPr>
        <p:spPr bwMode="auto">
          <a:xfrm>
            <a:off x="2152650" y="365126"/>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endParaRPr lang="en-US" altLang="en-US" sz="3300" b="1" dirty="0">
              <a:solidFill>
                <a:srgbClr val="002060"/>
              </a:solidFill>
              <a:latin typeface="Calibri Light" panose="020F0302020204030204" pitchFamily="34" charset="0"/>
            </a:endParaRPr>
          </a:p>
        </p:txBody>
      </p:sp>
      <p:cxnSp>
        <p:nvCxnSpPr>
          <p:cNvPr id="5" name="Straight Connector 4">
            <a:extLst>
              <a:ext uri="{FF2B5EF4-FFF2-40B4-BE49-F238E27FC236}">
                <a16:creationId xmlns:a16="http://schemas.microsoft.com/office/drawing/2014/main" xmlns="" id="{E1E293CC-5F8C-9041-A092-E2168F4C6317}"/>
              </a:ext>
            </a:extLst>
          </p:cNvPr>
          <p:cNvCxnSpPr>
            <a:cxnSpLocks/>
          </p:cNvCxnSpPr>
          <p:nvPr/>
        </p:nvCxnSpPr>
        <p:spPr>
          <a:xfrm>
            <a:off x="1524000" y="13716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a:extLst>
              <a:ext uri="{FF2B5EF4-FFF2-40B4-BE49-F238E27FC236}">
                <a16:creationId xmlns:a16="http://schemas.microsoft.com/office/drawing/2014/main" xmlns="" id="{9896CB8B-409C-45BD-88DA-124B52E4E28A}"/>
              </a:ext>
            </a:extLst>
          </p:cNvPr>
          <p:cNvSpPr>
            <a:spLocks noGrp="1"/>
          </p:cNvSpPr>
          <p:nvPr>
            <p:ph type="title"/>
          </p:nvPr>
        </p:nvSpPr>
        <p:spPr>
          <a:xfrm>
            <a:off x="1524000" y="152400"/>
            <a:ext cx="9144000" cy="1143000"/>
          </a:xfrm>
        </p:spPr>
        <p:txBody>
          <a:bodyPr/>
          <a:lstStyle/>
          <a:p>
            <a:r>
              <a:rPr lang="en-US" altLang="en-US" sz="4000" b="1" dirty="0">
                <a:solidFill>
                  <a:schemeClr val="tx1"/>
                </a:solidFill>
              </a:rPr>
              <a:t>Lifestyle Workgroup Critical Questions</a:t>
            </a:r>
          </a:p>
        </p:txBody>
      </p:sp>
      <p:graphicFrame>
        <p:nvGraphicFramePr>
          <p:cNvPr id="4" name="Table 3">
            <a:extLst>
              <a:ext uri="{FF2B5EF4-FFF2-40B4-BE49-F238E27FC236}">
                <a16:creationId xmlns:a16="http://schemas.microsoft.com/office/drawing/2014/main" xmlns="" id="{963D568E-A790-40C2-B949-12CE7A9F205C}"/>
              </a:ext>
            </a:extLst>
          </p:cNvPr>
          <p:cNvGraphicFramePr>
            <a:graphicFrameLocks noGrp="1"/>
          </p:cNvGraphicFramePr>
          <p:nvPr>
            <p:extLst>
              <p:ext uri="{D42A27DB-BD31-4B8C-83A1-F6EECF244321}">
                <p14:modId xmlns:p14="http://schemas.microsoft.com/office/powerpoint/2010/main" xmlns="" val="499309892"/>
              </p:ext>
            </p:extLst>
          </p:nvPr>
        </p:nvGraphicFramePr>
        <p:xfrm>
          <a:off x="1524000" y="1985964"/>
          <a:ext cx="8810625" cy="4516437"/>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xmlns="" val="20000"/>
                    </a:ext>
                  </a:extLst>
                </a:gridCol>
                <a:gridCol w="7896225">
                  <a:extLst>
                    <a:ext uri="{9D8B030D-6E8A-4147-A177-3AD203B41FA5}">
                      <a16:colId xmlns:a16="http://schemas.microsoft.com/office/drawing/2014/main" xmlns="" val="20001"/>
                    </a:ext>
                  </a:extLst>
                </a:gridCol>
              </a:tblGrid>
              <a:tr h="1560511">
                <a:tc>
                  <a:txBody>
                    <a:bodyPr/>
                    <a:lstStyle/>
                    <a:p>
                      <a:pPr marL="0" marR="0" algn="ctr">
                        <a:spcBef>
                          <a:spcPts val="600"/>
                        </a:spcBef>
                        <a:spcAft>
                          <a:spcPts val="600"/>
                        </a:spcAft>
                      </a:pPr>
                      <a:r>
                        <a:rPr lang="en-US" sz="2400" b="0" cap="all" dirty="0">
                          <a:solidFill>
                            <a:schemeClr val="tx1"/>
                          </a:solidFill>
                          <a:effectLst/>
                          <a:latin typeface="Arial" panose="020B0604020202020204" pitchFamily="34" charset="0"/>
                          <a:cs typeface="Arial" panose="020B0604020202020204" pitchFamily="34" charset="0"/>
                        </a:rPr>
                        <a:t>CQ1</a:t>
                      </a:r>
                      <a:endParaRPr lang="en-US" sz="2400" b="0" cap="all"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tabLst>
                          <a:tab pos="5857875" algn="l"/>
                        </a:tabLst>
                      </a:pPr>
                      <a:r>
                        <a:rPr lang="en-US" sz="2400" b="0" dirty="0">
                          <a:solidFill>
                            <a:schemeClr val="tx1"/>
                          </a:solidFill>
                          <a:effectLst/>
                          <a:latin typeface="Arial" panose="020B0604020202020204" pitchFamily="34" charset="0"/>
                          <a:cs typeface="Arial" panose="020B0604020202020204" pitchFamily="34" charset="0"/>
                        </a:rPr>
                        <a:t>Among adults*, what is the effect of dietary patterns and/or macronutrient composition on CVD risk factors, when compared to no treatment or to other types of interventions?</a:t>
                      </a:r>
                      <a:endParaRPr lang="en-US" sz="2400" b="0"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560511">
                <a:tc>
                  <a:txBody>
                    <a:bodyPr/>
                    <a:lstStyle/>
                    <a:p>
                      <a:pPr marL="0" marR="0" algn="ctr">
                        <a:spcBef>
                          <a:spcPts val="0"/>
                        </a:spcBef>
                        <a:spcAft>
                          <a:spcPts val="600"/>
                        </a:spcAft>
                      </a:pPr>
                      <a:r>
                        <a:rPr lang="en-US" sz="2400" b="0" cap="all" dirty="0">
                          <a:solidFill>
                            <a:schemeClr val="tx1"/>
                          </a:solidFill>
                          <a:effectLst/>
                          <a:latin typeface="Arial" panose="020B0604020202020204" pitchFamily="34" charset="0"/>
                          <a:cs typeface="Arial" panose="020B0604020202020204" pitchFamily="34" charset="0"/>
                        </a:rPr>
                        <a:t>CQ2</a:t>
                      </a:r>
                      <a:endParaRPr lang="en-US" sz="2400" b="0" cap="all"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600"/>
                        </a:spcAft>
                        <a:tabLst>
                          <a:tab pos="5857875" algn="l"/>
                        </a:tabLst>
                      </a:pPr>
                      <a:r>
                        <a:rPr lang="en-US" sz="2400" b="0" dirty="0">
                          <a:solidFill>
                            <a:schemeClr val="tx1"/>
                          </a:solidFill>
                          <a:effectLst/>
                          <a:latin typeface="Arial" panose="020B0604020202020204" pitchFamily="34" charset="0"/>
                          <a:cs typeface="Arial" panose="020B0604020202020204" pitchFamily="34" charset="0"/>
                        </a:rPr>
                        <a:t>Among adults, what is the effect of dietary intake of sodium and potassium on CVD risk factors and outcomes, when compared with no treatment or with other types of interventions?</a:t>
                      </a:r>
                      <a:endParaRPr lang="en-US" sz="2400" b="0"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395415">
                <a:tc>
                  <a:txBody>
                    <a:bodyPr/>
                    <a:lstStyle/>
                    <a:p>
                      <a:pPr marL="0" marR="0" algn="ctr">
                        <a:spcBef>
                          <a:spcPts val="0"/>
                        </a:spcBef>
                        <a:spcAft>
                          <a:spcPts val="600"/>
                        </a:spcAft>
                      </a:pPr>
                      <a:r>
                        <a:rPr lang="en-US" sz="2400" b="0" cap="all" dirty="0">
                          <a:solidFill>
                            <a:schemeClr val="tx1"/>
                          </a:solidFill>
                          <a:effectLst/>
                          <a:latin typeface="Arial" panose="020B0604020202020204" pitchFamily="34" charset="0"/>
                          <a:cs typeface="Arial" panose="020B0604020202020204" pitchFamily="34" charset="0"/>
                        </a:rPr>
                        <a:t>CQ3</a:t>
                      </a:r>
                      <a:endParaRPr lang="en-US" sz="2400" b="0" cap="all"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600"/>
                        </a:spcAft>
                        <a:tabLst>
                          <a:tab pos="5857875" algn="l"/>
                        </a:tabLst>
                      </a:pPr>
                      <a:r>
                        <a:rPr lang="en-US" sz="2400" b="0" dirty="0">
                          <a:solidFill>
                            <a:schemeClr val="tx1"/>
                          </a:solidFill>
                          <a:effectLst/>
                          <a:latin typeface="Arial" panose="020B0604020202020204" pitchFamily="34" charset="0"/>
                          <a:cs typeface="Arial" panose="020B0604020202020204" pitchFamily="34" charset="0"/>
                        </a:rPr>
                        <a:t>Among adults, what is the effect of physical activity on blood pressure and lipids when compared with no treatment, or with other types of interventions?</a:t>
                      </a:r>
                      <a:endParaRPr lang="en-US" sz="2400" b="0" dirty="0">
                        <a:solidFill>
                          <a:schemeClr val="tx1"/>
                        </a:solidFill>
                        <a:effectLst/>
                        <a:latin typeface="Arial" panose="020B0604020202020204" pitchFamily="34" charset="0"/>
                        <a:ea typeface="Times New Roman"/>
                        <a:cs typeface="Arial" panose="020B0604020202020204" pitchFamily="34" charset="0"/>
                      </a:endParaRPr>
                    </a:p>
                  </a:txBody>
                  <a:tcPr marL="73027" marR="73027" marT="27300" marB="273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0257" name="TextBox 1">
            <a:extLst>
              <a:ext uri="{FF2B5EF4-FFF2-40B4-BE49-F238E27FC236}">
                <a16:creationId xmlns:a16="http://schemas.microsoft.com/office/drawing/2014/main" xmlns="" id="{0944E698-C644-400F-AE99-C98E6AE687FD}"/>
              </a:ext>
            </a:extLst>
          </p:cNvPr>
          <p:cNvSpPr txBox="1">
            <a:spLocks noChangeArrowheads="1"/>
          </p:cNvSpPr>
          <p:nvPr/>
        </p:nvSpPr>
        <p:spPr bwMode="auto">
          <a:xfrm>
            <a:off x="2286000" y="5638801"/>
            <a:ext cx="7391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cs typeface="Geneva" charset="0"/>
              </a:defRPr>
            </a:lvl1pPr>
            <a:lvl2pPr marL="742950" indent="-285750" eaLnBrk="0" hangingPunct="0">
              <a:spcBef>
                <a:spcPct val="20000"/>
              </a:spcBef>
              <a:buChar char="–"/>
              <a:defRPr sz="2800">
                <a:solidFill>
                  <a:schemeClr val="tx1"/>
                </a:solidFill>
                <a:latin typeface="Calibri" panose="020F0502020204030204" pitchFamily="34" charset="0"/>
                <a:ea typeface="Geneva" charset="0"/>
                <a:cs typeface="Geneva" charset="0"/>
              </a:defRPr>
            </a:lvl2pPr>
            <a:lvl3pPr marL="1143000" indent="-228600" eaLnBrk="0" hangingPunct="0">
              <a:spcBef>
                <a:spcPct val="20000"/>
              </a:spcBef>
              <a:buChar char="•"/>
              <a:defRPr sz="2400">
                <a:solidFill>
                  <a:schemeClr val="tx1"/>
                </a:solidFill>
                <a:latin typeface="Calibri" panose="020F0502020204030204" pitchFamily="34" charset="0"/>
                <a:ea typeface="Geneva" charset="0"/>
                <a:cs typeface="Geneva" charset="0"/>
              </a:defRPr>
            </a:lvl3pPr>
            <a:lvl4pPr marL="1600200" indent="-228600" eaLnBrk="0" hangingPunct="0">
              <a:spcBef>
                <a:spcPct val="20000"/>
              </a:spcBef>
              <a:buChar char="–"/>
              <a:defRPr sz="2000">
                <a:solidFill>
                  <a:schemeClr val="tx1"/>
                </a:solidFill>
                <a:latin typeface="Calibri" panose="020F0502020204030204" pitchFamily="34" charset="0"/>
                <a:ea typeface="Geneva" charset="0"/>
                <a:cs typeface="Geneva" charset="0"/>
              </a:defRPr>
            </a:lvl4pPr>
            <a:lvl5pPr marL="2057400" indent="-228600" eaLnBrk="0" hangingPunct="0">
              <a:spcBef>
                <a:spcPct val="20000"/>
              </a:spcBef>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Geneva" charset="0"/>
                <a:cs typeface="Geneva" charset="0"/>
              </a:defRPr>
            </a:lvl9pPr>
          </a:lstStyle>
          <a:p>
            <a:pPr eaLnBrk="1" fontAlgn="base" hangingPunct="1">
              <a:spcBef>
                <a:spcPct val="0"/>
              </a:spcBef>
              <a:spcAft>
                <a:spcPct val="0"/>
              </a:spcAft>
              <a:buNone/>
            </a:pPr>
            <a:r>
              <a:rPr lang="en-US" altLang="en-US" sz="1800">
                <a:solidFill>
                  <a:srgbClr val="000000"/>
                </a:solidFill>
                <a:latin typeface="Arial" panose="020B0604020202020204" pitchFamily="34" charset="0"/>
              </a:rPr>
              <a:t>*Those ≥18 years of age and &lt;80 years of age.</a:t>
            </a:r>
          </a:p>
          <a:p>
            <a:pPr eaLnBrk="1" fontAlgn="base" hangingPunct="1">
              <a:spcBef>
                <a:spcPct val="0"/>
              </a:spcBef>
              <a:spcAft>
                <a:spcPct val="0"/>
              </a:spcAft>
              <a:buNone/>
            </a:pPr>
            <a:endParaRPr lang="en-US" altLang="en-US" sz="1800">
              <a:solidFill>
                <a:srgbClr val="000000"/>
              </a:solidFill>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400" b="1" dirty="0"/>
              <a:t>Thank you</a:t>
            </a:r>
          </a:p>
        </p:txBody>
      </p:sp>
      <p:sp>
        <p:nvSpPr>
          <p:cNvPr id="8" name="AutoShape 2" descr="mage result for namaste"/>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152895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atic.caloriecount.about.com/newsletter/full/newsletter_1595647_c7c6b5f435e5c3110978b8925b42b67e.jpg">
            <a:extLst>
              <a:ext uri="{FF2B5EF4-FFF2-40B4-BE49-F238E27FC236}">
                <a16:creationId xmlns:a16="http://schemas.microsoft.com/office/drawing/2014/main" xmlns="" id="{957CBE9D-9820-44AD-BD3B-E0DDC12C610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05600" y="1524000"/>
            <a:ext cx="3810000" cy="3200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3315" name="Title 3">
            <a:extLst>
              <a:ext uri="{FF2B5EF4-FFF2-40B4-BE49-F238E27FC236}">
                <a16:creationId xmlns:a16="http://schemas.microsoft.com/office/drawing/2014/main" xmlns="" id="{5686C692-2D56-471E-8D51-E79C94F71E15}"/>
              </a:ext>
            </a:extLst>
          </p:cNvPr>
          <p:cNvSpPr>
            <a:spLocks noGrp="1"/>
          </p:cNvSpPr>
          <p:nvPr>
            <p:ph type="title"/>
          </p:nvPr>
        </p:nvSpPr>
        <p:spPr>
          <a:xfrm>
            <a:off x="1524000" y="76200"/>
            <a:ext cx="9144000" cy="1143000"/>
          </a:xfrm>
        </p:spPr>
        <p:txBody>
          <a:bodyPr/>
          <a:lstStyle/>
          <a:p>
            <a:r>
              <a:rPr lang="en-US" altLang="en-US" sz="4000" b="1" dirty="0">
                <a:solidFill>
                  <a:schemeClr val="tx1"/>
                </a:solidFill>
              </a:rPr>
              <a:t>Lifestyle Topics: Dietary Patterns</a:t>
            </a:r>
          </a:p>
        </p:txBody>
      </p:sp>
      <p:sp>
        <p:nvSpPr>
          <p:cNvPr id="2" name="Content Placeholder 1">
            <a:extLst>
              <a:ext uri="{FF2B5EF4-FFF2-40B4-BE49-F238E27FC236}">
                <a16:creationId xmlns:a16="http://schemas.microsoft.com/office/drawing/2014/main" xmlns="" id="{3D6D2125-C511-4632-946A-B2E7506431A0}"/>
              </a:ext>
            </a:extLst>
          </p:cNvPr>
          <p:cNvSpPr>
            <a:spLocks noGrp="1"/>
          </p:cNvSpPr>
          <p:nvPr>
            <p:ph idx="1"/>
          </p:nvPr>
        </p:nvSpPr>
        <p:spPr>
          <a:xfrm>
            <a:off x="1828800" y="1371600"/>
            <a:ext cx="8077200" cy="4114800"/>
          </a:xfrm>
        </p:spPr>
        <p:txBody>
          <a:bodyPr>
            <a:normAutofit/>
          </a:bodyPr>
          <a:lstStyle/>
          <a:p>
            <a:pPr>
              <a:defRPr/>
            </a:pPr>
            <a:r>
              <a:rPr lang="en-US" sz="2600" dirty="0">
                <a:latin typeface="Arial" panose="020B0604020202020204" pitchFamily="34" charset="0"/>
                <a:ea typeface="ＭＳ Ｐゴシック" charset="0"/>
                <a:cs typeface="Arial" panose="020B0604020202020204" pitchFamily="34" charset="0"/>
              </a:rPr>
              <a:t>Mediterranean Diet</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rPr>
              <a:t>BP and lipids</a:t>
            </a:r>
          </a:p>
          <a:p>
            <a:pPr>
              <a:defRPr/>
            </a:pPr>
            <a:r>
              <a:rPr lang="en-US" sz="2600" dirty="0">
                <a:latin typeface="Arial" panose="020B0604020202020204" pitchFamily="34" charset="0"/>
                <a:ea typeface="ＭＳ Ｐゴシック" charset="0"/>
                <a:cs typeface="Arial" panose="020B0604020202020204" pitchFamily="34" charset="0"/>
              </a:rPr>
              <a:t>DASH and DASH variations</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rPr>
              <a:t>BP and lipids, </a:t>
            </a:r>
          </a:p>
          <a:p>
            <a:pPr marL="457200" lvl="1" indent="0">
              <a:buNone/>
              <a:defRPr/>
            </a:pPr>
            <a:r>
              <a:rPr lang="en-US" sz="2600" dirty="0">
                <a:latin typeface="Arial" panose="020B0604020202020204" pitchFamily="34" charset="0"/>
                <a:cs typeface="Arial" panose="020B0604020202020204" pitchFamily="34" charset="0"/>
              </a:rPr>
              <a:t>   and in subpopulations</a:t>
            </a:r>
          </a:p>
          <a:p>
            <a:pPr>
              <a:defRPr/>
            </a:pPr>
            <a:r>
              <a:rPr lang="en-US" sz="2600" dirty="0">
                <a:latin typeface="Arial" panose="020B0604020202020204" pitchFamily="34" charset="0"/>
                <a:ea typeface="ＭＳ Ｐゴシック" charset="0"/>
                <a:cs typeface="Arial" panose="020B0604020202020204" pitchFamily="34" charset="0"/>
              </a:rPr>
              <a:t>High- vs. Low-Glycemic Diets</a:t>
            </a:r>
          </a:p>
          <a:p>
            <a:pPr lvl="1">
              <a:buFont typeface="Arial" panose="020B0604020202020204" pitchFamily="34" charset="0"/>
              <a:buChar char="•"/>
              <a:defRPr/>
            </a:pPr>
            <a:r>
              <a:rPr lang="en-US" sz="2600" dirty="0">
                <a:latin typeface="Arial" panose="020B0604020202020204" pitchFamily="34" charset="0"/>
                <a:cs typeface="Arial" panose="020B0604020202020204" pitchFamily="34" charset="0"/>
              </a:rPr>
              <a:t>BP and lipids</a:t>
            </a:r>
          </a:p>
          <a:p>
            <a:pPr>
              <a:defRPr/>
            </a:pPr>
            <a:endParaRPr lang="en-US" sz="4000" dirty="0">
              <a:ea typeface="ＭＳ Ｐゴシック"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xmlns="" id="{937FAE73-2E49-4799-AFF1-6C837ECB1913}"/>
              </a:ext>
            </a:extLst>
          </p:cNvPr>
          <p:cNvSpPr>
            <a:spLocks noGrp="1"/>
          </p:cNvSpPr>
          <p:nvPr>
            <p:ph type="title"/>
          </p:nvPr>
        </p:nvSpPr>
        <p:spPr>
          <a:xfrm>
            <a:off x="1524000" y="76200"/>
            <a:ext cx="9144000" cy="1143000"/>
          </a:xfrm>
        </p:spPr>
        <p:txBody>
          <a:bodyPr/>
          <a:lstStyle/>
          <a:p>
            <a:r>
              <a:rPr lang="en-US" altLang="en-US" sz="4000" b="1" dirty="0">
                <a:solidFill>
                  <a:schemeClr val="tx1"/>
                </a:solidFill>
              </a:rPr>
              <a:t>Mediterranean-Style Dietary Pattern Description</a:t>
            </a:r>
          </a:p>
        </p:txBody>
      </p:sp>
      <p:sp>
        <p:nvSpPr>
          <p:cNvPr id="15363" name="Content Placeholder 5">
            <a:extLst>
              <a:ext uri="{FF2B5EF4-FFF2-40B4-BE49-F238E27FC236}">
                <a16:creationId xmlns:a16="http://schemas.microsoft.com/office/drawing/2014/main" xmlns="" id="{6763054D-70D4-4D22-B9CC-4CFE13734237}"/>
              </a:ext>
            </a:extLst>
          </p:cNvPr>
          <p:cNvSpPr>
            <a:spLocks noGrp="1"/>
          </p:cNvSpPr>
          <p:nvPr>
            <p:ph idx="1"/>
          </p:nvPr>
        </p:nvSpPr>
        <p:spPr>
          <a:xfrm>
            <a:off x="2319866" y="1219200"/>
            <a:ext cx="7924800" cy="5257800"/>
          </a:xfrm>
        </p:spPr>
        <p:txBody>
          <a:bodyPr/>
          <a:lstStyle/>
          <a:p>
            <a:pPr>
              <a:spcBef>
                <a:spcPct val="0"/>
              </a:spcBef>
            </a:pPr>
            <a:endParaRPr lang="en-US" altLang="en-US" sz="2400" dirty="0">
              <a:latin typeface="Arial" panose="020B0604020202020204" pitchFamily="34" charset="0"/>
              <a:cs typeface="Arial" panose="020B0604020202020204" pitchFamily="34" charset="0"/>
            </a:endParaRPr>
          </a:p>
          <a:p>
            <a:pPr>
              <a:spcBef>
                <a:spcPct val="0"/>
              </a:spcBef>
            </a:pPr>
            <a:r>
              <a:rPr lang="en-US" altLang="en-US" sz="2400" dirty="0">
                <a:latin typeface="Arial" panose="020B0604020202020204" pitchFamily="34" charset="0"/>
                <a:cs typeface="Arial" panose="020B0604020202020204" pitchFamily="34" charset="0"/>
              </a:rPr>
              <a:t>There is no uniform definition of the Mediterranean-style dietary pattern diet in the randomized trials and cohort studies examined. </a:t>
            </a:r>
          </a:p>
          <a:p>
            <a:pPr>
              <a:spcBef>
                <a:spcPct val="0"/>
              </a:spcBef>
            </a:pPr>
            <a:r>
              <a:rPr lang="en-US" altLang="en-US" sz="2400" dirty="0">
                <a:latin typeface="Arial" panose="020B0604020202020204" pitchFamily="34" charset="0"/>
                <a:cs typeface="Arial" panose="020B0604020202020204" pitchFamily="34" charset="0"/>
              </a:rPr>
              <a:t>The most common features in these studies were diets that were:  </a:t>
            </a:r>
          </a:p>
          <a:p>
            <a:pPr lvl="1">
              <a:spcBef>
                <a:spcPct val="0"/>
              </a:spcBef>
              <a:buFont typeface="Arial" panose="020B0604020202020204" pitchFamily="34" charset="0"/>
              <a:buChar char="•"/>
            </a:pPr>
            <a:r>
              <a:rPr lang="en-US" altLang="en-US" sz="2400" dirty="0">
                <a:latin typeface="Arial" panose="020B0604020202020204" pitchFamily="34" charset="0"/>
                <a:ea typeface="Geneva" charset="0"/>
                <a:cs typeface="Arial" panose="020B0604020202020204" pitchFamily="34" charset="0"/>
                <a:sym typeface="Symbol" panose="05050102010706020507" pitchFamily="18" charset="2"/>
              </a:rPr>
              <a:t>high</a:t>
            </a:r>
            <a:r>
              <a:rPr lang="en-US" altLang="en-US" sz="2400" dirty="0">
                <a:latin typeface="Arial" panose="020B0604020202020204" pitchFamily="34" charset="0"/>
                <a:ea typeface="Geneva" charset="0"/>
                <a:cs typeface="Arial" panose="020B0604020202020204" pitchFamily="34" charset="0"/>
              </a:rPr>
              <a:t> in fruits (particularly fresh) and vegetables (emphasizing root and green varieties)</a:t>
            </a:r>
          </a:p>
          <a:p>
            <a:pPr lvl="1">
              <a:spcBef>
                <a:spcPct val="0"/>
              </a:spcBef>
              <a:buFont typeface="Arial" panose="020B0604020202020204" pitchFamily="34" charset="0"/>
              <a:buChar char="•"/>
            </a:pPr>
            <a:r>
              <a:rPr lang="en-US" altLang="en-US" sz="2400" dirty="0">
                <a:latin typeface="Arial" panose="020B0604020202020204" pitchFamily="34" charset="0"/>
                <a:ea typeface="Geneva" charset="0"/>
                <a:cs typeface="Arial" panose="020B0604020202020204" pitchFamily="34" charset="0"/>
                <a:sym typeface="Symbol" panose="05050102010706020507" pitchFamily="18" charset="2"/>
              </a:rPr>
              <a:t>high in </a:t>
            </a:r>
            <a:r>
              <a:rPr lang="en-US" altLang="en-US" sz="2400" dirty="0">
                <a:latin typeface="Arial" panose="020B0604020202020204" pitchFamily="34" charset="0"/>
                <a:ea typeface="Geneva" charset="0"/>
                <a:cs typeface="Arial" panose="020B0604020202020204" pitchFamily="34" charset="0"/>
              </a:rPr>
              <a:t>whole grains (cereals, breads, rice, or pasta)</a:t>
            </a:r>
          </a:p>
          <a:p>
            <a:pPr lvl="1">
              <a:spcBef>
                <a:spcPct val="0"/>
              </a:spcBef>
              <a:buFont typeface="Arial" panose="020B0604020202020204" pitchFamily="34" charset="0"/>
              <a:buChar char="•"/>
            </a:pPr>
            <a:r>
              <a:rPr lang="en-US" altLang="en-US" sz="2400" dirty="0">
                <a:latin typeface="Arial" panose="020B0604020202020204" pitchFamily="34" charset="0"/>
                <a:ea typeface="Geneva" charset="0"/>
                <a:cs typeface="Arial" panose="020B0604020202020204" pitchFamily="34" charset="0"/>
              </a:rPr>
              <a:t>fatty fish (rich in omega–3 fatty acids) </a:t>
            </a:r>
          </a:p>
          <a:p>
            <a:pPr lvl="1">
              <a:spcBef>
                <a:spcPct val="0"/>
              </a:spcBef>
              <a:buFont typeface="Arial" panose="020B0604020202020204" pitchFamily="34" charset="0"/>
              <a:buChar char="•"/>
            </a:pPr>
            <a:r>
              <a:rPr lang="en-US" altLang="en-US" sz="2400" dirty="0">
                <a:latin typeface="Arial" panose="020B0604020202020204" pitchFamily="34" charset="0"/>
                <a:ea typeface="Geneva" charset="0"/>
                <a:cs typeface="Arial" panose="020B0604020202020204" pitchFamily="34" charset="0"/>
                <a:sym typeface="Symbol" panose="05050102010706020507" pitchFamily="18" charset="2"/>
              </a:rPr>
              <a:t>low</a:t>
            </a:r>
            <a:r>
              <a:rPr lang="en-US" altLang="en-US" sz="2400" dirty="0">
                <a:latin typeface="Arial" panose="020B0604020202020204" pitchFamily="34" charset="0"/>
                <a:ea typeface="Geneva" charset="0"/>
                <a:cs typeface="Arial" panose="020B0604020202020204" pitchFamily="34" charset="0"/>
              </a:rPr>
              <a:t> in red meat (and emphasizing lean meats); substituted lower-fat or fat-free dairy products for higher-fat dairy foods</a:t>
            </a:r>
          </a:p>
          <a:p>
            <a:pPr lvl="1">
              <a:buFont typeface="Arial" panose="020B0604020202020204" pitchFamily="34" charset="0"/>
              <a:buChar char="•"/>
            </a:pPr>
            <a:endParaRPr lang="en-US" altLang="en-US" sz="2600" dirty="0">
              <a:latin typeface="Arial" panose="020B0604020202020204" pitchFamily="34" charset="0"/>
              <a:ea typeface="Geneva" charset="0"/>
              <a:cs typeface="Arial" panose="020B0604020202020204" pitchFamily="34" charset="0"/>
            </a:endParaRPr>
          </a:p>
          <a:p>
            <a:pPr>
              <a:buFontTx/>
              <a:buNone/>
            </a:pPr>
            <a:endParaRPr lang="en-US" altLang="en-US" dirty="0"/>
          </a:p>
          <a:p>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xmlns="" id="{D2330758-F676-4C9A-B71E-7B66166A0953}"/>
              </a:ext>
            </a:extLst>
          </p:cNvPr>
          <p:cNvSpPr>
            <a:spLocks noGrp="1"/>
          </p:cNvSpPr>
          <p:nvPr>
            <p:ph type="title"/>
          </p:nvPr>
        </p:nvSpPr>
        <p:spPr>
          <a:xfrm>
            <a:off x="1524000" y="76200"/>
            <a:ext cx="9144000" cy="838200"/>
          </a:xfrm>
        </p:spPr>
        <p:txBody>
          <a:bodyPr/>
          <a:lstStyle/>
          <a:p>
            <a:r>
              <a:rPr lang="en-US" altLang="en-US" sz="4000" b="1" dirty="0">
                <a:solidFill>
                  <a:schemeClr val="accent2"/>
                </a:solidFill>
              </a:rPr>
              <a:t/>
            </a:r>
            <a:br>
              <a:rPr lang="en-US" altLang="en-US" sz="4000" b="1" dirty="0">
                <a:solidFill>
                  <a:schemeClr val="accent2"/>
                </a:solidFill>
              </a:rPr>
            </a:br>
            <a:r>
              <a:rPr lang="en-US" altLang="en-US" sz="4000" b="1" dirty="0">
                <a:solidFill>
                  <a:schemeClr val="tx1"/>
                </a:solidFill>
              </a:rPr>
              <a:t>Mediterranean-Style Dietary Pattern Description (cont.)</a:t>
            </a:r>
          </a:p>
        </p:txBody>
      </p:sp>
      <p:sp>
        <p:nvSpPr>
          <p:cNvPr id="16387" name="Content Placeholder 5">
            <a:extLst>
              <a:ext uri="{FF2B5EF4-FFF2-40B4-BE49-F238E27FC236}">
                <a16:creationId xmlns:a16="http://schemas.microsoft.com/office/drawing/2014/main" xmlns="" id="{C3F06D0C-B87F-418A-A397-7298865BC886}"/>
              </a:ext>
            </a:extLst>
          </p:cNvPr>
          <p:cNvSpPr>
            <a:spLocks noGrp="1"/>
          </p:cNvSpPr>
          <p:nvPr>
            <p:ph idx="1"/>
          </p:nvPr>
        </p:nvSpPr>
        <p:spPr>
          <a:xfrm>
            <a:off x="1752600" y="1879599"/>
            <a:ext cx="8915400" cy="4402667"/>
          </a:xfrm>
        </p:spPr>
        <p:txBody>
          <a:bodyPr>
            <a:normAutofit lnSpcReduction="10000"/>
          </a:bodyPr>
          <a:lstStyle/>
          <a:p>
            <a:pPr marL="400050" lvl="2" indent="0">
              <a:spcBef>
                <a:spcPts val="0"/>
              </a:spcBef>
              <a:buNone/>
              <a:defRPr/>
            </a:pPr>
            <a:endParaRPr lang="en-US" altLang="en-US" sz="2600" dirty="0">
              <a:latin typeface="Arial" panose="020B0604020202020204" pitchFamily="34" charset="0"/>
              <a:ea typeface="Geneva" charset="0"/>
              <a:cs typeface="Arial" panose="020B0604020202020204" pitchFamily="34" charset="0"/>
            </a:endParaRPr>
          </a:p>
          <a:p>
            <a:pPr marL="857250" lvl="2" indent="-457200">
              <a:spcBef>
                <a:spcPts val="0"/>
              </a:spcBef>
              <a:defRPr/>
            </a:pPr>
            <a:r>
              <a:rPr lang="en-US" altLang="en-US" sz="2600" dirty="0">
                <a:latin typeface="Arial" panose="020B0604020202020204" pitchFamily="34" charset="0"/>
                <a:ea typeface="Geneva" charset="0"/>
                <a:cs typeface="Arial" panose="020B0604020202020204" pitchFamily="34" charset="0"/>
              </a:rPr>
              <a:t>used oils (olive or canola), nuts (walnuts, almonds, or hazelnuts), or margarines blended with rapeseed or flaxseed oils in lieu of butter and other fats</a:t>
            </a:r>
          </a:p>
          <a:p>
            <a:pPr>
              <a:spcBef>
                <a:spcPts val="0"/>
              </a:spcBef>
              <a:defRPr/>
            </a:pPr>
            <a:r>
              <a:rPr lang="en-US" altLang="en-US" sz="2600" dirty="0">
                <a:latin typeface="Arial" panose="020B0604020202020204" pitchFamily="34" charset="0"/>
                <a:ea typeface="ＭＳ Ｐゴシック" pitchFamily="34" charset="-128"/>
                <a:cs typeface="Arial" panose="020B0604020202020204" pitchFamily="34" charset="0"/>
              </a:rPr>
              <a:t>The Mediterranean-style dietary patterns examined tended to be: </a:t>
            </a:r>
          </a:p>
          <a:p>
            <a:pPr lvl="1">
              <a:spcBef>
                <a:spcPts val="0"/>
              </a:spcBef>
              <a:buFont typeface="Arial" panose="020B0604020202020204" pitchFamily="34" charset="0"/>
              <a:buChar char="•"/>
              <a:defRPr/>
            </a:pPr>
            <a:r>
              <a:rPr lang="en-US" altLang="en-US" sz="2600" dirty="0">
                <a:latin typeface="Arial" panose="020B0604020202020204" pitchFamily="34" charset="0"/>
                <a:ea typeface="Geneva" charset="0"/>
                <a:cs typeface="Arial" panose="020B0604020202020204" pitchFamily="34" charset="0"/>
              </a:rPr>
              <a:t>moderate in total fat (32%–35% of total calories)</a:t>
            </a:r>
          </a:p>
          <a:p>
            <a:pPr lvl="1">
              <a:spcBef>
                <a:spcPts val="0"/>
              </a:spcBef>
              <a:buFont typeface="Arial" panose="020B0604020202020204" pitchFamily="34" charset="0"/>
              <a:buChar char="•"/>
              <a:defRPr/>
            </a:pPr>
            <a:r>
              <a:rPr lang="en-US" altLang="en-US" sz="2600" dirty="0">
                <a:latin typeface="Arial" panose="020B0604020202020204" pitchFamily="34" charset="0"/>
                <a:ea typeface="Geneva" charset="0"/>
                <a:cs typeface="Arial" panose="020B0604020202020204" pitchFamily="34" charset="0"/>
              </a:rPr>
              <a:t>relatively low in saturated fat (9%–10% of total calories)</a:t>
            </a:r>
          </a:p>
          <a:p>
            <a:pPr lvl="1">
              <a:spcBef>
                <a:spcPts val="0"/>
              </a:spcBef>
              <a:buFont typeface="Arial" panose="020B0604020202020204" pitchFamily="34" charset="0"/>
              <a:buChar char="•"/>
              <a:defRPr/>
            </a:pPr>
            <a:r>
              <a:rPr lang="en-US" altLang="en-US" sz="2600" dirty="0">
                <a:latin typeface="Arial" panose="020B0604020202020204" pitchFamily="34" charset="0"/>
                <a:ea typeface="Geneva" charset="0"/>
                <a:cs typeface="Arial" panose="020B0604020202020204" pitchFamily="34" charset="0"/>
              </a:rPr>
              <a:t>high in fiber (27–37g/day)</a:t>
            </a:r>
          </a:p>
          <a:p>
            <a:pPr lvl="1">
              <a:spcBef>
                <a:spcPts val="0"/>
              </a:spcBef>
              <a:buFont typeface="Arial" panose="020B0604020202020204" pitchFamily="34" charset="0"/>
              <a:buChar char="•"/>
              <a:defRPr/>
            </a:pPr>
            <a:r>
              <a:rPr lang="en-US" altLang="en-US" sz="2600" dirty="0">
                <a:latin typeface="Arial" panose="020B0604020202020204" pitchFamily="34" charset="0"/>
                <a:ea typeface="Geneva" charset="0"/>
                <a:cs typeface="Arial" panose="020B0604020202020204" pitchFamily="34" charset="0"/>
              </a:rPr>
              <a:t>high in PUFA</a:t>
            </a:r>
          </a:p>
          <a:p>
            <a:pPr lvl="2">
              <a:spcBef>
                <a:spcPts val="0"/>
              </a:spcBef>
              <a:defRPr/>
            </a:pPr>
            <a:r>
              <a:rPr lang="en-US" altLang="en-US" sz="2600" dirty="0">
                <a:latin typeface="Arial" panose="020B0604020202020204" pitchFamily="34" charset="0"/>
                <a:ea typeface="Geneva" charset="0"/>
                <a:cs typeface="Arial" panose="020B0604020202020204" pitchFamily="34" charset="0"/>
              </a:rPr>
              <a:t>particularly omega–3s</a:t>
            </a:r>
          </a:p>
          <a:p>
            <a:pPr>
              <a:spcBef>
                <a:spcPts val="0"/>
              </a:spcBef>
              <a:buNone/>
              <a:defRPr/>
            </a:pPr>
            <a:endParaRPr lang="en-US" altLang="en-US" sz="4800" dirty="0">
              <a:ea typeface="ＭＳ Ｐゴシック" pitchFamily="34" charset="-128"/>
            </a:endParaRPr>
          </a:p>
          <a:p>
            <a:pPr>
              <a:defRPr/>
            </a:pPr>
            <a:endParaRPr lang="en-US" altLang="en-US" dirty="0">
              <a:ea typeface="ＭＳ Ｐゴシック" pitchFamily="34" charset="-128"/>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xmlns="" id="{0E42E86A-2D02-40F2-B7C4-D31C518F7F62}"/>
              </a:ext>
            </a:extLst>
          </p:cNvPr>
          <p:cNvSpPr>
            <a:spLocks noGrp="1"/>
          </p:cNvSpPr>
          <p:nvPr>
            <p:ph type="title"/>
          </p:nvPr>
        </p:nvSpPr>
        <p:spPr>
          <a:xfrm>
            <a:off x="1524000" y="228600"/>
            <a:ext cx="9144000" cy="846138"/>
          </a:xfrm>
        </p:spPr>
        <p:txBody>
          <a:bodyPr/>
          <a:lstStyle/>
          <a:p>
            <a:r>
              <a:rPr lang="en-US" altLang="en-US" sz="4000" b="1" dirty="0">
                <a:solidFill>
                  <a:schemeClr val="tx1"/>
                </a:solidFill>
              </a:rPr>
              <a:t>Mediterranean Diet and BP</a:t>
            </a:r>
          </a:p>
        </p:txBody>
      </p:sp>
      <p:sp>
        <p:nvSpPr>
          <p:cNvPr id="2" name="Content Placeholder 1">
            <a:extLst>
              <a:ext uri="{FF2B5EF4-FFF2-40B4-BE49-F238E27FC236}">
                <a16:creationId xmlns:a16="http://schemas.microsoft.com/office/drawing/2014/main" xmlns="" id="{71DB47C6-C255-437E-AAD0-1C3808BFCD11}"/>
              </a:ext>
            </a:extLst>
          </p:cNvPr>
          <p:cNvSpPr>
            <a:spLocks noGrp="1"/>
          </p:cNvSpPr>
          <p:nvPr>
            <p:ph idx="1"/>
          </p:nvPr>
        </p:nvSpPr>
        <p:spPr>
          <a:xfrm>
            <a:off x="1905000" y="1066801"/>
            <a:ext cx="8305800" cy="4729163"/>
          </a:xfrm>
        </p:spPr>
        <p:txBody>
          <a:bodyPr>
            <a:normAutofit fontScale="92500" lnSpcReduction="10000"/>
          </a:bodyPr>
          <a:lstStyle/>
          <a:p>
            <a:pPr>
              <a:defRPr/>
            </a:pPr>
            <a:r>
              <a:rPr lang="en-US" sz="2600" dirty="0">
                <a:latin typeface="Arial" panose="020B0604020202020204" pitchFamily="34" charset="0"/>
                <a:ea typeface="ＭＳ Ｐゴシック" charset="0"/>
                <a:cs typeface="Arial" panose="020B0604020202020204" pitchFamily="34" charset="0"/>
              </a:rPr>
              <a:t>Counseling to eat a Mediterranean-style dietary pattern compared to minimal advice to consume a low-fat dietary pattern, in free-living middle-aged or older adults (with type 2 diabetes mellitus or at least 3 CVD risk factors):</a:t>
            </a:r>
          </a:p>
          <a:p>
            <a:pPr>
              <a:buFontTx/>
              <a:buNone/>
              <a:defRPr/>
            </a:pPr>
            <a:r>
              <a:rPr lang="en-US" sz="2600" dirty="0">
                <a:latin typeface="Arial" panose="020B0604020202020204" pitchFamily="34" charset="0"/>
                <a:ea typeface="ＭＳ Ｐゴシック" charset="0"/>
                <a:cs typeface="Arial" panose="020B0604020202020204" pitchFamily="34" charset="0"/>
              </a:rPr>
              <a:t>		</a:t>
            </a:r>
            <a:r>
              <a:rPr lang="en-US" sz="2600" dirty="0">
                <a:latin typeface="Arial" panose="020B0604020202020204" pitchFamily="34" charset="0"/>
                <a:ea typeface="ＭＳ Ｐゴシック" charset="0"/>
                <a:cs typeface="Arial" panose="020B0604020202020204" pitchFamily="34" charset="0"/>
                <a:sym typeface="Symbol"/>
              </a:rPr>
              <a:t></a:t>
            </a:r>
            <a:r>
              <a:rPr lang="en-US" sz="2600" dirty="0">
                <a:latin typeface="Arial" panose="020B0604020202020204" pitchFamily="34" charset="0"/>
                <a:ea typeface="ＭＳ Ｐゴシック" charset="0"/>
                <a:cs typeface="Arial" panose="020B0604020202020204" pitchFamily="34" charset="0"/>
              </a:rPr>
              <a:t>BP by 6–7/2–3 mm Hg</a:t>
            </a:r>
          </a:p>
          <a:p>
            <a:pPr>
              <a:defRPr/>
            </a:pPr>
            <a:r>
              <a:rPr lang="en-US" sz="2600" dirty="0">
                <a:latin typeface="Arial" panose="020B0604020202020204" pitchFamily="34" charset="0"/>
                <a:ea typeface="ＭＳ Ｐゴシック" charset="0"/>
                <a:cs typeface="Arial" panose="020B0604020202020204" pitchFamily="34" charset="0"/>
              </a:rPr>
              <a:t>In an observational study of healthy younger adults, adherence to a Mediterranean-style dietary pattern was associated with: </a:t>
            </a:r>
          </a:p>
          <a:p>
            <a:pPr>
              <a:buFontTx/>
              <a:buNone/>
              <a:defRPr/>
            </a:pPr>
            <a:r>
              <a:rPr lang="en-US" sz="2600" dirty="0">
                <a:latin typeface="Arial" panose="020B0604020202020204" pitchFamily="34" charset="0"/>
                <a:ea typeface="ＭＳ Ｐゴシック" charset="0"/>
                <a:cs typeface="Arial" panose="020B0604020202020204" pitchFamily="34" charset="0"/>
              </a:rPr>
              <a:t>		</a:t>
            </a:r>
            <a:r>
              <a:rPr lang="en-US" sz="2600" dirty="0">
                <a:latin typeface="Arial" panose="020B0604020202020204" pitchFamily="34" charset="0"/>
                <a:ea typeface="ＭＳ Ｐゴシック" charset="0"/>
                <a:cs typeface="Arial" panose="020B0604020202020204" pitchFamily="34" charset="0"/>
                <a:sym typeface="Symbol"/>
              </a:rPr>
              <a:t> </a:t>
            </a:r>
            <a:r>
              <a:rPr lang="en-US" sz="2600" dirty="0">
                <a:latin typeface="Arial" panose="020B0604020202020204" pitchFamily="34" charset="0"/>
                <a:ea typeface="ＭＳ Ｐゴシック" charset="0"/>
                <a:cs typeface="Arial" panose="020B0604020202020204" pitchFamily="34" charset="0"/>
              </a:rPr>
              <a:t>BP 2–3/1–2 mm Hg</a:t>
            </a:r>
          </a:p>
          <a:p>
            <a:pPr marL="0" indent="0">
              <a:buNone/>
              <a:defRPr/>
            </a:pPr>
            <a:endParaRPr lang="en-US" sz="2600" dirty="0">
              <a:latin typeface="Arial" panose="020B0604020202020204" pitchFamily="34" charset="0"/>
              <a:ea typeface="ＭＳ Ｐゴシック" charset="0"/>
              <a:cs typeface="Arial" panose="020B0604020202020204" pitchFamily="34" charset="0"/>
            </a:endParaRPr>
          </a:p>
          <a:p>
            <a:pPr>
              <a:buFontTx/>
              <a:buNone/>
              <a:defRPr/>
            </a:pPr>
            <a:r>
              <a:rPr lang="en-US" sz="2600" i="1" dirty="0">
                <a:latin typeface="Arial" panose="020B0604020202020204" pitchFamily="34" charset="0"/>
                <a:ea typeface="ＭＳ Ｐゴシック" charset="0"/>
                <a:cs typeface="Arial" panose="020B0604020202020204" pitchFamily="34" charset="0"/>
              </a:rPr>
              <a:t>	Strength of Evidence: Low</a:t>
            </a:r>
          </a:p>
          <a:p>
            <a:pPr>
              <a:defRPr/>
            </a:pPr>
            <a:endParaRPr lang="en-US" dirty="0">
              <a:ea typeface="ＭＳ Ｐゴシック" charset="0"/>
            </a:endParaRPr>
          </a:p>
        </p:txBody>
      </p:sp>
      <p:pic>
        <p:nvPicPr>
          <p:cNvPr id="17412" name="Picture 2" descr="http://ww2.hdnux.com/photos/20/16/03/4251849/3/628x471.jpg">
            <a:extLst>
              <a:ext uri="{FF2B5EF4-FFF2-40B4-BE49-F238E27FC236}">
                <a16:creationId xmlns:a16="http://schemas.microsoft.com/office/drawing/2014/main" xmlns="" id="{BCEEBF87-B028-4663-9754-DF8650F4946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t="6418"/>
          <a:stretch>
            <a:fillRect/>
          </a:stretch>
        </p:blipFill>
        <p:spPr bwMode="auto">
          <a:xfrm>
            <a:off x="7162800" y="3962400"/>
            <a:ext cx="2514600" cy="16446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TotalTime>
  <Words>2065</Words>
  <Application>Microsoft Office PowerPoint</Application>
  <PresentationFormat>Custom</PresentationFormat>
  <Paragraphs>319</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Ion</vt:lpstr>
      <vt:lpstr>ACC AHA Guidelines for Prevention of Cardiovascular Disease by Lifestyle Management</vt:lpstr>
      <vt:lpstr>Slide 2</vt:lpstr>
      <vt:lpstr>2013 AHA/ACC Guideline on  Lifestyle Management to Reduce Cardiovascular Risk</vt:lpstr>
      <vt:lpstr>Charge of Lifestyle Work Group</vt:lpstr>
      <vt:lpstr>Lifestyle Workgroup Critical Questions</vt:lpstr>
      <vt:lpstr>Lifestyle Topics: Dietary Patterns</vt:lpstr>
      <vt:lpstr>Mediterranean-Style Dietary Pattern Description</vt:lpstr>
      <vt:lpstr> Mediterranean-Style Dietary Pattern Description (cont.)</vt:lpstr>
      <vt:lpstr>Mediterranean Diet and BP</vt:lpstr>
      <vt:lpstr>Mediterranean Diet and Lipids </vt:lpstr>
      <vt:lpstr>What does the Typical Plate look like?</vt:lpstr>
      <vt:lpstr>Slide 12</vt:lpstr>
      <vt:lpstr>DASH DIET</vt:lpstr>
      <vt:lpstr>DASH: Dietary Approaches to Stop Hypertension</vt:lpstr>
      <vt:lpstr>DASH and BP</vt:lpstr>
      <vt:lpstr>DASH and Lipids</vt:lpstr>
      <vt:lpstr>DASH Subpopulations, BP, and Lipids</vt:lpstr>
      <vt:lpstr>What does DASH diet look like?</vt:lpstr>
      <vt:lpstr>Lifestyle Topics: Dietary Fat and Cholesterol</vt:lpstr>
      <vt:lpstr>LDL-C: Advise adults who would benefit from LDL-C lowering</vt:lpstr>
      <vt:lpstr>Slide 21</vt:lpstr>
      <vt:lpstr>Slide 22</vt:lpstr>
      <vt:lpstr>Lifestyle Topics: Sodium</vt:lpstr>
      <vt:lpstr>Slide 24</vt:lpstr>
      <vt:lpstr>BP: Advise adults who would benefit from BP lowering to:</vt:lpstr>
      <vt:lpstr>Sodium and BP: Overall Results</vt:lpstr>
      <vt:lpstr>Slide 27</vt:lpstr>
      <vt:lpstr>Reading Labels</vt:lpstr>
      <vt:lpstr>Potassium and BP and CVD Outcomes</vt:lpstr>
      <vt:lpstr>Potasium</vt:lpstr>
      <vt:lpstr>In 2020, Moving to Plant Based Diet</vt:lpstr>
      <vt:lpstr>Effect of Exercise</vt:lpstr>
      <vt:lpstr>Physical Activity</vt:lpstr>
      <vt:lpstr>Effect of Exercise on CVD</vt:lpstr>
      <vt:lpstr>Effect of Physical Activity on Lipids</vt:lpstr>
      <vt:lpstr>Effect of Resistance Training on Lipids</vt:lpstr>
      <vt:lpstr>Physical Activity</vt:lpstr>
      <vt:lpstr>Slide 38</vt:lpstr>
      <vt:lpstr>Slide 39</vt:lpstr>
      <vt:lpstr>Integrating different Lifestyle Measures</vt:lpstr>
      <vt:lpstr>Best Proven Nonpharmacological Interventions For the Prevention and Treatment of Hypertension</vt:lpstr>
      <vt:lpstr>Best Proven Nonpharmacological Interventions For the Prevention and Treatment of Hypertension (cont’d)</vt:lpstr>
      <vt:lpstr>Top 10 Take Home Messages</vt:lpstr>
      <vt:lpstr>Top 10 </vt:lpstr>
      <vt:lpstr>Top 10 </vt:lpstr>
      <vt:lpstr>Top 10 </vt:lpstr>
      <vt:lpstr>Effect of Alcohol on CHD</vt:lpstr>
      <vt:lpstr>All Spirits are Not Equal</vt:lpstr>
      <vt:lpstr>Top 10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Radhika N Bukkapatnam</dc:creator>
  <cp:lastModifiedBy>HP</cp:lastModifiedBy>
  <cp:revision>10</cp:revision>
  <dcterms:created xsi:type="dcterms:W3CDTF">2020-01-15T01:15:01Z</dcterms:created>
  <dcterms:modified xsi:type="dcterms:W3CDTF">2020-06-26T14:51:28Z</dcterms:modified>
</cp:coreProperties>
</file>