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6" r:id="rId18"/>
    <p:sldId id="280" r:id="rId19"/>
    <p:sldId id="285" r:id="rId20"/>
    <p:sldId id="286" r:id="rId21"/>
    <p:sldId id="287" r:id="rId22"/>
    <p:sldId id="281" r:id="rId23"/>
    <p:sldId id="282" r:id="rId24"/>
    <p:sldId id="283"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0" d="100"/>
          <a:sy n="50" d="100"/>
        </p:scale>
        <p:origin x="-72" y="-77"/>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6B474-BF64-46DF-A669-364D6E4B512F}" type="datetimeFigureOut">
              <a:rPr lang="en-US" smtClean="0"/>
              <a:pPr/>
              <a:t>6/12/2020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17CC3-97FC-438F-85C5-E3291C7E4206}" type="slidenum">
              <a:rPr lang="en-US" smtClean="0"/>
              <a:pPr/>
              <a:t>‹#›</a:t>
            </a:fld>
            <a:endParaRPr lang="en-US"/>
          </a:p>
        </p:txBody>
      </p:sp>
    </p:spTree>
    <p:extLst>
      <p:ext uri="{BB962C8B-B14F-4D97-AF65-F5344CB8AC3E}">
        <p14:creationId xmlns:p14="http://schemas.microsoft.com/office/powerpoint/2010/main" xmlns="" val="333149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615B9C6D-137D-4A4D-9F8C-C24C73ABEE51}" type="slidenum">
              <a:rPr lang="en-US" smtClean="0"/>
              <a:pPr>
                <a:defRPr/>
              </a:pPr>
              <a:t>1</a:t>
            </a:fld>
            <a:endParaRPr lang="en-US" smtClean="0"/>
          </a:p>
        </p:txBody>
      </p:sp>
      <p:sp>
        <p:nvSpPr>
          <p:cNvPr id="51203" name="Rectangle 7"/>
          <p:cNvSpPr txBox="1">
            <a:spLocks noGrp="1" noChangeArrowheads="1"/>
          </p:cNvSpPr>
          <p:nvPr/>
        </p:nvSpPr>
        <p:spPr bwMode="auto">
          <a:xfrm>
            <a:off x="3886200" y="8831580"/>
            <a:ext cx="2971800" cy="464820"/>
          </a:xfrm>
          <a:prstGeom prst="rect">
            <a:avLst/>
          </a:prstGeom>
          <a:noFill/>
          <a:ln w="9525">
            <a:noFill/>
            <a:miter lim="800000"/>
            <a:headEnd/>
            <a:tailEnd/>
          </a:ln>
        </p:spPr>
        <p:txBody>
          <a:bodyPr lIns="90834" tIns="45417" rIns="90834" bIns="45417" anchor="b"/>
          <a:lstStyle/>
          <a:p>
            <a:pPr algn="r" defTabSz="908050"/>
            <a:fld id="{88A1C743-5D20-4A88-A2C7-D38F623C4FCC}" type="slidenum">
              <a:rPr lang="en-US" sz="1200">
                <a:latin typeface="Times New Roman" pitchFamily="18" charset="0"/>
              </a:rPr>
              <a:pPr algn="r" defTabSz="908050"/>
              <a:t>1</a:t>
            </a:fld>
            <a:endParaRPr lang="en-US" sz="1200">
              <a:latin typeface="Times New Roman" pitchFamily="18" charset="0"/>
            </a:endParaRPr>
          </a:p>
        </p:txBody>
      </p:sp>
      <p:sp>
        <p:nvSpPr>
          <p:cNvPr id="51204" name="Rectangle 2"/>
          <p:cNvSpPr>
            <a:spLocks noGrp="1" noRot="1" noChangeAspect="1" noChangeArrowheads="1" noTextEdit="1"/>
          </p:cNvSpPr>
          <p:nvPr>
            <p:ph type="sldImg"/>
          </p:nvPr>
        </p:nvSpPr>
        <p:spPr bwMode="auto">
          <a:xfrm>
            <a:off x="292100" y="685800"/>
            <a:ext cx="6196013" cy="3486150"/>
          </a:xfrm>
          <a:noFill/>
          <a:ln>
            <a:solidFill>
              <a:srgbClr val="000000"/>
            </a:solidFill>
            <a:miter lim="800000"/>
            <a:headEnd/>
            <a:tailEnd/>
          </a:ln>
        </p:spPr>
      </p:sp>
      <p:sp>
        <p:nvSpPr>
          <p:cNvPr id="5120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Prior to class, ensure you have a patient roster, a copy of each patient’s labs, adequate supplies (patient handouts “High Blood Cholesterol: What you need to know”, any questionnaires, food diary forms, extra pens…).  Be sure the room is arranged and clean prior to anyone arriving.  Check audiovisual equipment.  Have visual aides such as food models and food labels.</a:t>
            </a:r>
          </a:p>
          <a:p>
            <a:pPr eaLnBrk="1" hangingPunct="1"/>
            <a:endParaRPr lang="en-US" smtClean="0"/>
          </a:p>
          <a:p>
            <a:pPr eaLnBrk="1" hangingPunct="1"/>
            <a:r>
              <a:rPr lang="en-US" smtClean="0"/>
              <a:t>Introduction</a:t>
            </a:r>
          </a:p>
          <a:p>
            <a:pPr eaLnBrk="1" hangingPunct="1"/>
            <a:endParaRPr lang="en-US" smtClean="0"/>
          </a:p>
          <a:p>
            <a:pPr eaLnBrk="1" hangingPunct="1"/>
            <a:r>
              <a:rPr lang="en-US" smtClean="0"/>
              <a:t>- Three class series, one class per month</a:t>
            </a:r>
          </a:p>
          <a:p>
            <a:pPr eaLnBrk="1" hangingPunct="1"/>
            <a:endParaRPr lang="en-US" smtClean="0"/>
          </a:p>
          <a:p>
            <a:pPr eaLnBrk="1" hangingPunct="1"/>
            <a:r>
              <a:rPr lang="en-US" smtClean="0"/>
              <a:t>-Describe what you will be providing those participants who attend follow-up classes (food diary analysis, labs, other incentives you may have in your program).  The second class provides more information on food label reading, fiber, and soy foods.  The third class covers dining out and recipe modifications.</a:t>
            </a:r>
          </a:p>
        </p:txBody>
      </p:sp>
    </p:spTree>
    <p:extLst>
      <p:ext uri="{BB962C8B-B14F-4D97-AF65-F5344CB8AC3E}">
        <p14:creationId xmlns:p14="http://schemas.microsoft.com/office/powerpoint/2010/main" xmlns="" val="69166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Discussion: </a:t>
            </a:r>
          </a:p>
          <a:p>
            <a:pPr>
              <a:buFontTx/>
              <a:buChar char="•"/>
            </a:pPr>
            <a:r>
              <a:rPr lang="en-US" altLang="en-US" smtClean="0"/>
              <a:t>Ask participants about situations that make them eat or drink more than they should.  Which of the items on the left are they familiar with?  Are there others that are not on the list?  Go though each item on the left and discuss options.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0AD25B-7A5C-472A-9318-DD9DD6DE8890}" type="slidenum">
              <a:rPr lang="en-US" altLang="en-US" smtClean="0"/>
              <a:pPr>
                <a:spcBef>
                  <a:spcPct val="0"/>
                </a:spcBef>
              </a:pPr>
              <a:t>15</a:t>
            </a:fld>
            <a:endParaRPr lang="en-US" altLang="en-US" smtClean="0"/>
          </a:p>
        </p:txBody>
      </p:sp>
    </p:spTree>
    <p:extLst>
      <p:ext uri="{BB962C8B-B14F-4D97-AF65-F5344CB8AC3E}">
        <p14:creationId xmlns:p14="http://schemas.microsoft.com/office/powerpoint/2010/main" xmlns="" val="407324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a:t>
            </a:r>
            <a:r>
              <a:rPr lang="en-US" baseline="0" dirty="0" smtClean="0"/>
              <a:t> produces the best kind of positive feedback system where we get the healthy and mood boosting nutrients we need as well as adequate calories and hydration and we continue the cycle of good health, and good mood and energy to do more of the things we enjoy most!</a:t>
            </a:r>
            <a:endParaRPr lang="en-US" dirty="0"/>
          </a:p>
        </p:txBody>
      </p:sp>
      <p:sp>
        <p:nvSpPr>
          <p:cNvPr id="4" name="Slide Number Placeholder 3"/>
          <p:cNvSpPr>
            <a:spLocks noGrp="1"/>
          </p:cNvSpPr>
          <p:nvPr>
            <p:ph type="sldNum" sz="quarter" idx="10"/>
          </p:nvPr>
        </p:nvSpPr>
        <p:spPr/>
        <p:txBody>
          <a:bodyPr/>
          <a:lstStyle/>
          <a:p>
            <a:fld id="{A9447D35-953E-8B4E-AFAF-9CE7F70AB07E}" type="slidenum">
              <a:rPr lang="en-US" smtClean="0"/>
              <a:pPr/>
              <a:t>18</a:t>
            </a:fld>
            <a:endParaRPr lang="en-US"/>
          </a:p>
        </p:txBody>
      </p:sp>
    </p:spTree>
    <p:extLst>
      <p:ext uri="{BB962C8B-B14F-4D97-AF65-F5344CB8AC3E}">
        <p14:creationId xmlns:p14="http://schemas.microsoft.com/office/powerpoint/2010/main" xmlns="" val="219559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C333E9B-F50F-4E30-B264-D68490A0E274}" type="slidenum">
              <a:rPr lang="en-US" altLang="en-US" smtClean="0"/>
              <a:pPr>
                <a:spcBef>
                  <a:spcPct val="0"/>
                </a:spcBef>
              </a:pPr>
              <a:t>22</a:t>
            </a:fld>
            <a:endParaRPr lang="en-US" altLang="en-US" smtClean="0"/>
          </a:p>
        </p:txBody>
      </p:sp>
      <p:sp>
        <p:nvSpPr>
          <p:cNvPr id="108547" name="Rectangle 7"/>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565" tIns="46282" rIns="92565" bIns="46282" anchor="b"/>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5B30491B-E6CB-4CA9-A15D-940BE30952F0}" type="slidenum">
              <a:rPr lang="en-US" altLang="en-US"/>
              <a:pPr algn="r" eaLnBrk="1" hangingPunct="1">
                <a:spcBef>
                  <a:spcPct val="0"/>
                </a:spcBef>
              </a:pPr>
              <a:t>22</a:t>
            </a:fld>
            <a:endParaRPr lang="en-US" altLang="en-US"/>
          </a:p>
        </p:txBody>
      </p:sp>
      <p:sp>
        <p:nvSpPr>
          <p:cNvPr id="108548" name="Rectangle 2"/>
          <p:cNvSpPr>
            <a:spLocks noGrp="1" noRot="1" noChangeAspect="1" noChangeArrowheads="1" noTextEdit="1"/>
          </p:cNvSpPr>
          <p:nvPr>
            <p:ph type="sldImg"/>
          </p:nvPr>
        </p:nvSpPr>
        <p:spPr>
          <a:xfrm>
            <a:off x="292100" y="685800"/>
            <a:ext cx="6196013" cy="3486150"/>
          </a:xfrm>
          <a:ln/>
        </p:spPr>
      </p:sp>
      <p:sp>
        <p:nvSpPr>
          <p:cNvPr id="10854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xmlns="" val="1397536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C62FFA7-CC57-4A49-ABDD-648372762CFA}" type="slidenum">
              <a:rPr lang="en-US" altLang="en-US" smtClean="0"/>
              <a:pPr>
                <a:spcBef>
                  <a:spcPct val="0"/>
                </a:spcBef>
              </a:pPr>
              <a:t>23</a:t>
            </a:fld>
            <a:endParaRPr lang="en-US" altLang="en-US" smtClean="0"/>
          </a:p>
        </p:txBody>
      </p:sp>
      <p:sp>
        <p:nvSpPr>
          <p:cNvPr id="110595" name="Rectangle 7"/>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565" tIns="46282" rIns="92565" bIns="46282" anchor="b"/>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3095F811-B872-4D80-948C-4DF418A6762B}" type="slidenum">
              <a:rPr lang="en-US" altLang="en-US"/>
              <a:pPr algn="r" eaLnBrk="1" hangingPunct="1">
                <a:spcBef>
                  <a:spcPct val="0"/>
                </a:spcBef>
              </a:pPr>
              <a:t>23</a:t>
            </a:fld>
            <a:endParaRPr lang="en-US" altLang="en-US"/>
          </a:p>
        </p:txBody>
      </p:sp>
      <p:sp>
        <p:nvSpPr>
          <p:cNvPr id="110596" name="Rectangle 2"/>
          <p:cNvSpPr>
            <a:spLocks noGrp="1" noRot="1" noChangeAspect="1" noChangeArrowheads="1" noTextEdit="1"/>
          </p:cNvSpPr>
          <p:nvPr>
            <p:ph type="sldImg"/>
          </p:nvPr>
        </p:nvSpPr>
        <p:spPr>
          <a:xfrm>
            <a:off x="292100" y="685800"/>
            <a:ext cx="6196013" cy="3486150"/>
          </a:xfrm>
          <a:ln/>
        </p:spPr>
      </p:sp>
      <p:sp>
        <p:nvSpPr>
          <p:cNvPr id="11059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xmlns="" val="3298484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7A4AAA94-5796-430D-8238-A391CA2B0152}" type="slidenum">
              <a:rPr lang="en-US" smtClean="0"/>
              <a:pPr>
                <a:defRPr/>
              </a:pPr>
              <a:t>25</a:t>
            </a:fld>
            <a:endParaRPr lang="en-US" smtClean="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field any questions</a:t>
            </a:r>
          </a:p>
          <a:p>
            <a:pPr eaLnBrk="1" hangingPunct="1"/>
            <a:endParaRPr lang="en-US" smtClean="0"/>
          </a:p>
          <a:p>
            <a:pPr eaLnBrk="1" hangingPunct="1"/>
            <a:r>
              <a:rPr lang="en-US" smtClean="0"/>
              <a:t>-remind them of their next appointment, any lab draws (if part of your protocol), any records they need to keep (for example 3-day food diary), how to reschedule the class if there is a conflict.</a:t>
            </a:r>
          </a:p>
          <a:p>
            <a:endParaRPr lang="en-US" smtClean="0"/>
          </a:p>
        </p:txBody>
      </p:sp>
    </p:spTree>
    <p:extLst>
      <p:ext uri="{BB962C8B-B14F-4D97-AF65-F5344CB8AC3E}">
        <p14:creationId xmlns:p14="http://schemas.microsoft.com/office/powerpoint/2010/main" xmlns="" val="1446737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235F56-4782-442F-8B24-421397E6EEA8}"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28DB-DA7B-4164-B82E-73D58C6C8953}" type="slidenum">
              <a:rPr lang="en-US" smtClean="0"/>
              <a:pPr/>
              <a:t>‹#›</a:t>
            </a:fld>
            <a:endParaRPr lang="en-US"/>
          </a:p>
        </p:txBody>
      </p:sp>
    </p:spTree>
    <p:extLst>
      <p:ext uri="{BB962C8B-B14F-4D97-AF65-F5344CB8AC3E}">
        <p14:creationId xmlns:p14="http://schemas.microsoft.com/office/powerpoint/2010/main" xmlns="" val="2338564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235F56-4782-442F-8B24-421397E6EEA8}"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28DB-DA7B-4164-B82E-73D58C6C8953}" type="slidenum">
              <a:rPr lang="en-US" smtClean="0"/>
              <a:pPr/>
              <a:t>‹#›</a:t>
            </a:fld>
            <a:endParaRPr lang="en-US"/>
          </a:p>
        </p:txBody>
      </p:sp>
    </p:spTree>
    <p:extLst>
      <p:ext uri="{BB962C8B-B14F-4D97-AF65-F5344CB8AC3E}">
        <p14:creationId xmlns:p14="http://schemas.microsoft.com/office/powerpoint/2010/main" xmlns="" val="1329893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235F56-4782-442F-8B24-421397E6EEA8}"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28DB-DA7B-4164-B82E-73D58C6C8953}"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1122165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235F56-4782-442F-8B24-421397E6EEA8}"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28DB-DA7B-4164-B82E-73D58C6C8953}" type="slidenum">
              <a:rPr lang="en-US" smtClean="0"/>
              <a:pPr/>
              <a:t>‹#›</a:t>
            </a:fld>
            <a:endParaRPr lang="en-US"/>
          </a:p>
        </p:txBody>
      </p:sp>
    </p:spTree>
    <p:extLst>
      <p:ext uri="{BB962C8B-B14F-4D97-AF65-F5344CB8AC3E}">
        <p14:creationId xmlns:p14="http://schemas.microsoft.com/office/powerpoint/2010/main" xmlns="" val="1291108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235F56-4782-442F-8B24-421397E6EEA8}"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28DB-DA7B-4164-B82E-73D58C6C8953}"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725986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235F56-4782-442F-8B24-421397E6EEA8}"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28DB-DA7B-4164-B82E-73D58C6C8953}" type="slidenum">
              <a:rPr lang="en-US" smtClean="0"/>
              <a:pPr/>
              <a:t>‹#›</a:t>
            </a:fld>
            <a:endParaRPr lang="en-US"/>
          </a:p>
        </p:txBody>
      </p:sp>
    </p:spTree>
    <p:extLst>
      <p:ext uri="{BB962C8B-B14F-4D97-AF65-F5344CB8AC3E}">
        <p14:creationId xmlns:p14="http://schemas.microsoft.com/office/powerpoint/2010/main" xmlns="" val="3082372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235F56-4782-442F-8B24-421397E6EEA8}"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28DB-DA7B-4164-B82E-73D58C6C8953}" type="slidenum">
              <a:rPr lang="en-US" smtClean="0"/>
              <a:pPr/>
              <a:t>‹#›</a:t>
            </a:fld>
            <a:endParaRPr lang="en-US"/>
          </a:p>
        </p:txBody>
      </p:sp>
    </p:spTree>
    <p:extLst>
      <p:ext uri="{BB962C8B-B14F-4D97-AF65-F5344CB8AC3E}">
        <p14:creationId xmlns:p14="http://schemas.microsoft.com/office/powerpoint/2010/main" xmlns="" val="1139090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235F56-4782-442F-8B24-421397E6EEA8}"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28DB-DA7B-4164-B82E-73D58C6C8953}" type="slidenum">
              <a:rPr lang="en-US" smtClean="0"/>
              <a:pPr/>
              <a:t>‹#›</a:t>
            </a:fld>
            <a:endParaRPr lang="en-US"/>
          </a:p>
        </p:txBody>
      </p:sp>
    </p:spTree>
    <p:extLst>
      <p:ext uri="{BB962C8B-B14F-4D97-AF65-F5344CB8AC3E}">
        <p14:creationId xmlns:p14="http://schemas.microsoft.com/office/powerpoint/2010/main" xmlns="" val="24551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235F56-4782-442F-8B24-421397E6EEA8}"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28DB-DA7B-4164-B82E-73D58C6C8953}" type="slidenum">
              <a:rPr lang="en-US" smtClean="0"/>
              <a:pPr/>
              <a:t>‹#›</a:t>
            </a:fld>
            <a:endParaRPr lang="en-US"/>
          </a:p>
        </p:txBody>
      </p:sp>
    </p:spTree>
    <p:extLst>
      <p:ext uri="{BB962C8B-B14F-4D97-AF65-F5344CB8AC3E}">
        <p14:creationId xmlns:p14="http://schemas.microsoft.com/office/powerpoint/2010/main" xmlns="" val="4201874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235F56-4782-442F-8B24-421397E6EEA8}"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28DB-DA7B-4164-B82E-73D58C6C8953}" type="slidenum">
              <a:rPr lang="en-US" smtClean="0"/>
              <a:pPr/>
              <a:t>‹#›</a:t>
            </a:fld>
            <a:endParaRPr lang="en-US"/>
          </a:p>
        </p:txBody>
      </p:sp>
    </p:spTree>
    <p:extLst>
      <p:ext uri="{BB962C8B-B14F-4D97-AF65-F5344CB8AC3E}">
        <p14:creationId xmlns:p14="http://schemas.microsoft.com/office/powerpoint/2010/main" xmlns="" val="280502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235F56-4782-442F-8B24-421397E6EEA8}" type="datetimeFigureOut">
              <a:rPr lang="en-US" smtClean="0"/>
              <a:pPr/>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028DB-DA7B-4164-B82E-73D58C6C8953}" type="slidenum">
              <a:rPr lang="en-US" smtClean="0"/>
              <a:pPr/>
              <a:t>‹#›</a:t>
            </a:fld>
            <a:endParaRPr lang="en-US"/>
          </a:p>
        </p:txBody>
      </p:sp>
    </p:spTree>
    <p:extLst>
      <p:ext uri="{BB962C8B-B14F-4D97-AF65-F5344CB8AC3E}">
        <p14:creationId xmlns:p14="http://schemas.microsoft.com/office/powerpoint/2010/main" xmlns="" val="499220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235F56-4782-442F-8B24-421397E6EEA8}" type="datetimeFigureOut">
              <a:rPr lang="en-US" smtClean="0"/>
              <a:pPr/>
              <a:t>6/12/2020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028DB-DA7B-4164-B82E-73D58C6C8953}" type="slidenum">
              <a:rPr lang="en-US" smtClean="0"/>
              <a:pPr/>
              <a:t>‹#›</a:t>
            </a:fld>
            <a:endParaRPr lang="en-US"/>
          </a:p>
        </p:txBody>
      </p:sp>
    </p:spTree>
    <p:extLst>
      <p:ext uri="{BB962C8B-B14F-4D97-AF65-F5344CB8AC3E}">
        <p14:creationId xmlns:p14="http://schemas.microsoft.com/office/powerpoint/2010/main" xmlns="" val="2081083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235F56-4782-442F-8B24-421397E6EEA8}" type="datetimeFigureOut">
              <a:rPr lang="en-US" smtClean="0"/>
              <a:pPr/>
              <a:t>6/12/2020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8028DB-DA7B-4164-B82E-73D58C6C8953}" type="slidenum">
              <a:rPr lang="en-US" smtClean="0"/>
              <a:pPr/>
              <a:t>‹#›</a:t>
            </a:fld>
            <a:endParaRPr lang="en-US"/>
          </a:p>
        </p:txBody>
      </p:sp>
    </p:spTree>
    <p:extLst>
      <p:ext uri="{BB962C8B-B14F-4D97-AF65-F5344CB8AC3E}">
        <p14:creationId xmlns:p14="http://schemas.microsoft.com/office/powerpoint/2010/main" xmlns="" val="420244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35F56-4782-442F-8B24-421397E6EEA8}" type="datetimeFigureOut">
              <a:rPr lang="en-US" smtClean="0"/>
              <a:pPr/>
              <a:t>6/12/2020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8028DB-DA7B-4164-B82E-73D58C6C8953}" type="slidenum">
              <a:rPr lang="en-US" smtClean="0"/>
              <a:pPr/>
              <a:t>‹#›</a:t>
            </a:fld>
            <a:endParaRPr lang="en-US"/>
          </a:p>
        </p:txBody>
      </p:sp>
    </p:spTree>
    <p:extLst>
      <p:ext uri="{BB962C8B-B14F-4D97-AF65-F5344CB8AC3E}">
        <p14:creationId xmlns:p14="http://schemas.microsoft.com/office/powerpoint/2010/main" xmlns="" val="62851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35F56-4782-442F-8B24-421397E6EEA8}" type="datetimeFigureOut">
              <a:rPr lang="en-US" smtClean="0"/>
              <a:pPr/>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028DB-DA7B-4164-B82E-73D58C6C8953}" type="slidenum">
              <a:rPr lang="en-US" smtClean="0"/>
              <a:pPr/>
              <a:t>‹#›</a:t>
            </a:fld>
            <a:endParaRPr lang="en-US"/>
          </a:p>
        </p:txBody>
      </p:sp>
    </p:spTree>
    <p:extLst>
      <p:ext uri="{BB962C8B-B14F-4D97-AF65-F5344CB8AC3E}">
        <p14:creationId xmlns:p14="http://schemas.microsoft.com/office/powerpoint/2010/main" xmlns="" val="383599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35F56-4782-442F-8B24-421397E6EEA8}" type="datetimeFigureOut">
              <a:rPr lang="en-US" smtClean="0"/>
              <a:pPr/>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028DB-DA7B-4164-B82E-73D58C6C8953}" type="slidenum">
              <a:rPr lang="en-US" smtClean="0"/>
              <a:pPr/>
              <a:t>‹#›</a:t>
            </a:fld>
            <a:endParaRPr lang="en-US"/>
          </a:p>
        </p:txBody>
      </p:sp>
    </p:spTree>
    <p:extLst>
      <p:ext uri="{BB962C8B-B14F-4D97-AF65-F5344CB8AC3E}">
        <p14:creationId xmlns:p14="http://schemas.microsoft.com/office/powerpoint/2010/main" xmlns="" val="3889406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235F56-4782-442F-8B24-421397E6EEA8}" type="datetimeFigureOut">
              <a:rPr lang="en-US" smtClean="0"/>
              <a:pPr/>
              <a:t>6/12/2020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88028DB-DA7B-4164-B82E-73D58C6C8953}" type="slidenum">
              <a:rPr lang="en-US" smtClean="0"/>
              <a:pPr/>
              <a:t>‹#›</a:t>
            </a:fld>
            <a:endParaRPr lang="en-US"/>
          </a:p>
        </p:txBody>
      </p:sp>
    </p:spTree>
    <p:extLst>
      <p:ext uri="{BB962C8B-B14F-4D97-AF65-F5344CB8AC3E}">
        <p14:creationId xmlns:p14="http://schemas.microsoft.com/office/powerpoint/2010/main" xmlns="" val="3812282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ctrTitle" idx="4294967295"/>
          </p:nvPr>
        </p:nvSpPr>
        <p:spPr>
          <a:xfrm>
            <a:off x="0" y="2133600"/>
            <a:ext cx="9144000" cy="2209800"/>
          </a:xfrm>
        </p:spPr>
        <p:txBody>
          <a:bodyPr/>
          <a:lstStyle/>
          <a:p>
            <a:pPr eaLnBrk="1" hangingPunct="1">
              <a:defRPr/>
            </a:pPr>
            <a:r>
              <a:rPr lang="en-US" b="1" dirty="0" smtClean="0">
                <a:latin typeface="Verdana" pitchFamily="34" charset="0"/>
              </a:rPr>
              <a:t>Mindful Eating vs. Mindless Eating</a:t>
            </a:r>
            <a:endParaRPr lang="en-US" sz="3200" dirty="0">
              <a:effectLst>
                <a:outerShdw blurRad="38100" dist="38100" dir="2700000" algn="tl">
                  <a:srgbClr val="C0C0C0"/>
                </a:outerShdw>
              </a:effectLst>
            </a:endParaRPr>
          </a:p>
        </p:txBody>
      </p:sp>
      <p:sp>
        <p:nvSpPr>
          <p:cNvPr id="7171" name="Rectangle 5"/>
          <p:cNvSpPr>
            <a:spLocks noGrp="1" noChangeArrowheads="1"/>
          </p:cNvSpPr>
          <p:nvPr>
            <p:ph type="subTitle" idx="4294967295"/>
          </p:nvPr>
        </p:nvSpPr>
        <p:spPr>
          <a:xfrm>
            <a:off x="0" y="4648200"/>
            <a:ext cx="8153400" cy="1676400"/>
          </a:xfrm>
        </p:spPr>
        <p:txBody>
          <a:bodyPr>
            <a:normAutofit/>
          </a:bodyPr>
          <a:lstStyle/>
          <a:p>
            <a:pPr marL="0" indent="0" algn="ctr">
              <a:buNone/>
            </a:pPr>
            <a:r>
              <a:rPr lang="en-US" sz="2000" dirty="0">
                <a:solidFill>
                  <a:schemeClr val="tx2"/>
                </a:solidFill>
                <a:latin typeface="Verdana" pitchFamily="34" charset="0"/>
              </a:rPr>
              <a:t>Debbie Lucus, MS, RD, </a:t>
            </a:r>
            <a:r>
              <a:rPr lang="en-US" sz="2000" dirty="0" smtClean="0">
                <a:solidFill>
                  <a:schemeClr val="tx2"/>
                </a:solidFill>
                <a:latin typeface="Verdana" pitchFamily="34" charset="0"/>
              </a:rPr>
              <a:t>CDCES</a:t>
            </a:r>
            <a:endParaRPr lang="en-US" sz="2000" dirty="0">
              <a:solidFill>
                <a:schemeClr val="tx2"/>
              </a:solidFill>
              <a:latin typeface="Verdana" pitchFamily="34" charset="0"/>
            </a:endParaRPr>
          </a:p>
          <a:p>
            <a:pPr marL="0" indent="0" algn="ctr">
              <a:buNone/>
            </a:pPr>
            <a:r>
              <a:rPr lang="en-US" sz="2000" dirty="0" smtClean="0">
                <a:solidFill>
                  <a:schemeClr val="tx2"/>
                </a:solidFill>
                <a:latin typeface="Verdana" pitchFamily="34" charset="0"/>
              </a:rPr>
              <a:t>dlucusrd@gmail.com</a:t>
            </a:r>
            <a:endParaRPr lang="en-US" sz="2000" dirty="0">
              <a:solidFill>
                <a:schemeClr val="tx2"/>
              </a:solidFill>
              <a:latin typeface="Verdana" pitchFamily="34" charset="0"/>
            </a:endParaRPr>
          </a:p>
        </p:txBody>
      </p:sp>
    </p:spTree>
    <p:extLst>
      <p:ext uri="{BB962C8B-B14F-4D97-AF65-F5344CB8AC3E}">
        <p14:creationId xmlns:p14="http://schemas.microsoft.com/office/powerpoint/2010/main" xmlns="" val="324330098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MindLESS</a:t>
            </a:r>
            <a:r>
              <a:rPr lang="en-US" dirty="0" smtClean="0"/>
              <a:t> Eating</a:t>
            </a:r>
            <a:endParaRPr lang="en-US" dirty="0"/>
          </a:p>
        </p:txBody>
      </p:sp>
      <p:sp>
        <p:nvSpPr>
          <p:cNvPr id="3" name="Content Placeholder 2"/>
          <p:cNvSpPr>
            <a:spLocks noGrp="1"/>
          </p:cNvSpPr>
          <p:nvPr>
            <p:ph idx="1"/>
          </p:nvPr>
        </p:nvSpPr>
        <p:spPr/>
        <p:txBody>
          <a:bodyPr>
            <a:normAutofit/>
          </a:bodyPr>
          <a:lstStyle/>
          <a:p>
            <a:r>
              <a:rPr lang="en-US" sz="2400" dirty="0" smtClean="0"/>
              <a:t>Focuses on the next bite and the environment</a:t>
            </a:r>
          </a:p>
          <a:p>
            <a:r>
              <a:rPr lang="en-US" sz="2400" dirty="0" smtClean="0"/>
              <a:t>Lowers awareness of amount of food you consume</a:t>
            </a:r>
          </a:p>
          <a:p>
            <a:r>
              <a:rPr lang="en-US" sz="2400" dirty="0" smtClean="0"/>
              <a:t>Can’t assess hunger/fullness</a:t>
            </a:r>
          </a:p>
          <a:p>
            <a:r>
              <a:rPr lang="en-US" sz="2400" dirty="0" smtClean="0"/>
              <a:t>Disrupts mind/body connection</a:t>
            </a:r>
          </a:p>
          <a:p>
            <a:r>
              <a:rPr lang="en-US" sz="2400" dirty="0" smtClean="0"/>
              <a:t>Signals that regulate intake aren’t sensed</a:t>
            </a:r>
          </a:p>
          <a:p>
            <a:r>
              <a:rPr lang="en-US" sz="2400" dirty="0" smtClean="0"/>
              <a:t>Leads to overeating</a:t>
            </a:r>
            <a:endParaRPr lang="en-US" sz="2400" dirty="0"/>
          </a:p>
        </p:txBody>
      </p:sp>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10</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72646" y="180582"/>
            <a:ext cx="2185554" cy="1614882"/>
          </a:xfrm>
          <a:prstGeom prst="rect">
            <a:avLst/>
          </a:prstGeom>
        </p:spPr>
      </p:pic>
    </p:spTree>
    <p:extLst>
      <p:ext uri="{BB962C8B-B14F-4D97-AF65-F5344CB8AC3E}">
        <p14:creationId xmlns:p14="http://schemas.microsoft.com/office/powerpoint/2010/main" xmlns="" val="3735637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MindFUL</a:t>
            </a:r>
            <a:r>
              <a:rPr lang="en-US" dirty="0" smtClean="0"/>
              <a:t> Eating</a:t>
            </a:r>
            <a:endParaRPr lang="en-US" dirty="0"/>
          </a:p>
        </p:txBody>
      </p:sp>
      <p:sp>
        <p:nvSpPr>
          <p:cNvPr id="3" name="Content Placeholder 2"/>
          <p:cNvSpPr>
            <a:spLocks noGrp="1"/>
          </p:cNvSpPr>
          <p:nvPr>
            <p:ph idx="1"/>
          </p:nvPr>
        </p:nvSpPr>
        <p:spPr>
          <a:xfrm>
            <a:off x="791634" y="1516353"/>
            <a:ext cx="8596668" cy="4666238"/>
          </a:xfrm>
        </p:spPr>
        <p:txBody>
          <a:bodyPr>
            <a:normAutofit lnSpcReduction="10000"/>
          </a:bodyPr>
          <a:lstStyle/>
          <a:p>
            <a:r>
              <a:rPr lang="en-US" sz="2400" i="1" dirty="0" smtClean="0"/>
              <a:t>Eating with intention while paying attention</a:t>
            </a:r>
          </a:p>
          <a:p>
            <a:r>
              <a:rPr lang="en-US" sz="2400" dirty="0" smtClean="0"/>
              <a:t>Choosing foods you enjoy and that nourish your body</a:t>
            </a:r>
          </a:p>
          <a:p>
            <a:r>
              <a:rPr lang="en-US" sz="2400" dirty="0" smtClean="0"/>
              <a:t>Tuning all your senses into that food</a:t>
            </a:r>
          </a:p>
          <a:p>
            <a:r>
              <a:rPr lang="en-US" sz="2400" dirty="0" smtClean="0"/>
              <a:t>Aware of level of hunger and satiety </a:t>
            </a:r>
          </a:p>
          <a:p>
            <a:r>
              <a:rPr lang="en-US" sz="2400" dirty="0" smtClean="0"/>
              <a:t>Get more satisfaction out of less food</a:t>
            </a:r>
          </a:p>
          <a:p>
            <a:r>
              <a:rPr lang="en-US" sz="2400" dirty="0" smtClean="0"/>
              <a:t>Awareness of why I am eating:</a:t>
            </a:r>
          </a:p>
          <a:p>
            <a:pPr lvl="1"/>
            <a:r>
              <a:rPr lang="en-US" sz="2400" dirty="0"/>
              <a:t>C</a:t>
            </a:r>
            <a:r>
              <a:rPr lang="en-US" sz="2400" dirty="0" smtClean="0"/>
              <a:t>omfort</a:t>
            </a:r>
          </a:p>
          <a:p>
            <a:pPr lvl="1"/>
            <a:r>
              <a:rPr lang="en-US" sz="2400" dirty="0" smtClean="0"/>
              <a:t>Emotions</a:t>
            </a:r>
          </a:p>
          <a:p>
            <a:pPr lvl="1"/>
            <a:r>
              <a:rPr lang="en-US" sz="2400" dirty="0" smtClean="0"/>
              <a:t>Sad, glad, mad….</a:t>
            </a:r>
          </a:p>
          <a:p>
            <a:pPr marL="457200" lvl="1" indent="0">
              <a:buNone/>
            </a:pPr>
            <a:r>
              <a:rPr lang="en-US" sz="2400" dirty="0" smtClean="0"/>
              <a:t>= Emotional eating</a:t>
            </a:r>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11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62155" y="4214727"/>
            <a:ext cx="2733120" cy="1826635"/>
          </a:xfrm>
          <a:prstGeom prst="rect">
            <a:avLst/>
          </a:prstGeom>
        </p:spPr>
      </p:pic>
    </p:spTree>
    <p:extLst>
      <p:ext uri="{BB962C8B-B14F-4D97-AF65-F5344CB8AC3E}">
        <p14:creationId xmlns:p14="http://schemas.microsoft.com/office/powerpoint/2010/main" xmlns="" val="700845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Mindfully</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18519" y="3148806"/>
            <a:ext cx="5715000" cy="1905000"/>
          </a:xfrm>
        </p:spPr>
      </p:pic>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12</a:t>
            </a:fld>
            <a:endParaRPr lang="en-US"/>
          </a:p>
        </p:txBody>
      </p:sp>
      <p:sp>
        <p:nvSpPr>
          <p:cNvPr id="3" name="TextBox 2"/>
          <p:cNvSpPr txBox="1"/>
          <p:nvPr/>
        </p:nvSpPr>
        <p:spPr>
          <a:xfrm>
            <a:off x="2360614" y="1487424"/>
            <a:ext cx="7295451"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Mindful ‘Eat-</a:t>
            </a:r>
            <a:r>
              <a:rPr lang="en-US" sz="2400" dirty="0" err="1"/>
              <a:t>Mojis</a:t>
            </a:r>
            <a:r>
              <a:rPr lang="en-US" sz="2400" dirty="0"/>
              <a:t>’</a:t>
            </a:r>
          </a:p>
          <a:p>
            <a:pPr marL="285750" indent="-285750">
              <a:buFont typeface="Arial" panose="020B0604020202020204" pitchFamily="34" charset="0"/>
              <a:buChar char="•"/>
            </a:pPr>
            <a:r>
              <a:rPr lang="en-US" sz="2400" dirty="0"/>
              <a:t>Rank your level of hunger before you eat and half way through the meal</a:t>
            </a:r>
          </a:p>
          <a:p>
            <a:pPr marL="285750" indent="-285750">
              <a:buFont typeface="Arial" panose="020B0604020202020204" pitchFamily="34" charset="0"/>
              <a:buChar char="•"/>
            </a:pPr>
            <a:r>
              <a:rPr lang="en-US" sz="2400" dirty="0"/>
              <a:t>If you are a 6 or greater, then stop eating</a:t>
            </a:r>
          </a:p>
          <a:p>
            <a:pPr marL="285750" indent="-285750">
              <a:buFont typeface="Arial" panose="020B0604020202020204" pitchFamily="34" charset="0"/>
              <a:buChar char="•"/>
            </a:pPr>
            <a:r>
              <a:rPr lang="en-US" sz="2400" dirty="0"/>
              <a:t>If &lt;6, then eat slowly until you are satisfied</a:t>
            </a:r>
          </a:p>
        </p:txBody>
      </p:sp>
    </p:spTree>
    <p:extLst>
      <p:ext uri="{BB962C8B-B14F-4D97-AF65-F5344CB8AC3E}">
        <p14:creationId xmlns:p14="http://schemas.microsoft.com/office/powerpoint/2010/main" xmlns="" val="1631545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down</a:t>
            </a:r>
            <a:endParaRPr lang="en-US" dirty="0"/>
          </a:p>
        </p:txBody>
      </p:sp>
      <p:sp>
        <p:nvSpPr>
          <p:cNvPr id="3" name="Content Placeholder 2"/>
          <p:cNvSpPr>
            <a:spLocks noGrp="1"/>
          </p:cNvSpPr>
          <p:nvPr>
            <p:ph idx="1"/>
          </p:nvPr>
        </p:nvSpPr>
        <p:spPr>
          <a:xfrm>
            <a:off x="677334" y="1464398"/>
            <a:ext cx="8596668" cy="3880773"/>
          </a:xfrm>
        </p:spPr>
        <p:txBody>
          <a:bodyPr/>
          <a:lstStyle/>
          <a:p>
            <a:r>
              <a:rPr lang="en-US" sz="2400" dirty="0" smtClean="0"/>
              <a:t>Give brain time to register that you are full</a:t>
            </a:r>
          </a:p>
          <a:p>
            <a:r>
              <a:rPr lang="en-US" sz="2400" dirty="0" smtClean="0"/>
              <a:t>Put utensils down between bites</a:t>
            </a:r>
          </a:p>
          <a:p>
            <a:r>
              <a:rPr lang="en-US" sz="2400" dirty="0" smtClean="0"/>
              <a:t>Sip water between bites</a:t>
            </a:r>
          </a:p>
          <a:p>
            <a:r>
              <a:rPr lang="en-US" sz="2400" dirty="0" smtClean="0"/>
              <a:t>Take small bites and chew thoroughly</a:t>
            </a:r>
          </a:p>
          <a:p>
            <a:r>
              <a:rPr lang="en-US" sz="2400" dirty="0" smtClean="0"/>
              <a:t>Finish chewing and swallowing before filling up fork again</a:t>
            </a:r>
            <a:endParaRPr lang="en-US" sz="2400" dirty="0"/>
          </a:p>
        </p:txBody>
      </p:sp>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13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39100" y="3869676"/>
            <a:ext cx="3558981" cy="2669236"/>
          </a:xfrm>
          <a:prstGeom prst="rect">
            <a:avLst/>
          </a:prstGeom>
        </p:spPr>
      </p:pic>
    </p:spTree>
    <p:extLst>
      <p:ext uri="{BB962C8B-B14F-4D97-AF65-F5344CB8AC3E}">
        <p14:creationId xmlns:p14="http://schemas.microsoft.com/office/powerpoint/2010/main" xmlns="" val="2422689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Mindful Bites</a:t>
            </a:r>
            <a:endParaRPr lang="en-US" dirty="0"/>
          </a:p>
        </p:txBody>
      </p:sp>
      <p:sp>
        <p:nvSpPr>
          <p:cNvPr id="3" name="Content Placeholder 2"/>
          <p:cNvSpPr>
            <a:spLocks noGrp="1"/>
          </p:cNvSpPr>
          <p:nvPr>
            <p:ph idx="1"/>
          </p:nvPr>
        </p:nvSpPr>
        <p:spPr>
          <a:xfrm>
            <a:off x="677334" y="1280922"/>
            <a:ext cx="8596668" cy="4760440"/>
          </a:xfrm>
        </p:spPr>
        <p:txBody>
          <a:bodyPr>
            <a:noAutofit/>
          </a:bodyPr>
          <a:lstStyle/>
          <a:p>
            <a:r>
              <a:rPr lang="en-US" sz="2400" dirty="0" smtClean="0"/>
              <a:t>Look at the food before you eat it</a:t>
            </a:r>
          </a:p>
          <a:p>
            <a:r>
              <a:rPr lang="en-US" sz="2400" dirty="0" smtClean="0"/>
              <a:t>Think about what it is, where it came from</a:t>
            </a:r>
          </a:p>
          <a:p>
            <a:r>
              <a:rPr lang="en-US" sz="2400" dirty="0" smtClean="0"/>
              <a:t>Note the color, texture, temperature</a:t>
            </a:r>
          </a:p>
          <a:p>
            <a:r>
              <a:rPr lang="en-US" sz="2400" dirty="0" smtClean="0"/>
              <a:t>Intentionally put it in your mouth</a:t>
            </a:r>
          </a:p>
          <a:p>
            <a:r>
              <a:rPr lang="en-US" sz="2400" dirty="0" smtClean="0"/>
              <a:t>Notice how it feels and tastes in your mouth</a:t>
            </a:r>
          </a:p>
          <a:p>
            <a:r>
              <a:rPr lang="en-US" sz="2400" dirty="0" smtClean="0"/>
              <a:t>Start to chew and notice how it changes</a:t>
            </a:r>
          </a:p>
          <a:p>
            <a:r>
              <a:rPr lang="en-US" sz="2400" dirty="0" smtClean="0"/>
              <a:t>Think about swallowing it before your swallow</a:t>
            </a:r>
          </a:p>
          <a:p>
            <a:r>
              <a:rPr lang="en-US" sz="2400" dirty="0" smtClean="0"/>
              <a:t>The experience is </a:t>
            </a:r>
            <a:r>
              <a:rPr lang="en-US" sz="2400" b="1" u="sng" dirty="0" smtClean="0"/>
              <a:t>this</a:t>
            </a:r>
            <a:r>
              <a:rPr lang="en-US" sz="2400" u="sng" dirty="0" smtClean="0"/>
              <a:t> </a:t>
            </a:r>
            <a:r>
              <a:rPr lang="en-US" sz="2400" dirty="0" smtClean="0"/>
              <a:t>bite – not the next one</a:t>
            </a:r>
          </a:p>
        </p:txBody>
      </p:sp>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14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17427" y="1280922"/>
            <a:ext cx="1905000" cy="2857500"/>
          </a:xfrm>
          <a:prstGeom prst="rect">
            <a:avLst/>
          </a:prstGeom>
        </p:spPr>
      </p:pic>
    </p:spTree>
    <p:extLst>
      <p:ext uri="{BB962C8B-B14F-4D97-AF65-F5344CB8AC3E}">
        <p14:creationId xmlns:p14="http://schemas.microsoft.com/office/powerpoint/2010/main" xmlns="" val="3370981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z="3200" dirty="0">
                <a:latin typeface="Arial" panose="020B0604020202020204" pitchFamily="34" charset="0"/>
              </a:rPr>
              <a:t>Environmental Control</a:t>
            </a:r>
            <a:br>
              <a:rPr lang="en-US" altLang="en-US" sz="3200" dirty="0">
                <a:latin typeface="Arial" panose="020B0604020202020204" pitchFamily="34" charset="0"/>
              </a:rPr>
            </a:br>
            <a:r>
              <a:rPr lang="en-US" altLang="en-US" sz="3200" dirty="0">
                <a:latin typeface="Arial" panose="020B0604020202020204" pitchFamily="34" charset="0"/>
              </a:rPr>
              <a:t> – What are your cues? </a:t>
            </a:r>
          </a:p>
        </p:txBody>
      </p:sp>
      <p:sp>
        <p:nvSpPr>
          <p:cNvPr id="34819" name="Content Placeholder 4"/>
          <p:cNvSpPr>
            <a:spLocks noGrp="1"/>
          </p:cNvSpPr>
          <p:nvPr>
            <p:ph sz="half" idx="1"/>
          </p:nvPr>
        </p:nvSpPr>
        <p:spPr>
          <a:xfrm>
            <a:off x="1773382" y="1930400"/>
            <a:ext cx="4038600" cy="5365750"/>
          </a:xfrm>
        </p:spPr>
        <p:txBody>
          <a:bodyPr>
            <a:normAutofit fontScale="92500" lnSpcReduction="20000"/>
          </a:bodyPr>
          <a:lstStyle/>
          <a:p>
            <a:pPr marL="0" indent="0"/>
            <a:r>
              <a:rPr lang="en-US" altLang="en-US" sz="2600" dirty="0" smtClean="0">
                <a:latin typeface="Arial" panose="020B0604020202020204" pitchFamily="34" charset="0"/>
              </a:rPr>
              <a:t>Chips in cupboard</a:t>
            </a:r>
          </a:p>
          <a:p>
            <a:pPr marL="0" indent="0"/>
            <a:r>
              <a:rPr lang="en-US" altLang="en-US" sz="2600" dirty="0" smtClean="0">
                <a:latin typeface="Arial" panose="020B0604020202020204" pitchFamily="34" charset="0"/>
              </a:rPr>
              <a:t>Goodies at the movies</a:t>
            </a:r>
          </a:p>
          <a:p>
            <a:pPr marL="0" indent="0"/>
            <a:r>
              <a:rPr lang="en-US" altLang="en-US" sz="2600" dirty="0" smtClean="0">
                <a:latin typeface="Arial" panose="020B0604020202020204" pitchFamily="34" charset="0"/>
              </a:rPr>
              <a:t>Drinks at social events</a:t>
            </a:r>
          </a:p>
          <a:p>
            <a:pPr marL="0" indent="0"/>
            <a:r>
              <a:rPr lang="en-US" altLang="en-US" sz="2600" dirty="0" smtClean="0">
                <a:latin typeface="Arial" panose="020B0604020202020204" pitchFamily="34" charset="0"/>
              </a:rPr>
              <a:t>Snacking after dinner</a:t>
            </a:r>
          </a:p>
          <a:p>
            <a:pPr marL="0" indent="0"/>
            <a:r>
              <a:rPr lang="en-US" altLang="en-US" sz="2600" dirty="0" smtClean="0">
                <a:latin typeface="Arial" panose="020B0604020202020204" pitchFamily="34" charset="0"/>
              </a:rPr>
              <a:t>Game night/Bunko</a:t>
            </a:r>
          </a:p>
          <a:p>
            <a:pPr marL="0" indent="0"/>
            <a:r>
              <a:rPr lang="en-US" altLang="en-US" sz="2600" dirty="0" smtClean="0">
                <a:latin typeface="Arial" panose="020B0604020202020204" pitchFamily="34" charset="0"/>
              </a:rPr>
              <a:t>Finger foods</a:t>
            </a:r>
          </a:p>
          <a:p>
            <a:pPr marL="0" indent="0"/>
            <a:r>
              <a:rPr lang="en-US" altLang="en-US" sz="2600" dirty="0" smtClean="0">
                <a:latin typeface="Arial" panose="020B0604020202020204" pitchFamily="34" charset="0"/>
              </a:rPr>
              <a:t>Dessert after dinner</a:t>
            </a:r>
          </a:p>
          <a:p>
            <a:pPr marL="0" indent="0"/>
            <a:r>
              <a:rPr lang="en-US" altLang="en-US" sz="2600" dirty="0" smtClean="0">
                <a:latin typeface="Arial" panose="020B0604020202020204" pitchFamily="34" charset="0"/>
              </a:rPr>
              <a:t>Boredom </a:t>
            </a:r>
          </a:p>
          <a:p>
            <a:pPr marL="0" indent="0"/>
            <a:r>
              <a:rPr lang="en-US" altLang="en-US" sz="2600" dirty="0" smtClean="0">
                <a:latin typeface="Arial" panose="020B0604020202020204" pitchFamily="34" charset="0"/>
              </a:rPr>
              <a:t>TV</a:t>
            </a:r>
          </a:p>
          <a:p>
            <a:pPr marL="0" indent="0"/>
            <a:r>
              <a:rPr lang="en-US" altLang="en-US" sz="2600" dirty="0" smtClean="0">
                <a:latin typeface="Arial" panose="020B0604020202020204" pitchFamily="34" charset="0"/>
              </a:rPr>
              <a:t>Buffets</a:t>
            </a:r>
          </a:p>
          <a:p>
            <a:pPr marL="0" indent="0">
              <a:buNone/>
            </a:pPr>
            <a:endParaRPr lang="en-US" altLang="en-US" dirty="0" smtClean="0">
              <a:latin typeface="Arial" panose="020B0604020202020204" pitchFamily="34" charset="0"/>
            </a:endParaRPr>
          </a:p>
          <a:p>
            <a:pPr marL="0" indent="0"/>
            <a:endParaRPr lang="en-US" altLang="en-US" dirty="0" smtClean="0">
              <a:latin typeface="Arial" panose="020B0604020202020204" pitchFamily="34" charset="0"/>
            </a:endParaRPr>
          </a:p>
          <a:p>
            <a:pPr marL="0" indent="0"/>
            <a:endParaRPr lang="en-US" altLang="en-US" dirty="0" smtClean="0">
              <a:latin typeface="Arial" panose="020B0604020202020204" pitchFamily="34" charset="0"/>
            </a:endParaRPr>
          </a:p>
        </p:txBody>
      </p:sp>
      <p:sp>
        <p:nvSpPr>
          <p:cNvPr id="6" name="Content Placeholder 5"/>
          <p:cNvSpPr>
            <a:spLocks noGrp="1"/>
          </p:cNvSpPr>
          <p:nvPr>
            <p:ph sz="half" idx="2"/>
          </p:nvPr>
        </p:nvSpPr>
        <p:spPr>
          <a:xfrm>
            <a:off x="6332539" y="2651125"/>
            <a:ext cx="4110037" cy="1855788"/>
          </a:xfrm>
          <a:ln w="28575">
            <a:solidFill>
              <a:schemeClr val="tx2">
                <a:lumMod val="60000"/>
                <a:lumOff val="40000"/>
              </a:schemeClr>
            </a:solidFill>
          </a:ln>
        </p:spPr>
        <p:txBody>
          <a:bodyPr>
            <a:normAutofit fontScale="92500" lnSpcReduction="20000"/>
          </a:bodyPr>
          <a:lstStyle/>
          <a:p>
            <a:pPr marL="0" indent="0">
              <a:buNone/>
              <a:defRPr/>
            </a:pPr>
            <a:r>
              <a:rPr lang="en-US" sz="2400" u="sng" dirty="0">
                <a:latin typeface="Arial" charset="0"/>
              </a:rPr>
              <a:t>Options</a:t>
            </a:r>
            <a:r>
              <a:rPr lang="en-US" sz="2400" dirty="0">
                <a:latin typeface="Arial" charset="0"/>
              </a:rPr>
              <a:t>: </a:t>
            </a:r>
          </a:p>
          <a:p>
            <a:pPr marL="0" indent="0">
              <a:buNone/>
              <a:defRPr/>
            </a:pPr>
            <a:r>
              <a:rPr lang="en-US" sz="2000" dirty="0">
                <a:latin typeface="Arial" charset="0"/>
              </a:rPr>
              <a:t>Stay away from cue?</a:t>
            </a:r>
          </a:p>
          <a:p>
            <a:pPr marL="0" indent="0">
              <a:buNone/>
              <a:defRPr/>
            </a:pPr>
            <a:r>
              <a:rPr lang="en-US" sz="2000" dirty="0">
                <a:latin typeface="Arial" charset="0"/>
              </a:rPr>
              <a:t>Find a replacement?</a:t>
            </a:r>
          </a:p>
          <a:p>
            <a:pPr marL="0" indent="0">
              <a:buNone/>
              <a:defRPr/>
            </a:pPr>
            <a:r>
              <a:rPr lang="en-US" sz="2000" dirty="0">
                <a:latin typeface="Arial" charset="0"/>
              </a:rPr>
              <a:t>Get rid of the trigger food?</a:t>
            </a:r>
          </a:p>
          <a:p>
            <a:pPr marL="0" indent="0">
              <a:buNone/>
              <a:defRPr/>
            </a:pPr>
            <a:r>
              <a:rPr lang="en-US" sz="2000" dirty="0">
                <a:latin typeface="Arial" charset="0"/>
              </a:rPr>
              <a:t>Respond differently to cues?</a:t>
            </a:r>
          </a:p>
          <a:p>
            <a:pPr marL="0" indent="0">
              <a:buNone/>
              <a:defRPr/>
            </a:pPr>
            <a:endParaRPr lang="en-US" dirty="0" smtClean="0">
              <a:latin typeface="Arial" charset="0"/>
            </a:endParaRPr>
          </a:p>
          <a:p>
            <a:pPr marL="0" indent="0">
              <a:buNone/>
              <a:defRPr/>
            </a:pPr>
            <a:endParaRPr lang="en-US" dirty="0" smtClean="0">
              <a:latin typeface="Arial" charset="0"/>
            </a:endParaRPr>
          </a:p>
        </p:txBody>
      </p:sp>
      <p:sp>
        <p:nvSpPr>
          <p:cNvPr id="3482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a:spcBef>
                <a:spcPct val="20000"/>
              </a:spcBef>
              <a:buFont typeface="Arial" panose="020B0604020202020204" pitchFamily="34" charset="0"/>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9pPr>
          </a:lstStyle>
          <a:p>
            <a:pPr algn="r">
              <a:spcBef>
                <a:spcPct val="0"/>
              </a:spcBef>
              <a:buFontTx/>
              <a:buNone/>
            </a:pPr>
            <a:fld id="{D92540B6-D7AD-4142-9D16-63B752FA6979}" type="slidenum">
              <a:rPr lang="en-US" altLang="en-US" sz="1200">
                <a:solidFill>
                  <a:srgbClr val="898989"/>
                </a:solidFill>
                <a:latin typeface="Calibri" panose="020F0502020204030204" pitchFamily="34" charset="0"/>
              </a:rPr>
              <a:pPr algn="r">
                <a:spcBef>
                  <a:spcPct val="0"/>
                </a:spcBef>
                <a:buFontTx/>
                <a:buNone/>
              </a:pPr>
              <a:t>15</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xmlns="" val="1910069475"/>
      </p:ext>
    </p:extLst>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avoid mindless eating</a:t>
            </a:r>
            <a:endParaRPr lang="en-US" dirty="0"/>
          </a:p>
        </p:txBody>
      </p:sp>
      <p:sp>
        <p:nvSpPr>
          <p:cNvPr id="3" name="Content Placeholder 2"/>
          <p:cNvSpPr>
            <a:spLocks noGrp="1"/>
          </p:cNvSpPr>
          <p:nvPr>
            <p:ph idx="1"/>
          </p:nvPr>
        </p:nvSpPr>
        <p:spPr>
          <a:xfrm>
            <a:off x="677334" y="1433226"/>
            <a:ext cx="8596668" cy="3880773"/>
          </a:xfrm>
        </p:spPr>
        <p:txBody>
          <a:bodyPr>
            <a:normAutofit/>
          </a:bodyPr>
          <a:lstStyle/>
          <a:p>
            <a:r>
              <a:rPr lang="en-US" sz="2400" dirty="0" smtClean="0"/>
              <a:t>Set up your world to support your healthy eating behaviors</a:t>
            </a:r>
          </a:p>
          <a:p>
            <a:r>
              <a:rPr lang="en-US" sz="2400" dirty="0" smtClean="0"/>
              <a:t>Keep high fat/high calorie foods out of your house and work place</a:t>
            </a:r>
          </a:p>
          <a:p>
            <a:r>
              <a:rPr lang="en-US" sz="2400" dirty="0" smtClean="0"/>
              <a:t>At least keep them out of sight</a:t>
            </a:r>
          </a:p>
          <a:p>
            <a:r>
              <a:rPr lang="en-US" sz="2400" dirty="0" smtClean="0"/>
              <a:t>Keep lower fat/calories choices easy to reach, in sight and ready to eat</a:t>
            </a:r>
          </a:p>
          <a:p>
            <a:r>
              <a:rPr lang="en-US" sz="2400" dirty="0" smtClean="0"/>
              <a:t>Limit your eating to just one place</a:t>
            </a:r>
          </a:p>
          <a:p>
            <a:r>
              <a:rPr lang="en-US" sz="2400" dirty="0" smtClean="0"/>
              <a:t>Limit other activities when you eat</a:t>
            </a:r>
            <a:endParaRPr lang="en-US" sz="2400" dirty="0"/>
          </a:p>
        </p:txBody>
      </p:sp>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16</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10400" y="5035090"/>
            <a:ext cx="3108960" cy="1554480"/>
          </a:xfrm>
          <a:prstGeom prst="rect">
            <a:avLst/>
          </a:prstGeom>
        </p:spPr>
      </p:pic>
    </p:spTree>
    <p:extLst>
      <p:ext uri="{BB962C8B-B14F-4D97-AF65-F5344CB8AC3E}">
        <p14:creationId xmlns:p14="http://schemas.microsoft.com/office/powerpoint/2010/main" xmlns="" val="2513997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Emotional Eating</a:t>
            </a:r>
            <a:endParaRPr lang="en-US" dirty="0"/>
          </a:p>
        </p:txBody>
      </p:sp>
      <p:sp>
        <p:nvSpPr>
          <p:cNvPr id="6" name="Content Placeholder 5"/>
          <p:cNvSpPr>
            <a:spLocks noGrp="1"/>
          </p:cNvSpPr>
          <p:nvPr>
            <p:ph idx="1"/>
          </p:nvPr>
        </p:nvSpPr>
        <p:spPr>
          <a:xfrm>
            <a:off x="677334" y="1307686"/>
            <a:ext cx="8596668" cy="4521614"/>
          </a:xfrm>
        </p:spPr>
        <p:txBody>
          <a:bodyPr>
            <a:noAutofit/>
          </a:bodyPr>
          <a:lstStyle/>
          <a:p>
            <a:r>
              <a:rPr lang="en-US" sz="2400" dirty="0" smtClean="0"/>
              <a:t>Be aware of why you are eating</a:t>
            </a:r>
          </a:p>
          <a:p>
            <a:r>
              <a:rPr lang="en-US" sz="2400" dirty="0" smtClean="0"/>
              <a:t>H A L T!</a:t>
            </a:r>
          </a:p>
          <a:p>
            <a:r>
              <a:rPr lang="en-US" sz="2400" dirty="0" smtClean="0"/>
              <a:t>Take a 10 minute ‘time out’</a:t>
            </a:r>
          </a:p>
          <a:p>
            <a:r>
              <a:rPr lang="en-US" sz="2400" dirty="0" smtClean="0"/>
              <a:t>Pause and observe</a:t>
            </a:r>
          </a:p>
          <a:p>
            <a:r>
              <a:rPr lang="en-US" sz="2400" dirty="0" smtClean="0"/>
              <a:t>Distract</a:t>
            </a:r>
          </a:p>
          <a:p>
            <a:r>
              <a:rPr lang="en-US" sz="2400" dirty="0" smtClean="0"/>
              <a:t>Express the emotion</a:t>
            </a:r>
          </a:p>
          <a:p>
            <a:r>
              <a:rPr lang="en-US" sz="2400" dirty="0" smtClean="0"/>
              <a:t>Learn your triggers</a:t>
            </a:r>
          </a:p>
          <a:p>
            <a:r>
              <a:rPr lang="en-US" sz="2400" dirty="0" smtClean="0"/>
              <a:t>Move</a:t>
            </a:r>
          </a:p>
          <a:p>
            <a:r>
              <a:rPr lang="en-US" sz="2400" dirty="0" smtClean="0"/>
              <a:t>Practice deep breathing</a:t>
            </a:r>
          </a:p>
          <a:p>
            <a:endParaRPr lang="en-US" sz="2400" dirty="0"/>
          </a:p>
        </p:txBody>
      </p:sp>
      <p:sp>
        <p:nvSpPr>
          <p:cNvPr id="5" name="Slide Number Placeholder 4"/>
          <p:cNvSpPr>
            <a:spLocks noGrp="1"/>
          </p:cNvSpPr>
          <p:nvPr>
            <p:ph type="sldNum" sz="quarter" idx="12"/>
          </p:nvPr>
        </p:nvSpPr>
        <p:spPr/>
        <p:txBody>
          <a:bodyPr/>
          <a:lstStyle/>
          <a:p>
            <a:pPr>
              <a:defRPr/>
            </a:pPr>
            <a:fld id="{2FEE2CE6-4331-4E62-AF4B-1FC6BB0098D3}" type="slidenum">
              <a:rPr lang="en-US" smtClean="0"/>
              <a:pPr>
                <a:defRPr/>
              </a:pPr>
              <a:t>17</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19900" y="1931145"/>
            <a:ext cx="2328672" cy="3274695"/>
          </a:xfrm>
          <a:prstGeom prst="rect">
            <a:avLst/>
          </a:prstGeom>
        </p:spPr>
      </p:pic>
    </p:spTree>
    <p:extLst>
      <p:ext uri="{BB962C8B-B14F-4D97-AF65-F5344CB8AC3E}">
        <p14:creationId xmlns:p14="http://schemas.microsoft.com/office/powerpoint/2010/main" xmlns="" val="2566335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Respond in healthy way &amp; create new habit</a:t>
            </a:r>
          </a:p>
        </p:txBody>
      </p:sp>
      <p:sp>
        <p:nvSpPr>
          <p:cNvPr id="3" name="Content Placeholder 2"/>
          <p:cNvSpPr>
            <a:spLocks noGrp="1"/>
          </p:cNvSpPr>
          <p:nvPr>
            <p:ph idx="1"/>
          </p:nvPr>
        </p:nvSpPr>
        <p:spPr>
          <a:xfrm>
            <a:off x="677334" y="1433226"/>
            <a:ext cx="8596668" cy="3880773"/>
          </a:xfrm>
        </p:spPr>
        <p:txBody>
          <a:bodyPr/>
          <a:lstStyle/>
          <a:p>
            <a:r>
              <a:rPr lang="en-US" sz="2400" dirty="0" smtClean="0"/>
              <a:t>Implementation Intention – have a replacement for the unhealthy habit: if….then</a:t>
            </a:r>
          </a:p>
          <a:p>
            <a:r>
              <a:rPr lang="en-US" sz="2400" dirty="0" smtClean="0"/>
              <a:t>Feeling sad? </a:t>
            </a:r>
          </a:p>
          <a:p>
            <a:pPr lvl="1"/>
            <a:r>
              <a:rPr lang="en-US" sz="2400" dirty="0" smtClean="0"/>
              <a:t>I used to have Ben &amp; Jerry’s</a:t>
            </a:r>
          </a:p>
          <a:p>
            <a:pPr lvl="1"/>
            <a:r>
              <a:rPr lang="en-US" sz="2400" dirty="0" smtClean="0"/>
              <a:t>Now I listen to music</a:t>
            </a:r>
          </a:p>
          <a:p>
            <a:r>
              <a:rPr lang="en-US" sz="2400" dirty="0" smtClean="0"/>
              <a:t>Mad at my spouse? boss? BFF?</a:t>
            </a:r>
          </a:p>
          <a:p>
            <a:pPr lvl="1"/>
            <a:r>
              <a:rPr lang="en-US" sz="2400" dirty="0" smtClean="0"/>
              <a:t>I used to eat cookies</a:t>
            </a:r>
          </a:p>
          <a:p>
            <a:pPr lvl="1"/>
            <a:r>
              <a:rPr lang="en-US" sz="2400" dirty="0" smtClean="0"/>
              <a:t>Now I go for a walk</a:t>
            </a:r>
          </a:p>
          <a:p>
            <a:pPr marL="57150" indent="0">
              <a:buNone/>
            </a:pPr>
            <a:endParaRPr lang="en-US" dirty="0"/>
          </a:p>
        </p:txBody>
      </p:sp>
      <p:sp>
        <p:nvSpPr>
          <p:cNvPr id="4" name="Slide Number Placeholder 3"/>
          <p:cNvSpPr>
            <a:spLocks noGrp="1"/>
          </p:cNvSpPr>
          <p:nvPr>
            <p:ph type="sldNum" sz="quarter" idx="12"/>
          </p:nvPr>
        </p:nvSpPr>
        <p:spPr/>
        <p:txBody>
          <a:bodyPr/>
          <a:lstStyle/>
          <a:p>
            <a:fld id="{F37AC770-6983-9248-8334-88C60FF9F8EF}" type="slidenum">
              <a:rPr lang="en-US" smtClean="0"/>
              <a:pPr/>
              <a:t>18</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01452" y="3488257"/>
            <a:ext cx="3230880" cy="2189424"/>
          </a:xfrm>
          <a:prstGeom prst="rect">
            <a:avLst/>
          </a:prstGeom>
        </p:spPr>
      </p:pic>
    </p:spTree>
    <p:extLst>
      <p:ext uri="{BB962C8B-B14F-4D97-AF65-F5344CB8AC3E}">
        <p14:creationId xmlns:p14="http://schemas.microsoft.com/office/powerpoint/2010/main" xmlns="" val="3152549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&amp; You</a:t>
            </a:r>
            <a:endParaRPr lang="en-US" dirty="0"/>
          </a:p>
        </p:txBody>
      </p:sp>
      <p:sp>
        <p:nvSpPr>
          <p:cNvPr id="3" name="Content Placeholder 2"/>
          <p:cNvSpPr>
            <a:spLocks noGrp="1"/>
          </p:cNvSpPr>
          <p:nvPr>
            <p:ph idx="1"/>
          </p:nvPr>
        </p:nvSpPr>
        <p:spPr>
          <a:xfrm>
            <a:off x="770852" y="1270000"/>
            <a:ext cx="8596668" cy="5136487"/>
          </a:xfrm>
        </p:spPr>
        <p:txBody>
          <a:bodyPr/>
          <a:lstStyle/>
          <a:p>
            <a:r>
              <a:rPr lang="en-US" sz="2400" dirty="0" smtClean="0"/>
              <a:t>Stress hormone, cortisol – affects appetite-control chemicals and compromises the immune system</a:t>
            </a:r>
          </a:p>
          <a:p>
            <a:r>
              <a:rPr lang="en-US" sz="2400" dirty="0" smtClean="0"/>
              <a:t>Often turn to sweets/salty snacks</a:t>
            </a:r>
          </a:p>
          <a:p>
            <a:r>
              <a:rPr lang="en-US" sz="2400" dirty="0" smtClean="0"/>
              <a:t>Fuel with foods that build immune system:</a:t>
            </a:r>
          </a:p>
          <a:p>
            <a:pPr lvl="1"/>
            <a:r>
              <a:rPr lang="en-US" sz="2400" dirty="0" smtClean="0"/>
              <a:t>Reduce high fat foods (low fat, vegetarian diet can lower cortisol levels)</a:t>
            </a:r>
          </a:p>
          <a:p>
            <a:pPr lvl="1"/>
            <a:r>
              <a:rPr lang="en-US" sz="2400" dirty="0" smtClean="0"/>
              <a:t>Limit caffeine</a:t>
            </a:r>
          </a:p>
          <a:p>
            <a:pPr lvl="1"/>
            <a:r>
              <a:rPr lang="en-US" sz="2400" dirty="0" smtClean="0"/>
              <a:t>More vitamin B &amp; C foods</a:t>
            </a:r>
          </a:p>
          <a:p>
            <a:pPr lvl="1"/>
            <a:r>
              <a:rPr lang="en-US" sz="2400" dirty="0" smtClean="0"/>
              <a:t>Whole real foods vs processed, sugary foods</a:t>
            </a:r>
          </a:p>
          <a:p>
            <a:r>
              <a:rPr lang="en-US" sz="2400" dirty="0" smtClean="0"/>
              <a:t>Exercise – lowers cortisol levels</a:t>
            </a:r>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19</a:t>
            </a:fld>
            <a:endParaRPr lang="en-US"/>
          </a:p>
        </p:txBody>
      </p:sp>
    </p:spTree>
    <p:extLst>
      <p:ext uri="{BB962C8B-B14F-4D97-AF65-F5344CB8AC3E}">
        <p14:creationId xmlns:p14="http://schemas.microsoft.com/office/powerpoint/2010/main" xmlns="" val="1246709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a:xfrm>
            <a:off x="812416" y="1465324"/>
            <a:ext cx="8596668" cy="3880773"/>
          </a:xfrm>
        </p:spPr>
        <p:txBody>
          <a:bodyPr>
            <a:normAutofit/>
          </a:bodyPr>
          <a:lstStyle/>
          <a:p>
            <a:r>
              <a:rPr lang="en-US" sz="2400" dirty="0" smtClean="0"/>
              <a:t>How much more soup did people eat when their soup bowl kept filling up without their knowledge?</a:t>
            </a:r>
          </a:p>
          <a:p>
            <a:r>
              <a:rPr lang="en-US" sz="2400" dirty="0" smtClean="0"/>
              <a:t>A. 13%</a:t>
            </a:r>
          </a:p>
          <a:p>
            <a:r>
              <a:rPr lang="en-US" sz="2400" dirty="0" smtClean="0"/>
              <a:t>B. 53%</a:t>
            </a:r>
          </a:p>
          <a:p>
            <a:r>
              <a:rPr lang="en-US" sz="2400" dirty="0" smtClean="0"/>
              <a:t>C. 73%</a:t>
            </a:r>
          </a:p>
          <a:p>
            <a:r>
              <a:rPr lang="en-US" sz="2400" dirty="0" smtClean="0">
                <a:solidFill>
                  <a:srgbClr val="FF0000"/>
                </a:solidFill>
              </a:rPr>
              <a:t>Answer: C – just like if you were eating out of bag or box, without signal of how much, we can overeat</a:t>
            </a:r>
            <a:endParaRPr lang="en-US" sz="2400"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08012" y="4881020"/>
            <a:ext cx="2157706" cy="1618379"/>
          </a:xfrm>
          <a:prstGeom prst="rect">
            <a:avLst/>
          </a:prstGeom>
        </p:spPr>
      </p:pic>
    </p:spTree>
    <p:extLst>
      <p:ext uri="{BB962C8B-B14F-4D97-AF65-F5344CB8AC3E}">
        <p14:creationId xmlns:p14="http://schemas.microsoft.com/office/powerpoint/2010/main" xmlns="" val="294481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to reduce stress</a:t>
            </a:r>
            <a:endParaRPr lang="en-US" dirty="0"/>
          </a:p>
        </p:txBody>
      </p:sp>
      <p:sp>
        <p:nvSpPr>
          <p:cNvPr id="3" name="Content Placeholder 2"/>
          <p:cNvSpPr>
            <a:spLocks noGrp="1"/>
          </p:cNvSpPr>
          <p:nvPr>
            <p:ph idx="1"/>
          </p:nvPr>
        </p:nvSpPr>
        <p:spPr>
          <a:xfrm>
            <a:off x="860868" y="1270000"/>
            <a:ext cx="8229600" cy="4525963"/>
          </a:xfrm>
        </p:spPr>
        <p:txBody>
          <a:bodyPr>
            <a:noAutofit/>
          </a:bodyPr>
          <a:lstStyle/>
          <a:p>
            <a:r>
              <a:rPr lang="en-US" sz="2400" dirty="0"/>
              <a:t>Keep things in perspective – don’t sweat the small stuff, and it’s all small stuff</a:t>
            </a:r>
          </a:p>
          <a:p>
            <a:r>
              <a:rPr lang="en-US" sz="2400" dirty="0" smtClean="0"/>
              <a:t>Deep breathing, meditation, prayer</a:t>
            </a:r>
          </a:p>
          <a:p>
            <a:r>
              <a:rPr lang="en-US" sz="2400" dirty="0" smtClean="0"/>
              <a:t>Move your body, go outside, enjoy nature</a:t>
            </a:r>
          </a:p>
          <a:p>
            <a:r>
              <a:rPr lang="en-US" sz="2400" dirty="0" smtClean="0"/>
              <a:t>Problem solve</a:t>
            </a:r>
          </a:p>
          <a:p>
            <a:pPr lvl="1"/>
            <a:r>
              <a:rPr lang="en-US" sz="2400" dirty="0" smtClean="0"/>
              <a:t>List the chain of events leading up to the stress</a:t>
            </a:r>
            <a:endParaRPr lang="en-US" sz="2400" dirty="0"/>
          </a:p>
          <a:p>
            <a:pPr lvl="1"/>
            <a:r>
              <a:rPr lang="en-US" sz="2400" dirty="0" smtClean="0"/>
              <a:t>How can you break the chain?</a:t>
            </a:r>
          </a:p>
          <a:p>
            <a:r>
              <a:rPr lang="en-US" sz="2400" dirty="0" smtClean="0"/>
              <a:t>Get support, call a friend, journal</a:t>
            </a:r>
          </a:p>
        </p:txBody>
      </p:sp>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20</a:t>
            </a:fld>
            <a:endParaRPr lang="en-US"/>
          </a:p>
        </p:txBody>
      </p:sp>
    </p:spTree>
    <p:extLst>
      <p:ext uri="{BB962C8B-B14F-4D97-AF65-F5344CB8AC3E}">
        <p14:creationId xmlns:p14="http://schemas.microsoft.com/office/powerpoint/2010/main" xmlns="" val="1644433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Always ‘hungry’?	</a:t>
            </a:r>
            <a:endParaRPr lang="en-US" dirty="0"/>
          </a:p>
        </p:txBody>
      </p:sp>
      <p:sp>
        <p:nvSpPr>
          <p:cNvPr id="3" name="Content Placeholder 2"/>
          <p:cNvSpPr>
            <a:spLocks noGrp="1"/>
          </p:cNvSpPr>
          <p:nvPr>
            <p:ph idx="1"/>
          </p:nvPr>
        </p:nvSpPr>
        <p:spPr>
          <a:xfrm>
            <a:off x="760461" y="1270000"/>
            <a:ext cx="8596668" cy="4850245"/>
          </a:xfrm>
        </p:spPr>
        <p:txBody>
          <a:bodyPr>
            <a:normAutofit/>
          </a:bodyPr>
          <a:lstStyle/>
          <a:p>
            <a:r>
              <a:rPr lang="en-US" sz="2400" dirty="0" smtClean="0"/>
              <a:t>Is it real hunger?</a:t>
            </a:r>
          </a:p>
          <a:p>
            <a:r>
              <a:rPr lang="en-US" sz="2400" dirty="0" smtClean="0"/>
              <a:t>Be sure meals are well balanced</a:t>
            </a:r>
          </a:p>
          <a:p>
            <a:r>
              <a:rPr lang="en-US" sz="2400" dirty="0" smtClean="0"/>
              <a:t>Small meals/snacks every 2-3 hours may work for you</a:t>
            </a:r>
          </a:p>
          <a:p>
            <a:r>
              <a:rPr lang="en-US" sz="2400" dirty="0" smtClean="0"/>
              <a:t>Limit processed foods</a:t>
            </a:r>
          </a:p>
          <a:p>
            <a:r>
              <a:rPr lang="en-US" sz="2400" dirty="0" smtClean="0"/>
              <a:t>Keep healthy snacks on hand and visible (i.e. veggies, fruits)</a:t>
            </a:r>
          </a:p>
          <a:p>
            <a:r>
              <a:rPr lang="en-US" sz="2400" dirty="0" smtClean="0"/>
              <a:t>Track your foods and mood (MyFitnessPal online)</a:t>
            </a:r>
          </a:p>
          <a:p>
            <a:r>
              <a:rPr lang="en-US" sz="2400" dirty="0" smtClean="0"/>
              <a:t>Have a signal that your meal is over – ‘close the kitchen’ </a:t>
            </a:r>
          </a:p>
          <a:p>
            <a:r>
              <a:rPr lang="en-US" sz="2400" dirty="0" smtClean="0"/>
              <a:t>Get moving</a:t>
            </a:r>
          </a:p>
          <a:p>
            <a:r>
              <a:rPr lang="en-US" sz="2400" dirty="0" smtClean="0"/>
              <a:t>Drink plenty of water</a:t>
            </a:r>
          </a:p>
          <a:p>
            <a:endParaRPr lang="en-US" dirty="0"/>
          </a:p>
        </p:txBody>
      </p:sp>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21</a:t>
            </a:fld>
            <a:endParaRPr lang="en-US"/>
          </a:p>
        </p:txBody>
      </p:sp>
    </p:spTree>
    <p:extLst>
      <p:ext uri="{BB962C8B-B14F-4D97-AF65-F5344CB8AC3E}">
        <p14:creationId xmlns:p14="http://schemas.microsoft.com/office/powerpoint/2010/main" xmlns="" val="3749405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1752600" y="2286001"/>
            <a:ext cx="7772400" cy="3763963"/>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70000"/>
              <a:buFont typeface="Wingdings" pitchFamily="2" charset="2"/>
              <a:buChar char="n"/>
              <a:defRPr/>
            </a:pPr>
            <a:endParaRPr lang="en-US" sz="2800">
              <a:effectLst>
                <a:outerShdw blurRad="38100" dist="38100" dir="2700000" algn="tl">
                  <a:srgbClr val="C0C0C0"/>
                </a:outerShdw>
              </a:effectLst>
              <a:latin typeface="Arial" charset="0"/>
            </a:endParaRPr>
          </a:p>
        </p:txBody>
      </p:sp>
      <p:sp>
        <p:nvSpPr>
          <p:cNvPr id="88066" name="Rectangle 2"/>
          <p:cNvSpPr>
            <a:spLocks noRot="1" noChangeArrowheads="1"/>
          </p:cNvSpPr>
          <p:nvPr/>
        </p:nvSpPr>
        <p:spPr bwMode="auto">
          <a:xfrm>
            <a:off x="2133600" y="284163"/>
            <a:ext cx="7772400" cy="944562"/>
          </a:xfrm>
          <a:prstGeom prst="rect">
            <a:avLst/>
          </a:prstGeom>
          <a:noFill/>
          <a:ln w="9525">
            <a:noFill/>
            <a:miter lim="800000"/>
            <a:headEnd/>
            <a:tailEnd/>
          </a:ln>
          <a:effectLst/>
        </p:spPr>
        <p:txBody>
          <a:bodyPr anchor="ctr"/>
          <a:lstStyle/>
          <a:p>
            <a:pPr algn="ctr" eaLnBrk="1" hangingPunct="1">
              <a:defRPr/>
            </a:pPr>
            <a:endParaRPr lang="en-US" sz="4400" b="1">
              <a:effectLst>
                <a:outerShdw blurRad="38100" dist="38100" dir="2700000" algn="tl">
                  <a:srgbClr val="C0C0C0"/>
                </a:outerShdw>
              </a:effectLst>
              <a:latin typeface="Arial" charset="0"/>
            </a:endParaRPr>
          </a:p>
        </p:txBody>
      </p:sp>
      <p:sp>
        <p:nvSpPr>
          <p:cNvPr id="107527" name="Rectangle 7"/>
          <p:cNvSpPr>
            <a:spLocks noGrp="1" noChangeArrowheads="1"/>
          </p:cNvSpPr>
          <p:nvPr>
            <p:ph type="title"/>
          </p:nvPr>
        </p:nvSpPr>
        <p:spPr/>
        <p:txBody>
          <a:bodyPr/>
          <a:lstStyle/>
          <a:p>
            <a:pPr eaLnBrk="1" hangingPunct="1"/>
            <a:r>
              <a:rPr lang="en-US" altLang="en-US" sz="4000" b="1" dirty="0"/>
              <a:t>What is the bottom line?</a:t>
            </a:r>
          </a:p>
        </p:txBody>
      </p:sp>
      <p:sp>
        <p:nvSpPr>
          <p:cNvPr id="2" name="Content Placeholder 1"/>
          <p:cNvSpPr>
            <a:spLocks noGrp="1"/>
          </p:cNvSpPr>
          <p:nvPr>
            <p:ph idx="1"/>
          </p:nvPr>
        </p:nvSpPr>
        <p:spPr>
          <a:xfrm>
            <a:off x="791634" y="1554162"/>
            <a:ext cx="8596668" cy="4495802"/>
          </a:xfrm>
        </p:spPr>
        <p:txBody>
          <a:bodyPr/>
          <a:lstStyle/>
          <a:p>
            <a:r>
              <a:rPr lang="en-US" sz="2400" dirty="0" smtClean="0"/>
              <a:t>Set up your world to reduce chance of mindless eating</a:t>
            </a:r>
          </a:p>
          <a:p>
            <a:r>
              <a:rPr lang="en-US" sz="2400" dirty="0" smtClean="0"/>
              <a:t>Practice mindfulness:</a:t>
            </a:r>
          </a:p>
          <a:p>
            <a:pPr lvl="1"/>
            <a:r>
              <a:rPr lang="en-US" sz="2400" dirty="0" smtClean="0"/>
              <a:t>Listen to hunger &amp; satiety</a:t>
            </a:r>
          </a:p>
          <a:p>
            <a:pPr lvl="1"/>
            <a:r>
              <a:rPr lang="en-US" sz="2400" dirty="0" smtClean="0"/>
              <a:t>Have mindful bites</a:t>
            </a:r>
          </a:p>
          <a:p>
            <a:r>
              <a:rPr lang="en-US" sz="2400" dirty="0" smtClean="0"/>
              <a:t>Recognize emotional eating and respond in more healthy way</a:t>
            </a:r>
          </a:p>
          <a:p>
            <a:r>
              <a:rPr lang="en-US" sz="2400" dirty="0" smtClean="0"/>
              <a:t>Eat more whole, real foods</a:t>
            </a:r>
          </a:p>
          <a:p>
            <a:r>
              <a:rPr lang="en-US" sz="2400" dirty="0" smtClean="0"/>
              <a:t>Move more!</a:t>
            </a:r>
          </a:p>
          <a:p>
            <a:pPr lvl="1"/>
            <a:endParaRPr lang="en-US" dirty="0"/>
          </a:p>
        </p:txBody>
      </p:sp>
    </p:spTree>
    <p:extLst>
      <p:ext uri="{BB962C8B-B14F-4D97-AF65-F5344CB8AC3E}">
        <p14:creationId xmlns:p14="http://schemas.microsoft.com/office/powerpoint/2010/main" xmlns="" val="55440443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1752600" y="2286001"/>
            <a:ext cx="7772400" cy="3763963"/>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70000"/>
              <a:buFont typeface="Wingdings" pitchFamily="2" charset="2"/>
              <a:buChar char="n"/>
              <a:defRPr/>
            </a:pPr>
            <a:endParaRPr lang="en-US" sz="2800">
              <a:effectLst>
                <a:outerShdw blurRad="38100" dist="38100" dir="2700000" algn="tl">
                  <a:srgbClr val="C0C0C0"/>
                </a:outerShdw>
              </a:effectLst>
              <a:latin typeface="Arial" charset="0"/>
            </a:endParaRPr>
          </a:p>
        </p:txBody>
      </p:sp>
      <p:sp>
        <p:nvSpPr>
          <p:cNvPr id="88066" name="Rectangle 2"/>
          <p:cNvSpPr>
            <a:spLocks noRot="1" noChangeArrowheads="1"/>
          </p:cNvSpPr>
          <p:nvPr/>
        </p:nvSpPr>
        <p:spPr bwMode="auto">
          <a:xfrm>
            <a:off x="2133600" y="284163"/>
            <a:ext cx="7772400" cy="944562"/>
          </a:xfrm>
          <a:prstGeom prst="rect">
            <a:avLst/>
          </a:prstGeom>
          <a:noFill/>
          <a:ln w="9525">
            <a:noFill/>
            <a:miter lim="800000"/>
            <a:headEnd/>
            <a:tailEnd/>
          </a:ln>
          <a:effectLst/>
        </p:spPr>
        <p:txBody>
          <a:bodyPr anchor="ctr"/>
          <a:lstStyle/>
          <a:p>
            <a:pPr algn="ctr" eaLnBrk="1" hangingPunct="1">
              <a:defRPr/>
            </a:pPr>
            <a:endParaRPr lang="en-US" sz="4400" b="1">
              <a:effectLst>
                <a:outerShdw blurRad="38100" dist="38100" dir="2700000" algn="tl">
                  <a:srgbClr val="C0C0C0"/>
                </a:outerShdw>
              </a:effectLst>
              <a:latin typeface="Arial" charset="0"/>
            </a:endParaRPr>
          </a:p>
        </p:txBody>
      </p:sp>
      <p:sp>
        <p:nvSpPr>
          <p:cNvPr id="109575" name="Rectangle 7"/>
          <p:cNvSpPr>
            <a:spLocks noGrp="1" noChangeArrowheads="1"/>
          </p:cNvSpPr>
          <p:nvPr>
            <p:ph type="title"/>
          </p:nvPr>
        </p:nvSpPr>
        <p:spPr/>
        <p:txBody>
          <a:bodyPr/>
          <a:lstStyle/>
          <a:p>
            <a:pPr eaLnBrk="1" hangingPunct="1"/>
            <a:r>
              <a:rPr lang="en-US" altLang="en-US" sz="4000" b="1" dirty="0"/>
              <a:t>Where to start?</a:t>
            </a:r>
          </a:p>
        </p:txBody>
      </p:sp>
      <p:sp>
        <p:nvSpPr>
          <p:cNvPr id="109576" name="Rectangle 8"/>
          <p:cNvSpPr>
            <a:spLocks noGrp="1" noChangeArrowheads="1"/>
          </p:cNvSpPr>
          <p:nvPr>
            <p:ph idx="1"/>
          </p:nvPr>
        </p:nvSpPr>
        <p:spPr>
          <a:xfrm>
            <a:off x="1981200" y="1359408"/>
            <a:ext cx="8229600" cy="4919472"/>
          </a:xfrm>
        </p:spPr>
        <p:txBody>
          <a:bodyPr/>
          <a:lstStyle/>
          <a:p>
            <a:pPr eaLnBrk="1" hangingPunct="1"/>
            <a:r>
              <a:rPr lang="en-US" altLang="en-US" sz="2400" dirty="0" smtClean="0"/>
              <a:t>Choose 1-2 habits to change at a time </a:t>
            </a:r>
          </a:p>
          <a:p>
            <a:pPr eaLnBrk="1" hangingPunct="1"/>
            <a:r>
              <a:rPr lang="en-US" altLang="en-US" sz="2400" dirty="0" smtClean="0"/>
              <a:t>Do you have a </a:t>
            </a:r>
            <a:r>
              <a:rPr lang="en-US" altLang="en-US" sz="2400" dirty="0" smtClean="0">
                <a:solidFill>
                  <a:srgbClr val="FF0000"/>
                </a:solidFill>
              </a:rPr>
              <a:t>problem food cue </a:t>
            </a:r>
            <a:r>
              <a:rPr lang="en-US" altLang="en-US" sz="2400" dirty="0" smtClean="0"/>
              <a:t>you could get rid of?</a:t>
            </a:r>
          </a:p>
          <a:p>
            <a:pPr eaLnBrk="1" hangingPunct="1"/>
            <a:r>
              <a:rPr lang="en-US" altLang="en-US" sz="2400" dirty="0" smtClean="0"/>
              <a:t>Do you have a </a:t>
            </a:r>
            <a:r>
              <a:rPr lang="en-US" altLang="en-US" sz="2400" dirty="0" smtClean="0">
                <a:solidFill>
                  <a:srgbClr val="FF0000"/>
                </a:solidFill>
              </a:rPr>
              <a:t>positive cue</a:t>
            </a:r>
            <a:r>
              <a:rPr lang="en-US" altLang="en-US" sz="2400" dirty="0" smtClean="0"/>
              <a:t> you could add?</a:t>
            </a:r>
          </a:p>
          <a:p>
            <a:pPr eaLnBrk="1" hangingPunct="1"/>
            <a:r>
              <a:rPr lang="en-US" altLang="en-US" sz="2400" dirty="0" smtClean="0"/>
              <a:t>Implementation intention:</a:t>
            </a:r>
          </a:p>
          <a:p>
            <a:pPr eaLnBrk="1" hangingPunct="1"/>
            <a:r>
              <a:rPr lang="en-US" altLang="en-US" sz="2400" dirty="0" smtClean="0"/>
              <a:t>If _________, then I will _____________</a:t>
            </a:r>
          </a:p>
          <a:p>
            <a:pPr eaLnBrk="1" hangingPunct="1"/>
            <a:r>
              <a:rPr lang="en-US" altLang="en-US" sz="2400" dirty="0" smtClean="0"/>
              <a:t>When? ____________ Why? _______________</a:t>
            </a:r>
          </a:p>
          <a:p>
            <a:pPr eaLnBrk="1" hangingPunct="1"/>
            <a:r>
              <a:rPr lang="en-US" altLang="en-US" sz="2400" dirty="0" smtClean="0"/>
              <a:t>How will I make this happen? _______________</a:t>
            </a:r>
          </a:p>
          <a:p>
            <a:pPr eaLnBrk="1" hangingPunct="1"/>
            <a:r>
              <a:rPr lang="en-US" altLang="en-US" sz="2400" dirty="0" smtClean="0"/>
              <a:t>What will stand in my way? _________________</a:t>
            </a:r>
          </a:p>
          <a:p>
            <a:pPr eaLnBrk="1" hangingPunct="1"/>
            <a:r>
              <a:rPr lang="en-US" altLang="en-US" sz="2400" dirty="0" smtClean="0"/>
              <a:t>How will I get around that? __________________</a:t>
            </a:r>
          </a:p>
          <a:p>
            <a:pPr eaLnBrk="1" hangingPunct="1">
              <a:buFontTx/>
              <a:buNone/>
            </a:pPr>
            <a:endParaRPr lang="en-US" altLang="en-US" dirty="0" smtClean="0"/>
          </a:p>
        </p:txBody>
      </p:sp>
    </p:spTree>
    <p:extLst>
      <p:ext uri="{BB962C8B-B14F-4D97-AF65-F5344CB8AC3E}">
        <p14:creationId xmlns:p14="http://schemas.microsoft.com/office/powerpoint/2010/main" xmlns="" val="244806807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Goal</a:t>
            </a:r>
            <a:endParaRPr lang="en-US" dirty="0"/>
          </a:p>
        </p:txBody>
      </p:sp>
      <p:sp>
        <p:nvSpPr>
          <p:cNvPr id="3" name="Content Placeholder 2"/>
          <p:cNvSpPr>
            <a:spLocks noGrp="1"/>
          </p:cNvSpPr>
          <p:nvPr>
            <p:ph idx="1"/>
          </p:nvPr>
        </p:nvSpPr>
        <p:spPr>
          <a:xfrm>
            <a:off x="604597" y="1270000"/>
            <a:ext cx="8596668" cy="4964545"/>
          </a:xfrm>
        </p:spPr>
        <p:txBody>
          <a:bodyPr>
            <a:normAutofit lnSpcReduction="10000"/>
          </a:bodyPr>
          <a:lstStyle/>
          <a:p>
            <a:pPr marL="857250" lvl="1" indent="-457200"/>
            <a:r>
              <a:rPr lang="en-US" altLang="en-US" sz="2400" b="1" dirty="0" smtClean="0">
                <a:latin typeface="Arial" panose="020B0604020202020204" pitchFamily="34" charset="0"/>
              </a:rPr>
              <a:t>S</a:t>
            </a:r>
            <a:r>
              <a:rPr lang="en-US" altLang="en-US" sz="2400" dirty="0" smtClean="0">
                <a:latin typeface="Arial" panose="020B0604020202020204" pitchFamily="34" charset="0"/>
              </a:rPr>
              <a:t>pecific, </a:t>
            </a:r>
            <a:r>
              <a:rPr lang="en-US" altLang="en-US" sz="2400" b="1" dirty="0" smtClean="0">
                <a:latin typeface="Arial" panose="020B0604020202020204" pitchFamily="34" charset="0"/>
              </a:rPr>
              <a:t>M</a:t>
            </a:r>
            <a:r>
              <a:rPr lang="en-US" altLang="en-US" sz="2400" dirty="0" smtClean="0">
                <a:latin typeface="Arial" panose="020B0604020202020204" pitchFamily="34" charset="0"/>
              </a:rPr>
              <a:t>easurable, </a:t>
            </a:r>
            <a:r>
              <a:rPr lang="en-US" altLang="en-US" sz="2400" b="1" dirty="0" smtClean="0">
                <a:latin typeface="Arial" panose="020B0604020202020204" pitchFamily="34" charset="0"/>
              </a:rPr>
              <a:t>A</a:t>
            </a:r>
            <a:r>
              <a:rPr lang="en-US" altLang="en-US" sz="2400" dirty="0" smtClean="0">
                <a:latin typeface="Arial" panose="020B0604020202020204" pitchFamily="34" charset="0"/>
              </a:rPr>
              <a:t>chievable, </a:t>
            </a:r>
            <a:r>
              <a:rPr lang="en-US" altLang="en-US" sz="2400" b="1" dirty="0" smtClean="0">
                <a:latin typeface="Arial" panose="020B0604020202020204" pitchFamily="34" charset="0"/>
              </a:rPr>
              <a:t>R</a:t>
            </a:r>
            <a:r>
              <a:rPr lang="en-US" altLang="en-US" sz="2400" dirty="0" smtClean="0">
                <a:latin typeface="Arial" panose="020B0604020202020204" pitchFamily="34" charset="0"/>
              </a:rPr>
              <a:t>ealistic, </a:t>
            </a:r>
            <a:r>
              <a:rPr lang="en-US" altLang="en-US" sz="2400" b="1" dirty="0" smtClean="0">
                <a:latin typeface="Arial" panose="020B0604020202020204" pitchFamily="34" charset="0"/>
              </a:rPr>
              <a:t>T</a:t>
            </a:r>
            <a:r>
              <a:rPr lang="en-US" altLang="en-US" sz="2400" dirty="0" smtClean="0">
                <a:latin typeface="Arial" panose="020B0604020202020204" pitchFamily="34" charset="0"/>
              </a:rPr>
              <a:t>ime-bound</a:t>
            </a:r>
          </a:p>
          <a:p>
            <a:pPr marL="857250" lvl="1" indent="-457200"/>
            <a:r>
              <a:rPr lang="en-US" altLang="en-US" sz="2400" dirty="0" smtClean="0">
                <a:latin typeface="Arial" panose="020B0604020202020204" pitchFamily="34" charset="0"/>
              </a:rPr>
              <a:t>I will eat mindfully ≠ SMART goal</a:t>
            </a:r>
            <a:endParaRPr lang="en-US" altLang="en-US" sz="2400" dirty="0" smtClean="0"/>
          </a:p>
          <a:p>
            <a:pPr eaLnBrk="1" hangingPunct="1"/>
            <a:r>
              <a:rPr lang="en-US" altLang="en-US" sz="2400" dirty="0" smtClean="0"/>
              <a:t>If I want to snack after dinner, then I will </a:t>
            </a:r>
            <a:r>
              <a:rPr lang="en-US" altLang="en-US" sz="2400" u="sng" dirty="0" smtClean="0">
                <a:solidFill>
                  <a:srgbClr val="FF0000"/>
                </a:solidFill>
              </a:rPr>
              <a:t>only eat it at the kitchen table</a:t>
            </a:r>
          </a:p>
          <a:p>
            <a:pPr eaLnBrk="1" hangingPunct="1"/>
            <a:r>
              <a:rPr lang="en-US" altLang="en-US" sz="2400" dirty="0" smtClean="0"/>
              <a:t>When</a:t>
            </a:r>
            <a:r>
              <a:rPr lang="en-US" altLang="en-US" sz="2400" dirty="0"/>
              <a:t>? </a:t>
            </a:r>
            <a:r>
              <a:rPr lang="en-US" altLang="en-US" sz="2400" u="sng" dirty="0" smtClean="0">
                <a:solidFill>
                  <a:srgbClr val="FF0000"/>
                </a:solidFill>
              </a:rPr>
              <a:t>After dinner </a:t>
            </a:r>
            <a:r>
              <a:rPr lang="en-US" altLang="en-US" sz="2400" dirty="0" smtClean="0"/>
              <a:t>Why</a:t>
            </a:r>
            <a:r>
              <a:rPr lang="en-US" altLang="en-US" sz="2400" dirty="0"/>
              <a:t>? </a:t>
            </a:r>
            <a:r>
              <a:rPr lang="en-US" altLang="en-US" sz="2400" u="sng" dirty="0" smtClean="0">
                <a:solidFill>
                  <a:srgbClr val="FF0000"/>
                </a:solidFill>
              </a:rPr>
              <a:t>Reduce mindless eating in other areas of the house</a:t>
            </a:r>
            <a:endParaRPr lang="en-US" altLang="en-US" sz="2400" u="sng" dirty="0">
              <a:solidFill>
                <a:srgbClr val="FF0000"/>
              </a:solidFill>
            </a:endParaRPr>
          </a:p>
          <a:p>
            <a:pPr eaLnBrk="1" hangingPunct="1"/>
            <a:r>
              <a:rPr lang="en-US" altLang="en-US" sz="2400" dirty="0"/>
              <a:t>How will I make this happen? </a:t>
            </a:r>
            <a:r>
              <a:rPr lang="en-US" altLang="en-US" sz="2400" u="sng" dirty="0" smtClean="0">
                <a:solidFill>
                  <a:srgbClr val="FF0000"/>
                </a:solidFill>
              </a:rPr>
              <a:t>Talk to the family so they know we are only eating at the table</a:t>
            </a:r>
            <a:endParaRPr lang="en-US" altLang="en-US" sz="2400" u="sng" dirty="0">
              <a:solidFill>
                <a:srgbClr val="FF0000"/>
              </a:solidFill>
            </a:endParaRPr>
          </a:p>
          <a:p>
            <a:pPr eaLnBrk="1" hangingPunct="1"/>
            <a:r>
              <a:rPr lang="en-US" altLang="en-US" sz="2400" dirty="0"/>
              <a:t>What will stand in my way? </a:t>
            </a:r>
            <a:r>
              <a:rPr lang="en-US" altLang="en-US" sz="2400" u="sng" dirty="0" smtClean="0">
                <a:solidFill>
                  <a:srgbClr val="FF0000"/>
                </a:solidFill>
              </a:rPr>
              <a:t>Watching TV &amp; eating</a:t>
            </a:r>
            <a:endParaRPr lang="en-US" altLang="en-US" sz="2400" u="sng" dirty="0">
              <a:solidFill>
                <a:srgbClr val="FF0000"/>
              </a:solidFill>
            </a:endParaRPr>
          </a:p>
          <a:p>
            <a:pPr eaLnBrk="1" hangingPunct="1"/>
            <a:r>
              <a:rPr lang="en-US" altLang="en-US" sz="2400" dirty="0"/>
              <a:t>How will I get around that? </a:t>
            </a:r>
            <a:r>
              <a:rPr lang="en-US" altLang="en-US" sz="2400" u="sng" dirty="0" smtClean="0">
                <a:solidFill>
                  <a:srgbClr val="FF0000"/>
                </a:solidFill>
              </a:rPr>
              <a:t>‘close the kitchen’ after dinner by brushing my teeth and flossin</a:t>
            </a:r>
            <a:r>
              <a:rPr lang="en-US" altLang="en-US" sz="2400" dirty="0" smtClean="0">
                <a:solidFill>
                  <a:srgbClr val="FF0000"/>
                </a:solidFill>
              </a:rPr>
              <a:t>g</a:t>
            </a:r>
            <a:endParaRPr lang="en-US" altLang="en-US" sz="2400" dirty="0"/>
          </a:p>
          <a:p>
            <a:endParaRPr lang="en-US" dirty="0"/>
          </a:p>
        </p:txBody>
      </p:sp>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24</a:t>
            </a:fld>
            <a:endParaRPr lang="en-US"/>
          </a:p>
        </p:txBody>
      </p:sp>
    </p:spTree>
    <p:extLst>
      <p:ext uri="{BB962C8B-B14F-4D97-AF65-F5344CB8AC3E}">
        <p14:creationId xmlns:p14="http://schemas.microsoft.com/office/powerpoint/2010/main" xmlns="" val="1871573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p:cNvSpPr>
            <a:spLocks noGrp="1" noChangeArrowheads="1"/>
          </p:cNvSpPr>
          <p:nvPr>
            <p:ph idx="1"/>
          </p:nvPr>
        </p:nvSpPr>
        <p:spPr/>
        <p:txBody>
          <a:bodyPr>
            <a:normAutofit/>
          </a:bodyPr>
          <a:lstStyle/>
          <a:p>
            <a:pPr eaLnBrk="1" hangingPunct="1">
              <a:defRPr/>
            </a:pPr>
            <a:endParaRPr lang="en-US" dirty="0" smtClean="0"/>
          </a:p>
          <a:p>
            <a:pPr algn="ctr" eaLnBrk="1" hangingPunct="1">
              <a:buFontTx/>
              <a:buNone/>
              <a:defRPr/>
            </a:pPr>
            <a:r>
              <a:rPr lang="en-US" sz="4300" b="1" dirty="0" smtClean="0">
                <a:solidFill>
                  <a:schemeClr val="tx2"/>
                </a:solidFill>
              </a:rPr>
              <a:t>Happy Summer!</a:t>
            </a:r>
            <a:endParaRPr lang="en-US" sz="4300" b="1" dirty="0">
              <a:solidFill>
                <a:schemeClr val="tx2"/>
              </a:solidFill>
            </a:endParaRPr>
          </a:p>
          <a:p>
            <a:pPr algn="ctr" eaLnBrk="1" hangingPunct="1">
              <a:buFontTx/>
              <a:buNone/>
              <a:defRPr/>
            </a:pPr>
            <a:endParaRPr lang="en-US" sz="4300" b="1" dirty="0">
              <a:solidFill>
                <a:schemeClr val="tx2"/>
              </a:solidFill>
            </a:endParaRPr>
          </a:p>
          <a:p>
            <a:pPr marL="0" indent="0" algn="ctr">
              <a:buNone/>
              <a:defRPr/>
            </a:pPr>
            <a:r>
              <a:rPr lang="en-US" dirty="0" smtClean="0">
                <a:solidFill>
                  <a:schemeClr val="tx2"/>
                </a:solidFill>
                <a:latin typeface="Verdana" pitchFamily="34" charset="0"/>
              </a:rPr>
              <a:t>Debbie Lucus, MS, RD, CDCES</a:t>
            </a:r>
          </a:p>
          <a:p>
            <a:pPr marL="0" indent="0" algn="ctr">
              <a:buNone/>
              <a:defRPr/>
            </a:pPr>
            <a:r>
              <a:rPr lang="en-US" sz="2000" dirty="0" smtClean="0">
                <a:solidFill>
                  <a:schemeClr val="tx2"/>
                </a:solidFill>
                <a:latin typeface="Verdana" pitchFamily="34" charset="0"/>
              </a:rPr>
              <a:t>dlucusrd@gmail.com</a:t>
            </a:r>
            <a:endParaRPr lang="en-US" sz="2000" dirty="0">
              <a:solidFill>
                <a:schemeClr val="tx2"/>
              </a:solidFill>
              <a:latin typeface="Verdana" pitchFamily="34" charset="0"/>
            </a:endParaRPr>
          </a:p>
          <a:p>
            <a:pPr algn="ctr" eaLnBrk="1" hangingPunct="1">
              <a:buFontTx/>
              <a:buNone/>
              <a:defRPr/>
            </a:pPr>
            <a:r>
              <a:rPr lang="en-US" sz="4300" b="1" dirty="0">
                <a:solidFill>
                  <a:schemeClr val="tx2"/>
                </a:solidFill>
              </a:rPr>
              <a:t> </a:t>
            </a:r>
          </a:p>
          <a:p>
            <a:pPr algn="ctr" eaLnBrk="1" hangingPunct="1">
              <a:buFontTx/>
              <a:buNone/>
              <a:defRPr/>
            </a:pPr>
            <a:endParaRPr lang="en-US" sz="4300" b="1" dirty="0">
              <a:solidFill>
                <a:schemeClr val="tx2"/>
              </a:solidFill>
            </a:endParaRPr>
          </a:p>
        </p:txBody>
      </p:sp>
    </p:spTree>
    <p:extLst>
      <p:ext uri="{BB962C8B-B14F-4D97-AF65-F5344CB8AC3E}">
        <p14:creationId xmlns:p14="http://schemas.microsoft.com/office/powerpoint/2010/main" xmlns="" val="930829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normAutofit/>
          </a:bodyPr>
          <a:lstStyle/>
          <a:p>
            <a:r>
              <a:rPr lang="en-US" sz="2400" dirty="0" smtClean="0"/>
              <a:t>When 2 glasses had the same capacity, into which glass did people pour the most liquid?</a:t>
            </a:r>
          </a:p>
          <a:p>
            <a:r>
              <a:rPr lang="en-US" sz="2400" dirty="0" smtClean="0"/>
              <a:t>A. short, wide glass</a:t>
            </a:r>
          </a:p>
          <a:p>
            <a:r>
              <a:rPr lang="en-US" sz="2400" dirty="0" smtClean="0"/>
              <a:t>B Tall, narrow glass</a:t>
            </a:r>
          </a:p>
          <a:p>
            <a:r>
              <a:rPr lang="en-US" sz="2400" dirty="0" smtClean="0">
                <a:solidFill>
                  <a:srgbClr val="FF0000"/>
                </a:solidFill>
              </a:rPr>
              <a:t>Answer: A – 25-30% more into short, wide tumblers – in tall, skinny glass, looks like more</a:t>
            </a:r>
            <a:endParaRPr lang="en-US" sz="24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38778" y="4599704"/>
            <a:ext cx="2935224" cy="2156121"/>
          </a:xfrm>
          <a:prstGeom prst="rect">
            <a:avLst/>
          </a:prstGeom>
        </p:spPr>
      </p:pic>
    </p:spTree>
    <p:extLst>
      <p:ext uri="{BB962C8B-B14F-4D97-AF65-F5344CB8AC3E}">
        <p14:creationId xmlns:p14="http://schemas.microsoft.com/office/powerpoint/2010/main" xmlns="" val="172241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a:xfrm>
            <a:off x="781243" y="1464398"/>
            <a:ext cx="8596668" cy="4676629"/>
          </a:xfrm>
        </p:spPr>
        <p:txBody>
          <a:bodyPr>
            <a:noAutofit/>
          </a:bodyPr>
          <a:lstStyle/>
          <a:p>
            <a:r>
              <a:rPr lang="en-US" sz="2400" dirty="0" smtClean="0"/>
              <a:t>How did the size of plate or bowl influence people’s perception of amount when they were offered the same portion size?</a:t>
            </a:r>
          </a:p>
          <a:p>
            <a:r>
              <a:rPr lang="en-US" sz="2400" dirty="0" smtClean="0"/>
              <a:t>A. Made no difference in the amount they thought they ate</a:t>
            </a:r>
          </a:p>
          <a:p>
            <a:r>
              <a:rPr lang="en-US" sz="2400" dirty="0" smtClean="0"/>
              <a:t>B. Thought they ate more when served on large plate or bowl</a:t>
            </a:r>
          </a:p>
          <a:p>
            <a:r>
              <a:rPr lang="en-US" sz="2400" dirty="0" smtClean="0"/>
              <a:t>C. Thought they ate more when served on small plate/bowl</a:t>
            </a:r>
          </a:p>
          <a:p>
            <a:r>
              <a:rPr lang="en-US" sz="2400" dirty="0" smtClean="0">
                <a:solidFill>
                  <a:srgbClr val="FF0000"/>
                </a:solidFill>
              </a:rPr>
              <a:t>Answer: C – large dish makes portions look smaller</a:t>
            </a:r>
            <a:endParaRPr lang="en-US" sz="2400" dirty="0">
              <a:solidFill>
                <a:srgbClr val="FF0000"/>
              </a:solidFill>
            </a:endParaRPr>
          </a:p>
        </p:txBody>
      </p:sp>
    </p:spTree>
    <p:extLst>
      <p:ext uri="{BB962C8B-B14F-4D97-AF65-F5344CB8AC3E}">
        <p14:creationId xmlns:p14="http://schemas.microsoft.com/office/powerpoint/2010/main" xmlns="" val="240674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a:xfrm>
            <a:off x="677334" y="1270000"/>
            <a:ext cx="8596668" cy="3880773"/>
          </a:xfrm>
        </p:spPr>
        <p:txBody>
          <a:bodyPr>
            <a:normAutofit/>
          </a:bodyPr>
          <a:lstStyle/>
          <a:p>
            <a:r>
              <a:rPr lang="en-US" sz="2400" dirty="0" smtClean="0"/>
              <a:t>How did the number of chocolates people ate from covered, desktop candy dishes compare when the dishes were clear vs. when the dishes were white?</a:t>
            </a:r>
          </a:p>
          <a:p>
            <a:r>
              <a:rPr lang="en-US" sz="2400" dirty="0" smtClean="0"/>
              <a:t>A. Same from both dishes</a:t>
            </a:r>
          </a:p>
          <a:p>
            <a:r>
              <a:rPr lang="en-US" sz="2400" dirty="0" smtClean="0"/>
              <a:t>B. Ate more from white dish</a:t>
            </a:r>
          </a:p>
          <a:p>
            <a:r>
              <a:rPr lang="en-US" sz="2400" dirty="0" smtClean="0"/>
              <a:t>C. Ate more from clear dish</a:t>
            </a:r>
          </a:p>
          <a:p>
            <a:r>
              <a:rPr lang="en-US" sz="2400" dirty="0" smtClean="0">
                <a:solidFill>
                  <a:srgbClr val="FF0000"/>
                </a:solidFill>
              </a:rPr>
              <a:t>Answer: C 71% more (7.7 vs 4.6 candies) from clear dish</a:t>
            </a:r>
            <a:endParaRPr lang="en-US" sz="24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49696" y="4803648"/>
            <a:ext cx="2511552" cy="188366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95344" y="4718304"/>
            <a:ext cx="2054352" cy="2054352"/>
          </a:xfrm>
          <a:prstGeom prst="rect">
            <a:avLst/>
          </a:prstGeom>
        </p:spPr>
      </p:pic>
    </p:spTree>
    <p:extLst>
      <p:ext uri="{BB962C8B-B14F-4D97-AF65-F5344CB8AC3E}">
        <p14:creationId xmlns:p14="http://schemas.microsoft.com/office/powerpoint/2010/main" xmlns="" val="57395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a:xfrm>
            <a:off x="760461" y="1487922"/>
            <a:ext cx="8596668" cy="3880773"/>
          </a:xfrm>
        </p:spPr>
        <p:txBody>
          <a:bodyPr>
            <a:normAutofit/>
          </a:bodyPr>
          <a:lstStyle/>
          <a:p>
            <a:r>
              <a:rPr lang="en-US" sz="2400" dirty="0" smtClean="0"/>
              <a:t>At which location did people eat the most candy from a clear, lidded candy dish?</a:t>
            </a:r>
          </a:p>
          <a:p>
            <a:r>
              <a:rPr lang="en-US" sz="2400" dirty="0" smtClean="0"/>
              <a:t>A. corner of desk</a:t>
            </a:r>
          </a:p>
          <a:p>
            <a:r>
              <a:rPr lang="en-US" sz="2400" dirty="0" smtClean="0"/>
              <a:t>B. Top left-hand desk drawer</a:t>
            </a:r>
          </a:p>
          <a:p>
            <a:r>
              <a:rPr lang="en-US" sz="2400" dirty="0" smtClean="0"/>
              <a:t>C. On a file cabinet six feet from the desk</a:t>
            </a:r>
          </a:p>
          <a:p>
            <a:r>
              <a:rPr lang="en-US" sz="2400" dirty="0" smtClean="0"/>
              <a:t>D. They ate the same amount from all locations</a:t>
            </a:r>
          </a:p>
          <a:p>
            <a:r>
              <a:rPr lang="en-US" sz="2400" dirty="0" smtClean="0">
                <a:solidFill>
                  <a:srgbClr val="FF0000"/>
                </a:solidFill>
              </a:rPr>
              <a:t>Answer: A 9 candies </a:t>
            </a:r>
            <a:r>
              <a:rPr lang="en-US" sz="2400" dirty="0" err="1" smtClean="0">
                <a:solidFill>
                  <a:srgbClr val="FF0000"/>
                </a:solidFill>
              </a:rPr>
              <a:t>vs</a:t>
            </a:r>
            <a:r>
              <a:rPr lang="en-US" sz="2400" dirty="0" smtClean="0">
                <a:solidFill>
                  <a:srgbClr val="FF0000"/>
                </a:solidFill>
              </a:rPr>
              <a:t> 6 (in drawer) </a:t>
            </a:r>
            <a:r>
              <a:rPr lang="en-US" sz="2400" dirty="0" err="1" smtClean="0">
                <a:solidFill>
                  <a:srgbClr val="FF0000"/>
                </a:solidFill>
              </a:rPr>
              <a:t>vs</a:t>
            </a:r>
            <a:r>
              <a:rPr lang="en-US" sz="2400" dirty="0" smtClean="0">
                <a:solidFill>
                  <a:srgbClr val="FF0000"/>
                </a:solidFill>
              </a:rPr>
              <a:t> 4 across room</a:t>
            </a:r>
            <a:endParaRPr lang="en-US" sz="2400"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78000" y="4926216"/>
            <a:ext cx="2284845" cy="1814435"/>
          </a:xfrm>
          <a:prstGeom prst="rect">
            <a:avLst/>
          </a:prstGeom>
        </p:spPr>
      </p:pic>
    </p:spTree>
    <p:extLst>
      <p:ext uri="{BB962C8B-B14F-4D97-AF65-F5344CB8AC3E}">
        <p14:creationId xmlns:p14="http://schemas.microsoft.com/office/powerpoint/2010/main" xmlns="" val="332777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ChangeArrowheads="1"/>
          </p:cNvSpPr>
          <p:nvPr>
            <p:ph type="title"/>
          </p:nvPr>
        </p:nvSpPr>
        <p:spPr>
          <a:xfrm>
            <a:off x="1752600" y="152400"/>
            <a:ext cx="7062788" cy="1306068"/>
          </a:xfrm>
        </p:spPr>
        <p:txBody>
          <a:bodyPr/>
          <a:lstStyle/>
          <a:p>
            <a:pPr eaLnBrk="1" hangingPunct="1">
              <a:defRPr/>
            </a:pPr>
            <a:r>
              <a:rPr lang="en-US" dirty="0" smtClean="0"/>
              <a:t>We eat for many reasons…</a:t>
            </a:r>
          </a:p>
        </p:txBody>
      </p:sp>
      <p:sp>
        <p:nvSpPr>
          <p:cNvPr id="741379" name="Rectangle 3"/>
          <p:cNvSpPr>
            <a:spLocks noGrp="1" noChangeArrowheads="1"/>
          </p:cNvSpPr>
          <p:nvPr>
            <p:ph idx="1"/>
          </p:nvPr>
        </p:nvSpPr>
        <p:spPr>
          <a:xfrm>
            <a:off x="1790700" y="1306512"/>
            <a:ext cx="2590800" cy="4495800"/>
          </a:xfrm>
        </p:spPr>
        <p:txBody>
          <a:bodyPr>
            <a:normAutofit fontScale="92500" lnSpcReduction="10000"/>
          </a:bodyPr>
          <a:lstStyle/>
          <a:p>
            <a:pPr eaLnBrk="1" hangingPunct="1">
              <a:buFontTx/>
              <a:buNone/>
              <a:defRPr/>
            </a:pPr>
            <a:r>
              <a:rPr lang="en-US" sz="2400" dirty="0"/>
              <a:t>Pleasure</a:t>
            </a:r>
          </a:p>
          <a:p>
            <a:pPr eaLnBrk="1" hangingPunct="1">
              <a:buFontTx/>
              <a:buNone/>
              <a:defRPr/>
            </a:pPr>
            <a:r>
              <a:rPr lang="en-US" sz="2400" dirty="0"/>
              <a:t>Stress</a:t>
            </a:r>
          </a:p>
          <a:p>
            <a:pPr eaLnBrk="1" hangingPunct="1">
              <a:buFontTx/>
              <a:buNone/>
              <a:defRPr/>
            </a:pPr>
            <a:r>
              <a:rPr lang="en-US" sz="2400" dirty="0"/>
              <a:t>Cultural Norms</a:t>
            </a:r>
          </a:p>
          <a:p>
            <a:pPr eaLnBrk="1" hangingPunct="1">
              <a:buFontTx/>
              <a:buNone/>
              <a:defRPr/>
            </a:pPr>
            <a:r>
              <a:rPr lang="en-US" sz="2400" dirty="0"/>
              <a:t>Comfort</a:t>
            </a:r>
          </a:p>
          <a:p>
            <a:pPr eaLnBrk="1" hangingPunct="1">
              <a:buFontTx/>
              <a:buNone/>
              <a:defRPr/>
            </a:pPr>
            <a:r>
              <a:rPr lang="en-US" sz="2400" dirty="0"/>
              <a:t>Fatigue</a:t>
            </a:r>
          </a:p>
          <a:p>
            <a:pPr eaLnBrk="1" hangingPunct="1">
              <a:buFontTx/>
              <a:buNone/>
              <a:defRPr/>
            </a:pPr>
            <a:r>
              <a:rPr lang="en-US" sz="2400" dirty="0"/>
              <a:t>Anger</a:t>
            </a:r>
          </a:p>
          <a:p>
            <a:pPr eaLnBrk="1" hangingPunct="1">
              <a:buFontTx/>
              <a:buNone/>
              <a:defRPr/>
            </a:pPr>
            <a:r>
              <a:rPr lang="en-US" sz="2400" dirty="0"/>
              <a:t>Boredom</a:t>
            </a:r>
          </a:p>
          <a:p>
            <a:pPr eaLnBrk="1" hangingPunct="1">
              <a:buFontTx/>
              <a:buNone/>
              <a:defRPr/>
            </a:pPr>
            <a:r>
              <a:rPr lang="en-US" sz="2400" dirty="0"/>
              <a:t>Social</a:t>
            </a:r>
          </a:p>
          <a:p>
            <a:pPr eaLnBrk="1" hangingPunct="1">
              <a:buFontTx/>
              <a:buNone/>
              <a:defRPr/>
            </a:pPr>
            <a:r>
              <a:rPr lang="en-US" sz="2400" dirty="0"/>
              <a:t>Anxiety</a:t>
            </a:r>
          </a:p>
          <a:p>
            <a:pPr eaLnBrk="1" hangingPunct="1">
              <a:buFontTx/>
              <a:buNone/>
              <a:defRPr/>
            </a:pPr>
            <a:r>
              <a:rPr lang="en-US" sz="2400" dirty="0"/>
              <a:t>Habit</a:t>
            </a:r>
          </a:p>
          <a:p>
            <a:pPr eaLnBrk="1" hangingPunct="1">
              <a:buFontTx/>
              <a:buNone/>
              <a:defRPr/>
            </a:pPr>
            <a:endParaRPr lang="en-US" sz="2400" dirty="0"/>
          </a:p>
        </p:txBody>
      </p:sp>
      <p:sp>
        <p:nvSpPr>
          <p:cNvPr id="11" name="Slide Number Placeholder 5"/>
          <p:cNvSpPr>
            <a:spLocks noGrp="1"/>
          </p:cNvSpPr>
          <p:nvPr>
            <p:ph type="sldNum" sz="quarter" idx="12"/>
          </p:nvPr>
        </p:nvSpPr>
        <p:spPr/>
        <p:txBody>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algn="ctr" eaLnBrk="0" fontAlgn="base" hangingPunct="0">
              <a:spcBef>
                <a:spcPct val="0"/>
              </a:spcBef>
              <a:spcAft>
                <a:spcPct val="0"/>
              </a:spcAft>
              <a:defRPr sz="2000">
                <a:solidFill>
                  <a:schemeClr val="tx1"/>
                </a:solidFill>
                <a:latin typeface="Tahoma" panose="020B0604030504040204" pitchFamily="34" charset="0"/>
              </a:defRPr>
            </a:lvl6pPr>
            <a:lvl7pPr marL="2971800" indent="-228600" algn="ctr" eaLnBrk="0" fontAlgn="base" hangingPunct="0">
              <a:spcBef>
                <a:spcPct val="0"/>
              </a:spcBef>
              <a:spcAft>
                <a:spcPct val="0"/>
              </a:spcAft>
              <a:defRPr sz="2000">
                <a:solidFill>
                  <a:schemeClr val="tx1"/>
                </a:solidFill>
                <a:latin typeface="Tahoma" panose="020B0604030504040204" pitchFamily="34" charset="0"/>
              </a:defRPr>
            </a:lvl7pPr>
            <a:lvl8pPr marL="3429000" indent="-228600" algn="ctr" eaLnBrk="0" fontAlgn="base" hangingPunct="0">
              <a:spcBef>
                <a:spcPct val="0"/>
              </a:spcBef>
              <a:spcAft>
                <a:spcPct val="0"/>
              </a:spcAft>
              <a:defRPr sz="2000">
                <a:solidFill>
                  <a:schemeClr val="tx1"/>
                </a:solidFill>
                <a:latin typeface="Tahoma" panose="020B0604030504040204" pitchFamily="34" charset="0"/>
              </a:defRPr>
            </a:lvl8pPr>
            <a:lvl9pPr marL="3886200" indent="-228600" algn="ctr" eaLnBrk="0" fontAlgn="base" hangingPunct="0">
              <a:spcBef>
                <a:spcPct val="0"/>
              </a:spcBef>
              <a:spcAft>
                <a:spcPct val="0"/>
              </a:spcAft>
              <a:defRPr sz="2000">
                <a:solidFill>
                  <a:schemeClr val="tx1"/>
                </a:solidFill>
                <a:latin typeface="Tahoma" panose="020B0604030504040204" pitchFamily="34" charset="0"/>
              </a:defRPr>
            </a:lvl9pPr>
          </a:lstStyle>
          <a:p>
            <a:fld id="{1F934FCC-9063-4CD0-B210-6F86E6488DC2}" type="slidenum">
              <a:rPr lang="en-US" altLang="en-US" sz="1400">
                <a:latin typeface="Arial" panose="020B0604020202020204" pitchFamily="34" charset="0"/>
              </a:rPr>
              <a:pPr/>
              <a:t>7</a:t>
            </a:fld>
            <a:endParaRPr lang="en-US" altLang="en-US" sz="1400">
              <a:latin typeface="Arial" panose="020B0604020202020204" pitchFamily="34" charset="0"/>
            </a:endParaRPr>
          </a:p>
        </p:txBody>
      </p:sp>
      <p:pic>
        <p:nvPicPr>
          <p:cNvPr id="18435" name="Picture 17" descr="dont+get+stressed+get+dessert+uploaded+to+Flickr+public+files+by+ichabodhid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29600" y="1"/>
            <a:ext cx="2438400" cy="171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5" descr="M3N4NEWSNET-6709-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53225" y="1306512"/>
            <a:ext cx="2952750" cy="2046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9" name="Picture 7" descr="self_management_rockwell_familydinn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0269" y="2950464"/>
            <a:ext cx="1717710" cy="2225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0" name="Picture 11" descr="boy-eating-messy-ice-cream-photo-260x260-ts-8774025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24600" y="4495800"/>
            <a:ext cx="23241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1" name="Picture 13" descr="a-couple-at-restaurant"/>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24200" y="4497388"/>
            <a:ext cx="2971800" cy="236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2" name="Picture 9" descr="images-1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19600" y="2209800"/>
            <a:ext cx="2724150" cy="24018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8443" name="Picture 15" descr="g-hlt-090616-stress-eating-2-2p"/>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815388" y="5008564"/>
            <a:ext cx="1852612" cy="184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00072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112" y="274639"/>
            <a:ext cx="8924544" cy="862155"/>
          </a:xfrm>
        </p:spPr>
        <p:txBody>
          <a:bodyPr>
            <a:normAutofit fontScale="90000"/>
          </a:bodyPr>
          <a:lstStyle/>
          <a:p>
            <a:r>
              <a:rPr lang="en-US" dirty="0" smtClean="0"/>
              <a:t>What is the one reason why we should eat?</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833019" y="1600201"/>
            <a:ext cx="4525963" cy="4525963"/>
          </a:xfrm>
        </p:spPr>
      </p:pic>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8</a:t>
            </a:fld>
            <a:endParaRPr lang="en-US"/>
          </a:p>
        </p:txBody>
      </p:sp>
    </p:spTree>
    <p:extLst>
      <p:ext uri="{BB962C8B-B14F-4D97-AF65-F5344CB8AC3E}">
        <p14:creationId xmlns:p14="http://schemas.microsoft.com/office/powerpoint/2010/main" xmlns="" val="346662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MindLESS</a:t>
            </a:r>
            <a:r>
              <a:rPr lang="en-US" dirty="0" smtClean="0"/>
              <a:t> Eating</a:t>
            </a:r>
            <a:endParaRPr lang="en-US" dirty="0"/>
          </a:p>
        </p:txBody>
      </p:sp>
      <p:sp>
        <p:nvSpPr>
          <p:cNvPr id="3" name="Content Placeholder 2"/>
          <p:cNvSpPr>
            <a:spLocks noGrp="1"/>
          </p:cNvSpPr>
          <p:nvPr>
            <p:ph idx="1"/>
          </p:nvPr>
        </p:nvSpPr>
        <p:spPr>
          <a:xfrm>
            <a:off x="563034" y="1526744"/>
            <a:ext cx="8596668" cy="4514618"/>
          </a:xfrm>
        </p:spPr>
        <p:txBody>
          <a:bodyPr>
            <a:normAutofit/>
          </a:bodyPr>
          <a:lstStyle/>
          <a:p>
            <a:r>
              <a:rPr lang="en-US" sz="2400" dirty="0" smtClean="0"/>
              <a:t>Using external cues to shape our food choices and timing</a:t>
            </a:r>
          </a:p>
          <a:p>
            <a:r>
              <a:rPr lang="en-US" sz="2400" dirty="0" smtClean="0"/>
              <a:t>Eating because…</a:t>
            </a:r>
          </a:p>
          <a:p>
            <a:pPr lvl="1"/>
            <a:r>
              <a:rPr lang="en-US" sz="2400" dirty="0" smtClean="0"/>
              <a:t>It’s noon</a:t>
            </a:r>
          </a:p>
          <a:p>
            <a:pPr lvl="1"/>
            <a:r>
              <a:rPr lang="en-US" sz="2400" dirty="0" smtClean="0"/>
              <a:t>I see it – it looks good</a:t>
            </a:r>
          </a:p>
          <a:p>
            <a:pPr lvl="1"/>
            <a:r>
              <a:rPr lang="en-US" sz="2400" dirty="0" smtClean="0"/>
              <a:t>It smells good</a:t>
            </a:r>
          </a:p>
          <a:p>
            <a:pPr lvl="1"/>
            <a:r>
              <a:rPr lang="en-US" sz="2400" dirty="0" smtClean="0"/>
              <a:t>I haven’t finished what I was served</a:t>
            </a:r>
          </a:p>
          <a:p>
            <a:pPr lvl="1"/>
            <a:r>
              <a:rPr lang="en-US" sz="2400" dirty="0" smtClean="0"/>
              <a:t>It’s free (or to get my money’s worth)</a:t>
            </a:r>
          </a:p>
          <a:p>
            <a:pPr lvl="1"/>
            <a:r>
              <a:rPr lang="en-US" sz="2400" dirty="0" smtClean="0"/>
              <a:t>It is what I always do (i.e. go to the movies, need popcorn)</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9</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07517" y="2292096"/>
            <a:ext cx="2435225" cy="1798320"/>
          </a:xfrm>
          <a:prstGeom prst="rect">
            <a:avLst/>
          </a:prstGeom>
        </p:spPr>
      </p:pic>
    </p:spTree>
    <p:extLst>
      <p:ext uri="{BB962C8B-B14F-4D97-AF65-F5344CB8AC3E}">
        <p14:creationId xmlns:p14="http://schemas.microsoft.com/office/powerpoint/2010/main" xmlns="" val="1739769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1594</Words>
  <Application>Microsoft Office PowerPoint</Application>
  <PresentationFormat>Custom</PresentationFormat>
  <Paragraphs>232</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Facet</vt:lpstr>
      <vt:lpstr>Mindful Eating vs. Mindless Eating</vt:lpstr>
      <vt:lpstr>Question 1</vt:lpstr>
      <vt:lpstr>Question 2</vt:lpstr>
      <vt:lpstr>Question 3</vt:lpstr>
      <vt:lpstr>Question 4</vt:lpstr>
      <vt:lpstr>Question 5</vt:lpstr>
      <vt:lpstr>We eat for many reasons…</vt:lpstr>
      <vt:lpstr>What is the one reason why we should eat?</vt:lpstr>
      <vt:lpstr>MindLESS Eating</vt:lpstr>
      <vt:lpstr>MindLESS Eating</vt:lpstr>
      <vt:lpstr>MindFUL Eating</vt:lpstr>
      <vt:lpstr>Eating Mindfully</vt:lpstr>
      <vt:lpstr>Slow down</vt:lpstr>
      <vt:lpstr>Practice Mindful Bites</vt:lpstr>
      <vt:lpstr>Environmental Control  – What are your cues? </vt:lpstr>
      <vt:lpstr>Strategies to avoid mindless eating</vt:lpstr>
      <vt:lpstr>Strategies for Emotional Eating</vt:lpstr>
      <vt:lpstr>Respond in healthy way &amp; create new habit</vt:lpstr>
      <vt:lpstr>Stress &amp; You</vt:lpstr>
      <vt:lpstr>Tips to reduce stress</vt:lpstr>
      <vt:lpstr>Always ‘hungry’? </vt:lpstr>
      <vt:lpstr>What is the bottom line?</vt:lpstr>
      <vt:lpstr>Where to start?</vt:lpstr>
      <vt:lpstr>SMART Goal</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dc:creator>
  <cp:lastModifiedBy>HP</cp:lastModifiedBy>
  <cp:revision>7</cp:revision>
  <dcterms:created xsi:type="dcterms:W3CDTF">2017-01-13T05:15:31Z</dcterms:created>
  <dcterms:modified xsi:type="dcterms:W3CDTF">2020-06-13T01:17:52Z</dcterms:modified>
</cp:coreProperties>
</file>