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7" r:id="rId4"/>
    <p:sldId id="300" r:id="rId5"/>
    <p:sldId id="259" r:id="rId6"/>
    <p:sldId id="260" r:id="rId7"/>
    <p:sldId id="261" r:id="rId8"/>
    <p:sldId id="306" r:id="rId9"/>
    <p:sldId id="307" r:id="rId10"/>
    <p:sldId id="305" r:id="rId11"/>
    <p:sldId id="262" r:id="rId12"/>
    <p:sldId id="308" r:id="rId13"/>
    <p:sldId id="264" r:id="rId14"/>
    <p:sldId id="302" r:id="rId15"/>
    <p:sldId id="303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0221"/>
    <a:srgbClr val="B444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B574A-9F6D-0F4D-8F55-BDBC3522CC08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7DFD0-DCB4-3C4A-A746-6D1BAA809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02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7DFD0-DCB4-3C4A-A746-6D1BAA8099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54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99C3BD-D076-124C-9DB3-1036379D35A4}"/>
              </a:ext>
            </a:extLst>
          </p:cNvPr>
          <p:cNvSpPr/>
          <p:nvPr userDrawn="1"/>
        </p:nvSpPr>
        <p:spPr>
          <a:xfrm>
            <a:off x="0" y="2754289"/>
            <a:ext cx="12192000" cy="4103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xmlns="" id="{2F445F29-479F-564F-B0DE-2367CA172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140" b="15874"/>
          <a:stretch/>
        </p:blipFill>
        <p:spPr>
          <a:xfrm>
            <a:off x="3394952" y="2754288"/>
            <a:ext cx="8797048" cy="410371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9F30BAE7-855E-1D4F-BBF1-07B763AC6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430" y="5512753"/>
            <a:ext cx="2592033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 Credentials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474071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48" y="47407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3ABC58-FC2B-8741-A5F4-F986683346AC}"/>
              </a:ext>
            </a:extLst>
          </p:cNvPr>
          <p:cNvSpPr/>
          <p:nvPr userDrawn="1"/>
        </p:nvSpPr>
        <p:spPr>
          <a:xfrm>
            <a:off x="1" y="2184249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59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 Topic Continued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CF60ACC-01D8-D74A-A59F-79FE2FA961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6230" y="1428814"/>
            <a:ext cx="9972224" cy="44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85000"/>
              <a:buFont typeface="Wingdings" panose="05000000000000000000" pitchFamily="2" charset="2"/>
              <a:buChar char="§"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Proxima Nova Light" panose="02000506030000020004" pitchFamily="2" charset="0"/>
              <a:buChar char="–"/>
              <a:tabLst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rgbClr val="150221"/>
                </a:solidFill>
                <a:latin typeface="Proxima Nova A Thin" panose="02000506030000020004" pitchFamily="2" charset="0"/>
              </a:defRPr>
            </a:lvl3pPr>
            <a:lvl4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4pPr>
            <a:lvl5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5pPr>
          </a:lstStyle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</p:txBody>
      </p:sp>
    </p:spTree>
    <p:extLst>
      <p:ext uri="{BB962C8B-B14F-4D97-AF65-F5344CB8AC3E}">
        <p14:creationId xmlns:p14="http://schemas.microsoft.com/office/powerpoint/2010/main" xmlns="" val="42048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99C3BD-D076-124C-9DB3-1036379D35A4}"/>
              </a:ext>
            </a:extLst>
          </p:cNvPr>
          <p:cNvSpPr/>
          <p:nvPr userDrawn="1"/>
        </p:nvSpPr>
        <p:spPr>
          <a:xfrm>
            <a:off x="0" y="2754289"/>
            <a:ext cx="12192000" cy="4103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xmlns="" id="{CE5736F6-5314-8C43-B921-D568D2927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5163" b="15163"/>
          <a:stretch/>
        </p:blipFill>
        <p:spPr>
          <a:xfrm>
            <a:off x="3394951" y="2754288"/>
            <a:ext cx="8797049" cy="410371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9F30BAE7-855E-1D4F-BBF1-07B763AC6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430" y="5512753"/>
            <a:ext cx="2592033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 Credentials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474071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48" y="47407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3ABC58-FC2B-8741-A5F4-F986683346AC}"/>
              </a:ext>
            </a:extLst>
          </p:cNvPr>
          <p:cNvSpPr/>
          <p:nvPr userDrawn="1"/>
        </p:nvSpPr>
        <p:spPr>
          <a:xfrm>
            <a:off x="1" y="2184249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50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- 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99C3BD-D076-124C-9DB3-1036379D35A4}"/>
              </a:ext>
            </a:extLst>
          </p:cNvPr>
          <p:cNvSpPr/>
          <p:nvPr userDrawn="1"/>
        </p:nvSpPr>
        <p:spPr>
          <a:xfrm>
            <a:off x="0" y="2754289"/>
            <a:ext cx="12192000" cy="4103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410E126-7106-5C46-9450-9875C42FDAB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94952" y="2754289"/>
            <a:ext cx="8797048" cy="4103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9F30BAE7-855E-1D4F-BBF1-07B763AC6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430" y="5512753"/>
            <a:ext cx="2592033" cy="1046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Author / Presenter Name Credentials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9851992-6C00-CD42-BDF3-2681FAD58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362" y="474071"/>
            <a:ext cx="8154714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or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4D0EED-109D-C04F-8385-AA0DCCE5D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48" y="474071"/>
            <a:ext cx="2401246" cy="1114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93AAE5A-4923-2548-8F07-82C0836B6B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4953" y="243192"/>
            <a:ext cx="0" cy="177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3ABC58-FC2B-8741-A5F4-F986683346AC}"/>
              </a:ext>
            </a:extLst>
          </p:cNvPr>
          <p:cNvSpPr/>
          <p:nvPr userDrawn="1"/>
        </p:nvSpPr>
        <p:spPr>
          <a:xfrm>
            <a:off x="1" y="2184249"/>
            <a:ext cx="12192000" cy="570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0992BF-1D79-FC4D-9E4F-6864A2D5F1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6338" y="1957172"/>
            <a:ext cx="3310128" cy="10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32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E42C05-9D2B-6542-B366-8DA24F1DEBA0}"/>
              </a:ext>
            </a:extLst>
          </p:cNvPr>
          <p:cNvSpPr/>
          <p:nvPr userDrawn="1"/>
        </p:nvSpPr>
        <p:spPr>
          <a:xfrm>
            <a:off x="-1524" y="0"/>
            <a:ext cx="12193524" cy="337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xmlns="" id="{B182FE7D-FDFD-5E4C-BD31-F83EB457E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2424" t="5660" r="15322" b="16896"/>
          <a:stretch/>
        </p:blipFill>
        <p:spPr>
          <a:xfrm>
            <a:off x="8114097" y="0"/>
            <a:ext cx="4077904" cy="337365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2130878"/>
            <a:ext cx="6506111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Divider Layout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8C663AEB-9E08-5746-8BDC-9D192E9D68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3657600"/>
            <a:ext cx="9144000" cy="209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</p:txBody>
      </p:sp>
    </p:spTree>
    <p:extLst>
      <p:ext uri="{BB962C8B-B14F-4D97-AF65-F5344CB8AC3E}">
        <p14:creationId xmlns:p14="http://schemas.microsoft.com/office/powerpoint/2010/main" xmlns="" val="226028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E42C05-9D2B-6542-B366-8DA24F1DEBA0}"/>
              </a:ext>
            </a:extLst>
          </p:cNvPr>
          <p:cNvSpPr/>
          <p:nvPr userDrawn="1"/>
        </p:nvSpPr>
        <p:spPr>
          <a:xfrm>
            <a:off x="-1524" y="0"/>
            <a:ext cx="12193524" cy="337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xmlns="" id="{1A2A7948-0BD1-A843-81C2-B63415649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9417"/>
          <a:stretch/>
        </p:blipFill>
        <p:spPr>
          <a:xfrm>
            <a:off x="8114096" y="0"/>
            <a:ext cx="4077904" cy="337365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2130878"/>
            <a:ext cx="6506111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Divider Layout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8C663AEB-9E08-5746-8BDC-9D192E9D68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3657600"/>
            <a:ext cx="9144000" cy="209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</p:txBody>
      </p:sp>
    </p:spTree>
    <p:extLst>
      <p:ext uri="{BB962C8B-B14F-4D97-AF65-F5344CB8AC3E}">
        <p14:creationId xmlns:p14="http://schemas.microsoft.com/office/powerpoint/2010/main" xmlns="" val="346974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- 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E42C05-9D2B-6542-B366-8DA24F1DEBA0}"/>
              </a:ext>
            </a:extLst>
          </p:cNvPr>
          <p:cNvSpPr/>
          <p:nvPr userDrawn="1"/>
        </p:nvSpPr>
        <p:spPr>
          <a:xfrm>
            <a:off x="-1524" y="0"/>
            <a:ext cx="12193524" cy="337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560D26EA-C293-1F4B-B239-2B9A6E8143D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4095" y="0"/>
            <a:ext cx="4077904" cy="3373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2130878"/>
            <a:ext cx="6506111" cy="949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Divider Layout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8C663AEB-9E08-5746-8BDC-9D192E9D68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3657600"/>
            <a:ext cx="9144000" cy="209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</p:txBody>
      </p:sp>
    </p:spTree>
    <p:extLst>
      <p:ext uri="{BB962C8B-B14F-4D97-AF65-F5344CB8AC3E}">
        <p14:creationId xmlns:p14="http://schemas.microsoft.com/office/powerpoint/2010/main" xmlns="" val="105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add picture or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F0771791-6B4A-454F-9372-296F62762D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1206" y="1439681"/>
            <a:ext cx="3974124" cy="4375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E42C05-9D2B-6542-B366-8DA24F1DEBA0}"/>
              </a:ext>
            </a:extLst>
          </p:cNvPr>
          <p:cNvSpPr/>
          <p:nvPr userDrawn="1"/>
        </p:nvSpPr>
        <p:spPr>
          <a:xfrm>
            <a:off x="-1524" y="1"/>
            <a:ext cx="12193524" cy="1090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Title About This Length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35EF1015-71D5-E142-80AE-622693A1E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1428814"/>
            <a:ext cx="569916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4184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E42C05-9D2B-6542-B366-8DA24F1DEBA0}"/>
              </a:ext>
            </a:extLst>
          </p:cNvPr>
          <p:cNvSpPr/>
          <p:nvPr userDrawn="1"/>
        </p:nvSpPr>
        <p:spPr>
          <a:xfrm>
            <a:off x="-1524" y="1"/>
            <a:ext cx="12193524" cy="1090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 Title About This Length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6266839-3768-1640-AAC7-EC1829D98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6230" y="1428814"/>
            <a:ext cx="9972224" cy="4459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85000"/>
              <a:buFont typeface="Wingdings" panose="05000000000000000000" pitchFamily="2" charset="2"/>
              <a:buChar char="§"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Proxima Nova Light" panose="02000506030000020004" pitchFamily="2" charset="0"/>
              <a:buChar char="–"/>
              <a:tabLst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solidFill>
                  <a:srgbClr val="150221"/>
                </a:solidFill>
                <a:latin typeface="Proxima Nova A Thin" panose="02000506030000020004" pitchFamily="2" charset="0"/>
              </a:defRPr>
            </a:lvl3pPr>
            <a:lvl4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4pPr>
            <a:lvl5pPr>
              <a:defRPr b="0" i="0">
                <a:solidFill>
                  <a:srgbClr val="150221"/>
                </a:solidFill>
                <a:latin typeface="Gibson Light" panose="02000000000000000000" pitchFamily="2" charset="77"/>
              </a:defRPr>
            </a:lvl5pPr>
          </a:lstStyle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  <a:p>
            <a:pPr lvl="1"/>
            <a:r>
              <a:rPr lang="en-US" dirty="0"/>
              <a:t>Text is here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Introduction to  a series of bullets points to make important points about the program or to a series of bullets points to make important points about the program or whatever you feel is important to say here.</a:t>
            </a:r>
          </a:p>
        </p:txBody>
      </p:sp>
    </p:spTree>
    <p:extLst>
      <p:ext uri="{BB962C8B-B14F-4D97-AF65-F5344CB8AC3E}">
        <p14:creationId xmlns:p14="http://schemas.microsoft.com/office/powerpoint/2010/main" xmlns="" val="290452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add picture or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B6310ABD-CBF5-8F4E-9E70-319A0E90437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611206" y="1439681"/>
            <a:ext cx="3974124" cy="4375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A6774B9-7EC6-864E-9952-54CD236A7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6230" y="427982"/>
            <a:ext cx="9144000" cy="45124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 Topic Continued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F7DB34-BFA4-EA47-9F18-3B2D3C2EFA01}"/>
              </a:ext>
            </a:extLst>
          </p:cNvPr>
          <p:cNvCxnSpPr/>
          <p:nvPr userDrawn="1"/>
        </p:nvCxnSpPr>
        <p:spPr>
          <a:xfrm flipV="1">
            <a:off x="1205464" y="243191"/>
            <a:ext cx="0" cy="241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F7E0925-4366-4240-A1BE-1952A24402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6230" y="1428813"/>
            <a:ext cx="5699162" cy="4321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Description of program might go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</a:t>
            </a:r>
          </a:p>
          <a:p>
            <a:endParaRPr lang="en-US" dirty="0"/>
          </a:p>
          <a:p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9620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0FAAFB-31ED-7348-8C91-067AEE5A8DC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983" y="6300995"/>
            <a:ext cx="1205866" cy="5594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A51C4B-8F60-E047-B767-F262E23C0E5C}"/>
              </a:ext>
            </a:extLst>
          </p:cNvPr>
          <p:cNvSpPr txBox="1">
            <a:spLocks/>
          </p:cNvSpPr>
          <p:nvPr userDrawn="1"/>
        </p:nvSpPr>
        <p:spPr>
          <a:xfrm>
            <a:off x="8755583" y="6383757"/>
            <a:ext cx="3228332" cy="31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ibson Light" panose="02000000000000000000" pitchFamily="2" charset="77"/>
                <a:ea typeface="+mj-ea"/>
                <a:cs typeface="+mj-cs"/>
              </a:defRPr>
            </a:lvl1pPr>
          </a:lstStyle>
          <a:p>
            <a:pPr algn="r"/>
            <a:fld id="{3A10251A-7818-2840-96FB-1EA917552BBA}" type="slidenum">
              <a:rPr lang="en-US" sz="1100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11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62BB9D1-F621-D141-9813-E082BA958C6C}"/>
              </a:ext>
            </a:extLst>
          </p:cNvPr>
          <p:cNvSpPr txBox="1">
            <a:spLocks/>
          </p:cNvSpPr>
          <p:nvPr userDrawn="1"/>
        </p:nvSpPr>
        <p:spPr>
          <a:xfrm>
            <a:off x="3368749" y="6423470"/>
            <a:ext cx="5452977" cy="299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6"/>
                </a:solidFill>
                <a:latin typeface="Proxima Nova Light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Rehabilitation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3D71AC4-7692-F44D-B38E-BF4438F63321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425" y="6287959"/>
            <a:ext cx="11563150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11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  <p:sldLayoutId id="2147483649" r:id="rId4"/>
    <p:sldLayoutId id="2147483677" r:id="rId5"/>
    <p:sldLayoutId id="2147483678" r:id="rId6"/>
    <p:sldLayoutId id="2147483671" r:id="rId7"/>
    <p:sldLayoutId id="2147483674" r:id="rId8"/>
    <p:sldLayoutId id="2147483672" r:id="rId9"/>
    <p:sldLayoutId id="21474836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owcarbohydrate.blogspot.com/2007/02/fried-icecream-8-net-carbs-per-serving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progressive-charlestown.com/2012/06/cheers-i-hope.html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oomuchonherplate.com/how-to-avoid-holiday-overeatin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chasyahfa.wordpress.com/2015/01/14/life-is-hard-fight-for-happy/comment-page-1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ingledropintheocean.com/2013/11/02/goal-review-november-2013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Covid-19" TargetMode="External"/><Relationship Id="rId3" Type="http://schemas.openxmlformats.org/officeDocument/2006/relationships/hyperlink" Target="https://www.freeimageslive.co.uk/free_stock_image/love-heart-3d-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-nc-nd/3.0/" TargetMode="External"/><Relationship Id="rId11" Type="http://schemas.openxmlformats.org/officeDocument/2006/relationships/hyperlink" Target="https://www.insauga.com/tips-to-staying-healthy-over-the-holidays" TargetMode="External"/><Relationship Id="rId5" Type="http://schemas.openxmlformats.org/officeDocument/2006/relationships/hyperlink" Target="https://whenwomeninspire.com/2017/08/20/lifestyle-tips-maintain-healthy-heart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shvandervies.com/how-to-set-goal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leofdocs.com/food-consumption-and-the-actual-statistics-of-cardiovascular-diseases-an-epidemiological-comparison-of-42-european-countrie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ngerine-orange-mandarin-15161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Margaret Junker MS, RDN, CDE</a:t>
            </a:r>
          </a:p>
          <a:p>
            <a:r>
              <a:rPr lang="en-US" dirty="0"/>
              <a:t>Preventative Cardiology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Cardiac Rehabilitation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2508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9387A-1F83-45DE-AC6B-EBA10ED38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625" y="427982"/>
            <a:ext cx="9144000" cy="451249"/>
          </a:xfrm>
        </p:spPr>
        <p:txBody>
          <a:bodyPr/>
          <a:lstStyle/>
          <a:p>
            <a:pPr algn="ctr"/>
            <a:r>
              <a:rPr lang="en-US" sz="4400" dirty="0"/>
              <a:t>The Quarantine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DA530-AD0C-44FE-A06E-F7C5266E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50221"/>
                </a:solidFill>
              </a:rPr>
              <a:t>More Sugar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50221"/>
                </a:solidFill>
              </a:rPr>
              <a:t>More carbs with snacking &amp; meals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150221"/>
                </a:solidFill>
              </a:rPr>
              <a:t>More Alcohol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DF5129-7FA4-4DCD-9C49-7906AA30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51260" y="1272335"/>
            <a:ext cx="4427771" cy="1730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8DD3A0-3EEB-470B-B2C0-91935465D20B}"/>
              </a:ext>
            </a:extLst>
          </p:cNvPr>
          <p:cNvSpPr txBox="1"/>
          <p:nvPr/>
        </p:nvSpPr>
        <p:spPr>
          <a:xfrm>
            <a:off x="6426926" y="6597301"/>
            <a:ext cx="5384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lowcarbohydrate.blogspot.com/2007/02/fried-icecream-8-net-carbs-per-serv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27A566-26EA-48B6-9E5D-A17854279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185103" y="3551937"/>
            <a:ext cx="1495044" cy="2652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39D1E3-65D9-48B7-ADAE-5DC877A8BEE7}"/>
              </a:ext>
            </a:extLst>
          </p:cNvPr>
          <p:cNvSpPr txBox="1"/>
          <p:nvPr/>
        </p:nvSpPr>
        <p:spPr>
          <a:xfrm flipH="1" flipV="1">
            <a:off x="6596000" y="7128158"/>
            <a:ext cx="1966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www.progressive-charlestown.com/2012/06/cheers-i-hop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67422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3F612-E4FC-4043-9438-96672F158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  </a:t>
            </a:r>
            <a:r>
              <a:rPr lang="en-US" sz="4400" dirty="0"/>
              <a:t>The Holiday 2-5!</a:t>
            </a:r>
          </a:p>
        </p:txBody>
      </p:sp>
      <p:pic>
        <p:nvPicPr>
          <p:cNvPr id="5" name="Content Placeholder 4" descr="A picture containing food, wall, indoor, plate&#10;&#10;Description automatically generated">
            <a:extLst>
              <a:ext uri="{FF2B5EF4-FFF2-40B4-BE49-F238E27FC236}">
                <a16:creationId xmlns:a16="http://schemas.microsoft.com/office/drawing/2014/main" xmlns="" id="{92E5516E-5238-4E25-87C4-FC5ADA965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20231" y="1908175"/>
            <a:ext cx="6350000" cy="375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DCD594-2BC7-4A71-9909-2BE6FE3C1167}"/>
              </a:ext>
            </a:extLst>
          </p:cNvPr>
          <p:cNvSpPr txBox="1"/>
          <p:nvPr/>
        </p:nvSpPr>
        <p:spPr>
          <a:xfrm flipV="1">
            <a:off x="8203475" y="7835972"/>
            <a:ext cx="330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linkClick r:id="rId3" tooltip="http://toomuchonherplate.com/how-to-avoid-holiday-overeating/"/>
              </a:rPr>
              <a:t>This P</a:t>
            </a:r>
            <a:r>
              <a:rPr lang="en-US" sz="900" dirty="0">
                <a:hlinkClick r:id="rId3" tooltip="http://toomuchonherplate.com/how-to-avoid-holiday-overeating/"/>
              </a:rPr>
              <a:t>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3CACA9-6AD7-4394-8621-EF479F35B5BA}"/>
              </a:ext>
            </a:extLst>
          </p:cNvPr>
          <p:cNvSpPr txBox="1"/>
          <p:nvPr/>
        </p:nvSpPr>
        <p:spPr>
          <a:xfrm>
            <a:off x="4336869" y="5651984"/>
            <a:ext cx="596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Sugar and Butter</a:t>
            </a:r>
          </a:p>
        </p:txBody>
      </p:sp>
    </p:spTree>
    <p:extLst>
      <p:ext uri="{BB962C8B-B14F-4D97-AF65-F5344CB8AC3E}">
        <p14:creationId xmlns:p14="http://schemas.microsoft.com/office/powerpoint/2010/main" xmlns="" val="14597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D0D07-6A3E-41E3-A027-9B0AB769A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Evaluate &amp; Get On Track with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161E7-3C6D-4D16-B770-0FDC538F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50221"/>
                </a:solidFill>
              </a:rPr>
              <a:t>1.  Positive self talk.  What have you done well?</a:t>
            </a:r>
          </a:p>
          <a:p>
            <a:r>
              <a:rPr lang="en-US" sz="3200" dirty="0">
                <a:solidFill>
                  <a:srgbClr val="150221"/>
                </a:solidFill>
              </a:rPr>
              <a:t>2.  What needs improvement?</a:t>
            </a:r>
          </a:p>
          <a:p>
            <a:r>
              <a:rPr lang="en-US" sz="3200" dirty="0">
                <a:solidFill>
                  <a:srgbClr val="150221"/>
                </a:solidFill>
              </a:rPr>
              <a:t>3.  Does your home environment support success?</a:t>
            </a:r>
          </a:p>
          <a:p>
            <a:r>
              <a:rPr lang="en-US" sz="3200" dirty="0">
                <a:solidFill>
                  <a:srgbClr val="150221"/>
                </a:solidFill>
              </a:rPr>
              <a:t>4.  Focus on easy meals &amp; preplanned snacks.</a:t>
            </a:r>
          </a:p>
          <a:p>
            <a:r>
              <a:rPr lang="en-US" sz="3200" dirty="0">
                <a:solidFill>
                  <a:srgbClr val="150221"/>
                </a:solidFill>
              </a:rPr>
              <a:t>5.  Plan ahead and shop smart.</a:t>
            </a:r>
          </a:p>
          <a:p>
            <a:r>
              <a:rPr lang="en-US" sz="3200" dirty="0">
                <a:solidFill>
                  <a:srgbClr val="150221"/>
                </a:solidFill>
              </a:rPr>
              <a:t>6.  Spend time outside daily.</a:t>
            </a:r>
          </a:p>
          <a:p>
            <a:r>
              <a:rPr lang="en-US" sz="3200" dirty="0">
                <a:solidFill>
                  <a:srgbClr val="150221"/>
                </a:solidFill>
              </a:rPr>
              <a:t>7.  Ask for support &amp; assistance.</a:t>
            </a:r>
          </a:p>
        </p:txBody>
      </p:sp>
    </p:spTree>
    <p:extLst>
      <p:ext uri="{BB962C8B-B14F-4D97-AF65-F5344CB8AC3E}">
        <p14:creationId xmlns:p14="http://schemas.microsoft.com/office/powerpoint/2010/main" xmlns="" val="371991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CFDD3-11B8-4382-A600-4D4EEACAF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Stock Up On These Foods: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BB78E-9457-4FDC-95AF-80F5BAC2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230" y="1049482"/>
            <a:ext cx="9972224" cy="48388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>
                <a:solidFill>
                  <a:srgbClr val="150221"/>
                </a:solidFill>
              </a:rPr>
              <a:t>Seasonal flavors like canned pumpkin</a:t>
            </a:r>
          </a:p>
          <a:p>
            <a:r>
              <a:rPr lang="en-US" sz="2600" dirty="0">
                <a:solidFill>
                  <a:srgbClr val="150221"/>
                </a:solidFill>
              </a:rPr>
              <a:t>Seasonal spices like pumpkin pie spice or cinnamon </a:t>
            </a:r>
          </a:p>
          <a:p>
            <a:r>
              <a:rPr lang="en-US" sz="2600" dirty="0">
                <a:solidFill>
                  <a:srgbClr val="150221"/>
                </a:solidFill>
              </a:rPr>
              <a:t>Winter squashes</a:t>
            </a:r>
          </a:p>
          <a:p>
            <a:r>
              <a:rPr lang="en-US" sz="2600" dirty="0">
                <a:solidFill>
                  <a:srgbClr val="150221"/>
                </a:solidFill>
              </a:rPr>
              <a:t>Citrus, apples, pears, persimmon, pomegranates</a:t>
            </a:r>
          </a:p>
          <a:p>
            <a:r>
              <a:rPr lang="en-US" sz="2600" dirty="0">
                <a:solidFill>
                  <a:srgbClr val="150221"/>
                </a:solidFill>
              </a:rPr>
              <a:t>Frozen berries or mixed fruit</a:t>
            </a:r>
          </a:p>
          <a:p>
            <a:r>
              <a:rPr lang="en-US" sz="2600" dirty="0">
                <a:solidFill>
                  <a:srgbClr val="150221"/>
                </a:solidFill>
              </a:rPr>
              <a:t>Frozen spinach, broccoli, green beans, frozen vegetable blends</a:t>
            </a:r>
          </a:p>
          <a:p>
            <a:r>
              <a:rPr lang="en-US" sz="2600" dirty="0">
                <a:solidFill>
                  <a:srgbClr val="150221"/>
                </a:solidFill>
              </a:rPr>
              <a:t>Egg whites, tuna in water, frozen chicken, ground turkey</a:t>
            </a:r>
          </a:p>
          <a:p>
            <a:r>
              <a:rPr lang="en-US" sz="2600" dirty="0">
                <a:solidFill>
                  <a:srgbClr val="150221"/>
                </a:solidFill>
              </a:rPr>
              <a:t>Popcorn, humus &amp; whole grain crackers, or carrots</a:t>
            </a:r>
          </a:p>
          <a:p>
            <a:r>
              <a:rPr lang="en-US" sz="2600" dirty="0">
                <a:solidFill>
                  <a:srgbClr val="150221"/>
                </a:solidFill>
              </a:rPr>
              <a:t>Black bean tortillas &amp; salsa</a:t>
            </a:r>
          </a:p>
          <a:p>
            <a:r>
              <a:rPr lang="en-US" sz="2600" dirty="0">
                <a:solidFill>
                  <a:srgbClr val="150221"/>
                </a:solidFill>
              </a:rPr>
              <a:t>Non-fat Greek yogurt. Laughing Cow Lite,  high protein NF milk like </a:t>
            </a:r>
            <a:r>
              <a:rPr lang="en-US" sz="2600" dirty="0" err="1">
                <a:solidFill>
                  <a:srgbClr val="150221"/>
                </a:solidFill>
              </a:rPr>
              <a:t>FairLife</a:t>
            </a:r>
            <a:r>
              <a:rPr lang="en-US" sz="2600" dirty="0">
                <a:solidFill>
                  <a:srgbClr val="150221"/>
                </a:solidFill>
              </a:rPr>
              <a:t> </a:t>
            </a:r>
          </a:p>
          <a:p>
            <a:r>
              <a:rPr lang="en-US" sz="2600" dirty="0">
                <a:solidFill>
                  <a:srgbClr val="150221"/>
                </a:solidFill>
              </a:rPr>
              <a:t>Herbal Teas like mint, ginger, Meyer lemon, breath right or smooth move</a:t>
            </a:r>
          </a:p>
        </p:txBody>
      </p:sp>
    </p:spTree>
    <p:extLst>
      <p:ext uri="{BB962C8B-B14F-4D97-AF65-F5344CB8AC3E}">
        <p14:creationId xmlns:p14="http://schemas.microsoft.com/office/powerpoint/2010/main" xmlns="" val="348260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79E1F-4CD9-4CAB-AB11-730288A6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903" y="344855"/>
            <a:ext cx="9144000" cy="451249"/>
          </a:xfrm>
        </p:spPr>
        <p:txBody>
          <a:bodyPr/>
          <a:lstStyle/>
          <a:p>
            <a:pPr algn="ctr"/>
            <a:r>
              <a:rPr lang="en-US" sz="4800" dirty="0"/>
              <a:t>Choose Your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F41C9-78D0-4458-B3BF-667744B7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230" y="1108363"/>
            <a:ext cx="9972224" cy="5190836"/>
          </a:xfrm>
        </p:spPr>
        <p:txBody>
          <a:bodyPr>
            <a:normAutofit fontScale="40000" lnSpcReduction="20000"/>
          </a:bodyPr>
          <a:lstStyle/>
          <a:p>
            <a:pPr lvl="2"/>
            <a:endParaRPr lang="en-US" sz="6000" b="1" dirty="0">
              <a:latin typeface="+mn-lt"/>
            </a:endParaRPr>
          </a:p>
          <a:p>
            <a:pPr lvl="2"/>
            <a:r>
              <a:rPr lang="en-US" sz="6000" b="1" dirty="0">
                <a:latin typeface="+mn-lt"/>
              </a:rPr>
              <a:t>Eating nutritiously is hard.   Illness is hard</a:t>
            </a:r>
            <a:r>
              <a:rPr lang="en-US" sz="5100" b="1" dirty="0">
                <a:latin typeface="+mn-lt"/>
              </a:rPr>
              <a:t>. </a:t>
            </a:r>
          </a:p>
          <a:p>
            <a:pPr lvl="2"/>
            <a:r>
              <a:rPr lang="en-US" sz="4200" b="1" dirty="0">
                <a:latin typeface="+mn-lt"/>
              </a:rPr>
              <a:t>    	 </a:t>
            </a:r>
            <a:r>
              <a:rPr lang="en-US" sz="3400" b="1" dirty="0">
                <a:latin typeface="+mn-lt"/>
              </a:rPr>
              <a:t>Choose your hard. </a:t>
            </a:r>
          </a:p>
          <a:p>
            <a:pPr marL="1257300" lvl="2" indent="-342900">
              <a:buAutoNum type="arabicPeriod"/>
            </a:pPr>
            <a:endParaRPr lang="en-US" sz="3400" b="1" dirty="0">
              <a:latin typeface="+mn-lt"/>
            </a:endParaRPr>
          </a:p>
          <a:p>
            <a:pPr lvl="2"/>
            <a:r>
              <a:rPr lang="en-US" sz="6000" b="1" dirty="0">
                <a:latin typeface="+mn-lt"/>
              </a:rPr>
              <a:t>Regular physical Activity is hard.  Physical weakness is hard</a:t>
            </a:r>
            <a:r>
              <a:rPr lang="en-US" sz="5100" b="1" dirty="0">
                <a:latin typeface="+mn-lt"/>
              </a:rPr>
              <a:t>.</a:t>
            </a:r>
          </a:p>
          <a:p>
            <a:pPr lvl="2"/>
            <a:r>
              <a:rPr lang="en-US" sz="4200" b="1" dirty="0">
                <a:latin typeface="+mn-lt"/>
              </a:rPr>
              <a:t>     	</a:t>
            </a:r>
            <a:r>
              <a:rPr lang="en-US" sz="3400" b="1" dirty="0">
                <a:latin typeface="+mn-lt"/>
              </a:rPr>
              <a:t>Choose your hard</a:t>
            </a:r>
            <a:r>
              <a:rPr lang="en-US" sz="4200" b="1" dirty="0">
                <a:latin typeface="+mn-lt"/>
              </a:rPr>
              <a:t>.  </a:t>
            </a:r>
          </a:p>
          <a:p>
            <a:pPr lvl="2"/>
            <a:endParaRPr lang="en-US" sz="4200" b="1" dirty="0">
              <a:latin typeface="+mn-lt"/>
            </a:endParaRPr>
          </a:p>
          <a:p>
            <a:pPr lvl="2"/>
            <a:r>
              <a:rPr lang="en-US" sz="4200" b="1" dirty="0">
                <a:latin typeface="+mn-lt"/>
              </a:rPr>
              <a:t> </a:t>
            </a:r>
            <a:r>
              <a:rPr lang="en-US" sz="6000" b="1" dirty="0">
                <a:latin typeface="+mn-lt"/>
              </a:rPr>
              <a:t>Drinking enough fluids is hard.  Constipation is hard</a:t>
            </a:r>
            <a:r>
              <a:rPr lang="en-US" sz="4200" b="1" dirty="0">
                <a:latin typeface="+mn-lt"/>
              </a:rPr>
              <a:t>.</a:t>
            </a:r>
          </a:p>
          <a:p>
            <a:pPr lvl="2"/>
            <a:r>
              <a:rPr lang="en-US" sz="4200" b="1" dirty="0">
                <a:latin typeface="+mn-lt"/>
              </a:rPr>
              <a:t>     	</a:t>
            </a:r>
            <a:r>
              <a:rPr lang="en-US" sz="3400" b="1" dirty="0">
                <a:latin typeface="+mn-lt"/>
              </a:rPr>
              <a:t>Choose your hard.</a:t>
            </a:r>
          </a:p>
          <a:p>
            <a:pPr lvl="2"/>
            <a:r>
              <a:rPr lang="en-US" sz="4200" b="1" dirty="0">
                <a:latin typeface="+mn-lt"/>
              </a:rPr>
              <a:t>      </a:t>
            </a:r>
          </a:p>
          <a:p>
            <a:pPr lvl="2"/>
            <a:r>
              <a:rPr lang="en-US" sz="6000" b="1" dirty="0">
                <a:latin typeface="+mn-lt"/>
              </a:rPr>
              <a:t>  Obesity is hard.  Living fit is hard</a:t>
            </a:r>
            <a:r>
              <a:rPr lang="en-US" sz="4200" b="1" dirty="0">
                <a:latin typeface="+mn-lt"/>
              </a:rPr>
              <a:t>.</a:t>
            </a:r>
          </a:p>
          <a:p>
            <a:pPr lvl="2"/>
            <a:r>
              <a:rPr lang="en-US" sz="4200" b="1" dirty="0">
                <a:latin typeface="+mn-lt"/>
              </a:rPr>
              <a:t>      	</a:t>
            </a:r>
            <a:r>
              <a:rPr lang="en-US" sz="3400" b="1" dirty="0">
                <a:latin typeface="+mn-lt"/>
              </a:rPr>
              <a:t>Choose your hard.</a:t>
            </a:r>
          </a:p>
          <a:p>
            <a:pPr lvl="2"/>
            <a:endParaRPr lang="en-US" sz="3400" b="1" dirty="0">
              <a:latin typeface="+mn-lt"/>
            </a:endParaRPr>
          </a:p>
          <a:p>
            <a:pPr lvl="2"/>
            <a:r>
              <a:rPr lang="en-US" sz="6000" b="1" dirty="0">
                <a:latin typeface="+mn-lt"/>
              </a:rPr>
              <a:t>Stress management is hard.  Anxiety &amp; depression is hard.</a:t>
            </a:r>
          </a:p>
          <a:p>
            <a:pPr lvl="2"/>
            <a:r>
              <a:rPr lang="en-US" sz="4200" b="1" dirty="0">
                <a:latin typeface="+mn-lt"/>
              </a:rPr>
              <a:t>      	</a:t>
            </a:r>
            <a:r>
              <a:rPr lang="en-US" sz="3400" b="1" dirty="0">
                <a:latin typeface="+mn-lt"/>
              </a:rPr>
              <a:t>Choose your hard</a:t>
            </a:r>
            <a:r>
              <a:rPr lang="en-US" sz="4200" b="1" dirty="0">
                <a:latin typeface="+mn-lt"/>
              </a:rPr>
              <a:t>.</a:t>
            </a:r>
          </a:p>
          <a:p>
            <a:pPr lvl="2"/>
            <a:endParaRPr lang="en-US" sz="4200" b="1" dirty="0">
              <a:latin typeface="+mn-lt"/>
            </a:endParaRPr>
          </a:p>
          <a:p>
            <a:pPr lvl="2"/>
            <a:r>
              <a:rPr lang="en-US" sz="6000" b="1" dirty="0">
                <a:latin typeface="+mn-lt"/>
              </a:rPr>
              <a:t>Taking medications is hard.  Cardiac procedures are hard</a:t>
            </a:r>
          </a:p>
          <a:p>
            <a:pPr lvl="2"/>
            <a:r>
              <a:rPr lang="en-US" sz="4200" b="1" dirty="0">
                <a:latin typeface="+mn-lt"/>
              </a:rPr>
              <a:t>	</a:t>
            </a:r>
            <a:r>
              <a:rPr lang="en-US" sz="3400" b="1" dirty="0">
                <a:latin typeface="+mn-lt"/>
              </a:rPr>
              <a:t>choose your hard</a:t>
            </a:r>
            <a:r>
              <a:rPr lang="en-US" sz="4200" b="1" dirty="0"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2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E7B95-06B4-4BCF-AA28-3E6C82F13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Choose the Happier Hard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80A3BC0-AE5B-4449-B918-32DA76E84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045" r="9483"/>
          <a:stretch/>
        </p:blipFill>
        <p:spPr>
          <a:xfrm>
            <a:off x="1208639" y="-3030"/>
            <a:ext cx="9652110" cy="5229658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3C5885-180E-43EF-91DD-B2D54878B9D3}"/>
              </a:ext>
            </a:extLst>
          </p:cNvPr>
          <p:cNvSpPr txBox="1"/>
          <p:nvPr/>
        </p:nvSpPr>
        <p:spPr>
          <a:xfrm>
            <a:off x="9870796" y="7084838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ichasyahfa.wordpress.com/2015/01/14/life-is-hard-fight-for-happy/comment-page-1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71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C8957A1-3926-4571-AF7F-3C97D2E26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  <a:cs typeface="+mj-cs"/>
              </a:rPr>
              <a:t>Where do you want to start?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xmlns="" id="{EDF5FE34-0A41-407A-8D94-10FCF68F1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D640C6-6546-4928-957D-3A522A1CC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70" b="3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CF217-F1F3-4D6F-8BF1-5FFA10EE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+mn-lt"/>
                <a:cs typeface="+mn-cs"/>
              </a:rPr>
              <a:t>Fun Goal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+mn-lt"/>
                <a:cs typeface="+mn-cs"/>
              </a:rPr>
              <a:t>Challenging 	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60030B-082E-4BBC-8BB0-540629C9EA2E}"/>
              </a:ext>
            </a:extLst>
          </p:cNvPr>
          <p:cNvSpPr txBox="1"/>
          <p:nvPr/>
        </p:nvSpPr>
        <p:spPr>
          <a:xfrm>
            <a:off x="4317506" y="5973631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singledropintheocean.com/2013/11/02/goal-review-november-2013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48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80E047-3742-4F91-B8C7-2D016A646872}"/>
              </a:ext>
            </a:extLst>
          </p:cNvPr>
          <p:cNvSpPr txBox="1"/>
          <p:nvPr/>
        </p:nvSpPr>
        <p:spPr>
          <a:xfrm flipV="1">
            <a:off x="6096000" y="944560"/>
            <a:ext cx="4289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reeimageslive.co.uk/free_stock_image/love-heart-3d-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85421E-A28E-4F99-8B2A-D4D9F6008FF9}"/>
              </a:ext>
            </a:extLst>
          </p:cNvPr>
          <p:cNvSpPr txBox="1"/>
          <p:nvPr/>
        </p:nvSpPr>
        <p:spPr>
          <a:xfrm flipV="1">
            <a:off x="8048847" y="6897340"/>
            <a:ext cx="8080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henwomeninspire.com/2017/08/20/lifestyle-tips-maintain-healthy-hear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5AC9DDF-B475-4434-92C3-F355C257F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953" y="427982"/>
            <a:ext cx="9144000" cy="451249"/>
          </a:xfrm>
        </p:spPr>
        <p:txBody>
          <a:bodyPr/>
          <a:lstStyle/>
          <a:p>
            <a:pPr algn="ctr"/>
            <a:r>
              <a:rPr lang="en-US" sz="4000" dirty="0"/>
              <a:t>  Nutrition &amp; Weight Management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BAE62B4-F511-406C-A894-4E5C9E6F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230" y="1428814"/>
            <a:ext cx="9972224" cy="48869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10" name="Picture 9" descr="A picture containing cake, decorated, fruit, colorful&#10;&#10;Description automatically generated">
            <a:extLst>
              <a:ext uri="{FF2B5EF4-FFF2-40B4-BE49-F238E27FC236}">
                <a16:creationId xmlns:a16="http://schemas.microsoft.com/office/drawing/2014/main" xmlns="" id="{4E4B516C-A228-4D24-82BC-EA0514194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228971" y="2433220"/>
            <a:ext cx="3555680" cy="28707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7B08BA-7641-4F5F-A6DD-0D5B0576A5D8}"/>
              </a:ext>
            </a:extLst>
          </p:cNvPr>
          <p:cNvSpPr txBox="1"/>
          <p:nvPr/>
        </p:nvSpPr>
        <p:spPr>
          <a:xfrm>
            <a:off x="1026953" y="6858000"/>
            <a:ext cx="3555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cs.wikipedia.org/wiki/Covid-1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 descr="A picture containing pie chart&#10;&#10;Description automatically generated">
            <a:extLst>
              <a:ext uri="{FF2B5EF4-FFF2-40B4-BE49-F238E27FC236}">
                <a16:creationId xmlns:a16="http://schemas.microsoft.com/office/drawing/2014/main" xmlns="" id="{CC39E864-6E4E-41AC-B225-09413E6A8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192412" y="2267644"/>
            <a:ext cx="5603358" cy="30363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057F18-5828-4399-852D-FD1148E10591}"/>
              </a:ext>
            </a:extLst>
          </p:cNvPr>
          <p:cNvSpPr txBox="1"/>
          <p:nvPr/>
        </p:nvSpPr>
        <p:spPr>
          <a:xfrm flipH="1">
            <a:off x="6096000" y="7088832"/>
            <a:ext cx="88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 tooltip="https://www.insauga.com/tips-to-staying-healthy-over-the-holidays"/>
              </a:rPr>
              <a:t>is Photo</a:t>
            </a:r>
            <a:r>
              <a:rPr lang="en-US" sz="900" dirty="0"/>
              <a:t> by Unknown Author is </a:t>
            </a:r>
            <a:r>
              <a:rPr lang="en-US" sz="900" i="1" dirty="0"/>
              <a:t>licensed</a:t>
            </a:r>
            <a:r>
              <a:rPr lang="en-US" sz="900" dirty="0"/>
              <a:t>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9C3A3E-12FF-486B-82AB-62D634F0D008}"/>
              </a:ext>
            </a:extLst>
          </p:cNvPr>
          <p:cNvSpPr txBox="1"/>
          <p:nvPr/>
        </p:nvSpPr>
        <p:spPr>
          <a:xfrm>
            <a:off x="1396230" y="5593311"/>
            <a:ext cx="939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COVID &amp; The Holidays </a:t>
            </a:r>
          </a:p>
        </p:txBody>
      </p:sp>
    </p:spTree>
    <p:extLst>
      <p:ext uri="{BB962C8B-B14F-4D97-AF65-F5344CB8AC3E}">
        <p14:creationId xmlns:p14="http://schemas.microsoft.com/office/powerpoint/2010/main" xmlns="" val="207348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A9AA2-9D44-40F1-84A4-DA1759D8B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230" y="61546"/>
            <a:ext cx="9144000" cy="908161"/>
          </a:xfrm>
        </p:spPr>
        <p:txBody>
          <a:bodyPr/>
          <a:lstStyle/>
          <a:p>
            <a:pPr algn="ctr"/>
            <a:r>
              <a:rPr lang="en-US" sz="3600" dirty="0"/>
              <a:t>Presentation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3FC24D-8BE9-4870-BDEA-BD5A0B23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1) Identify what lifestyle habits have changed negatively since COVID 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2) Verbalized what lifestyle habits you are doing well with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3) List lifestyle risk factors for COVID complications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4) State how to boost your immune system during COVID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5) Explain ways to maintain a healthy weight during COVID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6) Identify lifestyle habits that typically change during the Holidays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7) Verbalize tips to stabilize weight during the Holidays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8) Develop SMART goals to improve your health though COVID and 	the Holidays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01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1D77F-B8E9-4556-B6C3-8FDC402AC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tx1"/>
                </a:solidFill>
                <a:latin typeface="+mj-lt"/>
                <a:cs typeface="+mj-cs"/>
              </a:rPr>
              <a:t> Consider what nutrition SMART Goal can you make to reduce your cardiac risk?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9D6479B-B167-4662-A0C3-2573345AB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280" r="8195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D492CA-90CF-4953-A82B-03F821466CAE}"/>
              </a:ext>
            </a:extLst>
          </p:cNvPr>
          <p:cNvSpPr txBox="1"/>
          <p:nvPr/>
        </p:nvSpPr>
        <p:spPr>
          <a:xfrm>
            <a:off x="9458558" y="6657945"/>
            <a:ext cx="27334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oshvandervies.com/how-to-set-goal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1827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D979D-9551-4613-B343-D14E3B1FA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546" y="87924"/>
            <a:ext cx="10796954" cy="881784"/>
          </a:xfrm>
        </p:spPr>
        <p:txBody>
          <a:bodyPr/>
          <a:lstStyle/>
          <a:p>
            <a:r>
              <a:rPr lang="en-US" sz="3200" b="1" dirty="0"/>
              <a:t>Changes in You Lifestyle Habits Since COVID?</a:t>
            </a:r>
            <a:r>
              <a:rPr lang="en-US" b="1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844A3-9CE7-47E6-BDD3-D80ED046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546" y="1145309"/>
            <a:ext cx="10163908" cy="52093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Eating Habits:  meals timing,  nutritious choices, snack habits?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Physical Activity:  general activity, aerobic exercise, stretching, strengthening?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Brain Stimulation:  mental engaged in activities?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Sleep Habits:  7-8 hours of restful sleep a night?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Bowel Habits:  are you going enough?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Stress Management:  is stress building up?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Hydration:   64-110 oz of water daily, limited alcohol, limited caffeine?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Social Connectiveness:   connecting with someone in a positive way daily?</a:t>
            </a:r>
          </a:p>
          <a:p>
            <a:pPr marL="1257300" lvl="2" indent="-342900">
              <a:buAutoNum type="arabicPeriod"/>
            </a:pPr>
            <a:endParaRPr lang="en-US" sz="2300" b="1" dirty="0">
              <a:latin typeface="+mj-lt"/>
            </a:endParaRPr>
          </a:p>
          <a:p>
            <a:pPr marL="1257300" lvl="2" indent="-342900">
              <a:buAutoNum type="arabicPeriod"/>
            </a:pPr>
            <a:r>
              <a:rPr lang="en-US" sz="2300" b="1" dirty="0">
                <a:latin typeface="+mj-lt"/>
              </a:rPr>
              <a:t>Medication Adherence:  taking medications without skipping does</a:t>
            </a:r>
          </a:p>
        </p:txBody>
      </p:sp>
    </p:spTree>
    <p:extLst>
      <p:ext uri="{BB962C8B-B14F-4D97-AF65-F5344CB8AC3E}">
        <p14:creationId xmlns:p14="http://schemas.microsoft.com/office/powerpoint/2010/main" xmlns="" val="281081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FC509-AAD3-4084-B443-41F8BD5EE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		 </a:t>
            </a:r>
            <a:r>
              <a:rPr lang="en-US" sz="4000" b="1" dirty="0"/>
              <a:t>Weight Gain During COVID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862C7-E44C-40B7-AD7B-7C49BCAA7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More than ½ of the population find weight management during the lockdowns difficult</a:t>
            </a:r>
          </a:p>
          <a:p>
            <a:endParaRPr lang="en-US" sz="3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Causes: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Stress Eating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Snacking Out of BORDEM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Challenges to Finding Healthy Food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More Time Spent Sedentary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AD1D47-17DD-435B-BC18-2CDA54B61976}"/>
              </a:ext>
            </a:extLst>
          </p:cNvPr>
          <p:cNvSpPr/>
          <p:nvPr/>
        </p:nvSpPr>
        <p:spPr>
          <a:xfrm>
            <a:off x="3047999" y="1028343"/>
            <a:ext cx="6576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4149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D3582-2BE3-4E75-94CF-5ABD8F556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		</a:t>
            </a:r>
            <a:r>
              <a:rPr lang="en-US" sz="4400" b="1" dirty="0"/>
              <a:t>COVID and CVD</a:t>
            </a:r>
            <a:endParaRPr lang="en-US" sz="4400" dirty="0"/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xmlns="" id="{BA13BC75-EFF0-486C-B548-F89B4390E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65618" y="3117273"/>
            <a:ext cx="5933209" cy="28367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5E3731-401C-47BB-8218-7A0246AE23E7}"/>
              </a:ext>
            </a:extLst>
          </p:cNvPr>
          <p:cNvSpPr/>
          <p:nvPr/>
        </p:nvSpPr>
        <p:spPr>
          <a:xfrm>
            <a:off x="893618" y="1465118"/>
            <a:ext cx="8250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Weight gain puts patients with cardiovascular disease at even greater risk of COVID complications.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156716-1245-42C4-B42B-2DEE33B0766C}"/>
              </a:ext>
            </a:extLst>
          </p:cNvPr>
          <p:cNvSpPr txBox="1"/>
          <p:nvPr/>
        </p:nvSpPr>
        <p:spPr>
          <a:xfrm>
            <a:off x="10152278" y="6673334"/>
            <a:ext cx="197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circleofdocs.com/food-consumption-and-the-actual-statistics-of-cardiovascular-diseases-an-epidemiological-comparison-of-42-european-countr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42348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938D9-A3FE-4CEF-8F35-84AA9D0EE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971" y="0"/>
            <a:ext cx="10951029" cy="1110343"/>
          </a:xfrm>
        </p:spPr>
        <p:txBody>
          <a:bodyPr/>
          <a:lstStyle/>
          <a:p>
            <a:r>
              <a:rPr lang="en-US" sz="3200" dirty="0"/>
              <a:t>      </a:t>
            </a:r>
            <a:r>
              <a:rPr lang="en-US" sz="4400" dirty="0"/>
              <a:t>Good Nutrition to Fight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ABE43-0AC0-4C8F-A59C-183F3E94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55" y="1428814"/>
            <a:ext cx="10402099" cy="485768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Eat to Strengthen Your Immune System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Adequate Intake of:</a:t>
            </a:r>
          </a:p>
          <a:p>
            <a:pPr marL="457200" lvl="1" indent="0">
              <a:buNone/>
            </a:pPr>
            <a:r>
              <a:rPr lang="en-US" sz="4000" dirty="0"/>
              <a:t>			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Vitamins C, A, B12 B6,E 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			Zinc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			Iron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			Vitamin			</a:t>
            </a:r>
          </a:p>
        </p:txBody>
      </p:sp>
      <p:pic>
        <p:nvPicPr>
          <p:cNvPr id="5" name="Picture 4" descr="A picture containing orange, lamp&#10;&#10;Description automatically generated">
            <a:extLst>
              <a:ext uri="{FF2B5EF4-FFF2-40B4-BE49-F238E27FC236}">
                <a16:creationId xmlns:a16="http://schemas.microsoft.com/office/drawing/2014/main" xmlns="" id="{0CEBAB62-B2B1-44A9-9CA0-BD4B60B8F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96743" y="3056709"/>
            <a:ext cx="4199028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74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B4A8C-C921-421E-8778-7E6A9D3A5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/>
              <a:t>Eat Daily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80A49-C60D-47C2-959E-E22E175ED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Vegetables – some fresh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Fruits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Whole Grains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Nuts – small portion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White meats or plant- based protein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Snack on fruits &amp; vegetables – reduce added sugars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Eat Plant Based Fats –small portion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Limit salt, sugar &amp; white flour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73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 Davis Health">
      <a:dk1>
        <a:srgbClr val="1A3F68"/>
      </a:dk1>
      <a:lt1>
        <a:srgbClr val="FFFFFF"/>
      </a:lt1>
      <a:dk2>
        <a:srgbClr val="4C6988"/>
      </a:dk2>
      <a:lt2>
        <a:srgbClr val="F4E4B4"/>
      </a:lt2>
      <a:accent1>
        <a:srgbClr val="DEAA00"/>
      </a:accent1>
      <a:accent2>
        <a:srgbClr val="008FA8"/>
      </a:accent2>
      <a:accent3>
        <a:srgbClr val="682665"/>
      </a:accent3>
      <a:accent4>
        <a:srgbClr val="AB1D2C"/>
      </a:accent4>
      <a:accent5>
        <a:srgbClr val="F18A20"/>
      </a:accent5>
      <a:accent6>
        <a:srgbClr val="565659"/>
      </a:accent6>
      <a:hlink>
        <a:srgbClr val="221F21"/>
      </a:hlink>
      <a:folHlink>
        <a:srgbClr val="8082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648</Words>
  <Application>Microsoft Office PowerPoint</Application>
  <PresentationFormat>Custom</PresentationFormat>
  <Paragraphs>127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Cardiac Rehabilitation</vt:lpstr>
      <vt:lpstr>  Nutrition &amp; Weight Management</vt:lpstr>
      <vt:lpstr>Presentation Objectives</vt:lpstr>
      <vt:lpstr> Consider what nutrition SMART Goal can you make to reduce your cardiac risk?</vt:lpstr>
      <vt:lpstr>Changes in You Lifestyle Habits Since COVID? </vt:lpstr>
      <vt:lpstr>   Weight Gain During COVID</vt:lpstr>
      <vt:lpstr>  COVID and CVD</vt:lpstr>
      <vt:lpstr>      Good Nutrition to Fight COVID</vt:lpstr>
      <vt:lpstr>Eat Daily</vt:lpstr>
      <vt:lpstr>The Quarantine 15</vt:lpstr>
      <vt:lpstr>  The Holiday 2-5!</vt:lpstr>
      <vt:lpstr>Evaluate &amp; Get On Track with a Plan</vt:lpstr>
      <vt:lpstr>Stock Up On These Foods:</vt:lpstr>
      <vt:lpstr>Choose Your Hard</vt:lpstr>
      <vt:lpstr>Choose the Happier Hard</vt:lpstr>
      <vt:lpstr>Where do you want to start?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Rehabilitation</dc:title>
  <dc:creator>Margaret Junker</dc:creator>
  <cp:lastModifiedBy>HP</cp:lastModifiedBy>
  <cp:revision>10</cp:revision>
  <dcterms:created xsi:type="dcterms:W3CDTF">2020-12-08T17:46:42Z</dcterms:created>
  <dcterms:modified xsi:type="dcterms:W3CDTF">2020-12-14T20:40:11Z</dcterms:modified>
</cp:coreProperties>
</file>