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0"/>
  </p:notesMasterIdLst>
  <p:handoutMasterIdLst>
    <p:handoutMasterId r:id="rId21"/>
  </p:handoutMasterIdLst>
  <p:sldIdLst>
    <p:sldId id="256" r:id="rId3"/>
    <p:sldId id="264" r:id="rId4"/>
    <p:sldId id="257" r:id="rId5"/>
    <p:sldId id="260" r:id="rId6"/>
    <p:sldId id="261" r:id="rId7"/>
    <p:sldId id="262" r:id="rId8"/>
    <p:sldId id="259" r:id="rId9"/>
    <p:sldId id="265" r:id="rId10"/>
    <p:sldId id="267" r:id="rId11"/>
    <p:sldId id="270" r:id="rId12"/>
    <p:sldId id="266" r:id="rId13"/>
    <p:sldId id="268" r:id="rId14"/>
    <p:sldId id="269" r:id="rId15"/>
    <p:sldId id="274" r:id="rId16"/>
    <p:sldId id="272" r:id="rId17"/>
    <p:sldId id="271" r:id="rId18"/>
    <p:sldId id="273" r:id="rId19"/>
  </p:sldIdLst>
  <p:sldSz cx="9144000" cy="6858000" type="screen4x3"/>
  <p:notesSz cx="6400800" cy="8686800"/>
  <p:defaultTextStyle>
    <a:defPPr>
      <a:defRPr lang="ru-RU"/>
    </a:defPPr>
    <a:lvl1pPr algn="l" rtl="0" fontAlgn="base">
      <a:spcBef>
        <a:spcPct val="0"/>
      </a:spcBef>
      <a:spcAft>
        <a:spcPct val="0"/>
      </a:spcAft>
      <a:defRPr sz="3200" b="1" kern="1200">
        <a:solidFill>
          <a:srgbClr val="DA3C06"/>
        </a:solidFill>
        <a:latin typeface="Futura LT Heavy" pitchFamily="50" charset="0"/>
        <a:ea typeface="굴림" pitchFamily="34" charset="-127"/>
        <a:cs typeface="+mn-cs"/>
      </a:defRPr>
    </a:lvl1pPr>
    <a:lvl2pPr marL="457200" algn="l" rtl="0" fontAlgn="base">
      <a:spcBef>
        <a:spcPct val="0"/>
      </a:spcBef>
      <a:spcAft>
        <a:spcPct val="0"/>
      </a:spcAft>
      <a:defRPr sz="3200" b="1" kern="1200">
        <a:solidFill>
          <a:srgbClr val="DA3C06"/>
        </a:solidFill>
        <a:latin typeface="Futura LT Heavy" pitchFamily="50" charset="0"/>
        <a:ea typeface="굴림" pitchFamily="34" charset="-127"/>
        <a:cs typeface="+mn-cs"/>
      </a:defRPr>
    </a:lvl2pPr>
    <a:lvl3pPr marL="914400" algn="l" rtl="0" fontAlgn="base">
      <a:spcBef>
        <a:spcPct val="0"/>
      </a:spcBef>
      <a:spcAft>
        <a:spcPct val="0"/>
      </a:spcAft>
      <a:defRPr sz="3200" b="1" kern="1200">
        <a:solidFill>
          <a:srgbClr val="DA3C06"/>
        </a:solidFill>
        <a:latin typeface="Futura LT Heavy" pitchFamily="50" charset="0"/>
        <a:ea typeface="굴림" pitchFamily="34" charset="-127"/>
        <a:cs typeface="+mn-cs"/>
      </a:defRPr>
    </a:lvl3pPr>
    <a:lvl4pPr marL="1371600" algn="l" rtl="0" fontAlgn="base">
      <a:spcBef>
        <a:spcPct val="0"/>
      </a:spcBef>
      <a:spcAft>
        <a:spcPct val="0"/>
      </a:spcAft>
      <a:defRPr sz="3200" b="1" kern="1200">
        <a:solidFill>
          <a:srgbClr val="DA3C06"/>
        </a:solidFill>
        <a:latin typeface="Futura LT Heavy" pitchFamily="50" charset="0"/>
        <a:ea typeface="굴림" pitchFamily="34" charset="-127"/>
        <a:cs typeface="+mn-cs"/>
      </a:defRPr>
    </a:lvl4pPr>
    <a:lvl5pPr marL="1828800" algn="l" rtl="0" fontAlgn="base">
      <a:spcBef>
        <a:spcPct val="0"/>
      </a:spcBef>
      <a:spcAft>
        <a:spcPct val="0"/>
      </a:spcAft>
      <a:defRPr sz="3200" b="1" kern="1200">
        <a:solidFill>
          <a:srgbClr val="DA3C06"/>
        </a:solidFill>
        <a:latin typeface="Futura LT Heavy" pitchFamily="50" charset="0"/>
        <a:ea typeface="굴림" pitchFamily="34" charset="-127"/>
        <a:cs typeface="+mn-cs"/>
      </a:defRPr>
    </a:lvl5pPr>
    <a:lvl6pPr marL="2286000" algn="l" defTabSz="914400" rtl="0" eaLnBrk="1" latinLnBrk="0" hangingPunct="1">
      <a:defRPr sz="3200" b="1" kern="1200">
        <a:solidFill>
          <a:srgbClr val="DA3C06"/>
        </a:solidFill>
        <a:latin typeface="Futura LT Heavy" pitchFamily="50" charset="0"/>
        <a:ea typeface="굴림" pitchFamily="34" charset="-127"/>
        <a:cs typeface="+mn-cs"/>
      </a:defRPr>
    </a:lvl6pPr>
    <a:lvl7pPr marL="2743200" algn="l" defTabSz="914400" rtl="0" eaLnBrk="1" latinLnBrk="0" hangingPunct="1">
      <a:defRPr sz="3200" b="1" kern="1200">
        <a:solidFill>
          <a:srgbClr val="DA3C06"/>
        </a:solidFill>
        <a:latin typeface="Futura LT Heavy" pitchFamily="50" charset="0"/>
        <a:ea typeface="굴림" pitchFamily="34" charset="-127"/>
        <a:cs typeface="+mn-cs"/>
      </a:defRPr>
    </a:lvl7pPr>
    <a:lvl8pPr marL="3200400" algn="l" defTabSz="914400" rtl="0" eaLnBrk="1" latinLnBrk="0" hangingPunct="1">
      <a:defRPr sz="3200" b="1" kern="1200">
        <a:solidFill>
          <a:srgbClr val="DA3C06"/>
        </a:solidFill>
        <a:latin typeface="Futura LT Heavy" pitchFamily="50" charset="0"/>
        <a:ea typeface="굴림" pitchFamily="34" charset="-127"/>
        <a:cs typeface="+mn-cs"/>
      </a:defRPr>
    </a:lvl8pPr>
    <a:lvl9pPr marL="3657600" algn="l" defTabSz="914400" rtl="0" eaLnBrk="1" latinLnBrk="0" hangingPunct="1">
      <a:defRPr sz="3200" b="1" kern="1200">
        <a:solidFill>
          <a:srgbClr val="DA3C06"/>
        </a:solidFill>
        <a:latin typeface="Futura LT Heavy" pitchFamily="50" charset="0"/>
        <a:ea typeface="굴림"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82B"/>
    <a:srgbClr val="C75806"/>
    <a:srgbClr val="000000"/>
    <a:srgbClr val="00499F"/>
    <a:srgbClr val="0CC1E0"/>
    <a:srgbClr val="1C1C1C"/>
    <a:srgbClr val="6666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69045" autoAdjust="0"/>
  </p:normalViewPr>
  <p:slideViewPr>
    <p:cSldViewPr>
      <p:cViewPr varScale="1">
        <p:scale>
          <a:sx n="49" d="100"/>
          <a:sy n="49" d="100"/>
        </p:scale>
        <p:origin x="1092" y="42"/>
      </p:cViewPr>
      <p:guideLst>
        <p:guide orient="horz" pos="2160"/>
        <p:guide pos="2880"/>
      </p:guideLst>
    </p:cSldViewPr>
  </p:slideViewPr>
  <p:notesTextViewPr>
    <p:cViewPr>
      <p:scale>
        <a:sx n="75" d="100"/>
        <a:sy n="75" d="100"/>
      </p:scale>
      <p:origin x="0" y="0"/>
    </p:cViewPr>
  </p:notesTextViewPr>
  <p:notesViewPr>
    <p:cSldViewPr>
      <p:cViewPr varScale="1">
        <p:scale>
          <a:sx n="66" d="100"/>
          <a:sy n="66" d="100"/>
        </p:scale>
        <p:origin x="-1716" y="-108"/>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62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6" tIns="43103" rIns="86206" bIns="43103" numCol="1" anchor="t" anchorCtr="0" compatLnSpc="1">
            <a:prstTxWarp prst="textNoShape">
              <a:avLst/>
            </a:prstTxWarp>
          </a:bodyPr>
          <a:lstStyle>
            <a:lvl1pPr>
              <a:defRPr sz="1100" b="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625639" y="0"/>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6" tIns="43103" rIns="86206" bIns="43103" numCol="1" anchor="t" anchorCtr="0" compatLnSpc="1">
            <a:prstTxWarp prst="textNoShape">
              <a:avLst/>
            </a:prstTxWarp>
          </a:bodyPr>
          <a:lstStyle>
            <a:lvl1pPr algn="r">
              <a:defRPr sz="1100" b="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40080" y="4126230"/>
            <a:ext cx="5120640" cy="390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6" tIns="43103" rIns="86206" bIns="43103"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250952"/>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6" tIns="43103" rIns="86206" bIns="43103" numCol="1" anchor="b" anchorCtr="0" compatLnSpc="1">
            <a:prstTxWarp prst="textNoShape">
              <a:avLst/>
            </a:prstTxWarp>
          </a:bodyPr>
          <a:lstStyle>
            <a:lvl1pPr>
              <a:defRPr sz="1100" b="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625639" y="8250952"/>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6" tIns="43103" rIns="86206" bIns="43103" numCol="1" anchor="b" anchorCtr="0" compatLnSpc="1">
            <a:prstTxWarp prst="textNoShape">
              <a:avLst/>
            </a:prstTxWarp>
          </a:bodyPr>
          <a:lstStyle>
            <a:lvl1pPr algn="r">
              <a:defRPr sz="1100" b="0">
                <a:solidFill>
                  <a:schemeClr val="tx1"/>
                </a:solidFill>
                <a:latin typeface="Arial" charset="0"/>
              </a:defRPr>
            </a:lvl1pPr>
          </a:lstStyle>
          <a:p>
            <a:fld id="{89025FC8-6FB3-448E-A1AA-F17E386835A3}" type="slidenum">
              <a:rPr lang="ru-RU"/>
              <a:pPr/>
              <a:t>‹#›</a:t>
            </a:fld>
            <a:endParaRPr lang="ru-RU"/>
          </a:p>
        </p:txBody>
      </p:sp>
    </p:spTree>
    <p:extLst>
      <p:ext uri="{BB962C8B-B14F-4D97-AF65-F5344CB8AC3E}">
        <p14:creationId xmlns:p14="http://schemas.microsoft.com/office/powerpoint/2010/main" val="23085356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25FC8-6FB3-448E-A1AA-F17E386835A3}" type="slidenum">
              <a:rPr lang="ru-RU" smtClean="0"/>
              <a:pPr/>
              <a:t>1</a:t>
            </a:fld>
            <a:endParaRPr lang="ru-RU"/>
          </a:p>
        </p:txBody>
      </p:sp>
    </p:spTree>
    <p:extLst>
      <p:ext uri="{BB962C8B-B14F-4D97-AF65-F5344CB8AC3E}">
        <p14:creationId xmlns:p14="http://schemas.microsoft.com/office/powerpoint/2010/main" val="273367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Fibrates can lower triglyceride levels</a:t>
            </a:r>
            <a:r>
              <a:rPr lang="en-US" baseline="0" dirty="0"/>
              <a:t> by 50%.</a:t>
            </a:r>
          </a:p>
          <a:p>
            <a:endParaRPr lang="en-US" dirty="0"/>
          </a:p>
          <a:p>
            <a:r>
              <a:rPr lang="en-US" dirty="0"/>
              <a:t>MOA: Decreases triglyceride levels and increases </a:t>
            </a:r>
            <a:r>
              <a:rPr lang="en-US" dirty="0" err="1"/>
              <a:t>HDL</a:t>
            </a:r>
            <a:endParaRPr lang="en-US" dirty="0"/>
          </a:p>
          <a:p>
            <a:endParaRPr lang="en-US" dirty="0"/>
          </a:p>
          <a:p>
            <a:r>
              <a:rPr lang="en-US" dirty="0"/>
              <a:t>Some side effects of fibrates include:</a:t>
            </a:r>
          </a:p>
          <a:p>
            <a:pPr marL="161636" indent="-161636">
              <a:buFont typeface="Arial" pitchFamily="34" charset="0"/>
              <a:buChar char="•"/>
            </a:pPr>
            <a:r>
              <a:rPr lang="en-US" dirty="0"/>
              <a:t>Upset stomach (</a:t>
            </a:r>
            <a:r>
              <a:rPr lang="en-US" dirty="0" err="1"/>
              <a:t>abd</a:t>
            </a:r>
            <a:r>
              <a:rPr lang="en-US" dirty="0"/>
              <a:t> cramps, nausea,</a:t>
            </a:r>
            <a:r>
              <a:rPr lang="en-US" baseline="0" dirty="0"/>
              <a:t> constipation, diarrhea)</a:t>
            </a:r>
            <a:endParaRPr lang="en-US" dirty="0"/>
          </a:p>
          <a:p>
            <a:pPr marL="161636" indent="-161636">
              <a:buFont typeface="Arial" pitchFamily="34" charset="0"/>
              <a:buChar char="•"/>
            </a:pPr>
            <a:r>
              <a:rPr lang="en-US" dirty="0"/>
              <a:t>Development of gall stones – let</a:t>
            </a:r>
            <a:r>
              <a:rPr lang="en-US" baseline="0" dirty="0"/>
              <a:t> your doctor know if you experience upper </a:t>
            </a:r>
            <a:r>
              <a:rPr lang="en-US" baseline="0" dirty="0" err="1"/>
              <a:t>abd</a:t>
            </a:r>
            <a:r>
              <a:rPr lang="en-US" baseline="0" dirty="0"/>
              <a:t> pain, </a:t>
            </a:r>
            <a:r>
              <a:rPr lang="en-US" baseline="0" dirty="0" err="1"/>
              <a:t>vomitting</a:t>
            </a:r>
            <a:r>
              <a:rPr lang="en-US" baseline="0" dirty="0"/>
              <a:t>, fever, yellowing of skin </a:t>
            </a:r>
          </a:p>
          <a:p>
            <a:pPr marL="161636" indent="-161636">
              <a:buFont typeface="Arial" pitchFamily="34" charset="0"/>
              <a:buChar char="•"/>
            </a:pPr>
            <a:r>
              <a:rPr lang="en-US" baseline="0" dirty="0"/>
              <a:t>Liver damage – avoid alcohol</a:t>
            </a:r>
          </a:p>
          <a:p>
            <a:pPr marL="161636" indent="-161636">
              <a:buFont typeface="Arial" pitchFamily="34" charset="0"/>
              <a:buChar char="•"/>
            </a:pPr>
            <a:r>
              <a:rPr lang="en-US" baseline="0" dirty="0"/>
              <a:t>Muscle pain – similarly to statins. Therefore you should not be taking both at the same time</a:t>
            </a:r>
          </a:p>
          <a:p>
            <a:pPr marL="161636" indent="-161636">
              <a:buFont typeface="Arial" pitchFamily="34" charset="0"/>
              <a:buChar char="•"/>
            </a:pPr>
            <a:endParaRPr lang="en-US" baseline="0" dirty="0"/>
          </a:p>
          <a:p>
            <a:r>
              <a:rPr lang="en-US" baseline="0" dirty="0"/>
              <a:t>There is a </a:t>
            </a:r>
            <a:r>
              <a:rPr lang="en-US" baseline="0" dirty="0" err="1"/>
              <a:t>DDI</a:t>
            </a:r>
            <a:r>
              <a:rPr lang="en-US" baseline="0" dirty="0"/>
              <a:t> with warfarin. Doctor may reduce your dose of warfarin.</a:t>
            </a:r>
          </a:p>
          <a:p>
            <a:endParaRPr lang="en-US" baseline="0" dirty="0"/>
          </a:p>
          <a:p>
            <a:r>
              <a:rPr lang="en-US" baseline="0" dirty="0"/>
              <a:t>Administration</a:t>
            </a:r>
          </a:p>
          <a:p>
            <a:pPr marL="161636" indent="-161636">
              <a:buFont typeface="Arial" pitchFamily="34" charset="0"/>
              <a:buChar char="•"/>
            </a:pPr>
            <a:r>
              <a:rPr lang="en-US" baseline="0" dirty="0" err="1"/>
              <a:t>Fenofibrate</a:t>
            </a:r>
            <a:r>
              <a:rPr lang="en-US" baseline="0" dirty="0"/>
              <a:t> – meal depends on the brand/formulation, follow instructions on label</a:t>
            </a:r>
          </a:p>
          <a:p>
            <a:pPr marL="592665" lvl="1" indent="-161636">
              <a:buFont typeface="Arial" pitchFamily="34" charset="0"/>
              <a:buChar char="•"/>
            </a:pPr>
            <a:r>
              <a:rPr lang="en-US" baseline="0" dirty="0" err="1"/>
              <a:t>Fenoglide</a:t>
            </a:r>
            <a:r>
              <a:rPr lang="en-US" baseline="0" dirty="0"/>
              <a:t>/</a:t>
            </a:r>
            <a:r>
              <a:rPr lang="en-US" baseline="0" dirty="0" err="1"/>
              <a:t>Tricor</a:t>
            </a:r>
            <a:r>
              <a:rPr lang="en-US" baseline="0" dirty="0"/>
              <a:t> </a:t>
            </a:r>
            <a:r>
              <a:rPr lang="en-US" baseline="0" dirty="0" err="1"/>
              <a:t>QD</a:t>
            </a:r>
            <a:r>
              <a:rPr lang="en-US" baseline="0" dirty="0"/>
              <a:t> with food</a:t>
            </a:r>
          </a:p>
          <a:p>
            <a:pPr marL="592665" lvl="1" indent="-161636">
              <a:buFont typeface="Arial" pitchFamily="34" charset="0"/>
              <a:buChar char="•"/>
            </a:pPr>
            <a:r>
              <a:rPr lang="en-US" baseline="0" dirty="0" err="1"/>
              <a:t>Triglide</a:t>
            </a:r>
            <a:r>
              <a:rPr lang="en-US" baseline="0" dirty="0"/>
              <a:t> – daily w or w/o food</a:t>
            </a:r>
          </a:p>
          <a:p>
            <a:pPr marL="592665" lvl="1" indent="-161636">
              <a:buFont typeface="Arial" pitchFamily="34" charset="0"/>
              <a:buChar char="•"/>
            </a:pPr>
            <a:r>
              <a:rPr lang="en-US" baseline="0" dirty="0"/>
              <a:t>SWALLOW WHOLE DO NOT CRUSH, CHEW, DISSOLVE</a:t>
            </a:r>
          </a:p>
          <a:p>
            <a:pPr marL="161636" indent="-161636">
              <a:buFont typeface="Arial" pitchFamily="34" charset="0"/>
              <a:buChar char="•"/>
            </a:pPr>
            <a:r>
              <a:rPr lang="en-US" baseline="0" dirty="0" err="1"/>
              <a:t>Gemfibrozil</a:t>
            </a:r>
            <a:r>
              <a:rPr lang="en-US" baseline="0" dirty="0"/>
              <a:t> – take 30 </a:t>
            </a:r>
            <a:r>
              <a:rPr lang="en-US" baseline="0" dirty="0" err="1"/>
              <a:t>mins</a:t>
            </a:r>
            <a:r>
              <a:rPr lang="en-US" baseline="0" dirty="0"/>
              <a:t> before breakfast and dinner (BID)</a:t>
            </a:r>
          </a:p>
        </p:txBody>
      </p:sp>
      <p:sp>
        <p:nvSpPr>
          <p:cNvPr id="4" name="Slide Number Placeholder 3"/>
          <p:cNvSpPr>
            <a:spLocks noGrp="1"/>
          </p:cNvSpPr>
          <p:nvPr>
            <p:ph type="sldNum" sz="quarter" idx="10"/>
          </p:nvPr>
        </p:nvSpPr>
        <p:spPr/>
        <p:txBody>
          <a:bodyPr/>
          <a:lstStyle/>
          <a:p>
            <a:fld id="{89025FC8-6FB3-448E-A1AA-F17E386835A3}" type="slidenum">
              <a:rPr lang="ru-RU" smtClean="0"/>
              <a:pPr/>
              <a:t>10</a:t>
            </a:fld>
            <a:endParaRPr lang="ru-RU"/>
          </a:p>
        </p:txBody>
      </p:sp>
    </p:spTree>
    <p:extLst>
      <p:ext uri="{BB962C8B-B14F-4D97-AF65-F5344CB8AC3E}">
        <p14:creationId xmlns:p14="http://schemas.microsoft.com/office/powerpoint/2010/main" val="264126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PCSK9</a:t>
            </a:r>
            <a:r>
              <a:rPr lang="en-US" baseline="0" dirty="0"/>
              <a:t> inhibitors are a new class of injectable medications that are given in combination with statins. They are given once every 2-4 weeks and administered into arm, leg or </a:t>
            </a:r>
            <a:r>
              <a:rPr lang="en-US" baseline="0" dirty="0" err="1"/>
              <a:t>abd</a:t>
            </a:r>
            <a:r>
              <a:rPr lang="en-US" baseline="0" dirty="0"/>
              <a:t>. They have been shown to reduce </a:t>
            </a:r>
            <a:r>
              <a:rPr lang="en-US" baseline="0" dirty="0" err="1"/>
              <a:t>LDL</a:t>
            </a:r>
            <a:r>
              <a:rPr lang="en-US" baseline="0" dirty="0"/>
              <a:t> cholesterol by 60-70% and substantially reduce the risk of CV events. </a:t>
            </a:r>
          </a:p>
          <a:p>
            <a:endParaRPr lang="en-US" baseline="0" dirty="0"/>
          </a:p>
          <a:p>
            <a:r>
              <a:rPr lang="en-US" baseline="0" dirty="0"/>
              <a:t>MOA: PCSK9 is an enzyme in your liver that actually increases the amount of </a:t>
            </a:r>
            <a:r>
              <a:rPr lang="en-US" baseline="0" dirty="0" err="1"/>
              <a:t>LDL</a:t>
            </a:r>
            <a:r>
              <a:rPr lang="en-US" baseline="0" dirty="0"/>
              <a:t> in your body. These drugs stop this enzyme to reduce the amount of </a:t>
            </a:r>
            <a:r>
              <a:rPr lang="en-US" baseline="0" dirty="0" err="1"/>
              <a:t>LDL</a:t>
            </a:r>
            <a:r>
              <a:rPr lang="en-US" baseline="0" dirty="0"/>
              <a:t>.</a:t>
            </a:r>
          </a:p>
          <a:p>
            <a:endParaRPr lang="en-US" baseline="0" dirty="0"/>
          </a:p>
          <a:p>
            <a:r>
              <a:rPr lang="en-US" baseline="0" dirty="0"/>
              <a:t>Some side effects that may occur with these medications include:</a:t>
            </a:r>
          </a:p>
          <a:p>
            <a:pPr marL="161636" indent="-161636">
              <a:buFont typeface="Arial" pitchFamily="34" charset="0"/>
              <a:buChar char="•"/>
            </a:pPr>
            <a:r>
              <a:rPr lang="en-US" baseline="0" dirty="0"/>
              <a:t>Allergic reaction at the site of injection (swelling, itching, redness) </a:t>
            </a:r>
          </a:p>
          <a:p>
            <a:pPr marL="161636" indent="-161636">
              <a:buFont typeface="Arial" pitchFamily="34" charset="0"/>
              <a:buChar char="•"/>
            </a:pPr>
            <a:r>
              <a:rPr lang="en-US" baseline="0" dirty="0"/>
              <a:t>Suppressed immune system – may be more susceptible to colds or infections </a:t>
            </a:r>
          </a:p>
          <a:p>
            <a:pPr marL="161636" indent="-161636">
              <a:buFont typeface="Arial" pitchFamily="34" charset="0"/>
              <a:buChar char="•"/>
            </a:pPr>
            <a:endParaRPr lang="en-US" baseline="0" dirty="0"/>
          </a:p>
          <a:p>
            <a:r>
              <a:rPr lang="en-US" baseline="0" dirty="0"/>
              <a:t>No major </a:t>
            </a:r>
            <a:r>
              <a:rPr lang="en-US" baseline="0" dirty="0" err="1"/>
              <a:t>DDIs</a:t>
            </a:r>
            <a:r>
              <a:rPr lang="en-US" baseline="0" dirty="0"/>
              <a:t> (other drugs that suppress immune system) </a:t>
            </a:r>
          </a:p>
          <a:p>
            <a:endParaRPr lang="en-US" baseline="0"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11</a:t>
            </a:fld>
            <a:endParaRPr lang="ru-RU"/>
          </a:p>
        </p:txBody>
      </p:sp>
    </p:spTree>
    <p:extLst>
      <p:ext uri="{BB962C8B-B14F-4D97-AF65-F5344CB8AC3E}">
        <p14:creationId xmlns:p14="http://schemas.microsoft.com/office/powerpoint/2010/main" val="1207344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 Bile acid </a:t>
            </a:r>
            <a:r>
              <a:rPr lang="en-US" dirty="0" err="1"/>
              <a:t>sequestrants</a:t>
            </a:r>
            <a:r>
              <a:rPr lang="en-US" dirty="0"/>
              <a:t> increase the amount of cholesterol that is broken down to bile acid which is removed</a:t>
            </a:r>
            <a:r>
              <a:rPr lang="en-US" baseline="0" dirty="0"/>
              <a:t> from the body as stool </a:t>
            </a:r>
          </a:p>
          <a:p>
            <a:endParaRPr lang="en-US" baseline="0" dirty="0"/>
          </a:p>
          <a:p>
            <a:r>
              <a:rPr lang="en-US" baseline="0" dirty="0"/>
              <a:t>Side effects of BAS can be bothersome. Theses side effects include:</a:t>
            </a:r>
          </a:p>
          <a:p>
            <a:pPr marL="161636" indent="-161636">
              <a:buFont typeface="Arial" pitchFamily="34" charset="0"/>
              <a:buChar char="•"/>
            </a:pPr>
            <a:r>
              <a:rPr lang="en-US" baseline="0" dirty="0"/>
              <a:t>Upset stomach, </a:t>
            </a:r>
            <a:r>
              <a:rPr lang="en-US" baseline="0" dirty="0" err="1"/>
              <a:t>NVC</a:t>
            </a:r>
            <a:r>
              <a:rPr lang="en-US" baseline="0" dirty="0"/>
              <a:t>, flatulence – drinking lots of fluids or taking fiber supplements may help with these side effects </a:t>
            </a:r>
          </a:p>
          <a:p>
            <a:pPr marL="592665" lvl="1" indent="-161636">
              <a:buFont typeface="Arial" pitchFamily="34" charset="0"/>
              <a:buChar char="•"/>
            </a:pPr>
            <a:r>
              <a:rPr lang="en-US" baseline="0" dirty="0"/>
              <a:t>Docusate</a:t>
            </a:r>
          </a:p>
          <a:p>
            <a:pPr marL="161636" indent="-161636">
              <a:buFont typeface="Arial" pitchFamily="34" charset="0"/>
              <a:buChar char="•"/>
            </a:pPr>
            <a:endParaRPr lang="en-US" baseline="0" dirty="0"/>
          </a:p>
          <a:p>
            <a:r>
              <a:rPr lang="en-US" baseline="0" dirty="0" err="1"/>
              <a:t>DDI</a:t>
            </a:r>
            <a:endParaRPr lang="en-US" baseline="0" dirty="0"/>
          </a:p>
          <a:p>
            <a:pPr marL="161636" indent="-161636">
              <a:buFont typeface="Arial" pitchFamily="34" charset="0"/>
              <a:buChar char="•"/>
            </a:pPr>
            <a:r>
              <a:rPr lang="en-US" baseline="0" dirty="0"/>
              <a:t>Digoxin (arrhythmia) </a:t>
            </a:r>
          </a:p>
          <a:p>
            <a:pPr marL="161636" indent="-161636">
              <a:buFont typeface="Arial" pitchFamily="34" charset="0"/>
              <a:buChar char="•"/>
            </a:pPr>
            <a:r>
              <a:rPr lang="en-US" baseline="0" dirty="0" err="1"/>
              <a:t>Wafarin</a:t>
            </a:r>
            <a:r>
              <a:rPr lang="en-US" baseline="0" dirty="0"/>
              <a:t> – report signs of bleeding</a:t>
            </a:r>
          </a:p>
          <a:p>
            <a:pPr marL="161636" indent="-161636">
              <a:buFont typeface="Arial" pitchFamily="34" charset="0"/>
              <a:buChar char="•"/>
            </a:pPr>
            <a:r>
              <a:rPr lang="en-US" baseline="0" dirty="0"/>
              <a:t>Vitamins</a:t>
            </a:r>
          </a:p>
          <a:p>
            <a:pPr marL="161636" indent="-161636">
              <a:buFont typeface="Arial" pitchFamily="34" charset="0"/>
              <a:buChar char="•"/>
            </a:pPr>
            <a:r>
              <a:rPr lang="en-US" baseline="0" dirty="0"/>
              <a:t>Take these medications at different times of the day – take other meds 1 </a:t>
            </a:r>
            <a:r>
              <a:rPr lang="en-US" baseline="0" dirty="0" err="1"/>
              <a:t>hr</a:t>
            </a:r>
            <a:r>
              <a:rPr lang="en-US" baseline="0" dirty="0"/>
              <a:t> before or 4 </a:t>
            </a:r>
            <a:r>
              <a:rPr lang="en-US" baseline="0" dirty="0" err="1"/>
              <a:t>hrs</a:t>
            </a:r>
            <a:r>
              <a:rPr lang="en-US" baseline="0" dirty="0"/>
              <a:t> after taking BAS</a:t>
            </a:r>
          </a:p>
          <a:p>
            <a:endParaRPr lang="en-US" baseline="0" dirty="0"/>
          </a:p>
          <a:p>
            <a:r>
              <a:rPr lang="en-US" baseline="0" dirty="0"/>
              <a:t>Take with meals, fluids</a:t>
            </a:r>
          </a:p>
          <a:p>
            <a:r>
              <a:rPr lang="en-US" baseline="0" dirty="0"/>
              <a:t>If powder, dissolve in liquid before taking </a:t>
            </a:r>
          </a:p>
          <a:p>
            <a:r>
              <a:rPr lang="en-US" baseline="0" dirty="0"/>
              <a:t>Do not sip or hold in mouth for prolonged periods because it can cause discoloration of teeth </a:t>
            </a:r>
          </a:p>
        </p:txBody>
      </p:sp>
      <p:sp>
        <p:nvSpPr>
          <p:cNvPr id="4" name="Slide Number Placeholder 3"/>
          <p:cNvSpPr>
            <a:spLocks noGrp="1"/>
          </p:cNvSpPr>
          <p:nvPr>
            <p:ph type="sldNum" sz="quarter" idx="10"/>
          </p:nvPr>
        </p:nvSpPr>
        <p:spPr/>
        <p:txBody>
          <a:bodyPr/>
          <a:lstStyle/>
          <a:p>
            <a:fld id="{89025FC8-6FB3-448E-A1AA-F17E386835A3}" type="slidenum">
              <a:rPr lang="ru-RU" smtClean="0"/>
              <a:pPr/>
              <a:t>12</a:t>
            </a:fld>
            <a:endParaRPr lang="ru-RU"/>
          </a:p>
        </p:txBody>
      </p:sp>
    </p:spTree>
    <p:extLst>
      <p:ext uri="{BB962C8B-B14F-4D97-AF65-F5344CB8AC3E}">
        <p14:creationId xmlns:p14="http://schemas.microsoft.com/office/powerpoint/2010/main" val="333358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Niacin is rarely used for high cholesterol. We don’t get a </a:t>
            </a:r>
            <a:r>
              <a:rPr lang="en-US" dirty="0" err="1"/>
              <a:t>lof</a:t>
            </a:r>
            <a:r>
              <a:rPr lang="en-US" dirty="0"/>
              <a:t> </a:t>
            </a:r>
            <a:r>
              <a:rPr lang="en-US" dirty="0" err="1"/>
              <a:t>rx</a:t>
            </a:r>
            <a:r>
              <a:rPr lang="en-US" dirty="0"/>
              <a:t> for this one.</a:t>
            </a:r>
            <a:r>
              <a:rPr lang="en-US" baseline="0" dirty="0"/>
              <a:t> </a:t>
            </a:r>
            <a:r>
              <a:rPr lang="en-US" baseline="0" dirty="0" err="1"/>
              <a:t>Ezetimibe</a:t>
            </a:r>
            <a:r>
              <a:rPr lang="en-US" baseline="0" dirty="0"/>
              <a:t> or PCSK9 inhibitors are usually tried before niacin. </a:t>
            </a:r>
          </a:p>
          <a:p>
            <a:endParaRPr lang="en-US" dirty="0"/>
          </a:p>
          <a:p>
            <a:r>
              <a:rPr lang="en-US" dirty="0"/>
              <a:t>MOA: reduces the amount of </a:t>
            </a:r>
            <a:r>
              <a:rPr lang="en-US" dirty="0" err="1"/>
              <a:t>LDL</a:t>
            </a:r>
            <a:r>
              <a:rPr lang="en-US" dirty="0"/>
              <a:t> your body produces while</a:t>
            </a:r>
            <a:r>
              <a:rPr lang="en-US" baseline="0" dirty="0"/>
              <a:t> increasing </a:t>
            </a:r>
            <a:r>
              <a:rPr lang="en-US" baseline="0" dirty="0" err="1"/>
              <a:t>HDL</a:t>
            </a:r>
            <a:r>
              <a:rPr lang="en-US" baseline="0" dirty="0"/>
              <a:t> </a:t>
            </a:r>
          </a:p>
          <a:p>
            <a:endParaRPr lang="en-US" baseline="0" dirty="0"/>
          </a:p>
          <a:p>
            <a:r>
              <a:rPr lang="en-US" baseline="0" dirty="0"/>
              <a:t>Niacin is associated with a few side effects:</a:t>
            </a:r>
          </a:p>
          <a:p>
            <a:pPr marL="161636" indent="-161636">
              <a:buFont typeface="Arial" pitchFamily="34" charset="0"/>
              <a:buChar char="•"/>
            </a:pPr>
            <a:r>
              <a:rPr lang="en-US" baseline="0" dirty="0"/>
              <a:t>Flushing (when your body becomes red or warm) – doctor may recommend aspirin to reduce flushing  </a:t>
            </a:r>
          </a:p>
          <a:p>
            <a:pPr marL="161636" indent="-161636">
              <a:buFont typeface="Arial" pitchFamily="34" charset="0"/>
              <a:buChar char="•"/>
            </a:pPr>
            <a:r>
              <a:rPr lang="en-US" baseline="0" dirty="0"/>
              <a:t>It can worse gout</a:t>
            </a:r>
          </a:p>
          <a:p>
            <a:pPr marL="161636" indent="-161636">
              <a:buFont typeface="Arial" pitchFamily="34" charset="0"/>
              <a:buChar char="•"/>
            </a:pPr>
            <a:r>
              <a:rPr lang="en-US" baseline="0" dirty="0"/>
              <a:t>It can cause damage to your liver. Therefore, your doctor will require to come in for regular blood tests to make sure your liver is working just fine. </a:t>
            </a:r>
          </a:p>
          <a:p>
            <a:pPr marL="161636" indent="-161636">
              <a:buFont typeface="Arial" pitchFamily="34" charset="0"/>
              <a:buChar char="•"/>
            </a:pPr>
            <a:r>
              <a:rPr lang="en-US" baseline="0" dirty="0"/>
              <a:t>These side effects usually improve after about a week. Avoid alcohol </a:t>
            </a:r>
          </a:p>
          <a:p>
            <a:endParaRPr lang="en-US" baseline="0" dirty="0"/>
          </a:p>
          <a:p>
            <a:r>
              <a:rPr lang="en-US" baseline="0" dirty="0"/>
              <a:t>Niacin should not be taken if you are on a blood thinner such as warfarin or certain blood pressure medications that dilate your blood vessels such as nitroglycerin (angina), because it can cause low blood pressure. </a:t>
            </a:r>
          </a:p>
          <a:p>
            <a:endParaRPr lang="en-US" baseline="0" dirty="0"/>
          </a:p>
          <a:p>
            <a:r>
              <a:rPr lang="en-US" baseline="0" dirty="0"/>
              <a:t>Take with food </a:t>
            </a:r>
          </a:p>
          <a:p>
            <a:endParaRPr lang="en-US" baseline="0" dirty="0"/>
          </a:p>
          <a:p>
            <a:r>
              <a:rPr lang="en-US" baseline="0" dirty="0"/>
              <a:t>If you miss your dose for several days, contact your doctor, as you may need to adjust your dose. </a:t>
            </a:r>
          </a:p>
        </p:txBody>
      </p:sp>
      <p:sp>
        <p:nvSpPr>
          <p:cNvPr id="4" name="Slide Number Placeholder 3"/>
          <p:cNvSpPr>
            <a:spLocks noGrp="1"/>
          </p:cNvSpPr>
          <p:nvPr>
            <p:ph type="sldNum" sz="quarter" idx="10"/>
          </p:nvPr>
        </p:nvSpPr>
        <p:spPr/>
        <p:txBody>
          <a:bodyPr/>
          <a:lstStyle/>
          <a:p>
            <a:fld id="{89025FC8-6FB3-448E-A1AA-F17E386835A3}" type="slidenum">
              <a:rPr lang="ru-RU" smtClean="0"/>
              <a:pPr/>
              <a:t>13</a:t>
            </a:fld>
            <a:endParaRPr lang="ru-RU"/>
          </a:p>
        </p:txBody>
      </p:sp>
    </p:spTree>
    <p:extLst>
      <p:ext uri="{BB962C8B-B14F-4D97-AF65-F5344CB8AC3E}">
        <p14:creationId xmlns:p14="http://schemas.microsoft.com/office/powerpoint/2010/main" val="159069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ADHERENCE</a:t>
            </a:r>
          </a:p>
          <a:p>
            <a:pPr marL="161636" indent="-161636">
              <a:buFont typeface="Arial" pitchFamily="34" charset="0"/>
              <a:buChar char="•"/>
            </a:pPr>
            <a:endParaRPr lang="en-US" dirty="0"/>
          </a:p>
          <a:p>
            <a:pPr marL="161636" indent="-161636">
              <a:buFont typeface="Arial" pitchFamily="34" charset="0"/>
              <a:buChar char="•"/>
            </a:pPr>
            <a:endParaRPr lang="en-US" dirty="0"/>
          </a:p>
          <a:p>
            <a:r>
              <a:rPr lang="en-US" dirty="0"/>
              <a:t>Lifestyle changes can help not only help control your cholesterol,</a:t>
            </a:r>
            <a:r>
              <a:rPr lang="en-US" baseline="0" dirty="0"/>
              <a:t> but it can also help you decrease the dose of the lipid mediation, or even remove the need for medication altogether</a:t>
            </a:r>
            <a:endParaRPr lang="en-US"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15</a:t>
            </a:fld>
            <a:endParaRPr lang="ru-RU"/>
          </a:p>
        </p:txBody>
      </p:sp>
    </p:spTree>
    <p:extLst>
      <p:ext uri="{BB962C8B-B14F-4D97-AF65-F5344CB8AC3E}">
        <p14:creationId xmlns:p14="http://schemas.microsoft.com/office/powerpoint/2010/main" val="224715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step to reducing you cholesterol is limiting the amount of foods that are high in cholesterol such as red meats, full-fat dairy, butter, </a:t>
            </a:r>
          </a:p>
          <a:p>
            <a:pPr marL="161636" indent="-161636">
              <a:buFont typeface="Arial" pitchFamily="34" charset="0"/>
              <a:buChar char="•"/>
            </a:pPr>
            <a:r>
              <a:rPr lang="en-US" baseline="0" dirty="0"/>
              <a:t>Having 1-2 servings of oily fish per </a:t>
            </a:r>
            <a:r>
              <a:rPr lang="en-US" b="1" baseline="0" dirty="0"/>
              <a:t>week</a:t>
            </a:r>
            <a:r>
              <a:rPr lang="en-US" baseline="0" dirty="0"/>
              <a:t> has been shown to lower triglyceride levels and the risk of heart disease (mackerel, herring, bluefish, sardines, salmon, anchovies. They contain important fatty acids calls </a:t>
            </a:r>
            <a:r>
              <a:rPr lang="en-US" baseline="0" dirty="0" err="1"/>
              <a:t>DHA</a:t>
            </a:r>
            <a:r>
              <a:rPr lang="en-US" baseline="0" dirty="0"/>
              <a:t> and EPA.</a:t>
            </a:r>
          </a:p>
          <a:p>
            <a:pPr marL="161636" indent="-161636">
              <a:buFont typeface="Arial" pitchFamily="34" charset="0"/>
              <a:buChar char="•"/>
            </a:pPr>
            <a:r>
              <a:rPr lang="en-US" baseline="0" dirty="0"/>
              <a:t>Fish oil – unclear if they have the same benefit</a:t>
            </a:r>
          </a:p>
          <a:p>
            <a:endParaRPr lang="en-US" baseline="0" dirty="0"/>
          </a:p>
          <a:p>
            <a:pPr marL="161636" indent="-161636">
              <a:buFont typeface="Arial" pitchFamily="34" charset="0"/>
              <a:buChar char="•"/>
            </a:pPr>
            <a:r>
              <a:rPr lang="en-US" baseline="0" dirty="0"/>
              <a:t>Physical activity for at least 30 minutes per day for most days of the week</a:t>
            </a:r>
          </a:p>
          <a:p>
            <a:pPr marL="161636" indent="-161636">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16</a:t>
            </a:fld>
            <a:endParaRPr lang="ru-RU"/>
          </a:p>
        </p:txBody>
      </p:sp>
    </p:spTree>
    <p:extLst>
      <p:ext uri="{BB962C8B-B14F-4D97-AF65-F5344CB8AC3E}">
        <p14:creationId xmlns:p14="http://schemas.microsoft.com/office/powerpoint/2010/main" val="181110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25FC8-6FB3-448E-A1AA-F17E386835A3}" type="slidenum">
              <a:rPr lang="ru-RU" smtClean="0"/>
              <a:pPr/>
              <a:t>17</a:t>
            </a:fld>
            <a:endParaRPr lang="ru-RU"/>
          </a:p>
        </p:txBody>
      </p:sp>
    </p:spTree>
    <p:extLst>
      <p:ext uri="{BB962C8B-B14F-4D97-AF65-F5344CB8AC3E}">
        <p14:creationId xmlns:p14="http://schemas.microsoft.com/office/powerpoint/2010/main" val="201906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25FC8-6FB3-448E-A1AA-F17E386835A3}" type="slidenum">
              <a:rPr lang="ru-RU" smtClean="0"/>
              <a:pPr/>
              <a:t>2</a:t>
            </a:fld>
            <a:endParaRPr lang="ru-RU"/>
          </a:p>
        </p:txBody>
      </p:sp>
    </p:spTree>
    <p:extLst>
      <p:ext uri="{BB962C8B-B14F-4D97-AF65-F5344CB8AC3E}">
        <p14:creationId xmlns:p14="http://schemas.microsoft.com/office/powerpoint/2010/main" val="239278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636" indent="-161636">
              <a:buFont typeface="Arial" pitchFamily="34" charset="0"/>
              <a:buChar char="•"/>
            </a:pPr>
            <a:r>
              <a:rPr lang="en-US" dirty="0"/>
              <a:t>Lipids are fats that include cholesterol and triglycerides</a:t>
            </a:r>
          </a:p>
          <a:p>
            <a:pPr marL="592665" lvl="1" indent="-161636">
              <a:buFont typeface="Arial" pitchFamily="34" charset="0"/>
              <a:buChar char="•"/>
            </a:pPr>
            <a:r>
              <a:rPr lang="en-US" dirty="0"/>
              <a:t>Cholesterol is</a:t>
            </a:r>
            <a:r>
              <a:rPr lang="en-US" baseline="0" dirty="0"/>
              <a:t> produced by our bodies and can come from the fatty foods we eat and are used as building blocks for our cells and hormones.</a:t>
            </a:r>
          </a:p>
          <a:p>
            <a:pPr marL="592665" lvl="1" indent="-161636">
              <a:buFont typeface="Arial" pitchFamily="34" charset="0"/>
              <a:buChar char="•"/>
            </a:pPr>
            <a:r>
              <a:rPr lang="en-US" baseline="0" dirty="0"/>
              <a:t>Triglycerides are produced by our bodies and store fat for energy.</a:t>
            </a:r>
            <a:endParaRPr lang="en-US" dirty="0"/>
          </a:p>
          <a:p>
            <a:pPr marL="161636" indent="-161636">
              <a:buFont typeface="Arial" pitchFamily="34" charset="0"/>
              <a:buChar char="•"/>
            </a:pPr>
            <a:r>
              <a:rPr lang="en-US" dirty="0"/>
              <a:t>Although we tend to think that lipids and cholesterol are bad for our</a:t>
            </a:r>
            <a:r>
              <a:rPr lang="en-US" baseline="0" dirty="0"/>
              <a:t> health</a:t>
            </a:r>
            <a:r>
              <a:rPr lang="en-US" dirty="0"/>
              <a:t>, we actually do need some in order for our</a:t>
            </a:r>
            <a:r>
              <a:rPr lang="en-US" baseline="0" dirty="0"/>
              <a:t> body to function properly. Lipids are important components of our cells (lipid bilayer). They are also a source of steroids, hormones (testosterone, estradiol), and Vitamin D that our body needs.</a:t>
            </a:r>
          </a:p>
          <a:p>
            <a:pPr marL="161636" indent="-161636">
              <a:buFont typeface="Arial" pitchFamily="34" charset="0"/>
              <a:buChar char="•"/>
            </a:pPr>
            <a:endParaRPr lang="en-US" baseline="0" dirty="0"/>
          </a:p>
          <a:p>
            <a:pPr marL="161636" indent="-161636">
              <a:buFont typeface="Arial" pitchFamily="34" charset="0"/>
              <a:buChar char="•"/>
            </a:pPr>
            <a:r>
              <a:rPr lang="en-US" baseline="0" dirty="0"/>
              <a:t>Unsaturated fats are the “good fats” including oils. Saturated fats are “bad fats” like butter. You want to try to limit the amount of saturated fats you consume. </a:t>
            </a:r>
            <a:endParaRPr lang="en-US" dirty="0"/>
          </a:p>
          <a:p>
            <a:endParaRPr lang="en-US"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3</a:t>
            </a:fld>
            <a:endParaRPr lang="ru-RU"/>
          </a:p>
        </p:txBody>
      </p:sp>
    </p:spTree>
    <p:extLst>
      <p:ext uri="{BB962C8B-B14F-4D97-AF65-F5344CB8AC3E}">
        <p14:creationId xmlns:p14="http://schemas.microsoft.com/office/powerpoint/2010/main" val="224715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636" indent="-161636" defTabSz="862058">
              <a:buFont typeface="Arial" pitchFamily="34" charset="0"/>
              <a:buChar char="•"/>
              <a:defRPr/>
            </a:pPr>
            <a:r>
              <a:rPr lang="en-US" dirty="0"/>
              <a:t>As</a:t>
            </a:r>
            <a:r>
              <a:rPr lang="en-US" baseline="0" dirty="0"/>
              <a:t> I mentioned before, lipids and fats are essential for everyday life. However, if we eat foods that are high in fat too often, or if we have conditions which prevents our body from breaking down fats, the fat starts to collect in our arteries. Overtime, as more fat deposits, our arteries become clogged and prevent blood from flowing from our heart to the rest of our body. </a:t>
            </a:r>
          </a:p>
          <a:p>
            <a:pPr marL="161636" indent="-161636" defTabSz="862058">
              <a:buFont typeface="Arial" pitchFamily="34" charset="0"/>
              <a:buChar char="•"/>
              <a:defRPr/>
            </a:pPr>
            <a:r>
              <a:rPr lang="en-US" baseline="0" dirty="0"/>
              <a:t>This can lead someone to develop heart diseases including:</a:t>
            </a:r>
          </a:p>
          <a:p>
            <a:pPr marL="592665" lvl="1" indent="-161636" defTabSz="862058">
              <a:buFont typeface="Arial" pitchFamily="34" charset="0"/>
              <a:buChar char="•"/>
              <a:defRPr/>
            </a:pPr>
            <a:r>
              <a:rPr lang="en-US" baseline="0" dirty="0"/>
              <a:t>Diseases that prevent your heart from supplying blood to the rest of your body</a:t>
            </a:r>
          </a:p>
          <a:p>
            <a:pPr marL="1023694" lvl="2" indent="-161636" defTabSz="862058">
              <a:buFont typeface="Arial" pitchFamily="34" charset="0"/>
              <a:buChar char="•"/>
              <a:defRPr/>
            </a:pPr>
            <a:r>
              <a:rPr lang="en-US" baseline="0" dirty="0"/>
              <a:t>CAD – this is where your heart cannot supply blood and oxygen to itself, which can result in chest pain or even worse, heart attack</a:t>
            </a:r>
          </a:p>
          <a:p>
            <a:pPr marL="1023694" lvl="2" indent="-161636" defTabSz="862058">
              <a:buFont typeface="Arial" pitchFamily="34" charset="0"/>
              <a:buChar char="•"/>
              <a:defRPr/>
            </a:pPr>
            <a:r>
              <a:rPr lang="en-US" baseline="0" dirty="0"/>
              <a:t>PAD – this is where your heart cannot supply blood and oxygen to other parts of you body such as your limbs, which can result in leg pain</a:t>
            </a:r>
          </a:p>
          <a:p>
            <a:pPr marL="592665" lvl="1" indent="-161636" defTabSz="862058">
              <a:buFont typeface="Arial" pitchFamily="34" charset="0"/>
              <a:buChar char="•"/>
              <a:defRPr/>
            </a:pPr>
            <a:r>
              <a:rPr lang="en-US" baseline="0" dirty="0"/>
              <a:t>High blood pressure</a:t>
            </a:r>
          </a:p>
          <a:p>
            <a:pPr marL="592665" lvl="1" indent="-161636" defTabSz="862058">
              <a:buFont typeface="Arial" pitchFamily="34" charset="0"/>
              <a:buChar char="•"/>
              <a:defRPr/>
            </a:pPr>
            <a:r>
              <a:rPr lang="en-US" baseline="0" dirty="0"/>
              <a:t>Heart attacks</a:t>
            </a:r>
          </a:p>
          <a:p>
            <a:pPr marL="592665" lvl="1" indent="-161636" defTabSz="862058">
              <a:buFont typeface="Arial" pitchFamily="34" charset="0"/>
              <a:buChar char="•"/>
              <a:defRPr/>
            </a:pPr>
            <a:r>
              <a:rPr lang="en-US" baseline="0" dirty="0"/>
              <a:t>Strokes – parts of the clogged artery can break off, travel to your brain, and prevent your brain from receiving blood and oxygen</a:t>
            </a:r>
          </a:p>
          <a:p>
            <a:pPr defTabSz="862058">
              <a:defRPr/>
            </a:pPr>
            <a:endParaRPr lang="en-US" baseline="0"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4</a:t>
            </a:fld>
            <a:endParaRPr lang="ru-RU"/>
          </a:p>
        </p:txBody>
      </p:sp>
    </p:spTree>
    <p:extLst>
      <p:ext uri="{BB962C8B-B14F-4D97-AF65-F5344CB8AC3E}">
        <p14:creationId xmlns:p14="http://schemas.microsoft.com/office/powerpoint/2010/main" val="224715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certain risk factors that can cause you to have high cholesterol. Some of these risks include:</a:t>
            </a:r>
          </a:p>
          <a:p>
            <a:pPr marL="161636" indent="-161636">
              <a:buFont typeface="Arial" pitchFamily="34" charset="0"/>
              <a:buChar char="•"/>
            </a:pPr>
            <a:r>
              <a:rPr lang="en-US" baseline="0" dirty="0"/>
              <a:t>Being a smoker</a:t>
            </a:r>
          </a:p>
          <a:p>
            <a:pPr marL="161636" indent="-161636">
              <a:buFont typeface="Arial" pitchFamily="34" charset="0"/>
              <a:buChar char="•"/>
            </a:pPr>
            <a:r>
              <a:rPr lang="en-US" baseline="0" dirty="0"/>
              <a:t>Having a history of heart disease including heart failure, high blood pressure, diabetes, or certain heart surgeries (</a:t>
            </a:r>
            <a:r>
              <a:rPr lang="en-US" baseline="0" dirty="0" err="1"/>
              <a:t>CABG</a:t>
            </a:r>
            <a:r>
              <a:rPr lang="en-US" baseline="0" dirty="0"/>
              <a:t>). Having kidney disease may also be a risk factor.</a:t>
            </a:r>
          </a:p>
          <a:p>
            <a:pPr marL="161636" indent="-161636">
              <a:buFont typeface="Arial" pitchFamily="34" charset="0"/>
              <a:buChar char="•"/>
            </a:pPr>
            <a:r>
              <a:rPr lang="en-US" baseline="0" dirty="0"/>
              <a:t>Being 65 </a:t>
            </a:r>
            <a:r>
              <a:rPr lang="en-US" baseline="0" dirty="0" err="1"/>
              <a:t>YO</a:t>
            </a:r>
            <a:r>
              <a:rPr lang="en-US" baseline="0" dirty="0"/>
              <a:t> or greater</a:t>
            </a:r>
          </a:p>
          <a:p>
            <a:pPr marL="161636" indent="-161636">
              <a:buFont typeface="Arial" pitchFamily="34" charset="0"/>
              <a:buChar char="•"/>
            </a:pPr>
            <a:r>
              <a:rPr lang="en-US" baseline="0" dirty="0"/>
              <a:t>And having a family history of high cholesterol, especially if that family member was diagnosed or passed at an early age due to heart disease</a:t>
            </a:r>
          </a:p>
          <a:p>
            <a:endParaRPr lang="en-US" baseline="0" dirty="0"/>
          </a:p>
          <a:p>
            <a:r>
              <a:rPr lang="en-US" baseline="0" dirty="0"/>
              <a:t>If you have some of these risk factors, your doctor may ask to run a blood test on you. This blood test is called a lipid panel and will tell you how much good and bad cholesterol is in your blood.</a:t>
            </a:r>
          </a:p>
          <a:p>
            <a:pPr marL="161636" indent="-161636">
              <a:buFont typeface="Arial" pitchFamily="34" charset="0"/>
              <a:buChar char="•"/>
            </a:pPr>
            <a:r>
              <a:rPr lang="en-US" baseline="0" dirty="0"/>
              <a:t>Use garbage collector analogy to explain the difference between </a:t>
            </a:r>
            <a:r>
              <a:rPr lang="en-US" baseline="0" dirty="0" err="1"/>
              <a:t>LDL</a:t>
            </a:r>
            <a:r>
              <a:rPr lang="en-US" baseline="0" dirty="0"/>
              <a:t> and </a:t>
            </a:r>
            <a:r>
              <a:rPr lang="en-US" baseline="0" dirty="0" err="1"/>
              <a:t>HDL</a:t>
            </a:r>
            <a:endParaRPr lang="en-US" baseline="0" dirty="0"/>
          </a:p>
          <a:p>
            <a:pPr marL="592665" lvl="1" indent="-161636">
              <a:buFont typeface="Arial" pitchFamily="34" charset="0"/>
              <a:buChar char="•"/>
            </a:pPr>
            <a:r>
              <a:rPr lang="en-US" baseline="0" dirty="0"/>
              <a:t>Cholesterol is the trash</a:t>
            </a:r>
          </a:p>
          <a:p>
            <a:pPr marL="592665" lvl="1" indent="-161636">
              <a:buFont typeface="Arial" pitchFamily="34" charset="0"/>
              <a:buChar char="•"/>
            </a:pPr>
            <a:r>
              <a:rPr lang="en-US" baseline="0" dirty="0" err="1"/>
              <a:t>LDL</a:t>
            </a:r>
            <a:r>
              <a:rPr lang="en-US" baseline="0" dirty="0"/>
              <a:t> is the garbage can that transports the trash</a:t>
            </a:r>
          </a:p>
          <a:p>
            <a:pPr marL="592665" lvl="1" indent="-161636">
              <a:buFont typeface="Arial" pitchFamily="34" charset="0"/>
              <a:buChar char="•"/>
            </a:pPr>
            <a:r>
              <a:rPr lang="en-US" baseline="0" dirty="0" err="1"/>
              <a:t>HDL</a:t>
            </a:r>
            <a:r>
              <a:rPr lang="en-US" baseline="0" dirty="0"/>
              <a:t> is the garbage collector that removes the trash from clogging up the streets the streets</a:t>
            </a:r>
            <a:endParaRPr lang="en-US" dirty="0"/>
          </a:p>
          <a:p>
            <a:endParaRPr lang="en-US" dirty="0"/>
          </a:p>
          <a:p>
            <a:r>
              <a:rPr lang="en-US" dirty="0"/>
              <a:t>Normal levels:</a:t>
            </a:r>
          </a:p>
          <a:p>
            <a:pPr marL="161636" indent="-161636">
              <a:buFont typeface="Arial" pitchFamily="34" charset="0"/>
              <a:buChar char="•"/>
            </a:pPr>
            <a:r>
              <a:rPr lang="en-US" dirty="0"/>
              <a:t>Total</a:t>
            </a:r>
            <a:r>
              <a:rPr lang="en-US" baseline="0" dirty="0"/>
              <a:t> cholesterol &lt; 200 </a:t>
            </a:r>
          </a:p>
          <a:p>
            <a:pPr marL="161636" indent="-161636" defTabSz="862058">
              <a:buFont typeface="Arial" pitchFamily="34" charset="0"/>
              <a:buChar char="•"/>
              <a:defRPr/>
            </a:pPr>
            <a:r>
              <a:rPr lang="en-US" baseline="0" dirty="0"/>
              <a:t>TG &lt; 150</a:t>
            </a:r>
          </a:p>
          <a:p>
            <a:pPr marL="161636" indent="-161636" defTabSz="862058">
              <a:buFont typeface="Arial" pitchFamily="34" charset="0"/>
              <a:buChar char="•"/>
              <a:defRPr/>
            </a:pPr>
            <a:r>
              <a:rPr lang="en-US" baseline="0" dirty="0" err="1"/>
              <a:t>LDL</a:t>
            </a:r>
            <a:r>
              <a:rPr lang="en-US" baseline="0" dirty="0"/>
              <a:t> &lt; 160</a:t>
            </a:r>
          </a:p>
          <a:p>
            <a:pPr marL="161636" indent="-161636">
              <a:buFont typeface="Arial" pitchFamily="34" charset="0"/>
              <a:buChar char="•"/>
            </a:pPr>
            <a:r>
              <a:rPr lang="en-US" baseline="0" dirty="0" err="1"/>
              <a:t>HDL</a:t>
            </a:r>
            <a:r>
              <a:rPr lang="en-US" baseline="0" dirty="0"/>
              <a:t> &gt; 40 (men), &gt; 50 women </a:t>
            </a:r>
          </a:p>
          <a:p>
            <a:endParaRPr lang="en-US" baseline="0" dirty="0"/>
          </a:p>
          <a:p>
            <a:pPr marL="161636" indent="-161636">
              <a:buFont typeface="Arial" pitchFamily="34" charset="0"/>
              <a:buChar char="•"/>
            </a:pPr>
            <a:r>
              <a:rPr lang="en-US" baseline="0" dirty="0"/>
              <a:t>Regular lipid screens are recommended every 3-5 years depending on risk factors </a:t>
            </a:r>
          </a:p>
          <a:p>
            <a:pPr marL="161636" indent="-161636">
              <a:buFont typeface="Arial" pitchFamily="34" charset="0"/>
              <a:buChar char="•"/>
            </a:pPr>
            <a:r>
              <a:rPr lang="en-US" baseline="0" dirty="0"/>
              <a:t>Depending on the results of your lipid panel and considering some of your risk factors, your doctor may choose to put you on medications that lower your cholesterol in order to prevent you from having a life threatening CV event, such as heart attack or stroke. </a:t>
            </a:r>
          </a:p>
        </p:txBody>
      </p:sp>
      <p:sp>
        <p:nvSpPr>
          <p:cNvPr id="4" name="Slide Number Placeholder 3"/>
          <p:cNvSpPr>
            <a:spLocks noGrp="1"/>
          </p:cNvSpPr>
          <p:nvPr>
            <p:ph type="sldNum" sz="quarter" idx="10"/>
          </p:nvPr>
        </p:nvSpPr>
        <p:spPr/>
        <p:txBody>
          <a:bodyPr/>
          <a:lstStyle/>
          <a:p>
            <a:fld id="{89025FC8-6FB3-448E-A1AA-F17E386835A3}" type="slidenum">
              <a:rPr lang="ru-RU" smtClean="0"/>
              <a:pPr/>
              <a:t>5</a:t>
            </a:fld>
            <a:endParaRPr lang="ru-RU"/>
          </a:p>
        </p:txBody>
      </p:sp>
    </p:spTree>
    <p:extLst>
      <p:ext uri="{BB962C8B-B14F-4D97-AF65-F5344CB8AC3E}">
        <p14:creationId xmlns:p14="http://schemas.microsoft.com/office/powerpoint/2010/main" val="224715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636" indent="-1616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6</a:t>
            </a:fld>
            <a:endParaRPr lang="ru-RU"/>
          </a:p>
        </p:txBody>
      </p:sp>
    </p:spTree>
    <p:extLst>
      <p:ext uri="{BB962C8B-B14F-4D97-AF65-F5344CB8AC3E}">
        <p14:creationId xmlns:p14="http://schemas.microsoft.com/office/powerpoint/2010/main" val="224715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Statins are among the most commonly used drugs for lowering cholesterol and are the most effective for preventing </a:t>
            </a:r>
            <a:r>
              <a:rPr lang="en-US" dirty="0" err="1"/>
              <a:t>CVD</a:t>
            </a:r>
            <a:r>
              <a:rPr lang="en-US" baseline="0" dirty="0"/>
              <a:t> (coronary heart disease, heart attack, stroke, death)</a:t>
            </a:r>
          </a:p>
          <a:p>
            <a:endParaRPr lang="en-US" baseline="0" dirty="0"/>
          </a:p>
          <a:p>
            <a:r>
              <a:rPr lang="en-US" baseline="0" dirty="0"/>
              <a:t>MOA: Statins work by decreasing your bodies production of cholesterol and increases the removal of cholesterol by the liver. They can reduce your cholesterol by 25-55%</a:t>
            </a:r>
          </a:p>
          <a:p>
            <a:endParaRPr lang="en-US" baseline="0" dirty="0"/>
          </a:p>
          <a:p>
            <a:r>
              <a:rPr lang="en-US" baseline="0" dirty="0"/>
              <a:t>It comes as a tablet and is taken by mouth. Some statins are better taken at bed time while other are best taken with meals. This is why it is important to follow instructions on the label. </a:t>
            </a:r>
            <a:endParaRPr lang="en-US" dirty="0"/>
          </a:p>
          <a:p>
            <a:endParaRPr lang="en-US" dirty="0"/>
          </a:p>
        </p:txBody>
      </p:sp>
      <p:sp>
        <p:nvSpPr>
          <p:cNvPr id="4" name="Slide Number Placeholder 3"/>
          <p:cNvSpPr>
            <a:spLocks noGrp="1"/>
          </p:cNvSpPr>
          <p:nvPr>
            <p:ph type="sldNum" sz="quarter" idx="10"/>
          </p:nvPr>
        </p:nvSpPr>
        <p:spPr/>
        <p:txBody>
          <a:bodyPr/>
          <a:lstStyle/>
          <a:p>
            <a:fld id="{89025FC8-6FB3-448E-A1AA-F17E386835A3}" type="slidenum">
              <a:rPr lang="ru-RU" smtClean="0"/>
              <a:pPr/>
              <a:t>7</a:t>
            </a:fld>
            <a:endParaRPr lang="ru-RU"/>
          </a:p>
        </p:txBody>
      </p:sp>
    </p:spTree>
    <p:extLst>
      <p:ext uri="{BB962C8B-B14F-4D97-AF65-F5344CB8AC3E}">
        <p14:creationId xmlns:p14="http://schemas.microsoft.com/office/powerpoint/2010/main" val="105281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statins are well tolerated and most people don’t have issues taking statins. However, as with any medication, there are a few side effects I want you guys to be aware of. These side effects aren't always common, and may be mild. But if you notice any of them, it’s a good idea to let your doctor know so they can switch you to a different statin or lower your dose if needed. </a:t>
            </a:r>
          </a:p>
          <a:p>
            <a:pPr marL="161636" indent="-161636" defTabSz="862058">
              <a:buFont typeface="Arial" pitchFamily="34" charset="0"/>
              <a:buChar char="•"/>
              <a:defRPr/>
            </a:pPr>
            <a:r>
              <a:rPr lang="en-US" baseline="0" dirty="0"/>
              <a:t>More common side effects nausea or stomach pain. </a:t>
            </a:r>
          </a:p>
          <a:p>
            <a:pPr marL="161636" indent="-161636">
              <a:buFont typeface="Arial" pitchFamily="34" charset="0"/>
              <a:buChar char="•"/>
            </a:pPr>
            <a:r>
              <a:rPr lang="en-US" baseline="0" dirty="0"/>
              <a:t>A more serious side effect is muscle pain, aches, weakness. You can be predisposed to this side effect if you have low levels of thyroid. So before you begin taking statins, its important that your doctor check you thyroid levels first. </a:t>
            </a:r>
          </a:p>
          <a:p>
            <a:pPr marL="161636" indent="-161636">
              <a:buFont typeface="Arial" pitchFamily="34" charset="0"/>
              <a:buChar char="•"/>
            </a:pPr>
            <a:r>
              <a:rPr lang="en-US" baseline="0" dirty="0"/>
              <a:t>Serious muscle pain can lead to kidney damage. Its very important to let your doctor know if you experience muscle pain</a:t>
            </a:r>
          </a:p>
          <a:p>
            <a:pPr marL="161636" indent="-161636">
              <a:buFont typeface="Arial" pitchFamily="34" charset="0"/>
              <a:buChar char="•"/>
            </a:pPr>
            <a:r>
              <a:rPr lang="en-US" baseline="0" dirty="0"/>
              <a:t>Liver damage can also occur since statins are metabolized in the liver. To reduce this risk, avoid alcohol. Let your doctor know right away if you have any signs of liver problems including upper </a:t>
            </a:r>
            <a:r>
              <a:rPr lang="en-US" baseline="0" dirty="0" err="1"/>
              <a:t>abd</a:t>
            </a:r>
            <a:r>
              <a:rPr lang="en-US" baseline="0" dirty="0"/>
              <a:t> pain, dark urine, yellow skin, fatigue)</a:t>
            </a:r>
          </a:p>
          <a:p>
            <a:pPr marL="161636" indent="-161636">
              <a:buFont typeface="Arial" pitchFamily="34" charset="0"/>
              <a:buChar char="•"/>
            </a:pPr>
            <a:r>
              <a:rPr lang="en-US" baseline="0" dirty="0"/>
              <a:t>Statins have been associated with risk of T2DM due to insulin resistance. </a:t>
            </a:r>
          </a:p>
          <a:p>
            <a:pPr marL="161636" indent="-161636">
              <a:buFont typeface="Arial" pitchFamily="34" charset="0"/>
              <a:buChar char="•"/>
            </a:pPr>
            <a:endParaRPr lang="en-US" baseline="0" dirty="0"/>
          </a:p>
          <a:p>
            <a:r>
              <a:rPr lang="en-US" baseline="0" dirty="0"/>
              <a:t>Statins can also interact with other medications. Therefore it is important to always let your doctor and pharmacist know if there are any changes to your medication. These interactions include:</a:t>
            </a:r>
          </a:p>
          <a:p>
            <a:pPr marL="161636" indent="-161636">
              <a:buFont typeface="Arial" pitchFamily="34" charset="0"/>
              <a:buChar char="•"/>
            </a:pPr>
            <a:r>
              <a:rPr lang="en-US" baseline="0" dirty="0"/>
              <a:t>Some heart medications can interact with statins including </a:t>
            </a:r>
            <a:r>
              <a:rPr lang="en-US" baseline="0" dirty="0" err="1"/>
              <a:t>amiodarone</a:t>
            </a:r>
            <a:r>
              <a:rPr lang="en-US" baseline="0" dirty="0"/>
              <a:t> (rhythm), </a:t>
            </a:r>
            <a:r>
              <a:rPr lang="en-US" baseline="0" dirty="0" err="1"/>
              <a:t>diltiazem</a:t>
            </a:r>
            <a:r>
              <a:rPr lang="en-US" baseline="0" dirty="0"/>
              <a:t> (rhythm, </a:t>
            </a:r>
            <a:r>
              <a:rPr lang="en-US" baseline="0" dirty="0" err="1"/>
              <a:t>HTN</a:t>
            </a:r>
            <a:r>
              <a:rPr lang="en-US" baseline="0" dirty="0"/>
              <a:t>, </a:t>
            </a:r>
            <a:r>
              <a:rPr lang="en-US" baseline="0" dirty="0" err="1"/>
              <a:t>tachy</a:t>
            </a:r>
            <a:r>
              <a:rPr lang="en-US" baseline="0" dirty="0"/>
              <a:t>, </a:t>
            </a:r>
            <a:r>
              <a:rPr lang="en-US" baseline="0" dirty="0" err="1"/>
              <a:t>CABG</a:t>
            </a:r>
            <a:r>
              <a:rPr lang="en-US" baseline="0" dirty="0"/>
              <a:t>, angina), and verapamil (A fib, </a:t>
            </a:r>
            <a:r>
              <a:rPr lang="en-US" baseline="0" dirty="0" err="1"/>
              <a:t>htn</a:t>
            </a:r>
            <a:r>
              <a:rPr lang="en-US" baseline="0" dirty="0"/>
              <a:t>, </a:t>
            </a:r>
            <a:r>
              <a:rPr lang="en-US" baseline="0" dirty="0" err="1"/>
              <a:t>tachy</a:t>
            </a:r>
            <a:r>
              <a:rPr lang="en-US" baseline="0" dirty="0"/>
              <a:t>, angina)  </a:t>
            </a:r>
          </a:p>
          <a:p>
            <a:pPr marL="161636" indent="-161636">
              <a:buFont typeface="Arial" pitchFamily="34" charset="0"/>
              <a:buChar char="•"/>
            </a:pPr>
            <a:r>
              <a:rPr lang="en-US" baseline="0" dirty="0"/>
              <a:t>Certain </a:t>
            </a:r>
            <a:r>
              <a:rPr lang="en-US" baseline="0" dirty="0" err="1"/>
              <a:t>abx</a:t>
            </a:r>
            <a:r>
              <a:rPr lang="en-US" baseline="0" dirty="0"/>
              <a:t> like clarithromycin, </a:t>
            </a:r>
            <a:r>
              <a:rPr lang="en-US" baseline="0" dirty="0" err="1"/>
              <a:t>erythomycin</a:t>
            </a:r>
            <a:r>
              <a:rPr lang="en-US" baseline="0" dirty="0"/>
              <a:t>, rifampin; azole antifungals (fluconazole, </a:t>
            </a:r>
            <a:r>
              <a:rPr lang="en-US" baseline="0" dirty="0" err="1"/>
              <a:t>posaconazole</a:t>
            </a:r>
            <a:r>
              <a:rPr lang="en-US" baseline="0" dirty="0"/>
              <a:t>, </a:t>
            </a:r>
            <a:r>
              <a:rPr lang="en-US" baseline="0" dirty="0" err="1"/>
              <a:t>voriconazole</a:t>
            </a:r>
            <a:r>
              <a:rPr lang="en-US" baseline="0" dirty="0"/>
              <a:t>); HIV medications </a:t>
            </a:r>
          </a:p>
          <a:p>
            <a:pPr marL="161636" indent="-161636">
              <a:buFont typeface="Arial" pitchFamily="34" charset="0"/>
              <a:buChar char="•"/>
            </a:pPr>
            <a:r>
              <a:rPr lang="en-US" baseline="0" dirty="0"/>
              <a:t>Statins can also interact with grapefruit juice. Try to limit grapefruit to no more than 1 L per day</a:t>
            </a:r>
          </a:p>
        </p:txBody>
      </p:sp>
      <p:sp>
        <p:nvSpPr>
          <p:cNvPr id="4" name="Slide Number Placeholder 3"/>
          <p:cNvSpPr>
            <a:spLocks noGrp="1"/>
          </p:cNvSpPr>
          <p:nvPr>
            <p:ph type="sldNum" sz="quarter" idx="10"/>
          </p:nvPr>
        </p:nvSpPr>
        <p:spPr/>
        <p:txBody>
          <a:bodyPr/>
          <a:lstStyle/>
          <a:p>
            <a:fld id="{89025FC8-6FB3-448E-A1AA-F17E386835A3}" type="slidenum">
              <a:rPr lang="ru-RU" smtClean="0"/>
              <a:pPr/>
              <a:t>8</a:t>
            </a:fld>
            <a:endParaRPr lang="ru-RU"/>
          </a:p>
        </p:txBody>
      </p:sp>
    </p:spTree>
    <p:extLst>
      <p:ext uri="{BB962C8B-B14F-4D97-AF65-F5344CB8AC3E}">
        <p14:creationId xmlns:p14="http://schemas.microsoft.com/office/powerpoint/2010/main" val="74722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Eeztimibe</a:t>
            </a:r>
            <a:r>
              <a:rPr lang="en-US" baseline="0" dirty="0"/>
              <a:t> is another medication that can be used to control cholesterol. It has been shown to lower cholesterol by 20-25%. Usually it is prescribed in combination with statins, but can be used by itself for patients who do not tolerate statins. </a:t>
            </a:r>
            <a:endParaRPr lang="en-US" dirty="0"/>
          </a:p>
          <a:p>
            <a:endParaRPr lang="en-US" dirty="0"/>
          </a:p>
          <a:p>
            <a:r>
              <a:rPr lang="en-US" dirty="0"/>
              <a:t>MOA: inhibits body’s ability to absorb cholesterol from food and cholesterol that is produced by the body</a:t>
            </a:r>
          </a:p>
          <a:p>
            <a:endParaRPr lang="en-US" dirty="0"/>
          </a:p>
          <a:p>
            <a:r>
              <a:rPr lang="en-US" dirty="0" err="1"/>
              <a:t>Ezitimibe</a:t>
            </a:r>
            <a:r>
              <a:rPr lang="en-US" dirty="0"/>
              <a:t> has relatively few side effects </a:t>
            </a:r>
          </a:p>
          <a:p>
            <a:endParaRPr lang="en-US" dirty="0"/>
          </a:p>
          <a:p>
            <a:r>
              <a:rPr lang="en-US" dirty="0"/>
              <a:t>Administration: </a:t>
            </a:r>
          </a:p>
          <a:p>
            <a:pPr marL="161636" indent="-161636">
              <a:buFont typeface="Arial" pitchFamily="34" charset="0"/>
              <a:buChar char="•"/>
            </a:pPr>
            <a:r>
              <a:rPr lang="en-US" dirty="0"/>
              <a:t>Dose is 10 mg everyday</a:t>
            </a:r>
            <a:r>
              <a:rPr lang="en-US" baseline="0" dirty="0"/>
              <a:t> </a:t>
            </a:r>
            <a:endParaRPr lang="en-US" dirty="0"/>
          </a:p>
          <a:p>
            <a:pPr marL="161636" indent="-161636">
              <a:buFont typeface="Arial" pitchFamily="34" charset="0"/>
              <a:buChar char="•"/>
            </a:pPr>
            <a:r>
              <a:rPr lang="en-US" dirty="0"/>
              <a:t>Take with or without food</a:t>
            </a:r>
          </a:p>
          <a:p>
            <a:pPr marL="161636" indent="-161636">
              <a:buFont typeface="Arial" pitchFamily="34" charset="0"/>
              <a:buChar char="•"/>
            </a:pPr>
            <a:r>
              <a:rPr lang="en-US" dirty="0"/>
              <a:t>Can take it at the same time as statin or </a:t>
            </a:r>
            <a:r>
              <a:rPr lang="en-US" dirty="0" err="1"/>
              <a:t>fenofibrate</a:t>
            </a:r>
            <a:endParaRPr lang="en-US" dirty="0"/>
          </a:p>
          <a:p>
            <a:pPr marL="161636" indent="-161636">
              <a:buFont typeface="Arial" pitchFamily="34" charset="0"/>
              <a:buChar char="•"/>
            </a:pPr>
            <a:r>
              <a:rPr lang="en-US" dirty="0"/>
              <a:t>If</a:t>
            </a:r>
            <a:r>
              <a:rPr lang="en-US" baseline="0" dirty="0"/>
              <a:t> on BAS too, take 2 </a:t>
            </a:r>
            <a:r>
              <a:rPr lang="en-US" baseline="0" dirty="0" err="1"/>
              <a:t>hr</a:t>
            </a:r>
            <a:r>
              <a:rPr lang="en-US" baseline="0" dirty="0"/>
              <a:t> before or 4 </a:t>
            </a:r>
            <a:r>
              <a:rPr lang="en-US" baseline="0" dirty="0" err="1"/>
              <a:t>hr</a:t>
            </a:r>
            <a:r>
              <a:rPr lang="en-US" baseline="0" dirty="0"/>
              <a:t> after BAS</a:t>
            </a:r>
          </a:p>
        </p:txBody>
      </p:sp>
      <p:sp>
        <p:nvSpPr>
          <p:cNvPr id="4" name="Slide Number Placeholder 3"/>
          <p:cNvSpPr>
            <a:spLocks noGrp="1"/>
          </p:cNvSpPr>
          <p:nvPr>
            <p:ph type="sldNum" sz="quarter" idx="10"/>
          </p:nvPr>
        </p:nvSpPr>
        <p:spPr/>
        <p:txBody>
          <a:bodyPr/>
          <a:lstStyle/>
          <a:p>
            <a:fld id="{89025FC8-6FB3-448E-A1AA-F17E386835A3}" type="slidenum">
              <a:rPr lang="ru-RU" smtClean="0"/>
              <a:pPr/>
              <a:t>9</a:t>
            </a:fld>
            <a:endParaRPr lang="ru-RU"/>
          </a:p>
        </p:txBody>
      </p:sp>
    </p:spTree>
    <p:extLst>
      <p:ext uri="{BB962C8B-B14F-4D97-AF65-F5344CB8AC3E}">
        <p14:creationId xmlns:p14="http://schemas.microsoft.com/office/powerpoint/2010/main" val="1112751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87450" y="476250"/>
            <a:ext cx="6769100" cy="1225550"/>
          </a:xfrm>
          <a:effectLst>
            <a:outerShdw dist="17961" dir="2700000" algn="ctr" rotWithShape="0">
              <a:schemeClr val="bg2"/>
            </a:outerShdw>
          </a:effectLst>
        </p:spPr>
        <p:txBody>
          <a:bodyPr/>
          <a:lstStyle>
            <a:lvl1pPr algn="ctr">
              <a:defRPr>
                <a:ea typeface="굴림" pitchFamily="34" charset="-127"/>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1187450" y="1773238"/>
            <a:ext cx="6769100" cy="503237"/>
          </a:xfrm>
          <a:effectLst>
            <a:outerShdw dist="17961" dir="2700000" algn="ctr" rotWithShape="0">
              <a:schemeClr val="bg2"/>
            </a:outerShdw>
          </a:effectLst>
        </p:spPr>
        <p:txBody>
          <a:bodyPr/>
          <a:lstStyle>
            <a:lvl1pPr marL="0" indent="0" algn="ctr">
              <a:buFontTx/>
              <a:buNone/>
              <a:defRPr>
                <a:latin typeface="Futura LT Book" pitchFamily="2" charset="0"/>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833C6199-B0B4-411C-9A79-F672B87CECAA}" type="slidenum">
              <a:rPr lang="ru-RU"/>
              <a:pPr/>
              <a:t>‹#›</a:t>
            </a:fld>
            <a:endParaRPr lang="ru-RU"/>
          </a:p>
        </p:txBody>
      </p:sp>
    </p:spTree>
    <p:extLst>
      <p:ext uri="{BB962C8B-B14F-4D97-AF65-F5344CB8AC3E}">
        <p14:creationId xmlns:p14="http://schemas.microsoft.com/office/powerpoint/2010/main" val="348598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88913"/>
            <a:ext cx="2051050" cy="5832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188913"/>
            <a:ext cx="6003925"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953705A7-3647-49D6-84DA-AB3A6DC59306}" type="slidenum">
              <a:rPr lang="ru-RU"/>
              <a:pPr/>
              <a:t>‹#›</a:t>
            </a:fld>
            <a:endParaRPr lang="ru-RU"/>
          </a:p>
        </p:txBody>
      </p:sp>
    </p:spTree>
    <p:extLst>
      <p:ext uri="{BB962C8B-B14F-4D97-AF65-F5344CB8AC3E}">
        <p14:creationId xmlns:p14="http://schemas.microsoft.com/office/powerpoint/2010/main" val="292989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6ABFBDF-E0B2-46CE-8C45-76EC0037D43E}" type="slidenum">
              <a:rPr lang="ru-RU"/>
              <a:pPr/>
              <a:t>‹#›</a:t>
            </a:fld>
            <a:endParaRPr lang="ru-RU"/>
          </a:p>
        </p:txBody>
      </p:sp>
    </p:spTree>
    <p:extLst>
      <p:ext uri="{BB962C8B-B14F-4D97-AF65-F5344CB8AC3E}">
        <p14:creationId xmlns:p14="http://schemas.microsoft.com/office/powerpoint/2010/main" val="284859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FDFB3AB-2660-435E-B13F-351B90CE1F8D}" type="slidenum">
              <a:rPr lang="ru-RU"/>
              <a:pPr/>
              <a:t>‹#›</a:t>
            </a:fld>
            <a:endParaRPr lang="ru-RU"/>
          </a:p>
        </p:txBody>
      </p:sp>
    </p:spTree>
    <p:extLst>
      <p:ext uri="{BB962C8B-B14F-4D97-AF65-F5344CB8AC3E}">
        <p14:creationId xmlns:p14="http://schemas.microsoft.com/office/powerpoint/2010/main" val="187509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38D19AA-9DBD-4432-9DAF-F7D414118961}" type="slidenum">
              <a:rPr lang="ru-RU"/>
              <a:pPr/>
              <a:t>‹#›</a:t>
            </a:fld>
            <a:endParaRPr lang="ru-RU"/>
          </a:p>
        </p:txBody>
      </p:sp>
    </p:spTree>
    <p:extLst>
      <p:ext uri="{BB962C8B-B14F-4D97-AF65-F5344CB8AC3E}">
        <p14:creationId xmlns:p14="http://schemas.microsoft.com/office/powerpoint/2010/main" val="303108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9DBB695D-90BF-48CB-AD21-7FF0D5CE72EE}" type="slidenum">
              <a:rPr lang="ru-RU"/>
              <a:pPr/>
              <a:t>‹#›</a:t>
            </a:fld>
            <a:endParaRPr lang="ru-RU"/>
          </a:p>
        </p:txBody>
      </p:sp>
    </p:spTree>
    <p:extLst>
      <p:ext uri="{BB962C8B-B14F-4D97-AF65-F5344CB8AC3E}">
        <p14:creationId xmlns:p14="http://schemas.microsoft.com/office/powerpoint/2010/main" val="217986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2C3323F4-55F8-47FD-B558-FBA411269F59}" type="slidenum">
              <a:rPr lang="ru-RU"/>
              <a:pPr/>
              <a:t>‹#›</a:t>
            </a:fld>
            <a:endParaRPr lang="ru-RU"/>
          </a:p>
        </p:txBody>
      </p:sp>
    </p:spTree>
    <p:extLst>
      <p:ext uri="{BB962C8B-B14F-4D97-AF65-F5344CB8AC3E}">
        <p14:creationId xmlns:p14="http://schemas.microsoft.com/office/powerpoint/2010/main" val="3115902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5F62B0CC-8B7B-4EDE-B937-B6038289E30A}" type="slidenum">
              <a:rPr lang="ru-RU"/>
              <a:pPr/>
              <a:t>‹#›</a:t>
            </a:fld>
            <a:endParaRPr lang="ru-RU"/>
          </a:p>
        </p:txBody>
      </p:sp>
    </p:spTree>
    <p:extLst>
      <p:ext uri="{BB962C8B-B14F-4D97-AF65-F5344CB8AC3E}">
        <p14:creationId xmlns:p14="http://schemas.microsoft.com/office/powerpoint/2010/main" val="308116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FB7BC431-CEEB-462C-AB1D-5A99D3B1F6A4}" type="slidenum">
              <a:rPr lang="ru-RU"/>
              <a:pPr/>
              <a:t>‹#›</a:t>
            </a:fld>
            <a:endParaRPr lang="ru-RU"/>
          </a:p>
        </p:txBody>
      </p:sp>
    </p:spTree>
    <p:extLst>
      <p:ext uri="{BB962C8B-B14F-4D97-AF65-F5344CB8AC3E}">
        <p14:creationId xmlns:p14="http://schemas.microsoft.com/office/powerpoint/2010/main" val="1835180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CC6DBEF-4701-4180-BB06-FCFCAF5531CC}" type="slidenum">
              <a:rPr lang="ru-RU"/>
              <a:pPr/>
              <a:t>‹#›</a:t>
            </a:fld>
            <a:endParaRPr lang="ru-RU"/>
          </a:p>
        </p:txBody>
      </p:sp>
    </p:spTree>
    <p:extLst>
      <p:ext uri="{BB962C8B-B14F-4D97-AF65-F5344CB8AC3E}">
        <p14:creationId xmlns:p14="http://schemas.microsoft.com/office/powerpoint/2010/main" val="8632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49770AE-CA0F-4390-9489-90C910A44966}" type="slidenum">
              <a:rPr lang="ru-RU"/>
              <a:pPr/>
              <a:t>‹#›</a:t>
            </a:fld>
            <a:endParaRPr lang="ru-RU"/>
          </a:p>
        </p:txBody>
      </p:sp>
    </p:spTree>
    <p:extLst>
      <p:ext uri="{BB962C8B-B14F-4D97-AF65-F5344CB8AC3E}">
        <p14:creationId xmlns:p14="http://schemas.microsoft.com/office/powerpoint/2010/main" val="78486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ABCD2259-A1A4-4086-ADE2-A0193722F355}" type="slidenum">
              <a:rPr lang="ru-RU"/>
              <a:pPr/>
              <a:t>‹#›</a:t>
            </a:fld>
            <a:endParaRPr lang="ru-RU"/>
          </a:p>
        </p:txBody>
      </p:sp>
    </p:spTree>
    <p:extLst>
      <p:ext uri="{BB962C8B-B14F-4D97-AF65-F5344CB8AC3E}">
        <p14:creationId xmlns:p14="http://schemas.microsoft.com/office/powerpoint/2010/main" val="1951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BC00A51-8BE2-49BB-8710-5ED9AD884A41}" type="slidenum">
              <a:rPr lang="ru-RU"/>
              <a:pPr/>
              <a:t>‹#›</a:t>
            </a:fld>
            <a:endParaRPr lang="ru-RU"/>
          </a:p>
        </p:txBody>
      </p:sp>
    </p:spTree>
    <p:extLst>
      <p:ext uri="{BB962C8B-B14F-4D97-AF65-F5344CB8AC3E}">
        <p14:creationId xmlns:p14="http://schemas.microsoft.com/office/powerpoint/2010/main" val="387975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8890407-1494-4B47-8980-48E1EE94C54A}" type="slidenum">
              <a:rPr lang="ru-RU"/>
              <a:pPr/>
              <a:t>‹#›</a:t>
            </a:fld>
            <a:endParaRPr lang="ru-RU"/>
          </a:p>
        </p:txBody>
      </p:sp>
    </p:spTree>
    <p:extLst>
      <p:ext uri="{BB962C8B-B14F-4D97-AF65-F5344CB8AC3E}">
        <p14:creationId xmlns:p14="http://schemas.microsoft.com/office/powerpoint/2010/main" val="85823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96DC70A-A7C4-4CA1-8784-ACFBEBFE6E5D}" type="slidenum">
              <a:rPr lang="ru-RU"/>
              <a:pPr/>
              <a:t>‹#›</a:t>
            </a:fld>
            <a:endParaRPr lang="ru-RU"/>
          </a:p>
        </p:txBody>
      </p:sp>
    </p:spTree>
    <p:extLst>
      <p:ext uri="{BB962C8B-B14F-4D97-AF65-F5344CB8AC3E}">
        <p14:creationId xmlns:p14="http://schemas.microsoft.com/office/powerpoint/2010/main" val="52330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916113"/>
            <a:ext cx="402748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16113"/>
            <a:ext cx="4027488"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9016C14-65D6-4956-8E5C-D61544D631C2}" type="slidenum">
              <a:rPr lang="ru-RU"/>
              <a:pPr/>
              <a:t>‹#›</a:t>
            </a:fld>
            <a:endParaRPr lang="ru-RU"/>
          </a:p>
        </p:txBody>
      </p:sp>
    </p:spTree>
    <p:extLst>
      <p:ext uri="{BB962C8B-B14F-4D97-AF65-F5344CB8AC3E}">
        <p14:creationId xmlns:p14="http://schemas.microsoft.com/office/powerpoint/2010/main" val="13952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469807A5-B7E5-4657-A7FA-212F5BF21F61}" type="slidenum">
              <a:rPr lang="ru-RU"/>
              <a:pPr/>
              <a:t>‹#›</a:t>
            </a:fld>
            <a:endParaRPr lang="ru-RU"/>
          </a:p>
        </p:txBody>
      </p:sp>
    </p:spTree>
    <p:extLst>
      <p:ext uri="{BB962C8B-B14F-4D97-AF65-F5344CB8AC3E}">
        <p14:creationId xmlns:p14="http://schemas.microsoft.com/office/powerpoint/2010/main" val="425989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84CE2F8D-072B-4356-A323-0ED649CB1AEA}" type="slidenum">
              <a:rPr lang="ru-RU"/>
              <a:pPr/>
              <a:t>‹#›</a:t>
            </a:fld>
            <a:endParaRPr lang="ru-RU"/>
          </a:p>
        </p:txBody>
      </p:sp>
    </p:spTree>
    <p:extLst>
      <p:ext uri="{BB962C8B-B14F-4D97-AF65-F5344CB8AC3E}">
        <p14:creationId xmlns:p14="http://schemas.microsoft.com/office/powerpoint/2010/main" val="907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40BFC035-467F-4E72-B80B-45659983E270}" type="slidenum">
              <a:rPr lang="ru-RU"/>
              <a:pPr/>
              <a:t>‹#›</a:t>
            </a:fld>
            <a:endParaRPr lang="ru-RU"/>
          </a:p>
        </p:txBody>
      </p:sp>
    </p:spTree>
    <p:extLst>
      <p:ext uri="{BB962C8B-B14F-4D97-AF65-F5344CB8AC3E}">
        <p14:creationId xmlns:p14="http://schemas.microsoft.com/office/powerpoint/2010/main" val="70486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087C677-BF16-4574-B6C0-0408302DEF1A}" type="slidenum">
              <a:rPr lang="ru-RU"/>
              <a:pPr/>
              <a:t>‹#›</a:t>
            </a:fld>
            <a:endParaRPr lang="ru-RU"/>
          </a:p>
        </p:txBody>
      </p:sp>
    </p:spTree>
    <p:extLst>
      <p:ext uri="{BB962C8B-B14F-4D97-AF65-F5344CB8AC3E}">
        <p14:creationId xmlns:p14="http://schemas.microsoft.com/office/powerpoint/2010/main" val="108715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F625DE1-E934-4B49-AE10-8EDCD2015E2D}" type="slidenum">
              <a:rPr lang="ru-RU"/>
              <a:pPr/>
              <a:t>‹#›</a:t>
            </a:fld>
            <a:endParaRPr lang="ru-RU"/>
          </a:p>
        </p:txBody>
      </p:sp>
    </p:spTree>
    <p:extLst>
      <p:ext uri="{BB962C8B-B14F-4D97-AF65-F5344CB8AC3E}">
        <p14:creationId xmlns:p14="http://schemas.microsoft.com/office/powerpoint/2010/main" val="310517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8207375"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468313" y="1916113"/>
            <a:ext cx="82073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033" name="Rectangle 9"/>
          <p:cNvSpPr>
            <a:spLocks noGrp="1" noChangeArrowheads="1"/>
          </p:cNvSpPr>
          <p:nvPr>
            <p:ph type="dt" sz="half" idx="2"/>
          </p:nvPr>
        </p:nvSpPr>
        <p:spPr bwMode="auto">
          <a:xfrm>
            <a:off x="457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000000"/>
                </a:solidFill>
                <a:latin typeface="Futura LT" pitchFamily="2" charset="0"/>
              </a:defRPr>
            </a:lvl1pPr>
          </a:lstStyle>
          <a:p>
            <a:endParaRPr lang="ru-RU"/>
          </a:p>
        </p:txBody>
      </p:sp>
      <p:sp>
        <p:nvSpPr>
          <p:cNvPr id="1034" name="Rectangle 10"/>
          <p:cNvSpPr>
            <a:spLocks noGrp="1" noChangeArrowheads="1"/>
          </p:cNvSpPr>
          <p:nvPr>
            <p:ph type="ftr" sz="quarter" idx="3"/>
          </p:nvPr>
        </p:nvSpPr>
        <p:spPr bwMode="auto">
          <a:xfrm>
            <a:off x="3124200" y="6524625"/>
            <a:ext cx="2895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rgbClr val="000000"/>
                </a:solidFill>
                <a:latin typeface="Futura LT" pitchFamily="2" charset="0"/>
              </a:defRPr>
            </a:lvl1pPr>
          </a:lstStyle>
          <a:p>
            <a:endParaRPr lang="ru-RU"/>
          </a:p>
        </p:txBody>
      </p:sp>
      <p:sp>
        <p:nvSpPr>
          <p:cNvPr id="1035" name="Rectangle 11"/>
          <p:cNvSpPr>
            <a:spLocks noGrp="1" noChangeArrowheads="1"/>
          </p:cNvSpPr>
          <p:nvPr>
            <p:ph type="sldNum" sz="quarter" idx="4"/>
          </p:nvPr>
        </p:nvSpPr>
        <p:spPr bwMode="auto">
          <a:xfrm>
            <a:off x="6553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rgbClr val="000000"/>
                </a:solidFill>
                <a:latin typeface="Futura LT" pitchFamily="2" charset="0"/>
              </a:defRPr>
            </a:lvl1pPr>
          </a:lstStyle>
          <a:p>
            <a:fld id="{7B731B19-74B0-475E-9676-31F192048F0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defRPr>
      </a:lvl2pPr>
      <a:lvl3pPr algn="l" rtl="0" eaLnBrk="1" fontAlgn="base" hangingPunct="1">
        <a:spcBef>
          <a:spcPct val="0"/>
        </a:spcBef>
        <a:spcAft>
          <a:spcPct val="0"/>
        </a:spcAft>
        <a:defRPr sz="3200">
          <a:solidFill>
            <a:srgbClr val="000000"/>
          </a:solidFill>
          <a:latin typeface="Futura LT Book" pitchFamily="2" charset="0"/>
        </a:defRPr>
      </a:lvl3pPr>
      <a:lvl4pPr algn="l" rtl="0" eaLnBrk="1" fontAlgn="base" hangingPunct="1">
        <a:spcBef>
          <a:spcPct val="0"/>
        </a:spcBef>
        <a:spcAft>
          <a:spcPct val="0"/>
        </a:spcAft>
        <a:defRPr sz="3200">
          <a:solidFill>
            <a:srgbClr val="000000"/>
          </a:solidFill>
          <a:latin typeface="Futura LT Book" pitchFamily="2" charset="0"/>
        </a:defRPr>
      </a:lvl4pPr>
      <a:lvl5pPr algn="l" rtl="0" eaLnBrk="1" fontAlgn="base" hangingPunct="1">
        <a:spcBef>
          <a:spcPct val="0"/>
        </a:spcBef>
        <a:spcAft>
          <a:spcPct val="0"/>
        </a:spcAft>
        <a:defRPr sz="3200">
          <a:solidFill>
            <a:srgbClr val="000000"/>
          </a:solidFill>
          <a:latin typeface="Futura LT Book" pitchFamily="2" charset="0"/>
        </a:defRPr>
      </a:lvl5pPr>
      <a:lvl6pPr marL="457200" algn="l" rtl="0" eaLnBrk="1" fontAlgn="base" hangingPunct="1">
        <a:spcBef>
          <a:spcPct val="0"/>
        </a:spcBef>
        <a:spcAft>
          <a:spcPct val="0"/>
        </a:spcAft>
        <a:defRPr sz="3200">
          <a:solidFill>
            <a:srgbClr val="000000"/>
          </a:solidFill>
          <a:latin typeface="Futura LT Book" pitchFamily="2" charset="0"/>
        </a:defRPr>
      </a:lvl6pPr>
      <a:lvl7pPr marL="914400" algn="l" rtl="0" eaLnBrk="1" fontAlgn="base" hangingPunct="1">
        <a:spcBef>
          <a:spcPct val="0"/>
        </a:spcBef>
        <a:spcAft>
          <a:spcPct val="0"/>
        </a:spcAft>
        <a:defRPr sz="3200">
          <a:solidFill>
            <a:srgbClr val="000000"/>
          </a:solidFill>
          <a:latin typeface="Futura LT Book" pitchFamily="2" charset="0"/>
        </a:defRPr>
      </a:lvl7pPr>
      <a:lvl8pPr marL="1371600" algn="l" rtl="0" eaLnBrk="1" fontAlgn="base" hangingPunct="1">
        <a:spcBef>
          <a:spcPct val="0"/>
        </a:spcBef>
        <a:spcAft>
          <a:spcPct val="0"/>
        </a:spcAft>
        <a:defRPr sz="3200">
          <a:solidFill>
            <a:srgbClr val="000000"/>
          </a:solidFill>
          <a:latin typeface="Futura LT Book" pitchFamily="2" charset="0"/>
        </a:defRPr>
      </a:lvl8pPr>
      <a:lvl9pPr marL="1828800" algn="l" rtl="0" eaLnBrk="1" fontAlgn="base" hangingPunct="1">
        <a:spcBef>
          <a:spcPct val="0"/>
        </a:spcBef>
        <a:spcAft>
          <a:spcPct val="0"/>
        </a:spcAft>
        <a:defRPr sz="3200">
          <a:solidFill>
            <a:srgbClr val="000000"/>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tx1"/>
                </a:solidFill>
                <a:latin typeface="Futura LT" pitchFamily="2" charset="0"/>
              </a:defRPr>
            </a:lvl1pPr>
          </a:lstStyle>
          <a:p>
            <a:endParaRPr lang="ru-RU"/>
          </a:p>
        </p:txBody>
      </p:sp>
      <p:sp>
        <p:nvSpPr>
          <p:cNvPr id="190469" name="Rectangle 5"/>
          <p:cNvSpPr>
            <a:spLocks noGrp="1" noChangeArrowheads="1"/>
          </p:cNvSpPr>
          <p:nvPr>
            <p:ph type="ftr" sz="quarter" idx="3"/>
          </p:nvPr>
        </p:nvSpPr>
        <p:spPr bwMode="auto">
          <a:xfrm>
            <a:off x="3124200"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tx1"/>
                </a:solidFill>
                <a:latin typeface="Futura LT" pitchFamily="2" charset="0"/>
              </a:defRPr>
            </a:lvl1pPr>
          </a:lstStyle>
          <a:p>
            <a:endParaRPr lang="ru-RU"/>
          </a:p>
        </p:txBody>
      </p:sp>
      <p:sp>
        <p:nvSpPr>
          <p:cNvPr id="190470" name="Rectangle 6"/>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tx1"/>
                </a:solidFill>
                <a:latin typeface="Futura LT" pitchFamily="2" charset="0"/>
              </a:defRPr>
            </a:lvl1pPr>
          </a:lstStyle>
          <a:p>
            <a:fld id="{BC253BF1-CC36-43F0-94FC-CF586F6047D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635125" y="476250"/>
            <a:ext cx="5873750" cy="1090613"/>
          </a:xfrm>
        </p:spPr>
        <p:txBody>
          <a:bodyPr/>
          <a:lstStyle/>
          <a:p>
            <a:r>
              <a:rPr lang="en-US" dirty="0"/>
              <a:t>Lipid Lowering Medications</a:t>
            </a:r>
          </a:p>
        </p:txBody>
      </p:sp>
      <p:sp>
        <p:nvSpPr>
          <p:cNvPr id="34832" name="Rectangle 16"/>
          <p:cNvSpPr>
            <a:spLocks noGrp="1" noChangeArrowheads="1"/>
          </p:cNvSpPr>
          <p:nvPr>
            <p:ph type="subTitle" idx="1"/>
          </p:nvPr>
        </p:nvSpPr>
        <p:spPr>
          <a:xfrm>
            <a:off x="1619250" y="1557338"/>
            <a:ext cx="5905500" cy="522287"/>
          </a:xfrm>
          <a:noFill/>
          <a:ln/>
        </p:spPr>
        <p:txBody>
          <a:bodyPr/>
          <a:lstStyle/>
          <a:p>
            <a:pPr>
              <a:spcBef>
                <a:spcPct val="0"/>
              </a:spcBef>
            </a:pPr>
            <a:r>
              <a:rPr lang="en-US" dirty="0"/>
              <a:t>Melinda Nguyen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Fibrates</a:t>
            </a:r>
          </a:p>
        </p:txBody>
      </p:sp>
      <p:sp>
        <p:nvSpPr>
          <p:cNvPr id="3" name="Content Placeholder 2"/>
          <p:cNvSpPr>
            <a:spLocks noGrp="1"/>
          </p:cNvSpPr>
          <p:nvPr>
            <p:ph idx="1"/>
          </p:nvPr>
        </p:nvSpPr>
        <p:spPr/>
        <p:txBody>
          <a:bodyPr/>
          <a:lstStyle/>
          <a:p>
            <a:r>
              <a:rPr lang="en-US" dirty="0" err="1"/>
              <a:t>Fenofibrate</a:t>
            </a:r>
            <a:r>
              <a:rPr lang="en-US" dirty="0"/>
              <a:t> (</a:t>
            </a:r>
            <a:r>
              <a:rPr lang="en-US" dirty="0" err="1"/>
              <a:t>Tricor</a:t>
            </a:r>
            <a:r>
              <a:rPr lang="en-US" dirty="0"/>
              <a:t>, </a:t>
            </a:r>
            <a:r>
              <a:rPr lang="en-US" dirty="0" err="1"/>
              <a:t>Triglide</a:t>
            </a:r>
            <a:r>
              <a:rPr lang="en-US" dirty="0"/>
              <a:t>, </a:t>
            </a:r>
            <a:r>
              <a:rPr lang="en-US" dirty="0" err="1"/>
              <a:t>Fenoglide</a:t>
            </a:r>
            <a:r>
              <a:rPr lang="en-US" dirty="0"/>
              <a:t>)</a:t>
            </a:r>
          </a:p>
          <a:p>
            <a:r>
              <a:rPr lang="en-US" dirty="0" err="1"/>
              <a:t>Gemfibrozil</a:t>
            </a:r>
            <a:r>
              <a:rPr lang="en-US" dirty="0"/>
              <a:t> (</a:t>
            </a:r>
            <a:r>
              <a:rPr lang="en-US" dirty="0" err="1"/>
              <a:t>Lopid</a:t>
            </a:r>
            <a:r>
              <a:rPr lang="en-US" dirty="0"/>
              <a:t>) </a:t>
            </a:r>
          </a:p>
          <a:p>
            <a:r>
              <a:rPr lang="en-US" dirty="0"/>
              <a:t>Side effects </a:t>
            </a:r>
          </a:p>
          <a:p>
            <a:pPr lvl="1"/>
            <a:r>
              <a:rPr lang="en-US" dirty="0"/>
              <a:t>Upset stomach</a:t>
            </a:r>
          </a:p>
          <a:p>
            <a:pPr lvl="1"/>
            <a:r>
              <a:rPr lang="en-US" dirty="0"/>
              <a:t>Gall stones</a:t>
            </a:r>
          </a:p>
          <a:p>
            <a:pPr lvl="1"/>
            <a:r>
              <a:rPr lang="en-US" dirty="0"/>
              <a:t>Liver damage </a:t>
            </a:r>
          </a:p>
          <a:p>
            <a:pPr lvl="1"/>
            <a:r>
              <a:rPr lang="en-US" dirty="0"/>
              <a:t>Muscle pain – do not take with statins </a:t>
            </a:r>
          </a:p>
          <a:p>
            <a:r>
              <a:rPr lang="en-US" dirty="0"/>
              <a:t>Drug-Drug Interaction</a:t>
            </a:r>
          </a:p>
          <a:p>
            <a:pPr lvl="1"/>
            <a:r>
              <a:rPr lang="en-US" dirty="0"/>
              <a:t>Warfarin </a:t>
            </a:r>
          </a:p>
        </p:txBody>
      </p:sp>
      <p:sp>
        <p:nvSpPr>
          <p:cNvPr id="4" name="Slide Number Placeholder 3"/>
          <p:cNvSpPr>
            <a:spLocks noGrp="1"/>
          </p:cNvSpPr>
          <p:nvPr>
            <p:ph type="sldNum" sz="quarter" idx="12"/>
          </p:nvPr>
        </p:nvSpPr>
        <p:spPr/>
        <p:txBody>
          <a:bodyPr/>
          <a:lstStyle/>
          <a:p>
            <a:fld id="{5FDFB3AB-2660-435E-B13F-351B90CE1F8D}" type="slidenum">
              <a:rPr lang="ru-RU" smtClean="0"/>
              <a:pPr/>
              <a:t>10</a:t>
            </a:fld>
            <a:endParaRPr lang="ru-R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591050"/>
            <a:ext cx="987354"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43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PCSK9 Inhibitors</a:t>
            </a:r>
          </a:p>
        </p:txBody>
      </p:sp>
      <p:sp>
        <p:nvSpPr>
          <p:cNvPr id="3" name="Content Placeholder 2"/>
          <p:cNvSpPr>
            <a:spLocks noGrp="1"/>
          </p:cNvSpPr>
          <p:nvPr>
            <p:ph idx="1"/>
          </p:nvPr>
        </p:nvSpPr>
        <p:spPr/>
        <p:txBody>
          <a:bodyPr/>
          <a:lstStyle/>
          <a:p>
            <a:r>
              <a:rPr lang="en-US" dirty="0" err="1"/>
              <a:t>Alirocumab</a:t>
            </a:r>
            <a:r>
              <a:rPr lang="en-US" dirty="0"/>
              <a:t> (</a:t>
            </a:r>
            <a:r>
              <a:rPr lang="en-US" dirty="0" err="1"/>
              <a:t>Praluent</a:t>
            </a:r>
            <a:r>
              <a:rPr lang="en-US" dirty="0"/>
              <a:t>)</a:t>
            </a:r>
          </a:p>
          <a:p>
            <a:r>
              <a:rPr lang="en-US" dirty="0" err="1"/>
              <a:t>Evolocumab</a:t>
            </a:r>
            <a:r>
              <a:rPr lang="en-US" dirty="0"/>
              <a:t> (</a:t>
            </a:r>
            <a:r>
              <a:rPr lang="en-US" dirty="0" err="1"/>
              <a:t>Repatha</a:t>
            </a:r>
            <a:r>
              <a:rPr lang="en-US" dirty="0"/>
              <a:t>) </a:t>
            </a:r>
          </a:p>
          <a:p>
            <a:r>
              <a:rPr lang="en-US" dirty="0"/>
              <a:t>Side effects</a:t>
            </a:r>
          </a:p>
          <a:p>
            <a:pPr lvl="1"/>
            <a:r>
              <a:rPr lang="en-US" dirty="0"/>
              <a:t>Injection site reaction</a:t>
            </a:r>
          </a:p>
          <a:p>
            <a:pPr lvl="1"/>
            <a:r>
              <a:rPr lang="en-US" dirty="0"/>
              <a:t>Suppressed immune system </a:t>
            </a:r>
          </a:p>
          <a:p>
            <a:pPr lvl="1"/>
            <a:endParaRPr lang="en-US" dirty="0"/>
          </a:p>
        </p:txBody>
      </p:sp>
      <p:sp>
        <p:nvSpPr>
          <p:cNvPr id="4" name="Slide Number Placeholder 3"/>
          <p:cNvSpPr>
            <a:spLocks noGrp="1"/>
          </p:cNvSpPr>
          <p:nvPr>
            <p:ph type="sldNum" sz="quarter" idx="12"/>
          </p:nvPr>
        </p:nvSpPr>
        <p:spPr/>
        <p:txBody>
          <a:bodyPr/>
          <a:lstStyle/>
          <a:p>
            <a:fld id="{5FDFB3AB-2660-435E-B13F-351B90CE1F8D}" type="slidenum">
              <a:rPr lang="ru-RU" smtClean="0"/>
              <a:pPr/>
              <a:t>11</a:t>
            </a:fld>
            <a:endParaRPr lang="ru-RU"/>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83" r="2777" b="15901"/>
          <a:stretch/>
        </p:blipFill>
        <p:spPr bwMode="auto">
          <a:xfrm>
            <a:off x="3505200" y="3886200"/>
            <a:ext cx="3415145" cy="261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1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Bile Acid </a:t>
            </a:r>
            <a:r>
              <a:rPr lang="en-US" dirty="0" err="1"/>
              <a:t>Sequestrants</a:t>
            </a:r>
            <a:endParaRPr lang="en-US" dirty="0"/>
          </a:p>
        </p:txBody>
      </p:sp>
      <p:sp>
        <p:nvSpPr>
          <p:cNvPr id="3" name="Content Placeholder 2"/>
          <p:cNvSpPr>
            <a:spLocks noGrp="1"/>
          </p:cNvSpPr>
          <p:nvPr>
            <p:ph idx="1"/>
          </p:nvPr>
        </p:nvSpPr>
        <p:spPr/>
        <p:txBody>
          <a:bodyPr/>
          <a:lstStyle/>
          <a:p>
            <a:r>
              <a:rPr lang="en-US" dirty="0" err="1"/>
              <a:t>Cholestyramine</a:t>
            </a:r>
            <a:r>
              <a:rPr lang="en-US" dirty="0"/>
              <a:t> (</a:t>
            </a:r>
            <a:r>
              <a:rPr lang="en-US" dirty="0" err="1"/>
              <a:t>Questran</a:t>
            </a:r>
            <a:r>
              <a:rPr lang="en-US" dirty="0"/>
              <a:t>)</a:t>
            </a:r>
          </a:p>
          <a:p>
            <a:r>
              <a:rPr lang="en-US" dirty="0" err="1"/>
              <a:t>Colesevelam</a:t>
            </a:r>
            <a:r>
              <a:rPr lang="en-US" dirty="0"/>
              <a:t> (</a:t>
            </a:r>
            <a:r>
              <a:rPr lang="en-US" dirty="0" err="1"/>
              <a:t>Welchol</a:t>
            </a:r>
            <a:r>
              <a:rPr lang="en-US" dirty="0"/>
              <a:t>)</a:t>
            </a:r>
          </a:p>
          <a:p>
            <a:r>
              <a:rPr lang="en-US" dirty="0" err="1"/>
              <a:t>Colestipol</a:t>
            </a:r>
            <a:r>
              <a:rPr lang="en-US" dirty="0"/>
              <a:t> (</a:t>
            </a:r>
            <a:r>
              <a:rPr lang="en-US" dirty="0" err="1"/>
              <a:t>Colestid</a:t>
            </a:r>
            <a:r>
              <a:rPr lang="en-US" dirty="0"/>
              <a:t>) </a:t>
            </a:r>
          </a:p>
          <a:p>
            <a:r>
              <a:rPr lang="en-US" dirty="0"/>
              <a:t>Side effects</a:t>
            </a:r>
          </a:p>
          <a:p>
            <a:pPr lvl="1"/>
            <a:r>
              <a:rPr lang="en-US" dirty="0"/>
              <a:t>Nausea, constipation, flatulence -  take with lots of fluids or stool softener </a:t>
            </a:r>
          </a:p>
          <a:p>
            <a:r>
              <a:rPr lang="en-US" dirty="0"/>
              <a:t>Drug-Drug Interaction</a:t>
            </a:r>
          </a:p>
          <a:p>
            <a:pPr lvl="1"/>
            <a:r>
              <a:rPr lang="en-US" dirty="0"/>
              <a:t>Digoxin</a:t>
            </a:r>
          </a:p>
          <a:p>
            <a:pPr lvl="1"/>
            <a:r>
              <a:rPr lang="en-US" dirty="0"/>
              <a:t>Warfarin</a:t>
            </a:r>
          </a:p>
          <a:p>
            <a:pPr lvl="1"/>
            <a:r>
              <a:rPr lang="en-US" dirty="0"/>
              <a:t>Vitamins A, D, E, K</a:t>
            </a:r>
          </a:p>
          <a:p>
            <a:r>
              <a:rPr lang="en-US" dirty="0"/>
              <a:t>Dissolve powder in beverage </a:t>
            </a:r>
          </a:p>
          <a:p>
            <a:r>
              <a:rPr lang="en-US" dirty="0"/>
              <a:t>Take with food </a:t>
            </a:r>
          </a:p>
          <a:p>
            <a:pPr lvl="1"/>
            <a:endParaRPr lang="en-US" dirty="0"/>
          </a:p>
        </p:txBody>
      </p:sp>
      <p:sp>
        <p:nvSpPr>
          <p:cNvPr id="4" name="Slide Number Placeholder 3"/>
          <p:cNvSpPr>
            <a:spLocks noGrp="1"/>
          </p:cNvSpPr>
          <p:nvPr>
            <p:ph type="sldNum" sz="quarter" idx="12"/>
          </p:nvPr>
        </p:nvSpPr>
        <p:spPr/>
        <p:txBody>
          <a:bodyPr/>
          <a:lstStyle/>
          <a:p>
            <a:fld id="{5FDFB3AB-2660-435E-B13F-351B90CE1F8D}" type="slidenum">
              <a:rPr lang="ru-RU" smtClean="0"/>
              <a:pPr/>
              <a:t>12</a:t>
            </a:fld>
            <a:endParaRPr lang="ru-RU"/>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62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8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Niacin (Niaspan)</a:t>
            </a:r>
          </a:p>
        </p:txBody>
      </p:sp>
      <p:sp>
        <p:nvSpPr>
          <p:cNvPr id="3" name="Content Placeholder 2"/>
          <p:cNvSpPr>
            <a:spLocks noGrp="1"/>
          </p:cNvSpPr>
          <p:nvPr>
            <p:ph idx="1"/>
          </p:nvPr>
        </p:nvSpPr>
        <p:spPr/>
        <p:txBody>
          <a:bodyPr/>
          <a:lstStyle/>
          <a:p>
            <a:r>
              <a:rPr lang="en-US" dirty="0"/>
              <a:t>Rarely used</a:t>
            </a:r>
          </a:p>
          <a:p>
            <a:r>
              <a:rPr lang="en-US" dirty="0"/>
              <a:t>Side effects</a:t>
            </a:r>
          </a:p>
          <a:p>
            <a:pPr lvl="1"/>
            <a:r>
              <a:rPr lang="en-US" dirty="0"/>
              <a:t>Flushing – take with aspirin</a:t>
            </a:r>
          </a:p>
          <a:p>
            <a:pPr lvl="1"/>
            <a:r>
              <a:rPr lang="en-US" dirty="0"/>
              <a:t>Worsens gout or diabetes </a:t>
            </a:r>
          </a:p>
          <a:p>
            <a:pPr lvl="1"/>
            <a:r>
              <a:rPr lang="en-US" dirty="0"/>
              <a:t>Liver damage – requires regular blood tests </a:t>
            </a:r>
          </a:p>
          <a:p>
            <a:r>
              <a:rPr lang="en-US" dirty="0"/>
              <a:t>Drug-Drug Interactions </a:t>
            </a:r>
          </a:p>
          <a:p>
            <a:pPr lvl="1"/>
            <a:r>
              <a:rPr lang="en-US" dirty="0"/>
              <a:t>Blood thinners or dilators </a:t>
            </a:r>
          </a:p>
          <a:p>
            <a:r>
              <a:rPr lang="en-US" dirty="0"/>
              <a:t>Take with food</a:t>
            </a:r>
          </a:p>
          <a:p>
            <a:r>
              <a:rPr lang="en-US" dirty="0"/>
              <a:t>If you miss a dose for several days, contact your doctor</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5FDFB3AB-2660-435E-B13F-351B90CE1F8D}" type="slidenum">
              <a:rPr lang="ru-RU" smtClean="0"/>
              <a:pPr/>
              <a:t>13</a:t>
            </a:fld>
            <a:endParaRPr lang="ru-RU"/>
          </a:p>
        </p:txBody>
      </p:sp>
      <p:pic>
        <p:nvPicPr>
          <p:cNvPr id="4100" name="Picture 4" descr="Image result for nias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967844"/>
            <a:ext cx="5600700" cy="182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GoodRx.com </a:t>
            </a:r>
          </a:p>
        </p:txBody>
      </p:sp>
      <p:sp>
        <p:nvSpPr>
          <p:cNvPr id="2" name="Slide Number Placeholder 1"/>
          <p:cNvSpPr>
            <a:spLocks noGrp="1"/>
          </p:cNvSpPr>
          <p:nvPr>
            <p:ph type="sldNum" sz="quarter" idx="12"/>
          </p:nvPr>
        </p:nvSpPr>
        <p:spPr/>
        <p:txBody>
          <a:bodyPr/>
          <a:lstStyle/>
          <a:p>
            <a:fld id="{FB7BC431-CEEB-462C-AB1D-5A99D3B1F6A4}" type="slidenum">
              <a:rPr lang="ru-RU" smtClean="0"/>
              <a:pPr/>
              <a:t>14</a:t>
            </a:fld>
            <a:endParaRPr lang="ru-RU"/>
          </a:p>
        </p:txBody>
      </p:sp>
      <p:graphicFrame>
        <p:nvGraphicFramePr>
          <p:cNvPr id="3" name="Table 2"/>
          <p:cNvGraphicFramePr>
            <a:graphicFrameLocks noGrp="1"/>
          </p:cNvGraphicFramePr>
          <p:nvPr>
            <p:extLst>
              <p:ext uri="{D42A27DB-BD31-4B8C-83A1-F6EECF244321}">
                <p14:modId xmlns:p14="http://schemas.microsoft.com/office/powerpoint/2010/main" val="451327924"/>
              </p:ext>
            </p:extLst>
          </p:nvPr>
        </p:nvGraphicFramePr>
        <p:xfrm>
          <a:off x="2667000" y="1295400"/>
          <a:ext cx="5486400" cy="5273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29597">
                <a:tc>
                  <a:txBody>
                    <a:bodyPr/>
                    <a:lstStyle/>
                    <a:p>
                      <a:pPr algn="ctr"/>
                      <a:r>
                        <a:rPr lang="en-US" sz="1600" dirty="0"/>
                        <a:t>Drug</a:t>
                      </a:r>
                    </a:p>
                  </a:txBody>
                  <a:tcPr/>
                </a:tc>
                <a:tc>
                  <a:txBody>
                    <a:bodyPr/>
                    <a:lstStyle/>
                    <a:p>
                      <a:pPr algn="ctr"/>
                      <a:r>
                        <a:rPr lang="en-US" sz="1600" dirty="0"/>
                        <a:t>Price</a:t>
                      </a:r>
                    </a:p>
                  </a:txBody>
                  <a:tcPr/>
                </a:tc>
                <a:extLst>
                  <a:ext uri="{0D108BD9-81ED-4DB2-BD59-A6C34878D82A}">
                    <a16:rowId xmlns:a16="http://schemas.microsoft.com/office/drawing/2014/main" val="10000"/>
                  </a:ext>
                </a:extLst>
              </a:tr>
              <a:tr h="329597">
                <a:tc>
                  <a:txBody>
                    <a:bodyPr/>
                    <a:lstStyle/>
                    <a:p>
                      <a:pPr algn="ctr"/>
                      <a:r>
                        <a:rPr lang="en-US" sz="1600" dirty="0"/>
                        <a:t>Simvastatin</a:t>
                      </a:r>
                      <a:r>
                        <a:rPr lang="en-US" sz="1600" baseline="0" dirty="0"/>
                        <a:t> (Zocor)</a:t>
                      </a:r>
                      <a:endParaRPr lang="en-US" sz="1600" dirty="0"/>
                    </a:p>
                  </a:txBody>
                  <a:tcPr/>
                </a:tc>
                <a:tc>
                  <a:txBody>
                    <a:bodyPr/>
                    <a:lstStyle/>
                    <a:p>
                      <a:pPr algn="ctr"/>
                      <a:r>
                        <a:rPr lang="en-US" sz="1600" dirty="0"/>
                        <a:t>$11</a:t>
                      </a:r>
                    </a:p>
                  </a:txBody>
                  <a:tcPr/>
                </a:tc>
                <a:extLst>
                  <a:ext uri="{0D108BD9-81ED-4DB2-BD59-A6C34878D82A}">
                    <a16:rowId xmlns:a16="http://schemas.microsoft.com/office/drawing/2014/main" val="10001"/>
                  </a:ext>
                </a:extLst>
              </a:tr>
              <a:tr h="329597">
                <a:tc>
                  <a:txBody>
                    <a:bodyPr/>
                    <a:lstStyle/>
                    <a:p>
                      <a:pPr algn="ctr"/>
                      <a:r>
                        <a:rPr lang="en-US" sz="1600" dirty="0" err="1"/>
                        <a:t>Rosuvastatin</a:t>
                      </a:r>
                      <a:r>
                        <a:rPr lang="en-US" sz="1600" dirty="0"/>
                        <a:t> (Crestor)</a:t>
                      </a:r>
                    </a:p>
                  </a:txBody>
                  <a:tcPr/>
                </a:tc>
                <a:tc>
                  <a:txBody>
                    <a:bodyPr/>
                    <a:lstStyle/>
                    <a:p>
                      <a:pPr algn="ctr"/>
                      <a:r>
                        <a:rPr lang="en-US" sz="1600" dirty="0"/>
                        <a:t>$11</a:t>
                      </a:r>
                    </a:p>
                  </a:txBody>
                  <a:tcPr/>
                </a:tc>
                <a:extLst>
                  <a:ext uri="{0D108BD9-81ED-4DB2-BD59-A6C34878D82A}">
                    <a16:rowId xmlns:a16="http://schemas.microsoft.com/office/drawing/2014/main" val="10002"/>
                  </a:ext>
                </a:extLst>
              </a:tr>
              <a:tr h="329597">
                <a:tc>
                  <a:txBody>
                    <a:bodyPr/>
                    <a:lstStyle/>
                    <a:p>
                      <a:pPr algn="ctr"/>
                      <a:r>
                        <a:rPr lang="en-US" sz="1600" dirty="0"/>
                        <a:t>Lovastatin</a:t>
                      </a:r>
                      <a:r>
                        <a:rPr lang="en-US" sz="1600" baseline="0" dirty="0"/>
                        <a:t> (</a:t>
                      </a:r>
                      <a:r>
                        <a:rPr lang="en-US" sz="1600" baseline="0" dirty="0" err="1"/>
                        <a:t>Mevacor</a:t>
                      </a:r>
                      <a:r>
                        <a:rPr lang="en-US" sz="1600" baseline="0" dirty="0"/>
                        <a:t>)</a:t>
                      </a:r>
                      <a:endParaRPr lang="en-US" sz="1600" dirty="0"/>
                    </a:p>
                  </a:txBody>
                  <a:tcPr/>
                </a:tc>
                <a:tc>
                  <a:txBody>
                    <a:bodyPr/>
                    <a:lstStyle/>
                    <a:p>
                      <a:pPr algn="ctr"/>
                      <a:r>
                        <a:rPr lang="en-US" sz="1600" dirty="0"/>
                        <a:t>$14</a:t>
                      </a:r>
                    </a:p>
                  </a:txBody>
                  <a:tcPr/>
                </a:tc>
                <a:extLst>
                  <a:ext uri="{0D108BD9-81ED-4DB2-BD59-A6C34878D82A}">
                    <a16:rowId xmlns:a16="http://schemas.microsoft.com/office/drawing/2014/main" val="10003"/>
                  </a:ext>
                </a:extLst>
              </a:tr>
              <a:tr h="329597">
                <a:tc>
                  <a:txBody>
                    <a:bodyPr/>
                    <a:lstStyle/>
                    <a:p>
                      <a:pPr algn="ctr"/>
                      <a:r>
                        <a:rPr lang="en-US" sz="1600" dirty="0"/>
                        <a:t>Atorvastatin</a:t>
                      </a:r>
                      <a:r>
                        <a:rPr lang="en-US" sz="1600" baseline="0" dirty="0"/>
                        <a:t> (Lipitor)</a:t>
                      </a:r>
                      <a:endParaRPr lang="en-US" sz="1600" dirty="0"/>
                    </a:p>
                  </a:txBody>
                  <a:tcPr/>
                </a:tc>
                <a:tc>
                  <a:txBody>
                    <a:bodyPr/>
                    <a:lstStyle/>
                    <a:p>
                      <a:pPr algn="ctr"/>
                      <a:r>
                        <a:rPr lang="en-US" sz="1600" dirty="0"/>
                        <a:t>$18</a:t>
                      </a:r>
                    </a:p>
                  </a:txBody>
                  <a:tcPr/>
                </a:tc>
                <a:extLst>
                  <a:ext uri="{0D108BD9-81ED-4DB2-BD59-A6C34878D82A}">
                    <a16:rowId xmlns:a16="http://schemas.microsoft.com/office/drawing/2014/main" val="10004"/>
                  </a:ext>
                </a:extLst>
              </a:tr>
              <a:tr h="329597">
                <a:tc>
                  <a:txBody>
                    <a:bodyPr/>
                    <a:lstStyle/>
                    <a:p>
                      <a:pPr algn="ctr"/>
                      <a:r>
                        <a:rPr lang="en-US" sz="1600" dirty="0" err="1"/>
                        <a:t>Fluvastatin</a:t>
                      </a:r>
                      <a:r>
                        <a:rPr lang="en-US" sz="1600" dirty="0"/>
                        <a:t> (</a:t>
                      </a:r>
                      <a:r>
                        <a:rPr lang="en-US" sz="1600" dirty="0" err="1"/>
                        <a:t>Lescol</a:t>
                      </a:r>
                      <a:r>
                        <a:rPr lang="en-US" sz="1600" dirty="0"/>
                        <a:t>)</a:t>
                      </a:r>
                    </a:p>
                  </a:txBody>
                  <a:tcPr/>
                </a:tc>
                <a:tc>
                  <a:txBody>
                    <a:bodyPr/>
                    <a:lstStyle/>
                    <a:p>
                      <a:pPr algn="ctr"/>
                      <a:r>
                        <a:rPr lang="en-US" sz="1600" dirty="0"/>
                        <a:t>$53</a:t>
                      </a:r>
                    </a:p>
                  </a:txBody>
                  <a:tcPr/>
                </a:tc>
                <a:extLst>
                  <a:ext uri="{0D108BD9-81ED-4DB2-BD59-A6C34878D82A}">
                    <a16:rowId xmlns:a16="http://schemas.microsoft.com/office/drawing/2014/main" val="10005"/>
                  </a:ext>
                </a:extLst>
              </a:tr>
              <a:tr h="329597">
                <a:tc>
                  <a:txBody>
                    <a:bodyPr/>
                    <a:lstStyle/>
                    <a:p>
                      <a:pPr algn="ctr"/>
                      <a:r>
                        <a:rPr lang="en-US" sz="1600" dirty="0" err="1"/>
                        <a:t>Gemfibrozil</a:t>
                      </a:r>
                      <a:r>
                        <a:rPr lang="en-US" sz="1600" dirty="0"/>
                        <a:t> (</a:t>
                      </a:r>
                      <a:r>
                        <a:rPr lang="en-US" sz="1600" dirty="0" err="1"/>
                        <a:t>Lopid</a:t>
                      </a:r>
                      <a:r>
                        <a:rPr lang="en-US" sz="1600" dirty="0"/>
                        <a:t>)</a:t>
                      </a:r>
                    </a:p>
                  </a:txBody>
                  <a:tcPr/>
                </a:tc>
                <a:tc>
                  <a:txBody>
                    <a:bodyPr/>
                    <a:lstStyle/>
                    <a:p>
                      <a:pPr algn="ctr"/>
                      <a:r>
                        <a:rPr lang="en-US" sz="1600" dirty="0"/>
                        <a:t>$15</a:t>
                      </a:r>
                    </a:p>
                  </a:txBody>
                  <a:tcPr/>
                </a:tc>
                <a:extLst>
                  <a:ext uri="{0D108BD9-81ED-4DB2-BD59-A6C34878D82A}">
                    <a16:rowId xmlns:a16="http://schemas.microsoft.com/office/drawing/2014/main" val="10006"/>
                  </a:ext>
                </a:extLst>
              </a:tr>
              <a:tr h="576795">
                <a:tc>
                  <a:txBody>
                    <a:bodyPr/>
                    <a:lstStyle/>
                    <a:p>
                      <a:pPr algn="ctr"/>
                      <a:r>
                        <a:rPr lang="en-US" sz="1600" dirty="0" err="1"/>
                        <a:t>Fenofibrate</a:t>
                      </a:r>
                      <a:r>
                        <a:rPr lang="en-US" sz="1600" baseline="0" dirty="0"/>
                        <a:t> (</a:t>
                      </a:r>
                      <a:r>
                        <a:rPr lang="en-US" sz="1600" baseline="0" dirty="0" err="1"/>
                        <a:t>Tricor</a:t>
                      </a:r>
                      <a:r>
                        <a:rPr lang="en-US" sz="1600" baseline="0" dirty="0"/>
                        <a:t>, </a:t>
                      </a:r>
                      <a:r>
                        <a:rPr lang="en-US" sz="1600" baseline="0" dirty="0" err="1"/>
                        <a:t>Fenoglide</a:t>
                      </a:r>
                      <a:r>
                        <a:rPr lang="en-US" sz="1600" baseline="0" dirty="0"/>
                        <a:t>)</a:t>
                      </a:r>
                      <a:endParaRPr lang="en-US" sz="1600" dirty="0"/>
                    </a:p>
                  </a:txBody>
                  <a:tcPr/>
                </a:tc>
                <a:tc>
                  <a:txBody>
                    <a:bodyPr/>
                    <a:lstStyle/>
                    <a:p>
                      <a:pPr algn="ctr"/>
                      <a:r>
                        <a:rPr lang="en-US" sz="1600" dirty="0"/>
                        <a:t>$18</a:t>
                      </a:r>
                    </a:p>
                  </a:txBody>
                  <a:tcPr anchor="ctr"/>
                </a:tc>
                <a:extLst>
                  <a:ext uri="{0D108BD9-81ED-4DB2-BD59-A6C34878D82A}">
                    <a16:rowId xmlns:a16="http://schemas.microsoft.com/office/drawing/2014/main" val="10007"/>
                  </a:ext>
                </a:extLst>
              </a:tr>
              <a:tr h="329597">
                <a:tc>
                  <a:txBody>
                    <a:bodyPr/>
                    <a:lstStyle/>
                    <a:p>
                      <a:pPr algn="ctr"/>
                      <a:r>
                        <a:rPr lang="en-US" sz="1600" dirty="0"/>
                        <a:t>Niacin (Niaspan)</a:t>
                      </a:r>
                    </a:p>
                  </a:txBody>
                  <a:tcPr/>
                </a:tc>
                <a:tc>
                  <a:txBody>
                    <a:bodyPr/>
                    <a:lstStyle/>
                    <a:p>
                      <a:pPr algn="ctr"/>
                      <a:r>
                        <a:rPr lang="en-US" sz="1600" dirty="0"/>
                        <a:t>$19</a:t>
                      </a:r>
                    </a:p>
                  </a:txBody>
                  <a:tcPr/>
                </a:tc>
                <a:extLst>
                  <a:ext uri="{0D108BD9-81ED-4DB2-BD59-A6C34878D82A}">
                    <a16:rowId xmlns:a16="http://schemas.microsoft.com/office/drawing/2014/main" val="10008"/>
                  </a:ext>
                </a:extLst>
              </a:tr>
              <a:tr h="329597">
                <a:tc>
                  <a:txBody>
                    <a:bodyPr/>
                    <a:lstStyle/>
                    <a:p>
                      <a:pPr algn="ctr"/>
                      <a:r>
                        <a:rPr lang="en-US" sz="1600" dirty="0" err="1"/>
                        <a:t>Ezetimibe</a:t>
                      </a:r>
                      <a:r>
                        <a:rPr lang="en-US" sz="1600" baseline="0" dirty="0"/>
                        <a:t> (</a:t>
                      </a:r>
                      <a:r>
                        <a:rPr lang="en-US" sz="1600" baseline="0" dirty="0" err="1"/>
                        <a:t>Zetia</a:t>
                      </a:r>
                      <a:r>
                        <a:rPr lang="en-US" sz="1600" baseline="0" dirty="0"/>
                        <a:t>)</a:t>
                      </a:r>
                      <a:endParaRPr lang="en-US" sz="1600" dirty="0"/>
                    </a:p>
                  </a:txBody>
                  <a:tcPr/>
                </a:tc>
                <a:tc>
                  <a:txBody>
                    <a:bodyPr/>
                    <a:lstStyle/>
                    <a:p>
                      <a:pPr algn="ctr"/>
                      <a:r>
                        <a:rPr lang="en-US" sz="1600" dirty="0"/>
                        <a:t>$27</a:t>
                      </a:r>
                    </a:p>
                  </a:txBody>
                  <a:tcPr/>
                </a:tc>
                <a:extLst>
                  <a:ext uri="{0D108BD9-81ED-4DB2-BD59-A6C34878D82A}">
                    <a16:rowId xmlns:a16="http://schemas.microsoft.com/office/drawing/2014/main" val="10009"/>
                  </a:ext>
                </a:extLst>
              </a:tr>
              <a:tr h="329597">
                <a:tc>
                  <a:txBody>
                    <a:bodyPr/>
                    <a:lstStyle/>
                    <a:p>
                      <a:pPr algn="ctr"/>
                      <a:r>
                        <a:rPr lang="en-US" sz="1600" dirty="0" err="1"/>
                        <a:t>Cholestipol</a:t>
                      </a:r>
                      <a:r>
                        <a:rPr lang="en-US" sz="1600" baseline="0" dirty="0"/>
                        <a:t> (</a:t>
                      </a:r>
                      <a:r>
                        <a:rPr lang="en-US" sz="1600" baseline="0" dirty="0" err="1"/>
                        <a:t>Colestid</a:t>
                      </a:r>
                      <a:r>
                        <a:rPr lang="en-US" sz="1600" baseline="0" dirty="0"/>
                        <a:t>)</a:t>
                      </a:r>
                      <a:endParaRPr lang="en-US" sz="1600" dirty="0"/>
                    </a:p>
                  </a:txBody>
                  <a:tcPr/>
                </a:tc>
                <a:tc>
                  <a:txBody>
                    <a:bodyPr/>
                    <a:lstStyle/>
                    <a:p>
                      <a:pPr algn="ctr"/>
                      <a:r>
                        <a:rPr lang="en-US" sz="1600" dirty="0"/>
                        <a:t>$31</a:t>
                      </a:r>
                    </a:p>
                  </a:txBody>
                  <a:tcPr/>
                </a:tc>
                <a:extLst>
                  <a:ext uri="{0D108BD9-81ED-4DB2-BD59-A6C34878D82A}">
                    <a16:rowId xmlns:a16="http://schemas.microsoft.com/office/drawing/2014/main" val="10010"/>
                  </a:ext>
                </a:extLst>
              </a:tr>
              <a:tr h="329597">
                <a:tc>
                  <a:txBody>
                    <a:bodyPr/>
                    <a:lstStyle/>
                    <a:p>
                      <a:pPr algn="ctr"/>
                      <a:r>
                        <a:rPr lang="en-US" sz="1600" dirty="0" err="1"/>
                        <a:t>Cholestyramine</a:t>
                      </a:r>
                      <a:r>
                        <a:rPr lang="en-US" sz="1600" dirty="0"/>
                        <a:t> </a:t>
                      </a:r>
                    </a:p>
                  </a:txBody>
                  <a:tcPr/>
                </a:tc>
                <a:tc>
                  <a:txBody>
                    <a:bodyPr/>
                    <a:lstStyle/>
                    <a:p>
                      <a:pPr algn="ctr"/>
                      <a:r>
                        <a:rPr lang="en-US" sz="1600" dirty="0"/>
                        <a:t>$47</a:t>
                      </a:r>
                    </a:p>
                  </a:txBody>
                  <a:tcPr/>
                </a:tc>
                <a:extLst>
                  <a:ext uri="{0D108BD9-81ED-4DB2-BD59-A6C34878D82A}">
                    <a16:rowId xmlns:a16="http://schemas.microsoft.com/office/drawing/2014/main" val="10011"/>
                  </a:ext>
                </a:extLst>
              </a:tr>
              <a:tr h="329597">
                <a:tc>
                  <a:txBody>
                    <a:bodyPr/>
                    <a:lstStyle/>
                    <a:p>
                      <a:pPr algn="ctr"/>
                      <a:r>
                        <a:rPr lang="en-US" sz="1600" dirty="0" err="1"/>
                        <a:t>Colesevelam</a:t>
                      </a:r>
                      <a:r>
                        <a:rPr lang="en-US" sz="1600" baseline="0" dirty="0"/>
                        <a:t> (</a:t>
                      </a:r>
                      <a:r>
                        <a:rPr lang="en-US" sz="1600" baseline="0" dirty="0" err="1"/>
                        <a:t>Welchol</a:t>
                      </a:r>
                      <a:r>
                        <a:rPr lang="en-US" sz="1600" baseline="0" dirty="0"/>
                        <a:t>)</a:t>
                      </a:r>
                      <a:endParaRPr lang="en-US" sz="1600" dirty="0"/>
                    </a:p>
                  </a:txBody>
                  <a:tcPr/>
                </a:tc>
                <a:tc>
                  <a:txBody>
                    <a:bodyPr/>
                    <a:lstStyle/>
                    <a:p>
                      <a:pPr algn="ctr"/>
                      <a:r>
                        <a:rPr lang="en-US" sz="1600" dirty="0"/>
                        <a:t>$153</a:t>
                      </a:r>
                    </a:p>
                  </a:txBody>
                  <a:tcPr/>
                </a:tc>
                <a:extLst>
                  <a:ext uri="{0D108BD9-81ED-4DB2-BD59-A6C34878D82A}">
                    <a16:rowId xmlns:a16="http://schemas.microsoft.com/office/drawing/2014/main" val="10012"/>
                  </a:ext>
                </a:extLst>
              </a:tr>
              <a:tr h="329597">
                <a:tc>
                  <a:txBody>
                    <a:bodyPr/>
                    <a:lstStyle/>
                    <a:p>
                      <a:pPr algn="ctr"/>
                      <a:r>
                        <a:rPr lang="en-US" sz="1600" dirty="0" err="1"/>
                        <a:t>Alirocumab</a:t>
                      </a:r>
                      <a:r>
                        <a:rPr lang="en-US" sz="1600" dirty="0"/>
                        <a:t> (</a:t>
                      </a:r>
                      <a:r>
                        <a:rPr lang="en-US" sz="1600" dirty="0" err="1"/>
                        <a:t>Praluent</a:t>
                      </a:r>
                      <a:r>
                        <a:rPr lang="en-US" sz="1600" dirty="0"/>
                        <a:t>) </a:t>
                      </a:r>
                    </a:p>
                  </a:txBody>
                  <a:tcPr/>
                </a:tc>
                <a:tc>
                  <a:txBody>
                    <a:bodyPr/>
                    <a:lstStyle/>
                    <a:p>
                      <a:pPr algn="ctr"/>
                      <a:r>
                        <a:rPr lang="en-US" sz="1600" dirty="0"/>
                        <a:t>$452</a:t>
                      </a:r>
                    </a:p>
                  </a:txBody>
                  <a:tcPr/>
                </a:tc>
                <a:extLst>
                  <a:ext uri="{0D108BD9-81ED-4DB2-BD59-A6C34878D82A}">
                    <a16:rowId xmlns:a16="http://schemas.microsoft.com/office/drawing/2014/main" val="10013"/>
                  </a:ext>
                </a:extLst>
              </a:tr>
              <a:tr h="329597">
                <a:tc>
                  <a:txBody>
                    <a:bodyPr/>
                    <a:lstStyle/>
                    <a:p>
                      <a:pPr algn="ctr"/>
                      <a:r>
                        <a:rPr lang="en-US" sz="1600" dirty="0" err="1"/>
                        <a:t>Evolocumab</a:t>
                      </a:r>
                      <a:r>
                        <a:rPr lang="en-US" sz="1600" baseline="0" dirty="0"/>
                        <a:t> (</a:t>
                      </a:r>
                      <a:r>
                        <a:rPr lang="en-US" sz="1600" baseline="0" dirty="0" err="1"/>
                        <a:t>Repahta</a:t>
                      </a:r>
                      <a:r>
                        <a:rPr lang="en-US" sz="1600" baseline="0" dirty="0"/>
                        <a:t>)</a:t>
                      </a:r>
                      <a:endParaRPr lang="en-US" sz="1600" dirty="0"/>
                    </a:p>
                  </a:txBody>
                  <a:tcPr/>
                </a:tc>
                <a:tc>
                  <a:txBody>
                    <a:bodyPr/>
                    <a:lstStyle/>
                    <a:p>
                      <a:pPr algn="ctr"/>
                      <a:r>
                        <a:rPr lang="en-US" sz="1600" dirty="0"/>
                        <a:t>$492</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29854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CAEB5-AB85-452F-A6A8-71B74F883A68}" type="slidenum">
              <a:rPr lang="ru-RU"/>
              <a:pPr/>
              <a:t>15</a:t>
            </a:fld>
            <a:endParaRPr lang="ru-RU"/>
          </a:p>
        </p:txBody>
      </p:sp>
      <p:sp>
        <p:nvSpPr>
          <p:cNvPr id="36866" name="Rectangle 2"/>
          <p:cNvSpPr>
            <a:spLocks noGrp="1" noChangeArrowheads="1"/>
          </p:cNvSpPr>
          <p:nvPr>
            <p:ph type="title"/>
          </p:nvPr>
        </p:nvSpPr>
        <p:spPr>
          <a:xfrm>
            <a:off x="466725" y="188913"/>
            <a:ext cx="8207375" cy="1152525"/>
          </a:xfrm>
        </p:spPr>
        <p:txBody>
          <a:bodyPr/>
          <a:lstStyle/>
          <a:p>
            <a:r>
              <a:rPr lang="en-US" dirty="0"/>
              <a:t>	</a:t>
            </a:r>
            <a:endParaRPr lang="uk-UA" dirty="0"/>
          </a:p>
        </p:txBody>
      </p:sp>
      <p:sp>
        <p:nvSpPr>
          <p:cNvPr id="7" name="Rectangle 2"/>
          <p:cNvSpPr txBox="1">
            <a:spLocks noChangeArrowheads="1"/>
          </p:cNvSpPr>
          <p:nvPr/>
        </p:nvSpPr>
        <p:spPr bwMode="auto">
          <a:xfrm>
            <a:off x="619125" y="2895600"/>
            <a:ext cx="8207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defRPr>
            </a:lvl2pPr>
            <a:lvl3pPr algn="l" rtl="0" eaLnBrk="1" fontAlgn="base" hangingPunct="1">
              <a:spcBef>
                <a:spcPct val="0"/>
              </a:spcBef>
              <a:spcAft>
                <a:spcPct val="0"/>
              </a:spcAft>
              <a:defRPr sz="3200">
                <a:solidFill>
                  <a:srgbClr val="000000"/>
                </a:solidFill>
                <a:latin typeface="Futura LT Book" pitchFamily="2" charset="0"/>
              </a:defRPr>
            </a:lvl3pPr>
            <a:lvl4pPr algn="l" rtl="0" eaLnBrk="1" fontAlgn="base" hangingPunct="1">
              <a:spcBef>
                <a:spcPct val="0"/>
              </a:spcBef>
              <a:spcAft>
                <a:spcPct val="0"/>
              </a:spcAft>
              <a:defRPr sz="3200">
                <a:solidFill>
                  <a:srgbClr val="000000"/>
                </a:solidFill>
                <a:latin typeface="Futura LT Book" pitchFamily="2" charset="0"/>
              </a:defRPr>
            </a:lvl4pPr>
            <a:lvl5pPr algn="l" rtl="0" eaLnBrk="1" fontAlgn="base" hangingPunct="1">
              <a:spcBef>
                <a:spcPct val="0"/>
              </a:spcBef>
              <a:spcAft>
                <a:spcPct val="0"/>
              </a:spcAft>
              <a:defRPr sz="3200">
                <a:solidFill>
                  <a:srgbClr val="000000"/>
                </a:solidFill>
                <a:latin typeface="Futura LT Book" pitchFamily="2" charset="0"/>
              </a:defRPr>
            </a:lvl5pPr>
            <a:lvl6pPr marL="457200" algn="l" rtl="0" eaLnBrk="1" fontAlgn="base" hangingPunct="1">
              <a:spcBef>
                <a:spcPct val="0"/>
              </a:spcBef>
              <a:spcAft>
                <a:spcPct val="0"/>
              </a:spcAft>
              <a:defRPr sz="3200">
                <a:solidFill>
                  <a:srgbClr val="000000"/>
                </a:solidFill>
                <a:latin typeface="Futura LT Book" pitchFamily="2" charset="0"/>
              </a:defRPr>
            </a:lvl6pPr>
            <a:lvl7pPr marL="914400" algn="l" rtl="0" eaLnBrk="1" fontAlgn="base" hangingPunct="1">
              <a:spcBef>
                <a:spcPct val="0"/>
              </a:spcBef>
              <a:spcAft>
                <a:spcPct val="0"/>
              </a:spcAft>
              <a:defRPr sz="3200">
                <a:solidFill>
                  <a:srgbClr val="000000"/>
                </a:solidFill>
                <a:latin typeface="Futura LT Book" pitchFamily="2" charset="0"/>
              </a:defRPr>
            </a:lvl7pPr>
            <a:lvl8pPr marL="1371600" algn="l" rtl="0" eaLnBrk="1" fontAlgn="base" hangingPunct="1">
              <a:spcBef>
                <a:spcPct val="0"/>
              </a:spcBef>
              <a:spcAft>
                <a:spcPct val="0"/>
              </a:spcAft>
              <a:defRPr sz="3200">
                <a:solidFill>
                  <a:srgbClr val="000000"/>
                </a:solidFill>
                <a:latin typeface="Futura LT Book" pitchFamily="2" charset="0"/>
              </a:defRPr>
            </a:lvl8pPr>
            <a:lvl9pPr marL="1828800" algn="l" rtl="0" eaLnBrk="1" fontAlgn="base" hangingPunct="1">
              <a:spcBef>
                <a:spcPct val="0"/>
              </a:spcBef>
              <a:spcAft>
                <a:spcPct val="0"/>
              </a:spcAft>
              <a:defRPr sz="3200">
                <a:solidFill>
                  <a:srgbClr val="000000"/>
                </a:solidFill>
                <a:latin typeface="Futura LT Book" pitchFamily="2" charset="0"/>
              </a:defRPr>
            </a:lvl9pPr>
          </a:lstStyle>
          <a:p>
            <a:pPr algn="ctr"/>
            <a:r>
              <a:rPr lang="en-US" dirty="0"/>
              <a:t>Lifestyle Modification</a:t>
            </a:r>
            <a:endParaRPr lang="uk-UA" dirty="0"/>
          </a:p>
        </p:txBody>
      </p:sp>
    </p:spTree>
    <p:extLst>
      <p:ext uri="{BB962C8B-B14F-4D97-AF65-F5344CB8AC3E}">
        <p14:creationId xmlns:p14="http://schemas.microsoft.com/office/powerpoint/2010/main" val="424518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Lifestyle Modification</a:t>
            </a:r>
          </a:p>
        </p:txBody>
      </p:sp>
      <p:sp>
        <p:nvSpPr>
          <p:cNvPr id="6" name="Content Placeholder 5"/>
          <p:cNvSpPr>
            <a:spLocks noGrp="1"/>
          </p:cNvSpPr>
          <p:nvPr>
            <p:ph idx="1"/>
          </p:nvPr>
        </p:nvSpPr>
        <p:spPr/>
        <p:txBody>
          <a:bodyPr/>
          <a:lstStyle/>
          <a:p>
            <a:r>
              <a:rPr lang="en-US" dirty="0"/>
              <a:t>Diet changes</a:t>
            </a:r>
          </a:p>
          <a:p>
            <a:pPr lvl="1"/>
            <a:r>
              <a:rPr lang="en-US" dirty="0"/>
              <a:t>Reduce foods that are high in saturated fats and cholesterol</a:t>
            </a:r>
          </a:p>
          <a:p>
            <a:pPr lvl="1"/>
            <a:r>
              <a:rPr lang="en-US" dirty="0"/>
              <a:t>Increase oily fish </a:t>
            </a:r>
          </a:p>
          <a:p>
            <a:r>
              <a:rPr lang="en-US" dirty="0"/>
              <a:t>Physical exercise – 30 minutes per day </a:t>
            </a:r>
          </a:p>
          <a:p>
            <a:r>
              <a:rPr lang="en-US" dirty="0"/>
              <a:t>Losing weight</a:t>
            </a:r>
          </a:p>
          <a:p>
            <a:r>
              <a:rPr lang="en-US" dirty="0"/>
              <a:t>Quit smoking </a:t>
            </a:r>
          </a:p>
        </p:txBody>
      </p:sp>
      <p:sp>
        <p:nvSpPr>
          <p:cNvPr id="4" name="Slide Number Placeholder 3"/>
          <p:cNvSpPr>
            <a:spLocks noGrp="1"/>
          </p:cNvSpPr>
          <p:nvPr>
            <p:ph type="sldNum" sz="quarter" idx="12"/>
          </p:nvPr>
        </p:nvSpPr>
        <p:spPr/>
        <p:txBody>
          <a:bodyPr/>
          <a:lstStyle/>
          <a:p>
            <a:fld id="{5FDFB3AB-2660-435E-B13F-351B90CE1F8D}" type="slidenum">
              <a:rPr lang="ru-RU" smtClean="0"/>
              <a:pPr/>
              <a:t>16</a:t>
            </a:fld>
            <a:endParaRPr lang="ru-RU"/>
          </a:p>
        </p:txBody>
      </p:sp>
    </p:spTree>
    <p:extLst>
      <p:ext uri="{BB962C8B-B14F-4D97-AF65-F5344CB8AC3E}">
        <p14:creationId xmlns:p14="http://schemas.microsoft.com/office/powerpoint/2010/main" val="334898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9770AE-CA0F-4390-9489-90C910A44966}" type="slidenum">
              <a:rPr lang="ru-RU" smtClean="0"/>
              <a:pPr/>
              <a:t>17</a:t>
            </a:fld>
            <a:endParaRPr lang="ru-RU"/>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371600"/>
            <a:ext cx="4129088" cy="40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14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Background</a:t>
            </a:r>
          </a:p>
          <a:p>
            <a:r>
              <a:rPr lang="en-US" dirty="0"/>
              <a:t>Lipid Lowering Medications</a:t>
            </a:r>
          </a:p>
          <a:p>
            <a:r>
              <a:rPr lang="en-US" dirty="0"/>
              <a:t>Lifestyle Modifications </a:t>
            </a:r>
          </a:p>
        </p:txBody>
      </p:sp>
      <p:sp>
        <p:nvSpPr>
          <p:cNvPr id="4" name="Slide Number Placeholder 3"/>
          <p:cNvSpPr>
            <a:spLocks noGrp="1"/>
          </p:cNvSpPr>
          <p:nvPr>
            <p:ph type="sldNum" sz="quarter" idx="12"/>
          </p:nvPr>
        </p:nvSpPr>
        <p:spPr/>
        <p:txBody>
          <a:bodyPr/>
          <a:lstStyle/>
          <a:p>
            <a:fld id="{5FDFB3AB-2660-435E-B13F-351B90CE1F8D}" type="slidenum">
              <a:rPr lang="ru-RU" smtClean="0"/>
              <a:pPr/>
              <a:t>2</a:t>
            </a:fld>
            <a:endParaRPr lang="ru-RU"/>
          </a:p>
        </p:txBody>
      </p:sp>
    </p:spTree>
    <p:extLst>
      <p:ext uri="{BB962C8B-B14F-4D97-AF65-F5344CB8AC3E}">
        <p14:creationId xmlns:p14="http://schemas.microsoft.com/office/powerpoint/2010/main" val="2484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CAEB5-AB85-452F-A6A8-71B74F883A68}" type="slidenum">
              <a:rPr lang="ru-RU"/>
              <a:pPr/>
              <a:t>3</a:t>
            </a:fld>
            <a:endParaRPr lang="ru-RU"/>
          </a:p>
        </p:txBody>
      </p:sp>
      <p:sp>
        <p:nvSpPr>
          <p:cNvPr id="36866" name="Rectangle 2"/>
          <p:cNvSpPr>
            <a:spLocks noGrp="1" noChangeArrowheads="1"/>
          </p:cNvSpPr>
          <p:nvPr>
            <p:ph type="title"/>
          </p:nvPr>
        </p:nvSpPr>
        <p:spPr>
          <a:xfrm>
            <a:off x="466725" y="188913"/>
            <a:ext cx="8207375" cy="1152525"/>
          </a:xfrm>
        </p:spPr>
        <p:txBody>
          <a:bodyPr/>
          <a:lstStyle/>
          <a:p>
            <a:r>
              <a:rPr lang="en-US" dirty="0"/>
              <a:t>What are lipids?	</a:t>
            </a:r>
            <a:endParaRPr lang="uk-UA" dirty="0"/>
          </a:p>
        </p:txBody>
      </p:sp>
      <p:sp>
        <p:nvSpPr>
          <p:cNvPr id="36867" name="Rectangle 3"/>
          <p:cNvSpPr>
            <a:spLocks noGrp="1" noChangeArrowheads="1"/>
          </p:cNvSpPr>
          <p:nvPr>
            <p:ph type="body" idx="1"/>
          </p:nvPr>
        </p:nvSpPr>
        <p:spPr>
          <a:xfrm>
            <a:off x="468313" y="1557338"/>
            <a:ext cx="8207375" cy="4895850"/>
          </a:xfrm>
        </p:spPr>
        <p:txBody>
          <a:bodyPr/>
          <a:lstStyle/>
          <a:p>
            <a:pPr>
              <a:lnSpc>
                <a:spcPct val="90000"/>
              </a:lnSpc>
            </a:pPr>
            <a:r>
              <a:rPr lang="en-US" dirty="0"/>
              <a:t>Lipids include cholesterol and triglycerides </a:t>
            </a:r>
          </a:p>
          <a:p>
            <a:pPr>
              <a:lnSpc>
                <a:spcPct val="90000"/>
              </a:lnSpc>
            </a:pPr>
            <a:r>
              <a:rPr lang="en-US" dirty="0"/>
              <a:t>Lipids are essential for human life</a:t>
            </a:r>
          </a:p>
          <a:p>
            <a:pPr lvl="1">
              <a:lnSpc>
                <a:spcPct val="90000"/>
              </a:lnSpc>
            </a:pPr>
            <a:r>
              <a:rPr lang="en-US" dirty="0"/>
              <a:t>Energy </a:t>
            </a:r>
          </a:p>
          <a:p>
            <a:pPr lvl="1">
              <a:lnSpc>
                <a:spcPct val="90000"/>
              </a:lnSpc>
            </a:pPr>
            <a:r>
              <a:rPr lang="en-US" dirty="0"/>
              <a:t>Cells</a:t>
            </a:r>
          </a:p>
          <a:p>
            <a:pPr lvl="1">
              <a:lnSpc>
                <a:spcPct val="90000"/>
              </a:lnSpc>
            </a:pPr>
            <a:r>
              <a:rPr lang="en-US" dirty="0"/>
              <a:t>Hormones </a:t>
            </a:r>
          </a:p>
          <a:p>
            <a:pPr lvl="1">
              <a:lnSpc>
                <a:spcPct val="90000"/>
              </a:lnSpc>
            </a:pPr>
            <a:r>
              <a:rPr lang="en-US" dirty="0"/>
              <a:t>Vitamins</a:t>
            </a:r>
          </a:p>
          <a:p>
            <a:pPr>
              <a:lnSpc>
                <a:spcPct val="90000"/>
              </a:lnSpc>
            </a:pPr>
            <a:r>
              <a:rPr lang="en-US" dirty="0"/>
              <a:t>Unsaturated vs. saturated lipids </a:t>
            </a:r>
          </a:p>
          <a:p>
            <a:pPr lvl="1">
              <a:lnSpc>
                <a:spcPct val="90000"/>
              </a:lnSpc>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34480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CAEB5-AB85-452F-A6A8-71B74F883A68}" type="slidenum">
              <a:rPr lang="ru-RU"/>
              <a:pPr/>
              <a:t>4</a:t>
            </a:fld>
            <a:endParaRPr lang="ru-RU"/>
          </a:p>
        </p:txBody>
      </p:sp>
      <p:sp>
        <p:nvSpPr>
          <p:cNvPr id="36866" name="Rectangle 2"/>
          <p:cNvSpPr>
            <a:spLocks noGrp="1" noChangeArrowheads="1"/>
          </p:cNvSpPr>
          <p:nvPr>
            <p:ph type="title"/>
          </p:nvPr>
        </p:nvSpPr>
        <p:spPr>
          <a:xfrm>
            <a:off x="466725" y="188913"/>
            <a:ext cx="8207375" cy="1152525"/>
          </a:xfrm>
        </p:spPr>
        <p:txBody>
          <a:bodyPr/>
          <a:lstStyle/>
          <a:p>
            <a:r>
              <a:rPr lang="en-US" dirty="0"/>
              <a:t>Why is high cholesterol bad?</a:t>
            </a:r>
            <a:endParaRPr lang="uk-UA" dirty="0"/>
          </a:p>
        </p:txBody>
      </p:sp>
      <p:sp>
        <p:nvSpPr>
          <p:cNvPr id="36867" name="Rectangle 3"/>
          <p:cNvSpPr>
            <a:spLocks noGrp="1" noChangeArrowheads="1"/>
          </p:cNvSpPr>
          <p:nvPr>
            <p:ph type="body" idx="1"/>
          </p:nvPr>
        </p:nvSpPr>
        <p:spPr>
          <a:xfrm>
            <a:off x="468313" y="1557338"/>
            <a:ext cx="8207375" cy="4895850"/>
          </a:xfrm>
        </p:spPr>
        <p:txBody>
          <a:bodyPr/>
          <a:lstStyle/>
          <a:p>
            <a:pPr>
              <a:lnSpc>
                <a:spcPct val="90000"/>
              </a:lnSpc>
            </a:pPr>
            <a:r>
              <a:rPr lang="en-US" dirty="0"/>
              <a:t>Clogged arteries increase your risk of developing heart disease such as:</a:t>
            </a:r>
          </a:p>
          <a:p>
            <a:pPr lvl="1">
              <a:lnSpc>
                <a:spcPct val="90000"/>
              </a:lnSpc>
            </a:pPr>
            <a:r>
              <a:rPr lang="en-US" dirty="0"/>
              <a:t>Diseases of blood supply</a:t>
            </a:r>
          </a:p>
          <a:p>
            <a:pPr lvl="2">
              <a:lnSpc>
                <a:spcPct val="90000"/>
              </a:lnSpc>
            </a:pPr>
            <a:r>
              <a:rPr lang="en-US" dirty="0"/>
              <a:t>Coronary artery disease</a:t>
            </a:r>
          </a:p>
          <a:p>
            <a:pPr lvl="2">
              <a:lnSpc>
                <a:spcPct val="90000"/>
              </a:lnSpc>
            </a:pPr>
            <a:r>
              <a:rPr lang="en-US" dirty="0"/>
              <a:t>Peripheral artery disease</a:t>
            </a:r>
          </a:p>
          <a:p>
            <a:pPr lvl="1">
              <a:lnSpc>
                <a:spcPct val="90000"/>
              </a:lnSpc>
            </a:pPr>
            <a:r>
              <a:rPr lang="en-US" dirty="0"/>
              <a:t>High blood pressure </a:t>
            </a:r>
          </a:p>
          <a:p>
            <a:pPr lvl="1">
              <a:lnSpc>
                <a:spcPct val="90000"/>
              </a:lnSpc>
            </a:pPr>
            <a:r>
              <a:rPr lang="en-US" dirty="0"/>
              <a:t>Heart attacks</a:t>
            </a:r>
          </a:p>
          <a:p>
            <a:pPr lvl="1">
              <a:lnSpc>
                <a:spcPct val="90000"/>
              </a:lnSpc>
            </a:pPr>
            <a:r>
              <a:rPr lang="en-US" dirty="0"/>
              <a:t>Strokes </a:t>
            </a:r>
          </a:p>
          <a:p>
            <a:pPr lvl="1">
              <a:lnSpc>
                <a:spcPct val="90000"/>
              </a:lnSpc>
            </a:pPr>
            <a:endParaRPr lang="en-US" dirty="0"/>
          </a:p>
          <a:p>
            <a:pPr lvl="1">
              <a:lnSpc>
                <a:spcPct val="90000"/>
              </a:lnSpc>
            </a:pPr>
            <a:endParaRPr lang="en-US" dirty="0"/>
          </a:p>
          <a:p>
            <a:pPr lvl="1">
              <a:lnSpc>
                <a:spcPct val="90000"/>
              </a:lnSpc>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09800"/>
            <a:ext cx="2438178"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0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CAEB5-AB85-452F-A6A8-71B74F883A68}" type="slidenum">
              <a:rPr lang="ru-RU"/>
              <a:pPr/>
              <a:t>5</a:t>
            </a:fld>
            <a:endParaRPr lang="ru-RU"/>
          </a:p>
        </p:txBody>
      </p:sp>
      <p:sp>
        <p:nvSpPr>
          <p:cNvPr id="36866" name="Rectangle 2"/>
          <p:cNvSpPr>
            <a:spLocks noGrp="1" noChangeArrowheads="1"/>
          </p:cNvSpPr>
          <p:nvPr>
            <p:ph type="title"/>
          </p:nvPr>
        </p:nvSpPr>
        <p:spPr>
          <a:xfrm>
            <a:off x="466725" y="188913"/>
            <a:ext cx="8207375" cy="1152525"/>
          </a:xfrm>
        </p:spPr>
        <p:txBody>
          <a:bodyPr/>
          <a:lstStyle/>
          <a:p>
            <a:r>
              <a:rPr lang="en-US" dirty="0"/>
              <a:t>How do I know if my cholesterol is too high?</a:t>
            </a:r>
            <a:endParaRPr lang="uk-UA" dirty="0"/>
          </a:p>
        </p:txBody>
      </p:sp>
      <p:sp>
        <p:nvSpPr>
          <p:cNvPr id="36867" name="Rectangle 3"/>
          <p:cNvSpPr>
            <a:spLocks noGrp="1" noChangeArrowheads="1"/>
          </p:cNvSpPr>
          <p:nvPr>
            <p:ph type="body" idx="1"/>
          </p:nvPr>
        </p:nvSpPr>
        <p:spPr>
          <a:xfrm>
            <a:off x="468313" y="1557338"/>
            <a:ext cx="8207375" cy="4895850"/>
          </a:xfrm>
        </p:spPr>
        <p:txBody>
          <a:bodyPr/>
          <a:lstStyle/>
          <a:p>
            <a:pPr>
              <a:lnSpc>
                <a:spcPct val="90000"/>
              </a:lnSpc>
            </a:pPr>
            <a:r>
              <a:rPr lang="en-US" dirty="0"/>
              <a:t>Risk Factors</a:t>
            </a:r>
          </a:p>
          <a:p>
            <a:pPr lvl="1">
              <a:lnSpc>
                <a:spcPct val="90000"/>
              </a:lnSpc>
            </a:pPr>
            <a:r>
              <a:rPr lang="en-US" dirty="0"/>
              <a:t>Smoker</a:t>
            </a:r>
          </a:p>
          <a:p>
            <a:pPr lvl="1">
              <a:lnSpc>
                <a:spcPct val="90000"/>
              </a:lnSpc>
            </a:pPr>
            <a:r>
              <a:rPr lang="en-US" dirty="0"/>
              <a:t>History of heart disease</a:t>
            </a:r>
          </a:p>
          <a:p>
            <a:pPr lvl="1">
              <a:lnSpc>
                <a:spcPct val="90000"/>
              </a:lnSpc>
            </a:pPr>
            <a:r>
              <a:rPr lang="en-US" dirty="0"/>
              <a:t>High blood sugar</a:t>
            </a:r>
          </a:p>
          <a:p>
            <a:pPr lvl="1">
              <a:lnSpc>
                <a:spcPct val="90000"/>
              </a:lnSpc>
            </a:pPr>
            <a:r>
              <a:rPr lang="en-US" dirty="0"/>
              <a:t>65 years or older</a:t>
            </a:r>
          </a:p>
          <a:p>
            <a:pPr lvl="1">
              <a:lnSpc>
                <a:spcPct val="90000"/>
              </a:lnSpc>
            </a:pPr>
            <a:r>
              <a:rPr lang="en-US" dirty="0"/>
              <a:t>Family history</a:t>
            </a:r>
          </a:p>
          <a:p>
            <a:pPr lvl="1">
              <a:lnSpc>
                <a:spcPct val="90000"/>
              </a:lnSpc>
            </a:pPr>
            <a:endParaRPr lang="en-US" dirty="0"/>
          </a:p>
          <a:p>
            <a:pPr lvl="1">
              <a:lnSpc>
                <a:spcPct val="90000"/>
              </a:lnSpc>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2901"/>
          <a:stretch/>
        </p:blipFill>
        <p:spPr bwMode="auto">
          <a:xfrm>
            <a:off x="2514600" y="3705225"/>
            <a:ext cx="62484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98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CAEB5-AB85-452F-A6A8-71B74F883A68}" type="slidenum">
              <a:rPr lang="ru-RU"/>
              <a:pPr/>
              <a:t>6</a:t>
            </a:fld>
            <a:endParaRPr lang="ru-RU"/>
          </a:p>
        </p:txBody>
      </p:sp>
      <p:sp>
        <p:nvSpPr>
          <p:cNvPr id="36866" name="Rectangle 2"/>
          <p:cNvSpPr>
            <a:spLocks noGrp="1" noChangeArrowheads="1"/>
          </p:cNvSpPr>
          <p:nvPr>
            <p:ph type="title"/>
          </p:nvPr>
        </p:nvSpPr>
        <p:spPr>
          <a:xfrm>
            <a:off x="466725" y="188913"/>
            <a:ext cx="8207375" cy="1152525"/>
          </a:xfrm>
        </p:spPr>
        <p:txBody>
          <a:bodyPr/>
          <a:lstStyle/>
          <a:p>
            <a:r>
              <a:rPr lang="en-US" dirty="0"/>
              <a:t>	</a:t>
            </a:r>
            <a:endParaRPr lang="uk-UA" dirty="0"/>
          </a:p>
        </p:txBody>
      </p:sp>
      <p:sp>
        <p:nvSpPr>
          <p:cNvPr id="7" name="Rectangle 2"/>
          <p:cNvSpPr txBox="1">
            <a:spLocks noChangeArrowheads="1"/>
          </p:cNvSpPr>
          <p:nvPr/>
        </p:nvSpPr>
        <p:spPr bwMode="auto">
          <a:xfrm>
            <a:off x="619125" y="2895600"/>
            <a:ext cx="8207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defRPr>
            </a:lvl2pPr>
            <a:lvl3pPr algn="l" rtl="0" eaLnBrk="1" fontAlgn="base" hangingPunct="1">
              <a:spcBef>
                <a:spcPct val="0"/>
              </a:spcBef>
              <a:spcAft>
                <a:spcPct val="0"/>
              </a:spcAft>
              <a:defRPr sz="3200">
                <a:solidFill>
                  <a:srgbClr val="000000"/>
                </a:solidFill>
                <a:latin typeface="Futura LT Book" pitchFamily="2" charset="0"/>
              </a:defRPr>
            </a:lvl3pPr>
            <a:lvl4pPr algn="l" rtl="0" eaLnBrk="1" fontAlgn="base" hangingPunct="1">
              <a:spcBef>
                <a:spcPct val="0"/>
              </a:spcBef>
              <a:spcAft>
                <a:spcPct val="0"/>
              </a:spcAft>
              <a:defRPr sz="3200">
                <a:solidFill>
                  <a:srgbClr val="000000"/>
                </a:solidFill>
                <a:latin typeface="Futura LT Book" pitchFamily="2" charset="0"/>
              </a:defRPr>
            </a:lvl4pPr>
            <a:lvl5pPr algn="l" rtl="0" eaLnBrk="1" fontAlgn="base" hangingPunct="1">
              <a:spcBef>
                <a:spcPct val="0"/>
              </a:spcBef>
              <a:spcAft>
                <a:spcPct val="0"/>
              </a:spcAft>
              <a:defRPr sz="3200">
                <a:solidFill>
                  <a:srgbClr val="000000"/>
                </a:solidFill>
                <a:latin typeface="Futura LT Book" pitchFamily="2" charset="0"/>
              </a:defRPr>
            </a:lvl5pPr>
            <a:lvl6pPr marL="457200" algn="l" rtl="0" eaLnBrk="1" fontAlgn="base" hangingPunct="1">
              <a:spcBef>
                <a:spcPct val="0"/>
              </a:spcBef>
              <a:spcAft>
                <a:spcPct val="0"/>
              </a:spcAft>
              <a:defRPr sz="3200">
                <a:solidFill>
                  <a:srgbClr val="000000"/>
                </a:solidFill>
                <a:latin typeface="Futura LT Book" pitchFamily="2" charset="0"/>
              </a:defRPr>
            </a:lvl6pPr>
            <a:lvl7pPr marL="914400" algn="l" rtl="0" eaLnBrk="1" fontAlgn="base" hangingPunct="1">
              <a:spcBef>
                <a:spcPct val="0"/>
              </a:spcBef>
              <a:spcAft>
                <a:spcPct val="0"/>
              </a:spcAft>
              <a:defRPr sz="3200">
                <a:solidFill>
                  <a:srgbClr val="000000"/>
                </a:solidFill>
                <a:latin typeface="Futura LT Book" pitchFamily="2" charset="0"/>
              </a:defRPr>
            </a:lvl7pPr>
            <a:lvl8pPr marL="1371600" algn="l" rtl="0" eaLnBrk="1" fontAlgn="base" hangingPunct="1">
              <a:spcBef>
                <a:spcPct val="0"/>
              </a:spcBef>
              <a:spcAft>
                <a:spcPct val="0"/>
              </a:spcAft>
              <a:defRPr sz="3200">
                <a:solidFill>
                  <a:srgbClr val="000000"/>
                </a:solidFill>
                <a:latin typeface="Futura LT Book" pitchFamily="2" charset="0"/>
              </a:defRPr>
            </a:lvl8pPr>
            <a:lvl9pPr marL="1828800" algn="l" rtl="0" eaLnBrk="1" fontAlgn="base" hangingPunct="1">
              <a:spcBef>
                <a:spcPct val="0"/>
              </a:spcBef>
              <a:spcAft>
                <a:spcPct val="0"/>
              </a:spcAft>
              <a:defRPr sz="3200">
                <a:solidFill>
                  <a:srgbClr val="000000"/>
                </a:solidFill>
                <a:latin typeface="Futura LT Book" pitchFamily="2" charset="0"/>
              </a:defRPr>
            </a:lvl9pPr>
          </a:lstStyle>
          <a:p>
            <a:pPr algn="ctr"/>
            <a:r>
              <a:rPr lang="en-US" dirty="0"/>
              <a:t>Lipid Lowering Medications</a:t>
            </a:r>
            <a:endParaRPr lang="uk-UA" dirty="0"/>
          </a:p>
        </p:txBody>
      </p:sp>
    </p:spTree>
    <p:extLst>
      <p:ext uri="{BB962C8B-B14F-4D97-AF65-F5344CB8AC3E}">
        <p14:creationId xmlns:p14="http://schemas.microsoft.com/office/powerpoint/2010/main" val="54594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68D0920-928F-4C39-A2BD-4432D5A1D6B5}" type="slidenum">
              <a:rPr lang="ru-RU"/>
              <a:pPr/>
              <a:t>7</a:t>
            </a:fld>
            <a:endParaRPr lang="ru-RU"/>
          </a:p>
        </p:txBody>
      </p:sp>
      <p:sp>
        <p:nvSpPr>
          <p:cNvPr id="195586" name="Rectangle 2"/>
          <p:cNvSpPr>
            <a:spLocks noGrp="1" noChangeArrowheads="1"/>
          </p:cNvSpPr>
          <p:nvPr>
            <p:ph type="title"/>
          </p:nvPr>
        </p:nvSpPr>
        <p:spPr/>
        <p:txBody>
          <a:bodyPr/>
          <a:lstStyle/>
          <a:p>
            <a:r>
              <a:rPr lang="en-US" dirty="0"/>
              <a:t>Statins</a:t>
            </a:r>
          </a:p>
        </p:txBody>
      </p:sp>
      <p:sp>
        <p:nvSpPr>
          <p:cNvPr id="195587" name="Rectangle 3"/>
          <p:cNvSpPr>
            <a:spLocks noGrp="1" noChangeArrowheads="1"/>
          </p:cNvSpPr>
          <p:nvPr>
            <p:ph type="body" idx="1"/>
          </p:nvPr>
        </p:nvSpPr>
        <p:spPr>
          <a:xfrm>
            <a:off x="1908175" y="1600200"/>
            <a:ext cx="6778625" cy="4997450"/>
          </a:xfrm>
        </p:spPr>
        <p:txBody>
          <a:bodyPr/>
          <a:lstStyle/>
          <a:p>
            <a:pPr>
              <a:lnSpc>
                <a:spcPct val="80000"/>
              </a:lnSpc>
            </a:pPr>
            <a:r>
              <a:rPr lang="en-US" dirty="0"/>
              <a:t>Atorvastatin (Lipitor) </a:t>
            </a:r>
          </a:p>
          <a:p>
            <a:pPr>
              <a:lnSpc>
                <a:spcPct val="80000"/>
              </a:lnSpc>
            </a:pPr>
            <a:r>
              <a:rPr lang="en-US" dirty="0" err="1"/>
              <a:t>Fluvastatin</a:t>
            </a:r>
            <a:r>
              <a:rPr lang="en-US" dirty="0"/>
              <a:t> (</a:t>
            </a:r>
            <a:r>
              <a:rPr lang="en-US" dirty="0" err="1"/>
              <a:t>Lescol</a:t>
            </a:r>
            <a:r>
              <a:rPr lang="en-US" dirty="0"/>
              <a:t>)</a:t>
            </a:r>
          </a:p>
          <a:p>
            <a:pPr>
              <a:lnSpc>
                <a:spcPct val="80000"/>
              </a:lnSpc>
            </a:pPr>
            <a:r>
              <a:rPr lang="en-US" dirty="0"/>
              <a:t>Lovastatin (</a:t>
            </a:r>
            <a:r>
              <a:rPr lang="en-US" dirty="0" err="1"/>
              <a:t>Altoprev</a:t>
            </a:r>
            <a:r>
              <a:rPr lang="en-US" dirty="0"/>
              <a:t>, </a:t>
            </a:r>
            <a:r>
              <a:rPr lang="en-US" dirty="0" err="1"/>
              <a:t>Mevacor</a:t>
            </a:r>
            <a:r>
              <a:rPr lang="en-US" dirty="0"/>
              <a:t>)</a:t>
            </a:r>
          </a:p>
          <a:p>
            <a:pPr>
              <a:lnSpc>
                <a:spcPct val="80000"/>
              </a:lnSpc>
            </a:pPr>
            <a:r>
              <a:rPr lang="en-US" dirty="0" err="1"/>
              <a:t>Pitavastatin</a:t>
            </a:r>
            <a:r>
              <a:rPr lang="en-US" dirty="0"/>
              <a:t> (</a:t>
            </a:r>
            <a:r>
              <a:rPr lang="en-US" dirty="0" err="1"/>
              <a:t>Livalo</a:t>
            </a:r>
            <a:r>
              <a:rPr lang="en-US" dirty="0"/>
              <a:t>)  </a:t>
            </a:r>
          </a:p>
          <a:p>
            <a:pPr>
              <a:lnSpc>
                <a:spcPct val="80000"/>
              </a:lnSpc>
            </a:pPr>
            <a:r>
              <a:rPr lang="en-US" dirty="0"/>
              <a:t>Pravastatin (</a:t>
            </a:r>
            <a:r>
              <a:rPr lang="en-US" dirty="0" err="1"/>
              <a:t>Pravachol</a:t>
            </a:r>
            <a:r>
              <a:rPr lang="en-US" dirty="0"/>
              <a:t>) </a:t>
            </a:r>
          </a:p>
          <a:p>
            <a:pPr>
              <a:lnSpc>
                <a:spcPct val="80000"/>
              </a:lnSpc>
            </a:pPr>
            <a:r>
              <a:rPr lang="en-US" dirty="0" err="1"/>
              <a:t>Rosuvastatin</a:t>
            </a:r>
            <a:r>
              <a:rPr lang="en-US" dirty="0"/>
              <a:t> (Crestor)</a:t>
            </a:r>
          </a:p>
          <a:p>
            <a:pPr>
              <a:lnSpc>
                <a:spcPct val="80000"/>
              </a:lnSpc>
            </a:pPr>
            <a:r>
              <a:rPr lang="en-US" dirty="0"/>
              <a:t>Simvastatin (Zocor)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672" y="1447800"/>
            <a:ext cx="305192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638" b="90000" l="3107" r="96505"/>
                    </a14:imgEffect>
                  </a14:imgLayer>
                </a14:imgProps>
              </a:ext>
              <a:ext uri="{28A0092B-C50C-407E-A947-70E740481C1C}">
                <a14:useLocalDpi xmlns:a14="http://schemas.microsoft.com/office/drawing/2010/main" val="0"/>
              </a:ext>
            </a:extLst>
          </a:blip>
          <a:srcRect/>
          <a:stretch>
            <a:fillRect/>
          </a:stretch>
        </p:blipFill>
        <p:spPr bwMode="auto">
          <a:xfrm>
            <a:off x="3505200" y="3880262"/>
            <a:ext cx="4287402" cy="287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Statins</a:t>
            </a:r>
          </a:p>
        </p:txBody>
      </p:sp>
      <p:sp>
        <p:nvSpPr>
          <p:cNvPr id="3" name="Content Placeholder 2"/>
          <p:cNvSpPr>
            <a:spLocks noGrp="1"/>
          </p:cNvSpPr>
          <p:nvPr>
            <p:ph idx="1"/>
          </p:nvPr>
        </p:nvSpPr>
        <p:spPr/>
        <p:txBody>
          <a:bodyPr/>
          <a:lstStyle/>
          <a:p>
            <a:r>
              <a:rPr lang="en-US" dirty="0"/>
              <a:t>Side effects:</a:t>
            </a:r>
          </a:p>
          <a:p>
            <a:pPr lvl="1"/>
            <a:r>
              <a:rPr lang="en-US" dirty="0"/>
              <a:t>Nausea, diarrhea, abdominal pain </a:t>
            </a:r>
          </a:p>
          <a:p>
            <a:pPr lvl="1"/>
            <a:r>
              <a:rPr lang="en-US" dirty="0"/>
              <a:t>Muscle aches, pain, weakness </a:t>
            </a:r>
          </a:p>
          <a:p>
            <a:pPr lvl="1"/>
            <a:r>
              <a:rPr lang="en-US" dirty="0"/>
              <a:t>Kidney damage </a:t>
            </a:r>
          </a:p>
          <a:p>
            <a:pPr lvl="1"/>
            <a:r>
              <a:rPr lang="en-US" dirty="0"/>
              <a:t>Liver damage – avoid alcohol </a:t>
            </a:r>
          </a:p>
          <a:p>
            <a:pPr lvl="1"/>
            <a:r>
              <a:rPr lang="en-US" dirty="0"/>
              <a:t>Diabetes </a:t>
            </a:r>
          </a:p>
          <a:p>
            <a:r>
              <a:rPr lang="en-US" dirty="0"/>
              <a:t>Drug-Drug Interactions</a:t>
            </a:r>
          </a:p>
          <a:p>
            <a:pPr lvl="1"/>
            <a:r>
              <a:rPr lang="en-US" dirty="0"/>
              <a:t>Heart medications (</a:t>
            </a:r>
            <a:r>
              <a:rPr lang="en-US" dirty="0" err="1"/>
              <a:t>amiodarone</a:t>
            </a:r>
            <a:r>
              <a:rPr lang="en-US" dirty="0"/>
              <a:t>, </a:t>
            </a:r>
            <a:r>
              <a:rPr lang="en-US" dirty="0" err="1"/>
              <a:t>diltiazem</a:t>
            </a:r>
            <a:r>
              <a:rPr lang="en-US" dirty="0"/>
              <a:t>, verapamil) </a:t>
            </a:r>
          </a:p>
          <a:p>
            <a:pPr lvl="1"/>
            <a:r>
              <a:rPr lang="en-US" dirty="0"/>
              <a:t>Antibiotics, antivirals,  antifungals</a:t>
            </a:r>
          </a:p>
          <a:p>
            <a:pPr lvl="1"/>
            <a:r>
              <a:rPr lang="en-US" dirty="0"/>
              <a:t>Grapefruit juice  </a:t>
            </a:r>
          </a:p>
        </p:txBody>
      </p:sp>
      <p:sp>
        <p:nvSpPr>
          <p:cNvPr id="4" name="Slide Number Placeholder 3"/>
          <p:cNvSpPr>
            <a:spLocks noGrp="1"/>
          </p:cNvSpPr>
          <p:nvPr>
            <p:ph type="sldNum" sz="quarter" idx="12"/>
          </p:nvPr>
        </p:nvSpPr>
        <p:spPr/>
        <p:txBody>
          <a:bodyPr/>
          <a:lstStyle/>
          <a:p>
            <a:fld id="{5FDFB3AB-2660-435E-B13F-351B90CE1F8D}" type="slidenum">
              <a:rPr lang="ru-RU" smtClean="0"/>
              <a:pPr/>
              <a:t>8</a:t>
            </a:fld>
            <a:endParaRPr lang="ru-RU"/>
          </a:p>
        </p:txBody>
      </p:sp>
    </p:spTree>
    <p:extLst>
      <p:ext uri="{BB962C8B-B14F-4D97-AF65-F5344CB8AC3E}">
        <p14:creationId xmlns:p14="http://schemas.microsoft.com/office/powerpoint/2010/main" val="401856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Ezetimibe</a:t>
            </a:r>
            <a:r>
              <a:rPr lang="en-US" dirty="0"/>
              <a:t> (</a:t>
            </a:r>
            <a:r>
              <a:rPr lang="en-US" dirty="0" err="1"/>
              <a:t>Zetia</a:t>
            </a:r>
            <a:r>
              <a:rPr lang="en-US" dirty="0"/>
              <a:t>) </a:t>
            </a:r>
          </a:p>
        </p:txBody>
      </p:sp>
      <p:sp>
        <p:nvSpPr>
          <p:cNvPr id="3" name="Content Placeholder 2"/>
          <p:cNvSpPr>
            <a:spLocks noGrp="1"/>
          </p:cNvSpPr>
          <p:nvPr>
            <p:ph idx="1"/>
          </p:nvPr>
        </p:nvSpPr>
        <p:spPr/>
        <p:txBody>
          <a:bodyPr/>
          <a:lstStyle/>
          <a:p>
            <a:r>
              <a:rPr lang="en-US" dirty="0"/>
              <a:t>Side effects</a:t>
            </a:r>
          </a:p>
          <a:p>
            <a:pPr lvl="1"/>
            <a:r>
              <a:rPr lang="en-US" dirty="0"/>
              <a:t>Diarrhea </a:t>
            </a:r>
          </a:p>
          <a:p>
            <a:pPr lvl="1"/>
            <a:r>
              <a:rPr lang="en-US" dirty="0"/>
              <a:t>Muscle pain (with statin)</a:t>
            </a:r>
          </a:p>
          <a:p>
            <a:r>
              <a:rPr lang="en-US" dirty="0"/>
              <a:t>Take with or without food </a:t>
            </a:r>
          </a:p>
          <a:p>
            <a:r>
              <a:rPr lang="en-US" dirty="0"/>
              <a:t>Take at the same time as statin </a:t>
            </a:r>
          </a:p>
          <a:p>
            <a:r>
              <a:rPr lang="en-US" dirty="0"/>
              <a:t>Take 2 hours before or 4 hours after bile acid medication</a:t>
            </a:r>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5FDFB3AB-2660-435E-B13F-351B90CE1F8D}" type="slidenum">
              <a:rPr lang="ru-RU" smtClean="0"/>
              <a:pPr/>
              <a:t>9</a:t>
            </a:fld>
            <a:endParaRPr lang="ru-RU"/>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9" b="96889" l="889" r="96444"/>
                    </a14:imgEffect>
                  </a14:imgLayer>
                </a14:imgProps>
              </a:ext>
              <a:ext uri="{28A0092B-C50C-407E-A947-70E740481C1C}">
                <a14:useLocalDpi xmlns:a14="http://schemas.microsoft.com/office/drawing/2010/main" val="0"/>
              </a:ext>
            </a:extLst>
          </a:blip>
          <a:srcRect/>
          <a:stretch>
            <a:fillRect/>
          </a:stretch>
        </p:blipFill>
        <p:spPr bwMode="auto">
          <a:xfrm>
            <a:off x="5334000" y="39624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02189"/>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pitchFamily="34"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pitchFamily="34"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3684</TotalTime>
  <Words>2346</Words>
  <Application>Microsoft Office PowerPoint</Application>
  <PresentationFormat>On-screen Show (4:3)</PresentationFormat>
  <Paragraphs>295</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굴림</vt:lpstr>
      <vt:lpstr>Arial</vt:lpstr>
      <vt:lpstr>Futura LT</vt:lpstr>
      <vt:lpstr>Futura LT Book</vt:lpstr>
      <vt:lpstr>Futura LT Heavy</vt:lpstr>
      <vt:lpstr>template</vt:lpstr>
      <vt:lpstr>Custom Design</vt:lpstr>
      <vt:lpstr>Lipid Lowering Medications</vt:lpstr>
      <vt:lpstr>Outline  </vt:lpstr>
      <vt:lpstr>What are lipids? </vt:lpstr>
      <vt:lpstr>Why is high cholesterol bad?</vt:lpstr>
      <vt:lpstr>How do I know if my cholesterol is too high?</vt:lpstr>
      <vt:lpstr> </vt:lpstr>
      <vt:lpstr>Statins</vt:lpstr>
      <vt:lpstr>Statins</vt:lpstr>
      <vt:lpstr>Ezetimibe (Zetia) </vt:lpstr>
      <vt:lpstr>Fibrates</vt:lpstr>
      <vt:lpstr>PCSK9 Inhibitors</vt:lpstr>
      <vt:lpstr>Bile Acid Sequestrants</vt:lpstr>
      <vt:lpstr>Niacin (Niaspan)</vt:lpstr>
      <vt:lpstr>GoodRx.com </vt:lpstr>
      <vt:lpstr> </vt:lpstr>
      <vt:lpstr>Lifestyle Modification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melin</dc:creator>
  <cp:lastModifiedBy>cwp-ad1</cp:lastModifiedBy>
  <cp:revision>67</cp:revision>
  <cp:lastPrinted>2020-01-24T03:06:42Z</cp:lastPrinted>
  <dcterms:created xsi:type="dcterms:W3CDTF">2020-01-14T17:50:15Z</dcterms:created>
  <dcterms:modified xsi:type="dcterms:W3CDTF">2020-01-30T22:36:39Z</dcterms:modified>
</cp:coreProperties>
</file>