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400" r:id="rId2"/>
    <p:sldId id="401" r:id="rId3"/>
    <p:sldId id="407" r:id="rId4"/>
    <p:sldId id="402" r:id="rId5"/>
    <p:sldId id="403" r:id="rId6"/>
    <p:sldId id="404" r:id="rId7"/>
    <p:sldId id="405" r:id="rId8"/>
    <p:sldId id="406" r:id="rId9"/>
    <p:sldId id="276" r:id="rId10"/>
    <p:sldId id="277" r:id="rId11"/>
    <p:sldId id="256" r:id="rId12"/>
    <p:sldId id="262" r:id="rId13"/>
    <p:sldId id="298" r:id="rId14"/>
    <p:sldId id="296" r:id="rId15"/>
    <p:sldId id="257" r:id="rId16"/>
    <p:sldId id="302" r:id="rId17"/>
    <p:sldId id="258" r:id="rId18"/>
    <p:sldId id="260" r:id="rId19"/>
    <p:sldId id="301" r:id="rId20"/>
    <p:sldId id="395" r:id="rId21"/>
    <p:sldId id="261" r:id="rId22"/>
    <p:sldId id="300" r:id="rId23"/>
    <p:sldId id="303" r:id="rId24"/>
    <p:sldId id="397" r:id="rId25"/>
    <p:sldId id="399" r:id="rId26"/>
    <p:sldId id="273" r:id="rId27"/>
    <p:sldId id="355" r:id="rId28"/>
    <p:sldId id="398" r:id="rId29"/>
    <p:sldId id="408" r:id="rId30"/>
    <p:sldId id="3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uthorized%20User\Desktop\Research%20Group%20Data\Grouped%20Data%20cortisol%20grpahs%202017.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uthorized%20User\Desktop\Research%20Group%20Data\Grouped%20Data%20cortisol%20grpahs%202017.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H:\health%20wellnessDATA%20(Ford%20Jr,%20Charles%20Micha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uthorized%20User\Desktop\Wellness\health%20wellnessDATA%20(Ford%20Jr,%20Charles%20Michael).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aseline="0"/>
            </a:pPr>
            <a:r>
              <a:rPr lang="en-US" sz="2800" baseline="0"/>
              <a:t>% Changes in Cortisol levels from baseline </a:t>
            </a:r>
          </a:p>
        </c:rich>
      </c:tx>
      <c:layout>
        <c:manualLayout>
          <c:xMode val="edge"/>
          <c:yMode val="edge"/>
          <c:x val="0.17277777777777778"/>
          <c:y val="4.1666666666666685E-2"/>
        </c:manualLayout>
      </c:layout>
      <c:overlay val="0"/>
    </c:title>
    <c:autoTitleDeleted val="0"/>
    <c:plotArea>
      <c:layout/>
      <c:lineChart>
        <c:grouping val="standard"/>
        <c:varyColors val="0"/>
        <c:ser>
          <c:idx val="0"/>
          <c:order val="0"/>
          <c:tx>
            <c:strRef>
              <c:f>graphs!$B$26</c:f>
              <c:strCache>
                <c:ptCount val="1"/>
                <c:pt idx="0">
                  <c:v>Runners</c:v>
                </c:pt>
              </c:strCache>
            </c:strRef>
          </c:tx>
          <c:spPr>
            <a:ln w="63500">
              <a:solidFill>
                <a:srgbClr val="FFC000"/>
              </a:solidFill>
            </a:ln>
          </c:spPr>
          <c:marker>
            <c:spPr>
              <a:solidFill>
                <a:srgbClr val="FFC000"/>
              </a:solidFill>
              <a:ln w="25400" cmpd="sng">
                <a:solidFill>
                  <a:srgbClr val="FFC000"/>
                </a:solidFill>
              </a:ln>
            </c:spPr>
          </c:marker>
          <c:cat>
            <c:strRef>
              <c:f>graphs!$A$27:$A$29</c:f>
              <c:strCache>
                <c:ptCount val="3"/>
                <c:pt idx="0">
                  <c:v>control</c:v>
                </c:pt>
                <c:pt idx="1">
                  <c:v>moderate </c:v>
                </c:pt>
                <c:pt idx="2">
                  <c:v>intense</c:v>
                </c:pt>
              </c:strCache>
            </c:strRef>
          </c:cat>
          <c:val>
            <c:numRef>
              <c:f>graphs!$B$27:$B$29</c:f>
              <c:numCache>
                <c:formatCode>General</c:formatCode>
                <c:ptCount val="3"/>
                <c:pt idx="0">
                  <c:v>6.6</c:v>
                </c:pt>
                <c:pt idx="1">
                  <c:v>13</c:v>
                </c:pt>
                <c:pt idx="2">
                  <c:v>21.5</c:v>
                </c:pt>
              </c:numCache>
            </c:numRef>
          </c:val>
          <c:smooth val="0"/>
          <c:extLst>
            <c:ext xmlns:c16="http://schemas.microsoft.com/office/drawing/2014/chart" uri="{C3380CC4-5D6E-409C-BE32-E72D297353CC}">
              <c16:uniqueId val="{00000000-FEB6-4957-8604-C36143D7C6DC}"/>
            </c:ext>
          </c:extLst>
        </c:ser>
        <c:ser>
          <c:idx val="1"/>
          <c:order val="1"/>
          <c:tx>
            <c:strRef>
              <c:f>graphs!$C$26</c:f>
              <c:strCache>
                <c:ptCount val="1"/>
                <c:pt idx="0">
                  <c:v>Cyclists</c:v>
                </c:pt>
              </c:strCache>
            </c:strRef>
          </c:tx>
          <c:spPr>
            <a:ln>
              <a:solidFill>
                <a:srgbClr val="00B050"/>
              </a:solidFill>
            </a:ln>
          </c:spPr>
          <c:marker>
            <c:spPr>
              <a:solidFill>
                <a:srgbClr val="00B050"/>
              </a:solidFill>
              <a:ln w="63500"/>
            </c:spPr>
          </c:marker>
          <c:cat>
            <c:strRef>
              <c:f>graphs!$A$27:$A$29</c:f>
              <c:strCache>
                <c:ptCount val="3"/>
                <c:pt idx="0">
                  <c:v>control</c:v>
                </c:pt>
                <c:pt idx="1">
                  <c:v>moderate </c:v>
                </c:pt>
                <c:pt idx="2">
                  <c:v>intense</c:v>
                </c:pt>
              </c:strCache>
            </c:strRef>
          </c:cat>
          <c:val>
            <c:numRef>
              <c:f>graphs!$C$27:$C$29</c:f>
              <c:numCache>
                <c:formatCode>General</c:formatCode>
                <c:ptCount val="3"/>
                <c:pt idx="0">
                  <c:v>2</c:v>
                </c:pt>
                <c:pt idx="1">
                  <c:v>9</c:v>
                </c:pt>
                <c:pt idx="2">
                  <c:v>25</c:v>
                </c:pt>
              </c:numCache>
            </c:numRef>
          </c:val>
          <c:smooth val="0"/>
          <c:extLst>
            <c:ext xmlns:c16="http://schemas.microsoft.com/office/drawing/2014/chart" uri="{C3380CC4-5D6E-409C-BE32-E72D297353CC}">
              <c16:uniqueId val="{00000001-FEB6-4957-8604-C36143D7C6DC}"/>
            </c:ext>
          </c:extLst>
        </c:ser>
        <c:dLbls>
          <c:showLegendKey val="0"/>
          <c:showVal val="0"/>
          <c:showCatName val="0"/>
          <c:showSerName val="0"/>
          <c:showPercent val="0"/>
          <c:showBubbleSize val="0"/>
        </c:dLbls>
        <c:marker val="1"/>
        <c:smooth val="0"/>
        <c:axId val="77519104"/>
        <c:axId val="77525376"/>
      </c:lineChart>
      <c:catAx>
        <c:axId val="77519104"/>
        <c:scaling>
          <c:orientation val="minMax"/>
        </c:scaling>
        <c:delete val="0"/>
        <c:axPos val="b"/>
        <c:numFmt formatCode="General" sourceLinked="0"/>
        <c:majorTickMark val="none"/>
        <c:minorTickMark val="none"/>
        <c:tickLblPos val="nextTo"/>
        <c:txPr>
          <a:bodyPr/>
          <a:lstStyle/>
          <a:p>
            <a:pPr>
              <a:defRPr sz="2800" b="1" i="0" baseline="0"/>
            </a:pPr>
            <a:endParaRPr lang="en-US"/>
          </a:p>
        </c:txPr>
        <c:crossAx val="77525376"/>
        <c:crosses val="autoZero"/>
        <c:auto val="1"/>
        <c:lblAlgn val="ctr"/>
        <c:lblOffset val="100"/>
        <c:noMultiLvlLbl val="0"/>
      </c:catAx>
      <c:valAx>
        <c:axId val="77525376"/>
        <c:scaling>
          <c:orientation val="minMax"/>
        </c:scaling>
        <c:delete val="0"/>
        <c:axPos val="l"/>
        <c:majorGridlines/>
        <c:title>
          <c:tx>
            <c:rich>
              <a:bodyPr/>
              <a:lstStyle/>
              <a:p>
                <a:pPr>
                  <a:defRPr sz="2800" baseline="0"/>
                </a:pPr>
                <a:r>
                  <a:rPr lang="en-US" sz="2800" baseline="0"/>
                  <a:t>Percent Change is cortisol dL/ug</a:t>
                </a:r>
              </a:p>
            </c:rich>
          </c:tx>
          <c:layout>
            <c:manualLayout>
              <c:xMode val="edge"/>
              <c:yMode val="edge"/>
              <c:x val="2.5000000000000015E-2"/>
              <c:y val="0.25296296296296361"/>
            </c:manualLayout>
          </c:layout>
          <c:overlay val="0"/>
        </c:title>
        <c:numFmt formatCode="General" sourceLinked="1"/>
        <c:majorTickMark val="none"/>
        <c:minorTickMark val="none"/>
        <c:tickLblPos val="nextTo"/>
        <c:crossAx val="77519104"/>
        <c:crosses val="autoZero"/>
        <c:crossBetween val="between"/>
      </c:valAx>
    </c:plotArea>
    <c:legend>
      <c:legendPos val="r"/>
      <c:overlay val="0"/>
      <c:txPr>
        <a:bodyPr/>
        <a:lstStyle/>
        <a:p>
          <a:pPr>
            <a:defRPr sz="3000" b="1" i="0" baseline="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1895612293396"/>
          <c:y val="0.16203359941197026"/>
          <c:w val="0.81538777982452004"/>
          <c:h val="0.54174667664278608"/>
        </c:manualLayout>
      </c:layout>
      <c:bubbleChart>
        <c:varyColors val="0"/>
        <c:ser>
          <c:idx val="0"/>
          <c:order val="0"/>
          <c:tx>
            <c:strRef>
              <c:f>Sheet4!$B$1</c:f>
              <c:strCache>
                <c:ptCount val="1"/>
                <c:pt idx="0">
                  <c:v>GDS</c:v>
                </c:pt>
              </c:strCache>
            </c:strRef>
          </c:tx>
          <c:spPr>
            <a:solidFill>
              <a:schemeClr val="accent1"/>
            </a:solidFill>
            <a:ln w="19050">
              <a:noFill/>
            </a:ln>
            <a:effectLst/>
          </c:spPr>
          <c:invertIfNegative val="0"/>
          <c:trendline>
            <c:spPr>
              <a:ln w="19050" cap="rnd">
                <a:solidFill>
                  <a:sysClr val="windowText" lastClr="000000"/>
                </a:solidFill>
                <a:prstDash val="sysDot"/>
              </a:ln>
              <a:effectLst>
                <a:outerShdw blurRad="50800" dist="50800" dir="5400000" algn="ctr" rotWithShape="0">
                  <a:schemeClr val="bg1"/>
                </a:outerShdw>
              </a:effectLst>
            </c:spPr>
            <c:trendlineType val="linear"/>
            <c:dispRSqr val="0"/>
            <c:dispEq val="0"/>
          </c:trendline>
          <c:xVal>
            <c:numRef>
              <c:f>Sheet4!$A$2:$A$42</c:f>
              <c:numCache>
                <c:formatCode>General</c:formatCode>
                <c:ptCount val="41"/>
                <c:pt idx="1">
                  <c:v>4</c:v>
                </c:pt>
                <c:pt idx="2">
                  <c:v>4</c:v>
                </c:pt>
                <c:pt idx="3">
                  <c:v>5</c:v>
                </c:pt>
                <c:pt idx="4">
                  <c:v>1</c:v>
                </c:pt>
                <c:pt idx="5">
                  <c:v>4</c:v>
                </c:pt>
                <c:pt idx="6">
                  <c:v>4</c:v>
                </c:pt>
                <c:pt idx="7">
                  <c:v>4</c:v>
                </c:pt>
                <c:pt idx="8">
                  <c:v>1</c:v>
                </c:pt>
                <c:pt idx="9">
                  <c:v>5</c:v>
                </c:pt>
                <c:pt idx="10">
                  <c:v>2</c:v>
                </c:pt>
                <c:pt idx="11">
                  <c:v>4</c:v>
                </c:pt>
                <c:pt idx="12">
                  <c:v>5</c:v>
                </c:pt>
                <c:pt idx="13">
                  <c:v>5</c:v>
                </c:pt>
                <c:pt idx="15">
                  <c:v>4</c:v>
                </c:pt>
                <c:pt idx="22">
                  <c:v>2</c:v>
                </c:pt>
                <c:pt idx="23">
                  <c:v>4</c:v>
                </c:pt>
                <c:pt idx="25">
                  <c:v>1</c:v>
                </c:pt>
                <c:pt idx="26">
                  <c:v>3</c:v>
                </c:pt>
                <c:pt idx="27">
                  <c:v>5</c:v>
                </c:pt>
                <c:pt idx="28">
                  <c:v>4</c:v>
                </c:pt>
                <c:pt idx="29">
                  <c:v>1</c:v>
                </c:pt>
                <c:pt idx="30">
                  <c:v>4</c:v>
                </c:pt>
                <c:pt idx="32">
                  <c:v>4</c:v>
                </c:pt>
                <c:pt idx="33">
                  <c:v>1</c:v>
                </c:pt>
                <c:pt idx="34">
                  <c:v>4</c:v>
                </c:pt>
                <c:pt idx="35">
                  <c:v>2</c:v>
                </c:pt>
                <c:pt idx="36">
                  <c:v>5</c:v>
                </c:pt>
                <c:pt idx="37">
                  <c:v>4</c:v>
                </c:pt>
                <c:pt idx="38">
                  <c:v>1</c:v>
                </c:pt>
              </c:numCache>
            </c:numRef>
          </c:xVal>
          <c:yVal>
            <c:numRef>
              <c:f>Sheet4!$B$2:$B$42</c:f>
              <c:numCache>
                <c:formatCode>General</c:formatCode>
                <c:ptCount val="41"/>
                <c:pt idx="1">
                  <c:v>5</c:v>
                </c:pt>
                <c:pt idx="2">
                  <c:v>7</c:v>
                </c:pt>
                <c:pt idx="3">
                  <c:v>2</c:v>
                </c:pt>
                <c:pt idx="4">
                  <c:v>3</c:v>
                </c:pt>
                <c:pt idx="5">
                  <c:v>1</c:v>
                </c:pt>
                <c:pt idx="6">
                  <c:v>4</c:v>
                </c:pt>
                <c:pt idx="7">
                  <c:v>5</c:v>
                </c:pt>
                <c:pt idx="8">
                  <c:v>1</c:v>
                </c:pt>
                <c:pt idx="9">
                  <c:v>0</c:v>
                </c:pt>
                <c:pt idx="10">
                  <c:v>2</c:v>
                </c:pt>
                <c:pt idx="11">
                  <c:v>2</c:v>
                </c:pt>
                <c:pt idx="12">
                  <c:v>4</c:v>
                </c:pt>
                <c:pt idx="13">
                  <c:v>1</c:v>
                </c:pt>
                <c:pt idx="14">
                  <c:v>4</c:v>
                </c:pt>
                <c:pt idx="15">
                  <c:v>6</c:v>
                </c:pt>
                <c:pt idx="16">
                  <c:v>2</c:v>
                </c:pt>
                <c:pt idx="17">
                  <c:v>0</c:v>
                </c:pt>
                <c:pt idx="18">
                  <c:v>5</c:v>
                </c:pt>
                <c:pt idx="19">
                  <c:v>5</c:v>
                </c:pt>
                <c:pt idx="20">
                  <c:v>5</c:v>
                </c:pt>
                <c:pt idx="21">
                  <c:v>7</c:v>
                </c:pt>
                <c:pt idx="22">
                  <c:v>0</c:v>
                </c:pt>
                <c:pt idx="23">
                  <c:v>0</c:v>
                </c:pt>
                <c:pt idx="24">
                  <c:v>2</c:v>
                </c:pt>
                <c:pt idx="25">
                  <c:v>14</c:v>
                </c:pt>
                <c:pt idx="26">
                  <c:v>5</c:v>
                </c:pt>
                <c:pt idx="27">
                  <c:v>1</c:v>
                </c:pt>
                <c:pt idx="28">
                  <c:v>0</c:v>
                </c:pt>
                <c:pt idx="29">
                  <c:v>3</c:v>
                </c:pt>
                <c:pt idx="30">
                  <c:v>3</c:v>
                </c:pt>
                <c:pt idx="31">
                  <c:v>3</c:v>
                </c:pt>
                <c:pt idx="32">
                  <c:v>6</c:v>
                </c:pt>
                <c:pt idx="33">
                  <c:v>12</c:v>
                </c:pt>
                <c:pt idx="34">
                  <c:v>3</c:v>
                </c:pt>
                <c:pt idx="35">
                  <c:v>6</c:v>
                </c:pt>
                <c:pt idx="36">
                  <c:v>2</c:v>
                </c:pt>
                <c:pt idx="37">
                  <c:v>2</c:v>
                </c:pt>
                <c:pt idx="38">
                  <c:v>4</c:v>
                </c:pt>
                <c:pt idx="39">
                  <c:v>8</c:v>
                </c:pt>
              </c:numCache>
            </c:numRef>
          </c:yVal>
          <c:bubbleSize>
            <c:numLit>
              <c:formatCode>General</c:formatCode>
              <c:ptCount val="4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numLit>
          </c:bubbleSize>
          <c:bubble3D val="1"/>
          <c:extLst>
            <c:ext xmlns:c16="http://schemas.microsoft.com/office/drawing/2014/chart" uri="{C3380CC4-5D6E-409C-BE32-E72D297353CC}">
              <c16:uniqueId val="{00000001-CF8D-4F70-B9CF-410E638D2AB3}"/>
            </c:ext>
          </c:extLst>
        </c:ser>
        <c:dLbls>
          <c:showLegendKey val="0"/>
          <c:showVal val="0"/>
          <c:showCatName val="0"/>
          <c:showSerName val="0"/>
          <c:showPercent val="0"/>
          <c:showBubbleSize val="0"/>
        </c:dLbls>
        <c:bubbleScale val="5"/>
        <c:showNegBubbles val="0"/>
        <c:sizeRepresents val="w"/>
        <c:axId val="1591288000"/>
        <c:axId val="1545759056"/>
      </c:bubbleChart>
      <c:valAx>
        <c:axId val="1591288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crossAx val="1545759056"/>
        <c:crosses val="autoZero"/>
        <c:crossBetween val="midCat"/>
      </c:valAx>
      <c:valAx>
        <c:axId val="15457590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crossAx val="1591288000"/>
        <c:crosses val="autoZero"/>
        <c:crossBetween val="midCat"/>
        <c:majorUnit val="3"/>
      </c:valAx>
      <c:spPr>
        <a:solidFill>
          <a:sysClr val="window" lastClr="FFFFFF"/>
        </a:solidFill>
        <a:ln>
          <a:no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n-US" sz="2400" b="1" u="sng" dirty="0"/>
              <a:t>Means Older age </a:t>
            </a:r>
          </a:p>
        </c:rich>
      </c:tx>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925730407928989"/>
          <c:y val="0.11512497126271624"/>
          <c:w val="0.73828397538124191"/>
          <c:h val="0.7968007675511149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33BB-471D-897A-883289519097}"/>
              </c:ext>
            </c:extLst>
          </c:dPt>
          <c:dPt>
            <c:idx val="1"/>
            <c:invertIfNegative val="0"/>
            <c:bubble3D val="0"/>
            <c:spPr>
              <a:solidFill>
                <a:srgbClr val="DE478E">
                  <a:lumMod val="60000"/>
                  <a:lumOff val="40000"/>
                </a:srgbClr>
              </a:solidFill>
              <a:ln>
                <a:noFill/>
              </a:ln>
              <a:effectLst/>
            </c:spPr>
            <c:extLst>
              <c:ext xmlns:c16="http://schemas.microsoft.com/office/drawing/2014/chart" uri="{C3380CC4-5D6E-409C-BE32-E72D297353CC}">
                <c16:uniqueId val="{00000003-33BB-471D-897A-883289519097}"/>
              </c:ext>
            </c:extLst>
          </c:dPt>
          <c:dPt>
            <c:idx val="2"/>
            <c:invertIfNegative val="0"/>
            <c:bubble3D val="0"/>
            <c:spPr>
              <a:solidFill>
                <a:srgbClr val="C00000"/>
              </a:solidFill>
              <a:ln>
                <a:noFill/>
              </a:ln>
              <a:effectLst/>
            </c:spPr>
            <c:extLst>
              <c:ext xmlns:c16="http://schemas.microsoft.com/office/drawing/2014/chart" uri="{C3380CC4-5D6E-409C-BE32-E72D297353CC}">
                <c16:uniqueId val="{00000005-33BB-471D-897A-883289519097}"/>
              </c:ext>
            </c:extLst>
          </c:dPt>
          <c:dPt>
            <c:idx val="3"/>
            <c:invertIfNegative val="0"/>
            <c:bubble3D val="0"/>
            <c:spPr>
              <a:solidFill>
                <a:srgbClr val="FFC000"/>
              </a:solidFill>
              <a:ln>
                <a:noFill/>
              </a:ln>
              <a:effectLst/>
            </c:spPr>
            <c:extLst>
              <c:ext xmlns:c16="http://schemas.microsoft.com/office/drawing/2014/chart" uri="{C3380CC4-5D6E-409C-BE32-E72D297353CC}">
                <c16:uniqueId val="{00000007-33BB-471D-897A-883289519097}"/>
              </c:ext>
            </c:extLst>
          </c:dPt>
          <c:dPt>
            <c:idx val="4"/>
            <c:invertIfNegative val="0"/>
            <c:bubble3D val="0"/>
            <c:spPr>
              <a:solidFill>
                <a:srgbClr val="00B050"/>
              </a:solidFill>
              <a:ln>
                <a:noFill/>
              </a:ln>
              <a:effectLst/>
            </c:spPr>
            <c:extLst>
              <c:ext xmlns:c16="http://schemas.microsoft.com/office/drawing/2014/chart" uri="{C3380CC4-5D6E-409C-BE32-E72D297353CC}">
                <c16:uniqueId val="{00000009-33BB-471D-897A-883289519097}"/>
              </c:ext>
            </c:extLst>
          </c:dPt>
          <c:dLbls>
            <c:dLbl>
              <c:idx val="0"/>
              <c:layout>
                <c:manualLayout>
                  <c:x val="-1.6934209193881332E-16"/>
                  <c:y val="-8.3592935315617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BB-471D-897A-883289519097}"/>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Sheet5!$F$25:$F$30</c:f>
              <c:strCache>
                <c:ptCount val="6"/>
                <c:pt idx="0">
                  <c:v>Resilence</c:v>
                </c:pt>
                <c:pt idx="1">
                  <c:v>Epsworth</c:v>
                </c:pt>
                <c:pt idx="2">
                  <c:v>Geriatric Depression Scale</c:v>
                </c:pt>
                <c:pt idx="3">
                  <c:v>General Health</c:v>
                </c:pt>
                <c:pt idx="4">
                  <c:v>Pittsburgh Scale</c:v>
                </c:pt>
                <c:pt idx="5">
                  <c:v>Exercise</c:v>
                </c:pt>
              </c:strCache>
            </c:strRef>
          </c:cat>
          <c:val>
            <c:numRef>
              <c:f>Sheet5!$G$25:$G$30</c:f>
              <c:numCache>
                <c:formatCode>General</c:formatCode>
                <c:ptCount val="6"/>
                <c:pt idx="0">
                  <c:v>55.18</c:v>
                </c:pt>
                <c:pt idx="1">
                  <c:v>14.5</c:v>
                </c:pt>
                <c:pt idx="2">
                  <c:v>3.68</c:v>
                </c:pt>
                <c:pt idx="3">
                  <c:v>49</c:v>
                </c:pt>
                <c:pt idx="4">
                  <c:v>10.06</c:v>
                </c:pt>
                <c:pt idx="5">
                  <c:v>3.34</c:v>
                </c:pt>
              </c:numCache>
            </c:numRef>
          </c:val>
          <c:extLst>
            <c:ext xmlns:c16="http://schemas.microsoft.com/office/drawing/2014/chart" uri="{C3380CC4-5D6E-409C-BE32-E72D297353CC}">
              <c16:uniqueId val="{0000000A-33BB-471D-897A-883289519097}"/>
            </c:ext>
          </c:extLst>
        </c:ser>
        <c:dLbls>
          <c:showLegendKey val="0"/>
          <c:showVal val="0"/>
          <c:showCatName val="0"/>
          <c:showSerName val="0"/>
          <c:showPercent val="0"/>
          <c:showBubbleSize val="0"/>
        </c:dLbls>
        <c:gapWidth val="182"/>
        <c:axId val="1970611759"/>
        <c:axId val="2090308479"/>
      </c:barChart>
      <c:catAx>
        <c:axId val="1970611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90308479"/>
        <c:crosses val="autoZero"/>
        <c:auto val="1"/>
        <c:lblAlgn val="ctr"/>
        <c:lblOffset val="100"/>
        <c:noMultiLvlLbl val="0"/>
      </c:catAx>
      <c:valAx>
        <c:axId val="20903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706117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2400" b="1" u="sng" dirty="0"/>
              <a:t>Means College Students</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Sheet5!$L$3</c:f>
              <c:strCache>
                <c:ptCount val="1"/>
                <c:pt idx="0">
                  <c:v>Means</c:v>
                </c:pt>
              </c:strCache>
            </c:strRef>
          </c:tx>
          <c:spPr>
            <a:solidFill>
              <a:schemeClr val="accent1"/>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4B04-4D6D-B732-08F32C5B790D}"/>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4B04-4D6D-B732-08F32C5B790D}"/>
              </c:ext>
            </c:extLst>
          </c:dPt>
          <c:dPt>
            <c:idx val="3"/>
            <c:invertIfNegative val="0"/>
            <c:bubble3D val="0"/>
            <c:spPr>
              <a:solidFill>
                <a:srgbClr val="FF0000"/>
              </a:solidFill>
              <a:ln>
                <a:noFill/>
              </a:ln>
              <a:effectLst/>
            </c:spPr>
            <c:extLst>
              <c:ext xmlns:c16="http://schemas.microsoft.com/office/drawing/2014/chart" uri="{C3380CC4-5D6E-409C-BE32-E72D297353CC}">
                <c16:uniqueId val="{00000005-4B04-4D6D-B732-08F32C5B790D}"/>
              </c:ext>
            </c:extLst>
          </c:dPt>
          <c:dPt>
            <c:idx val="4"/>
            <c:invertIfNegative val="0"/>
            <c:bubble3D val="0"/>
            <c:spPr>
              <a:solidFill>
                <a:srgbClr val="FFC000"/>
              </a:solidFill>
              <a:ln>
                <a:noFill/>
              </a:ln>
              <a:effectLst/>
            </c:spPr>
            <c:extLst>
              <c:ext xmlns:c16="http://schemas.microsoft.com/office/drawing/2014/chart" uri="{C3380CC4-5D6E-409C-BE32-E72D297353CC}">
                <c16:uniqueId val="{00000007-4B04-4D6D-B732-08F32C5B790D}"/>
              </c:ext>
            </c:extLst>
          </c:dPt>
          <c:dPt>
            <c:idx val="5"/>
            <c:invertIfNegative val="0"/>
            <c:bubble3D val="0"/>
            <c:spPr>
              <a:solidFill>
                <a:srgbClr val="00B050"/>
              </a:solidFill>
              <a:ln>
                <a:noFill/>
              </a:ln>
              <a:effectLst/>
            </c:spPr>
            <c:extLst>
              <c:ext xmlns:c16="http://schemas.microsoft.com/office/drawing/2014/chart" uri="{C3380CC4-5D6E-409C-BE32-E72D297353CC}">
                <c16:uniqueId val="{00000009-4B04-4D6D-B732-08F32C5B790D}"/>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Sheet5!$K$4:$K$10</c:f>
              <c:strCache>
                <c:ptCount val="7"/>
                <c:pt idx="0">
                  <c:v>BDI</c:v>
                </c:pt>
                <c:pt idx="1">
                  <c:v>Resilence</c:v>
                </c:pt>
                <c:pt idx="2">
                  <c:v>Epiworth</c:v>
                </c:pt>
                <c:pt idx="3">
                  <c:v>GDS</c:v>
                </c:pt>
                <c:pt idx="4">
                  <c:v>General health</c:v>
                </c:pt>
                <c:pt idx="5">
                  <c:v>PSQI</c:v>
                </c:pt>
                <c:pt idx="6">
                  <c:v>Exercise</c:v>
                </c:pt>
              </c:strCache>
            </c:strRef>
          </c:cat>
          <c:val>
            <c:numRef>
              <c:f>Sheet5!$L$4:$L$10</c:f>
              <c:numCache>
                <c:formatCode>General</c:formatCode>
                <c:ptCount val="7"/>
                <c:pt idx="0">
                  <c:v>11.79</c:v>
                </c:pt>
                <c:pt idx="1">
                  <c:v>124.49</c:v>
                </c:pt>
                <c:pt idx="2">
                  <c:v>13.13</c:v>
                </c:pt>
                <c:pt idx="3">
                  <c:v>6.43</c:v>
                </c:pt>
                <c:pt idx="4">
                  <c:v>46.23</c:v>
                </c:pt>
                <c:pt idx="5">
                  <c:v>6.98</c:v>
                </c:pt>
                <c:pt idx="6">
                  <c:v>2.25</c:v>
                </c:pt>
              </c:numCache>
            </c:numRef>
          </c:val>
          <c:extLst>
            <c:ext xmlns:c16="http://schemas.microsoft.com/office/drawing/2014/chart" uri="{C3380CC4-5D6E-409C-BE32-E72D297353CC}">
              <c16:uniqueId val="{0000000A-4B04-4D6D-B732-08F32C5B790D}"/>
            </c:ext>
          </c:extLst>
        </c:ser>
        <c:dLbls>
          <c:showLegendKey val="0"/>
          <c:showVal val="0"/>
          <c:showCatName val="0"/>
          <c:showSerName val="0"/>
          <c:showPercent val="0"/>
          <c:showBubbleSize val="0"/>
        </c:dLbls>
        <c:gapWidth val="182"/>
        <c:axId val="1026414031"/>
        <c:axId val="909256639"/>
      </c:barChart>
      <c:catAx>
        <c:axId val="102641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909256639"/>
        <c:crosses val="autoZero"/>
        <c:auto val="1"/>
        <c:lblAlgn val="ctr"/>
        <c:lblOffset val="100"/>
        <c:noMultiLvlLbl val="0"/>
      </c:catAx>
      <c:valAx>
        <c:axId val="9092566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26414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00" baseline="0"/>
            </a:pPr>
            <a:r>
              <a:rPr lang="en-US" sz="3000" baseline="0"/>
              <a:t>Recall following exercise</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graphs!$A$37</c:f>
              <c:strCache>
                <c:ptCount val="1"/>
                <c:pt idx="0">
                  <c:v>Cyclists</c:v>
                </c:pt>
              </c:strCache>
            </c:strRef>
          </c:tx>
          <c:spPr>
            <a:solidFill>
              <a:srgbClr val="00B050"/>
            </a:solidFill>
          </c:spPr>
          <c:invertIfNegative val="0"/>
          <c:cat>
            <c:strRef>
              <c:f>graphs!$B$36:$D$36</c:f>
              <c:strCache>
                <c:ptCount val="3"/>
                <c:pt idx="0">
                  <c:v>Control</c:v>
                </c:pt>
                <c:pt idx="1">
                  <c:v>moderate</c:v>
                </c:pt>
                <c:pt idx="2">
                  <c:v>intense</c:v>
                </c:pt>
              </c:strCache>
            </c:strRef>
          </c:cat>
          <c:val>
            <c:numRef>
              <c:f>graphs!$B$37:$D$37</c:f>
              <c:numCache>
                <c:formatCode>General</c:formatCode>
                <c:ptCount val="3"/>
                <c:pt idx="0">
                  <c:v>6.96</c:v>
                </c:pt>
                <c:pt idx="1">
                  <c:v>8.42</c:v>
                </c:pt>
                <c:pt idx="2">
                  <c:v>6.88</c:v>
                </c:pt>
              </c:numCache>
            </c:numRef>
          </c:val>
          <c:extLst>
            <c:ext xmlns:c16="http://schemas.microsoft.com/office/drawing/2014/chart" uri="{C3380CC4-5D6E-409C-BE32-E72D297353CC}">
              <c16:uniqueId val="{00000000-CD62-4248-BE73-8E4439D3BC35}"/>
            </c:ext>
          </c:extLst>
        </c:ser>
        <c:ser>
          <c:idx val="1"/>
          <c:order val="1"/>
          <c:tx>
            <c:strRef>
              <c:f>graphs!$A$38</c:f>
              <c:strCache>
                <c:ptCount val="1"/>
                <c:pt idx="0">
                  <c:v>Runners</c:v>
                </c:pt>
              </c:strCache>
            </c:strRef>
          </c:tx>
          <c:spPr>
            <a:solidFill>
              <a:srgbClr val="FFC000"/>
            </a:solidFill>
          </c:spPr>
          <c:invertIfNegative val="0"/>
          <c:cat>
            <c:strRef>
              <c:f>graphs!$B$36:$D$36</c:f>
              <c:strCache>
                <c:ptCount val="3"/>
                <c:pt idx="0">
                  <c:v>Control</c:v>
                </c:pt>
                <c:pt idx="1">
                  <c:v>moderate</c:v>
                </c:pt>
                <c:pt idx="2">
                  <c:v>intense</c:v>
                </c:pt>
              </c:strCache>
            </c:strRef>
          </c:cat>
          <c:val>
            <c:numRef>
              <c:f>graphs!$B$38:$D$38</c:f>
              <c:numCache>
                <c:formatCode>General</c:formatCode>
                <c:ptCount val="3"/>
                <c:pt idx="0" formatCode="0.00">
                  <c:v>8.3000000000000007</c:v>
                </c:pt>
                <c:pt idx="1">
                  <c:v>9.1</c:v>
                </c:pt>
                <c:pt idx="2">
                  <c:v>9.5500000000000007</c:v>
                </c:pt>
              </c:numCache>
            </c:numRef>
          </c:val>
          <c:extLst>
            <c:ext xmlns:c16="http://schemas.microsoft.com/office/drawing/2014/chart" uri="{C3380CC4-5D6E-409C-BE32-E72D297353CC}">
              <c16:uniqueId val="{00000001-CD62-4248-BE73-8E4439D3BC35}"/>
            </c:ext>
          </c:extLst>
        </c:ser>
        <c:dLbls>
          <c:showLegendKey val="0"/>
          <c:showVal val="0"/>
          <c:showCatName val="0"/>
          <c:showSerName val="0"/>
          <c:showPercent val="0"/>
          <c:showBubbleSize val="0"/>
        </c:dLbls>
        <c:gapWidth val="150"/>
        <c:shape val="cylinder"/>
        <c:axId val="77817728"/>
        <c:axId val="77819264"/>
        <c:axId val="0"/>
      </c:bar3DChart>
      <c:catAx>
        <c:axId val="77817728"/>
        <c:scaling>
          <c:orientation val="minMax"/>
        </c:scaling>
        <c:delete val="0"/>
        <c:axPos val="b"/>
        <c:numFmt formatCode="General" sourceLinked="0"/>
        <c:majorTickMark val="none"/>
        <c:minorTickMark val="none"/>
        <c:tickLblPos val="nextTo"/>
        <c:txPr>
          <a:bodyPr/>
          <a:lstStyle/>
          <a:p>
            <a:pPr>
              <a:defRPr sz="3000" b="1" i="0" baseline="0"/>
            </a:pPr>
            <a:endParaRPr lang="en-US"/>
          </a:p>
        </c:txPr>
        <c:crossAx val="77819264"/>
        <c:crosses val="autoZero"/>
        <c:auto val="1"/>
        <c:lblAlgn val="ctr"/>
        <c:lblOffset val="100"/>
        <c:noMultiLvlLbl val="0"/>
      </c:catAx>
      <c:valAx>
        <c:axId val="77819264"/>
        <c:scaling>
          <c:orientation val="minMax"/>
        </c:scaling>
        <c:delete val="0"/>
        <c:axPos val="l"/>
        <c:majorGridlines/>
        <c:numFmt formatCode="General" sourceLinked="1"/>
        <c:majorTickMark val="none"/>
        <c:minorTickMark val="none"/>
        <c:tickLblPos val="nextTo"/>
        <c:txPr>
          <a:bodyPr/>
          <a:lstStyle/>
          <a:p>
            <a:pPr>
              <a:defRPr sz="2500" b="1" i="0" baseline="0"/>
            </a:pPr>
            <a:endParaRPr lang="en-US"/>
          </a:p>
        </c:txPr>
        <c:crossAx val="77817728"/>
        <c:crosses val="autoZero"/>
        <c:crossBetween val="between"/>
      </c:valAx>
    </c:plotArea>
    <c:legend>
      <c:legendPos val="r"/>
      <c:overlay val="0"/>
      <c:txPr>
        <a:bodyPr/>
        <a:lstStyle/>
        <a:p>
          <a:pPr>
            <a:defRPr sz="3000" b="1" i="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000" baseline="0"/>
            </a:pPr>
            <a:r>
              <a:rPr lang="en-US" sz="3000" baseline="0"/>
              <a:t>Recall following exercise</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graphs!$A$37</c:f>
              <c:strCache>
                <c:ptCount val="1"/>
                <c:pt idx="0">
                  <c:v>Cyclists</c:v>
                </c:pt>
              </c:strCache>
            </c:strRef>
          </c:tx>
          <c:spPr>
            <a:solidFill>
              <a:srgbClr val="00B050"/>
            </a:solidFill>
          </c:spPr>
          <c:invertIfNegative val="0"/>
          <c:cat>
            <c:strRef>
              <c:f>graphs!$B$36:$D$36</c:f>
              <c:strCache>
                <c:ptCount val="3"/>
                <c:pt idx="0">
                  <c:v>Control</c:v>
                </c:pt>
                <c:pt idx="1">
                  <c:v>moderate</c:v>
                </c:pt>
                <c:pt idx="2">
                  <c:v>intense</c:v>
                </c:pt>
              </c:strCache>
            </c:strRef>
          </c:cat>
          <c:val>
            <c:numRef>
              <c:f>graphs!$B$37:$D$37</c:f>
              <c:numCache>
                <c:formatCode>General</c:formatCode>
                <c:ptCount val="3"/>
                <c:pt idx="0">
                  <c:v>6.96</c:v>
                </c:pt>
                <c:pt idx="1">
                  <c:v>8.42</c:v>
                </c:pt>
                <c:pt idx="2">
                  <c:v>6.88</c:v>
                </c:pt>
              </c:numCache>
            </c:numRef>
          </c:val>
          <c:extLst>
            <c:ext xmlns:c16="http://schemas.microsoft.com/office/drawing/2014/chart" uri="{C3380CC4-5D6E-409C-BE32-E72D297353CC}">
              <c16:uniqueId val="{00000000-C785-4283-8FC3-147EC309F416}"/>
            </c:ext>
          </c:extLst>
        </c:ser>
        <c:ser>
          <c:idx val="1"/>
          <c:order val="1"/>
          <c:tx>
            <c:strRef>
              <c:f>graphs!$A$38</c:f>
              <c:strCache>
                <c:ptCount val="1"/>
                <c:pt idx="0">
                  <c:v>Runners</c:v>
                </c:pt>
              </c:strCache>
            </c:strRef>
          </c:tx>
          <c:spPr>
            <a:solidFill>
              <a:srgbClr val="FFC000"/>
            </a:solidFill>
          </c:spPr>
          <c:invertIfNegative val="0"/>
          <c:cat>
            <c:strRef>
              <c:f>graphs!$B$36:$D$36</c:f>
              <c:strCache>
                <c:ptCount val="3"/>
                <c:pt idx="0">
                  <c:v>Control</c:v>
                </c:pt>
                <c:pt idx="1">
                  <c:v>moderate</c:v>
                </c:pt>
                <c:pt idx="2">
                  <c:v>intense</c:v>
                </c:pt>
              </c:strCache>
            </c:strRef>
          </c:cat>
          <c:val>
            <c:numRef>
              <c:f>graphs!$B$38:$D$38</c:f>
              <c:numCache>
                <c:formatCode>General</c:formatCode>
                <c:ptCount val="3"/>
                <c:pt idx="0" formatCode="0.00">
                  <c:v>8.3000000000000007</c:v>
                </c:pt>
                <c:pt idx="1">
                  <c:v>9.1</c:v>
                </c:pt>
                <c:pt idx="2">
                  <c:v>9.5500000000000007</c:v>
                </c:pt>
              </c:numCache>
            </c:numRef>
          </c:val>
          <c:extLst>
            <c:ext xmlns:c16="http://schemas.microsoft.com/office/drawing/2014/chart" uri="{C3380CC4-5D6E-409C-BE32-E72D297353CC}">
              <c16:uniqueId val="{00000001-C785-4283-8FC3-147EC309F416}"/>
            </c:ext>
          </c:extLst>
        </c:ser>
        <c:dLbls>
          <c:showLegendKey val="0"/>
          <c:showVal val="0"/>
          <c:showCatName val="0"/>
          <c:showSerName val="0"/>
          <c:showPercent val="0"/>
          <c:showBubbleSize val="0"/>
        </c:dLbls>
        <c:gapWidth val="150"/>
        <c:shape val="cylinder"/>
        <c:axId val="77817728"/>
        <c:axId val="77819264"/>
        <c:axId val="0"/>
      </c:bar3DChart>
      <c:catAx>
        <c:axId val="77817728"/>
        <c:scaling>
          <c:orientation val="minMax"/>
        </c:scaling>
        <c:delete val="0"/>
        <c:axPos val="b"/>
        <c:numFmt formatCode="General" sourceLinked="0"/>
        <c:majorTickMark val="none"/>
        <c:minorTickMark val="none"/>
        <c:tickLblPos val="nextTo"/>
        <c:txPr>
          <a:bodyPr/>
          <a:lstStyle/>
          <a:p>
            <a:pPr>
              <a:defRPr sz="3000" b="1" i="0" baseline="0"/>
            </a:pPr>
            <a:endParaRPr lang="en-US"/>
          </a:p>
        </c:txPr>
        <c:crossAx val="77819264"/>
        <c:crosses val="autoZero"/>
        <c:auto val="1"/>
        <c:lblAlgn val="ctr"/>
        <c:lblOffset val="100"/>
        <c:noMultiLvlLbl val="0"/>
      </c:catAx>
      <c:valAx>
        <c:axId val="77819264"/>
        <c:scaling>
          <c:orientation val="minMax"/>
        </c:scaling>
        <c:delete val="0"/>
        <c:axPos val="l"/>
        <c:majorGridlines/>
        <c:numFmt formatCode="General" sourceLinked="1"/>
        <c:majorTickMark val="none"/>
        <c:minorTickMark val="none"/>
        <c:tickLblPos val="nextTo"/>
        <c:txPr>
          <a:bodyPr/>
          <a:lstStyle/>
          <a:p>
            <a:pPr>
              <a:defRPr sz="2500" b="1" i="0" baseline="0"/>
            </a:pPr>
            <a:endParaRPr lang="en-US"/>
          </a:p>
        </c:txPr>
        <c:crossAx val="77817728"/>
        <c:crosses val="autoZero"/>
        <c:crossBetween val="between"/>
      </c:valAx>
    </c:plotArea>
    <c:legend>
      <c:legendPos val="r"/>
      <c:overlay val="0"/>
      <c:txPr>
        <a:bodyPr/>
        <a:lstStyle/>
        <a:p>
          <a:pPr>
            <a:defRPr sz="3000" b="1" i="0" baseline="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Sheet3!$H$13</c:f>
              <c:strCache>
                <c:ptCount val="1"/>
                <c:pt idx="0">
                  <c:v>Mini-Cog pre</c:v>
                </c:pt>
              </c:strCache>
            </c:strRef>
          </c:tx>
          <c:spPr>
            <a:solidFill>
              <a:srgbClr val="00B050"/>
            </a:solidFill>
          </c:spPr>
          <c:invertIfNegative val="0"/>
          <c:cat>
            <c:strRef>
              <c:f>Sheet3!$G$14:$G$16</c:f>
              <c:strCache>
                <c:ptCount val="3"/>
                <c:pt idx="0">
                  <c:v>Control</c:v>
                </c:pt>
                <c:pt idx="1">
                  <c:v>Education</c:v>
                </c:pt>
                <c:pt idx="2">
                  <c:v>Exercise</c:v>
                </c:pt>
              </c:strCache>
            </c:strRef>
          </c:cat>
          <c:val>
            <c:numRef>
              <c:f>Sheet3!$H$14:$H$16</c:f>
              <c:numCache>
                <c:formatCode>General</c:formatCode>
                <c:ptCount val="3"/>
                <c:pt idx="0">
                  <c:v>4.54</c:v>
                </c:pt>
                <c:pt idx="1">
                  <c:v>4.33</c:v>
                </c:pt>
                <c:pt idx="2">
                  <c:v>4.13</c:v>
                </c:pt>
              </c:numCache>
            </c:numRef>
          </c:val>
          <c:extLst>
            <c:ext xmlns:c16="http://schemas.microsoft.com/office/drawing/2014/chart" uri="{C3380CC4-5D6E-409C-BE32-E72D297353CC}">
              <c16:uniqueId val="{00000000-84DE-4639-A9A6-9062020512E7}"/>
            </c:ext>
          </c:extLst>
        </c:ser>
        <c:ser>
          <c:idx val="1"/>
          <c:order val="1"/>
          <c:tx>
            <c:strRef>
              <c:f>Sheet3!$I$13</c:f>
              <c:strCache>
                <c:ptCount val="1"/>
                <c:pt idx="0">
                  <c:v>Mini-CogPost</c:v>
                </c:pt>
              </c:strCache>
            </c:strRef>
          </c:tx>
          <c:spPr>
            <a:solidFill>
              <a:srgbClr val="FFFF00"/>
            </a:solidFill>
          </c:spPr>
          <c:invertIfNegative val="0"/>
          <c:cat>
            <c:strRef>
              <c:f>Sheet3!$G$14:$G$16</c:f>
              <c:strCache>
                <c:ptCount val="3"/>
                <c:pt idx="0">
                  <c:v>Control</c:v>
                </c:pt>
                <c:pt idx="1">
                  <c:v>Education</c:v>
                </c:pt>
                <c:pt idx="2">
                  <c:v>Exercise</c:v>
                </c:pt>
              </c:strCache>
            </c:strRef>
          </c:cat>
          <c:val>
            <c:numRef>
              <c:f>Sheet3!$I$14:$I$16</c:f>
              <c:numCache>
                <c:formatCode>General</c:formatCode>
                <c:ptCount val="3"/>
                <c:pt idx="0">
                  <c:v>4.45</c:v>
                </c:pt>
                <c:pt idx="1">
                  <c:v>4.25</c:v>
                </c:pt>
                <c:pt idx="2">
                  <c:v>4.75</c:v>
                </c:pt>
              </c:numCache>
            </c:numRef>
          </c:val>
          <c:extLst>
            <c:ext xmlns:c16="http://schemas.microsoft.com/office/drawing/2014/chart" uri="{C3380CC4-5D6E-409C-BE32-E72D297353CC}">
              <c16:uniqueId val="{00000001-84DE-4639-A9A6-9062020512E7}"/>
            </c:ext>
          </c:extLst>
        </c:ser>
        <c:dLbls>
          <c:showLegendKey val="0"/>
          <c:showVal val="0"/>
          <c:showCatName val="0"/>
          <c:showSerName val="0"/>
          <c:showPercent val="0"/>
          <c:showBubbleSize val="0"/>
        </c:dLbls>
        <c:gapWidth val="150"/>
        <c:shape val="cylinder"/>
        <c:axId val="55557504"/>
        <c:axId val="55563392"/>
        <c:axId val="0"/>
      </c:bar3DChart>
      <c:catAx>
        <c:axId val="55557504"/>
        <c:scaling>
          <c:orientation val="minMax"/>
        </c:scaling>
        <c:delete val="0"/>
        <c:axPos val="b"/>
        <c:numFmt formatCode="General" sourceLinked="0"/>
        <c:majorTickMark val="out"/>
        <c:minorTickMark val="none"/>
        <c:tickLblPos val="nextTo"/>
        <c:txPr>
          <a:bodyPr/>
          <a:lstStyle/>
          <a:p>
            <a:pPr>
              <a:defRPr sz="3500" b="1" i="0" baseline="0"/>
            </a:pPr>
            <a:endParaRPr lang="en-US"/>
          </a:p>
        </c:txPr>
        <c:crossAx val="55563392"/>
        <c:crosses val="autoZero"/>
        <c:auto val="1"/>
        <c:lblAlgn val="ctr"/>
        <c:lblOffset val="100"/>
        <c:noMultiLvlLbl val="0"/>
      </c:catAx>
      <c:valAx>
        <c:axId val="55563392"/>
        <c:scaling>
          <c:orientation val="minMax"/>
        </c:scaling>
        <c:delete val="0"/>
        <c:axPos val="l"/>
        <c:majorGridlines/>
        <c:numFmt formatCode="General" sourceLinked="1"/>
        <c:majorTickMark val="out"/>
        <c:minorTickMark val="none"/>
        <c:tickLblPos val="nextTo"/>
        <c:txPr>
          <a:bodyPr/>
          <a:lstStyle/>
          <a:p>
            <a:pPr>
              <a:defRPr sz="2500" b="1" i="0" baseline="0"/>
            </a:pPr>
            <a:endParaRPr lang="en-US"/>
          </a:p>
        </c:txPr>
        <c:crossAx val="55557504"/>
        <c:crosses val="autoZero"/>
        <c:crossBetween val="between"/>
      </c:valAx>
    </c:plotArea>
    <c:legend>
      <c:legendPos val="r"/>
      <c:layout>
        <c:manualLayout>
          <c:xMode val="edge"/>
          <c:yMode val="edge"/>
          <c:x val="0.67807164148245214"/>
          <c:y val="0.31545535323709561"/>
          <c:w val="0.32192835301021122"/>
          <c:h val="0.44719057052513977"/>
        </c:manualLayout>
      </c:layout>
      <c:overlay val="0"/>
      <c:txPr>
        <a:bodyPr/>
        <a:lstStyle/>
        <a:p>
          <a:pPr>
            <a:defRPr sz="3500" b="1" i="0" baseline="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04425297623206E-2"/>
          <c:y val="9.1557529667765897E-2"/>
          <c:w val="0.71028312560406359"/>
          <c:h val="0.81327949390941601"/>
        </c:manualLayout>
      </c:layout>
      <c:lineChart>
        <c:grouping val="standard"/>
        <c:varyColors val="0"/>
        <c:ser>
          <c:idx val="0"/>
          <c:order val="0"/>
          <c:tx>
            <c:strRef>
              <c:f>Sheet3!$A$3</c:f>
              <c:strCache>
                <c:ptCount val="1"/>
                <c:pt idx="0">
                  <c:v>Control</c:v>
                </c:pt>
              </c:strCache>
            </c:strRef>
          </c:tx>
          <c:spPr>
            <a:ln w="63500">
              <a:solidFill>
                <a:srgbClr val="843099"/>
              </a:solidFill>
            </a:ln>
          </c:spPr>
          <c:marker>
            <c:spPr>
              <a:solidFill>
                <a:srgbClr val="7030A0"/>
              </a:solidFill>
              <a:ln w="63500"/>
            </c:spPr>
          </c:marker>
          <c:cat>
            <c:numRef>
              <c:f>Sheet3!$B$2:$K$2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Sheet3!$B$3:$K$3</c:f>
              <c:numCache>
                <c:formatCode>General</c:formatCode>
                <c:ptCount val="10"/>
                <c:pt idx="0">
                  <c:v>65</c:v>
                </c:pt>
                <c:pt idx="1">
                  <c:v>68</c:v>
                </c:pt>
                <c:pt idx="2">
                  <c:v>62.8</c:v>
                </c:pt>
                <c:pt idx="3">
                  <c:v>65.3</c:v>
                </c:pt>
                <c:pt idx="4">
                  <c:v>68</c:v>
                </c:pt>
                <c:pt idx="5">
                  <c:v>66</c:v>
                </c:pt>
                <c:pt idx="6">
                  <c:v>69</c:v>
                </c:pt>
                <c:pt idx="7">
                  <c:v>70</c:v>
                </c:pt>
                <c:pt idx="8">
                  <c:v>66</c:v>
                </c:pt>
                <c:pt idx="9">
                  <c:v>64</c:v>
                </c:pt>
              </c:numCache>
            </c:numRef>
          </c:val>
          <c:smooth val="0"/>
          <c:extLst>
            <c:ext xmlns:c16="http://schemas.microsoft.com/office/drawing/2014/chart" uri="{C3380CC4-5D6E-409C-BE32-E72D297353CC}">
              <c16:uniqueId val="{00000000-AC3F-4648-9480-EFCB67B0EF4E}"/>
            </c:ext>
          </c:extLst>
        </c:ser>
        <c:ser>
          <c:idx val="1"/>
          <c:order val="1"/>
          <c:tx>
            <c:strRef>
              <c:f>Sheet3!$A$4</c:f>
              <c:strCache>
                <c:ptCount val="1"/>
                <c:pt idx="0">
                  <c:v>Education</c:v>
                </c:pt>
              </c:strCache>
            </c:strRef>
          </c:tx>
          <c:spPr>
            <a:ln>
              <a:solidFill>
                <a:srgbClr val="00B050"/>
              </a:solidFill>
            </a:ln>
          </c:spPr>
          <c:marker>
            <c:spPr>
              <a:solidFill>
                <a:srgbClr val="00B050"/>
              </a:solidFill>
              <a:ln w="63500">
                <a:solidFill>
                  <a:srgbClr val="00B050"/>
                </a:solidFill>
              </a:ln>
            </c:spPr>
          </c:marker>
          <c:cat>
            <c:numRef>
              <c:f>Sheet3!$B$2:$K$2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Sheet3!$B$4:$K$4</c:f>
              <c:numCache>
                <c:formatCode>General</c:formatCode>
                <c:ptCount val="10"/>
                <c:pt idx="0">
                  <c:v>68</c:v>
                </c:pt>
                <c:pt idx="1">
                  <c:v>66</c:v>
                </c:pt>
                <c:pt idx="2">
                  <c:v>66.8</c:v>
                </c:pt>
                <c:pt idx="3">
                  <c:v>77.5</c:v>
                </c:pt>
                <c:pt idx="4">
                  <c:v>71.75</c:v>
                </c:pt>
                <c:pt idx="5">
                  <c:v>76.5</c:v>
                </c:pt>
                <c:pt idx="6">
                  <c:v>78</c:v>
                </c:pt>
                <c:pt idx="7">
                  <c:v>66</c:v>
                </c:pt>
                <c:pt idx="8">
                  <c:v>75</c:v>
                </c:pt>
                <c:pt idx="9">
                  <c:v>80.25</c:v>
                </c:pt>
              </c:numCache>
            </c:numRef>
          </c:val>
          <c:smooth val="0"/>
          <c:extLst>
            <c:ext xmlns:c16="http://schemas.microsoft.com/office/drawing/2014/chart" uri="{C3380CC4-5D6E-409C-BE32-E72D297353CC}">
              <c16:uniqueId val="{00000001-AC3F-4648-9480-EFCB67B0EF4E}"/>
            </c:ext>
          </c:extLst>
        </c:ser>
        <c:ser>
          <c:idx val="2"/>
          <c:order val="2"/>
          <c:tx>
            <c:strRef>
              <c:f>Sheet3!$A$5</c:f>
              <c:strCache>
                <c:ptCount val="1"/>
                <c:pt idx="0">
                  <c:v>Exercise</c:v>
                </c:pt>
              </c:strCache>
            </c:strRef>
          </c:tx>
          <c:spPr>
            <a:ln w="63500">
              <a:solidFill>
                <a:srgbClr val="C00000"/>
              </a:solidFill>
            </a:ln>
          </c:spPr>
          <c:marker>
            <c:spPr>
              <a:solidFill>
                <a:srgbClr val="C00000"/>
              </a:solidFill>
              <a:ln w="19050"/>
            </c:spPr>
          </c:marker>
          <c:cat>
            <c:numRef>
              <c:f>Sheet3!$B$2:$K$2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Sheet3!$B$5:$K$5</c:f>
              <c:numCache>
                <c:formatCode>General</c:formatCode>
                <c:ptCount val="10"/>
                <c:pt idx="0">
                  <c:v>69</c:v>
                </c:pt>
                <c:pt idx="1">
                  <c:v>66</c:v>
                </c:pt>
                <c:pt idx="2">
                  <c:v>70.3</c:v>
                </c:pt>
                <c:pt idx="3">
                  <c:v>66.8</c:v>
                </c:pt>
                <c:pt idx="4">
                  <c:v>75</c:v>
                </c:pt>
                <c:pt idx="5">
                  <c:v>74</c:v>
                </c:pt>
                <c:pt idx="6">
                  <c:v>69</c:v>
                </c:pt>
                <c:pt idx="7">
                  <c:v>71</c:v>
                </c:pt>
                <c:pt idx="8">
                  <c:v>84</c:v>
                </c:pt>
                <c:pt idx="9">
                  <c:v>80</c:v>
                </c:pt>
              </c:numCache>
            </c:numRef>
          </c:val>
          <c:smooth val="0"/>
          <c:extLst>
            <c:ext xmlns:c16="http://schemas.microsoft.com/office/drawing/2014/chart" uri="{C3380CC4-5D6E-409C-BE32-E72D297353CC}">
              <c16:uniqueId val="{00000002-AC3F-4648-9480-EFCB67B0EF4E}"/>
            </c:ext>
          </c:extLst>
        </c:ser>
        <c:dLbls>
          <c:showLegendKey val="0"/>
          <c:showVal val="0"/>
          <c:showCatName val="0"/>
          <c:showSerName val="0"/>
          <c:showPercent val="0"/>
          <c:showBubbleSize val="0"/>
        </c:dLbls>
        <c:marker val="1"/>
        <c:smooth val="0"/>
        <c:axId val="55630848"/>
        <c:axId val="55632640"/>
      </c:lineChart>
      <c:catAx>
        <c:axId val="55630848"/>
        <c:scaling>
          <c:orientation val="minMax"/>
        </c:scaling>
        <c:delete val="0"/>
        <c:axPos val="b"/>
        <c:numFmt formatCode="General" sourceLinked="1"/>
        <c:majorTickMark val="out"/>
        <c:minorTickMark val="none"/>
        <c:tickLblPos val="nextTo"/>
        <c:txPr>
          <a:bodyPr/>
          <a:lstStyle/>
          <a:p>
            <a:pPr>
              <a:defRPr sz="3000" b="1" i="0" baseline="0"/>
            </a:pPr>
            <a:endParaRPr lang="en-US"/>
          </a:p>
        </c:txPr>
        <c:crossAx val="55632640"/>
        <c:crosses val="autoZero"/>
        <c:auto val="1"/>
        <c:lblAlgn val="ctr"/>
        <c:lblOffset val="100"/>
        <c:noMultiLvlLbl val="0"/>
      </c:catAx>
      <c:valAx>
        <c:axId val="55632640"/>
        <c:scaling>
          <c:orientation val="minMax"/>
          <c:min val="30"/>
        </c:scaling>
        <c:delete val="0"/>
        <c:axPos val="l"/>
        <c:majorGridlines/>
        <c:numFmt formatCode="General" sourceLinked="1"/>
        <c:majorTickMark val="out"/>
        <c:minorTickMark val="none"/>
        <c:tickLblPos val="nextTo"/>
        <c:txPr>
          <a:bodyPr/>
          <a:lstStyle/>
          <a:p>
            <a:pPr>
              <a:defRPr sz="3000" b="1" i="0" baseline="0"/>
            </a:pPr>
            <a:endParaRPr lang="en-US"/>
          </a:p>
        </c:txPr>
        <c:crossAx val="55630848"/>
        <c:crosses val="autoZero"/>
        <c:crossBetween val="between"/>
      </c:valAx>
    </c:plotArea>
    <c:legend>
      <c:legendPos val="r"/>
      <c:layout>
        <c:manualLayout>
          <c:xMode val="edge"/>
          <c:yMode val="edge"/>
          <c:x val="0.42251034733014953"/>
          <c:y val="0.47651816003236791"/>
          <c:w val="0.27906434980977202"/>
          <c:h val="0.30783308953969712"/>
        </c:manualLayout>
      </c:layout>
      <c:overlay val="0"/>
      <c:txPr>
        <a:bodyPr/>
        <a:lstStyle/>
        <a:p>
          <a:pPr>
            <a:defRPr sz="3800" b="1" i="0" baseline="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'memory figures'!$F$9</c:f>
              <c:strCache>
                <c:ptCount val="1"/>
                <c:pt idx="0">
                  <c:v>Social</c:v>
                </c:pt>
              </c:strCache>
            </c:strRef>
          </c:tx>
          <c:spPr>
            <a:solidFill>
              <a:srgbClr val="FFFF00"/>
            </a:solidFill>
          </c:spPr>
          <c:invertIfNegative val="0"/>
          <c:dLbls>
            <c:dLbl>
              <c:idx val="0"/>
              <c:layout>
                <c:manualLayout>
                  <c:x val="6.7767904000093993E-3"/>
                  <c:y val="-1.3852813852813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9B-4BE5-BD54-FB9F9DB52648}"/>
                </c:ext>
              </c:extLst>
            </c:dLbl>
            <c:dLbl>
              <c:idx val="2"/>
              <c:layout>
                <c:manualLayout>
                  <c:x val="8.4709880000117393E-3"/>
                  <c:y val="-2.4242424242424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9B-4BE5-BD54-FB9F9DB52648}"/>
                </c:ext>
              </c:extLst>
            </c:dLbl>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'memory figures'!$G$8:$I$8</c:f>
              <c:strCache>
                <c:ptCount val="3"/>
                <c:pt idx="0">
                  <c:v>Young</c:v>
                </c:pt>
                <c:pt idx="2">
                  <c:v>Elderly</c:v>
                </c:pt>
              </c:strCache>
            </c:strRef>
          </c:cat>
          <c:val>
            <c:numRef>
              <c:f>'memory figures'!$G$9:$I$9</c:f>
              <c:numCache>
                <c:formatCode>General</c:formatCode>
                <c:ptCount val="3"/>
                <c:pt idx="0">
                  <c:v>94.5</c:v>
                </c:pt>
                <c:pt idx="2">
                  <c:v>92.4</c:v>
                </c:pt>
              </c:numCache>
            </c:numRef>
          </c:val>
          <c:extLst>
            <c:ext xmlns:c16="http://schemas.microsoft.com/office/drawing/2014/chart" uri="{C3380CC4-5D6E-409C-BE32-E72D297353CC}">
              <c16:uniqueId val="{00000002-2E9B-4BE5-BD54-FB9F9DB52648}"/>
            </c:ext>
          </c:extLst>
        </c:ser>
        <c:ser>
          <c:idx val="1"/>
          <c:order val="1"/>
          <c:tx>
            <c:strRef>
              <c:f>'memory figures'!$F$10</c:f>
              <c:strCache>
                <c:ptCount val="1"/>
                <c:pt idx="0">
                  <c:v>Alone</c:v>
                </c:pt>
              </c:strCache>
            </c:strRef>
          </c:tx>
          <c:spPr>
            <a:solidFill>
              <a:srgbClr val="00B050"/>
            </a:solidFill>
          </c:spPr>
          <c:invertIfNegative val="0"/>
          <c:dLbls>
            <c:dLbl>
              <c:idx val="0"/>
              <c:layout>
                <c:manualLayout>
                  <c:x val="3.0495556800042251E-2"/>
                  <c:y val="-2.4242424242424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9B-4BE5-BD54-FB9F9DB52648}"/>
                </c:ext>
              </c:extLst>
            </c:dLbl>
            <c:dLbl>
              <c:idx val="2"/>
              <c:layout>
                <c:manualLayout>
                  <c:x val="2.0330371200028188E-2"/>
                  <c:y val="-3.1168831168831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9B-4BE5-BD54-FB9F9DB52648}"/>
                </c:ext>
              </c:extLst>
            </c:dLbl>
            <c:spPr>
              <a:noFill/>
              <a:ln>
                <a:noFill/>
              </a:ln>
              <a:effectLst/>
            </c:spPr>
            <c:txPr>
              <a:bodyPr/>
              <a:lstStyle/>
              <a:p>
                <a:pPr>
                  <a:defRPr sz="1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'memory figures'!$G$8:$I$8</c:f>
              <c:strCache>
                <c:ptCount val="3"/>
                <c:pt idx="0">
                  <c:v>Young</c:v>
                </c:pt>
                <c:pt idx="2">
                  <c:v>Elderly</c:v>
                </c:pt>
              </c:strCache>
            </c:strRef>
          </c:cat>
          <c:val>
            <c:numRef>
              <c:f>'memory figures'!$G$10:$I$10</c:f>
              <c:numCache>
                <c:formatCode>General</c:formatCode>
                <c:ptCount val="3"/>
                <c:pt idx="0">
                  <c:v>91.5</c:v>
                </c:pt>
                <c:pt idx="2">
                  <c:v>88.2</c:v>
                </c:pt>
              </c:numCache>
            </c:numRef>
          </c:val>
          <c:extLst>
            <c:ext xmlns:c16="http://schemas.microsoft.com/office/drawing/2014/chart" uri="{C3380CC4-5D6E-409C-BE32-E72D297353CC}">
              <c16:uniqueId val="{00000005-2E9B-4BE5-BD54-FB9F9DB52648}"/>
            </c:ext>
          </c:extLst>
        </c:ser>
        <c:dLbls>
          <c:showLegendKey val="0"/>
          <c:showVal val="0"/>
          <c:showCatName val="0"/>
          <c:showSerName val="0"/>
          <c:showPercent val="0"/>
          <c:showBubbleSize val="0"/>
        </c:dLbls>
        <c:gapWidth val="150"/>
        <c:shape val="cylinder"/>
        <c:axId val="67692032"/>
        <c:axId val="67693568"/>
        <c:axId val="0"/>
      </c:bar3DChart>
      <c:catAx>
        <c:axId val="67692032"/>
        <c:scaling>
          <c:orientation val="minMax"/>
        </c:scaling>
        <c:delete val="0"/>
        <c:axPos val="b"/>
        <c:numFmt formatCode="General" sourceLinked="0"/>
        <c:majorTickMark val="out"/>
        <c:minorTickMark val="none"/>
        <c:tickLblPos val="nextTo"/>
        <c:txPr>
          <a:bodyPr/>
          <a:lstStyle/>
          <a:p>
            <a:pPr>
              <a:defRPr sz="2400" b="1" i="0" baseline="0">
                <a:solidFill>
                  <a:schemeClr val="tx1"/>
                </a:solidFill>
              </a:defRPr>
            </a:pPr>
            <a:endParaRPr lang="en-US"/>
          </a:p>
        </c:txPr>
        <c:crossAx val="67693568"/>
        <c:crosses val="autoZero"/>
        <c:auto val="1"/>
        <c:lblAlgn val="ctr"/>
        <c:lblOffset val="100"/>
        <c:noMultiLvlLbl val="0"/>
      </c:catAx>
      <c:valAx>
        <c:axId val="67693568"/>
        <c:scaling>
          <c:orientation val="minMax"/>
        </c:scaling>
        <c:delete val="0"/>
        <c:axPos val="l"/>
        <c:majorGridlines/>
        <c:numFmt formatCode="General" sourceLinked="1"/>
        <c:majorTickMark val="out"/>
        <c:minorTickMark val="none"/>
        <c:tickLblPos val="nextTo"/>
        <c:txPr>
          <a:bodyPr/>
          <a:lstStyle/>
          <a:p>
            <a:pPr>
              <a:defRPr sz="2000" baseline="0"/>
            </a:pPr>
            <a:endParaRPr lang="en-US"/>
          </a:p>
        </c:txPr>
        <c:crossAx val="67692032"/>
        <c:crosses val="autoZero"/>
        <c:crossBetween val="between"/>
        <c:majorUnit val="3"/>
        <c:minorUnit val="0.5"/>
      </c:valAx>
      <c:spPr>
        <a:solidFill>
          <a:sysClr val="window" lastClr="FFFFFF"/>
        </a:solidFill>
        <a:ln w="12700" cap="flat" cmpd="sng" algn="ctr">
          <a:solidFill>
            <a:sysClr val="windowText" lastClr="000000"/>
          </a:solidFill>
          <a:prstDash val="solid"/>
          <a:miter lim="800000"/>
        </a:ln>
        <a:effectLst/>
      </c:spPr>
    </c:plotArea>
    <c:legend>
      <c:legendPos val="r"/>
      <c:legendEntry>
        <c:idx val="0"/>
        <c:txPr>
          <a:bodyPr/>
          <a:lstStyle/>
          <a:p>
            <a:pPr>
              <a:defRPr sz="2800" b="1" i="0" baseline="0">
                <a:solidFill>
                  <a:schemeClr val="tx1"/>
                </a:solidFill>
              </a:defRPr>
            </a:pPr>
            <a:endParaRPr lang="en-US"/>
          </a:p>
        </c:txPr>
      </c:legendEntry>
      <c:legendEntry>
        <c:idx val="1"/>
        <c:txPr>
          <a:bodyPr/>
          <a:lstStyle/>
          <a:p>
            <a:pPr>
              <a:defRPr sz="2800" b="1" i="0" baseline="0"/>
            </a:pPr>
            <a:endParaRPr lang="en-US"/>
          </a:p>
        </c:txPr>
      </c:legendEntry>
      <c:layout>
        <c:manualLayout>
          <c:xMode val="edge"/>
          <c:yMode val="edge"/>
          <c:x val="0.80727158927703235"/>
          <c:y val="0.2855826903432559"/>
          <c:w val="0.18421173222758083"/>
          <c:h val="0.33500184233519442"/>
        </c:manualLayout>
      </c:layout>
      <c:overlay val="0"/>
      <c:txPr>
        <a:bodyPr/>
        <a:lstStyle/>
        <a:p>
          <a:pPr>
            <a:defRPr sz="2800" b="1" i="0" baseline="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a:t>Means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51771238247119"/>
          <c:y val="0.15540966386554622"/>
          <c:w val="0.73828397538124191"/>
          <c:h val="0.7968007675511149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4-37AC-434C-A6C1-2AEAFD454834}"/>
              </c:ext>
            </c:extLst>
          </c:dPt>
          <c:dPt>
            <c:idx val="1"/>
            <c:invertIfNegative val="0"/>
            <c:bubble3D val="0"/>
            <c:spPr>
              <a:solidFill>
                <a:srgbClr val="DE478E">
                  <a:lumMod val="60000"/>
                  <a:lumOff val="40000"/>
                </a:srgbClr>
              </a:solidFill>
              <a:ln>
                <a:noFill/>
              </a:ln>
              <a:effectLst/>
            </c:spPr>
            <c:extLst>
              <c:ext xmlns:c16="http://schemas.microsoft.com/office/drawing/2014/chart" uri="{C3380CC4-5D6E-409C-BE32-E72D297353CC}">
                <c16:uniqueId val="{00000005-37AC-434C-A6C1-2AEAFD454834}"/>
              </c:ext>
            </c:extLst>
          </c:dPt>
          <c:dPt>
            <c:idx val="2"/>
            <c:invertIfNegative val="0"/>
            <c:bubble3D val="0"/>
            <c:spPr>
              <a:solidFill>
                <a:srgbClr val="C00000"/>
              </a:solidFill>
              <a:ln>
                <a:noFill/>
              </a:ln>
              <a:effectLst/>
            </c:spPr>
            <c:extLst>
              <c:ext xmlns:c16="http://schemas.microsoft.com/office/drawing/2014/chart" uri="{C3380CC4-5D6E-409C-BE32-E72D297353CC}">
                <c16:uniqueId val="{00000003-37AC-434C-A6C1-2AEAFD454834}"/>
              </c:ext>
            </c:extLst>
          </c:dPt>
          <c:dPt>
            <c:idx val="3"/>
            <c:invertIfNegative val="0"/>
            <c:bubble3D val="0"/>
            <c:spPr>
              <a:solidFill>
                <a:srgbClr val="FFC000"/>
              </a:solidFill>
              <a:ln>
                <a:noFill/>
              </a:ln>
              <a:effectLst/>
            </c:spPr>
            <c:extLst>
              <c:ext xmlns:c16="http://schemas.microsoft.com/office/drawing/2014/chart" uri="{C3380CC4-5D6E-409C-BE32-E72D297353CC}">
                <c16:uniqueId val="{00000002-37AC-434C-A6C1-2AEAFD454834}"/>
              </c:ext>
            </c:extLst>
          </c:dPt>
          <c:dPt>
            <c:idx val="4"/>
            <c:invertIfNegative val="0"/>
            <c:bubble3D val="0"/>
            <c:spPr>
              <a:solidFill>
                <a:srgbClr val="00B050"/>
              </a:solidFill>
              <a:ln>
                <a:noFill/>
              </a:ln>
              <a:effectLst/>
            </c:spPr>
            <c:extLst>
              <c:ext xmlns:c16="http://schemas.microsoft.com/office/drawing/2014/chart" uri="{C3380CC4-5D6E-409C-BE32-E72D297353CC}">
                <c16:uniqueId val="{00000001-37AC-434C-A6C1-2AEAFD454834}"/>
              </c:ext>
            </c:extLst>
          </c:dPt>
          <c:cat>
            <c:strRef>
              <c:f>Sheet5!$F$25:$F$30</c:f>
              <c:strCache>
                <c:ptCount val="6"/>
                <c:pt idx="0">
                  <c:v>Resilence</c:v>
                </c:pt>
                <c:pt idx="1">
                  <c:v>Epsworth</c:v>
                </c:pt>
                <c:pt idx="2">
                  <c:v>Geriatric Depression Scale</c:v>
                </c:pt>
                <c:pt idx="3">
                  <c:v>General Health</c:v>
                </c:pt>
                <c:pt idx="4">
                  <c:v>Pittsburgh Scale</c:v>
                </c:pt>
                <c:pt idx="5">
                  <c:v>Exercise</c:v>
                </c:pt>
              </c:strCache>
            </c:strRef>
          </c:cat>
          <c:val>
            <c:numRef>
              <c:f>Sheet5!$G$25:$G$30</c:f>
              <c:numCache>
                <c:formatCode>General</c:formatCode>
                <c:ptCount val="6"/>
                <c:pt idx="0">
                  <c:v>55.18</c:v>
                </c:pt>
                <c:pt idx="1">
                  <c:v>14.5</c:v>
                </c:pt>
                <c:pt idx="2">
                  <c:v>3.68</c:v>
                </c:pt>
                <c:pt idx="3">
                  <c:v>49</c:v>
                </c:pt>
                <c:pt idx="4">
                  <c:v>10.06</c:v>
                </c:pt>
                <c:pt idx="5">
                  <c:v>3.34</c:v>
                </c:pt>
              </c:numCache>
            </c:numRef>
          </c:val>
          <c:extLst>
            <c:ext xmlns:c16="http://schemas.microsoft.com/office/drawing/2014/chart" uri="{C3380CC4-5D6E-409C-BE32-E72D297353CC}">
              <c16:uniqueId val="{00000000-37AC-434C-A6C1-2AEAFD454834}"/>
            </c:ext>
          </c:extLst>
        </c:ser>
        <c:dLbls>
          <c:showLegendKey val="0"/>
          <c:showVal val="0"/>
          <c:showCatName val="0"/>
          <c:showSerName val="0"/>
          <c:showPercent val="0"/>
          <c:showBubbleSize val="0"/>
        </c:dLbls>
        <c:gapWidth val="182"/>
        <c:axId val="1970611759"/>
        <c:axId val="2090308479"/>
      </c:barChart>
      <c:catAx>
        <c:axId val="1970611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90308479"/>
        <c:crosses val="autoZero"/>
        <c:auto val="1"/>
        <c:lblAlgn val="ctr"/>
        <c:lblOffset val="100"/>
        <c:noMultiLvlLbl val="0"/>
      </c:catAx>
      <c:valAx>
        <c:axId val="20903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9706117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'figure EP Ex'!$D$1</c:f>
              <c:strCache>
                <c:ptCount val="1"/>
                <c:pt idx="0">
                  <c:v>EPS</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'figure EP Ex'!$C$2:$C$42</c:f>
              <c:numCache>
                <c:formatCode>General</c:formatCode>
                <c:ptCount val="41"/>
                <c:pt idx="1">
                  <c:v>5</c:v>
                </c:pt>
                <c:pt idx="2">
                  <c:v>7</c:v>
                </c:pt>
                <c:pt idx="3">
                  <c:v>2</c:v>
                </c:pt>
                <c:pt idx="4">
                  <c:v>3</c:v>
                </c:pt>
                <c:pt idx="5">
                  <c:v>1</c:v>
                </c:pt>
                <c:pt idx="6">
                  <c:v>4</c:v>
                </c:pt>
                <c:pt idx="7">
                  <c:v>5</c:v>
                </c:pt>
                <c:pt idx="8">
                  <c:v>1</c:v>
                </c:pt>
                <c:pt idx="9">
                  <c:v>0</c:v>
                </c:pt>
                <c:pt idx="10">
                  <c:v>2</c:v>
                </c:pt>
                <c:pt idx="11">
                  <c:v>2</c:v>
                </c:pt>
                <c:pt idx="12">
                  <c:v>4</c:v>
                </c:pt>
                <c:pt idx="13">
                  <c:v>1</c:v>
                </c:pt>
                <c:pt idx="14">
                  <c:v>4</c:v>
                </c:pt>
                <c:pt idx="15">
                  <c:v>6</c:v>
                </c:pt>
                <c:pt idx="16">
                  <c:v>2</c:v>
                </c:pt>
                <c:pt idx="17">
                  <c:v>0</c:v>
                </c:pt>
                <c:pt idx="18">
                  <c:v>5</c:v>
                </c:pt>
                <c:pt idx="19">
                  <c:v>5</c:v>
                </c:pt>
                <c:pt idx="20">
                  <c:v>5</c:v>
                </c:pt>
                <c:pt idx="21">
                  <c:v>7</c:v>
                </c:pt>
                <c:pt idx="22">
                  <c:v>0</c:v>
                </c:pt>
                <c:pt idx="23">
                  <c:v>0</c:v>
                </c:pt>
                <c:pt idx="24">
                  <c:v>2</c:v>
                </c:pt>
                <c:pt idx="25">
                  <c:v>14</c:v>
                </c:pt>
                <c:pt idx="26">
                  <c:v>5</c:v>
                </c:pt>
                <c:pt idx="27">
                  <c:v>1</c:v>
                </c:pt>
                <c:pt idx="28">
                  <c:v>0</c:v>
                </c:pt>
                <c:pt idx="29">
                  <c:v>3</c:v>
                </c:pt>
                <c:pt idx="30">
                  <c:v>3</c:v>
                </c:pt>
                <c:pt idx="31">
                  <c:v>3</c:v>
                </c:pt>
                <c:pt idx="32">
                  <c:v>6</c:v>
                </c:pt>
                <c:pt idx="33">
                  <c:v>12</c:v>
                </c:pt>
                <c:pt idx="34">
                  <c:v>3</c:v>
                </c:pt>
                <c:pt idx="35">
                  <c:v>6</c:v>
                </c:pt>
                <c:pt idx="36">
                  <c:v>2</c:v>
                </c:pt>
                <c:pt idx="37">
                  <c:v>2</c:v>
                </c:pt>
                <c:pt idx="38">
                  <c:v>4</c:v>
                </c:pt>
                <c:pt idx="39">
                  <c:v>8</c:v>
                </c:pt>
              </c:numCache>
            </c:numRef>
          </c:xVal>
          <c:yVal>
            <c:numRef>
              <c:f>'figure EP Ex'!$D$2:$D$42</c:f>
              <c:numCache>
                <c:formatCode>General</c:formatCode>
                <c:ptCount val="41"/>
                <c:pt idx="1">
                  <c:v>21</c:v>
                </c:pt>
                <c:pt idx="2">
                  <c:v>12</c:v>
                </c:pt>
                <c:pt idx="3">
                  <c:v>11</c:v>
                </c:pt>
                <c:pt idx="4">
                  <c:v>22</c:v>
                </c:pt>
                <c:pt idx="5">
                  <c:v>19</c:v>
                </c:pt>
                <c:pt idx="6">
                  <c:v>14</c:v>
                </c:pt>
                <c:pt idx="7">
                  <c:v>12</c:v>
                </c:pt>
                <c:pt idx="8">
                  <c:v>15</c:v>
                </c:pt>
                <c:pt idx="9">
                  <c:v>13</c:v>
                </c:pt>
                <c:pt idx="10">
                  <c:v>12</c:v>
                </c:pt>
                <c:pt idx="12">
                  <c:v>12</c:v>
                </c:pt>
                <c:pt idx="13">
                  <c:v>9</c:v>
                </c:pt>
                <c:pt idx="14">
                  <c:v>13</c:v>
                </c:pt>
                <c:pt idx="15">
                  <c:v>20</c:v>
                </c:pt>
                <c:pt idx="16">
                  <c:v>15</c:v>
                </c:pt>
                <c:pt idx="17">
                  <c:v>0</c:v>
                </c:pt>
                <c:pt idx="18">
                  <c:v>13</c:v>
                </c:pt>
                <c:pt idx="19">
                  <c:v>17</c:v>
                </c:pt>
                <c:pt idx="20">
                  <c:v>25</c:v>
                </c:pt>
                <c:pt idx="21">
                  <c:v>12</c:v>
                </c:pt>
                <c:pt idx="22">
                  <c:v>10</c:v>
                </c:pt>
                <c:pt idx="23">
                  <c:v>17</c:v>
                </c:pt>
                <c:pt idx="24">
                  <c:v>28</c:v>
                </c:pt>
                <c:pt idx="25">
                  <c:v>20</c:v>
                </c:pt>
                <c:pt idx="26">
                  <c:v>14</c:v>
                </c:pt>
                <c:pt idx="27">
                  <c:v>10</c:v>
                </c:pt>
                <c:pt idx="28">
                  <c:v>12</c:v>
                </c:pt>
                <c:pt idx="29">
                  <c:v>8</c:v>
                </c:pt>
                <c:pt idx="30">
                  <c:v>12</c:v>
                </c:pt>
                <c:pt idx="31">
                  <c:v>15</c:v>
                </c:pt>
                <c:pt idx="32">
                  <c:v>12</c:v>
                </c:pt>
                <c:pt idx="33">
                  <c:v>21</c:v>
                </c:pt>
                <c:pt idx="34">
                  <c:v>14</c:v>
                </c:pt>
                <c:pt idx="35">
                  <c:v>12</c:v>
                </c:pt>
                <c:pt idx="36">
                  <c:v>17</c:v>
                </c:pt>
                <c:pt idx="37">
                  <c:v>10</c:v>
                </c:pt>
                <c:pt idx="38">
                  <c:v>18</c:v>
                </c:pt>
                <c:pt idx="39">
                  <c:v>14</c:v>
                </c:pt>
              </c:numCache>
            </c:numRef>
          </c:yVal>
          <c:smooth val="0"/>
          <c:extLst>
            <c:ext xmlns:c16="http://schemas.microsoft.com/office/drawing/2014/chart" uri="{C3380CC4-5D6E-409C-BE32-E72D297353CC}">
              <c16:uniqueId val="{00000001-2D26-4EE8-B5CD-3E9341A263D3}"/>
            </c:ext>
          </c:extLst>
        </c:ser>
        <c:dLbls>
          <c:showLegendKey val="0"/>
          <c:showVal val="0"/>
          <c:showCatName val="0"/>
          <c:showSerName val="0"/>
          <c:showPercent val="0"/>
          <c:showBubbleSize val="0"/>
        </c:dLbls>
        <c:axId val="1403678608"/>
        <c:axId val="1395907536"/>
      </c:scatterChart>
      <c:valAx>
        <c:axId val="14036786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395907536"/>
        <c:crosses val="autoZero"/>
        <c:crossBetween val="midCat"/>
      </c:valAx>
      <c:valAx>
        <c:axId val="139590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403678608"/>
        <c:crosses val="autoZero"/>
        <c:crossBetween val="midCat"/>
      </c:valAx>
      <c:spPr>
        <a:solidFill>
          <a:schemeClr val="bg1"/>
        </a:solidFill>
        <a:ln>
          <a:solidFill>
            <a:srgbClr val="FFC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4706911636046"/>
          <c:y val="0.17036148259245373"/>
          <c:w val="0.78723359580052499"/>
          <c:h val="0.69344193086975237"/>
        </c:manualLayout>
      </c:layout>
      <c:scatterChart>
        <c:scatterStyle val="lineMarker"/>
        <c:varyColors val="0"/>
        <c:ser>
          <c:idx val="0"/>
          <c:order val="0"/>
          <c:tx>
            <c:strRef>
              <c:f>Sheet7!$B$1</c:f>
              <c:strCache>
                <c:ptCount val="1"/>
                <c:pt idx="0">
                  <c:v>General Health</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Sheet7!$A$2:$A$42</c:f>
              <c:numCache>
                <c:formatCode>General</c:formatCode>
                <c:ptCount val="41"/>
                <c:pt idx="2">
                  <c:v>5</c:v>
                </c:pt>
                <c:pt idx="3">
                  <c:v>7</c:v>
                </c:pt>
                <c:pt idx="4">
                  <c:v>2</c:v>
                </c:pt>
                <c:pt idx="5">
                  <c:v>3</c:v>
                </c:pt>
                <c:pt idx="6">
                  <c:v>1</c:v>
                </c:pt>
                <c:pt idx="7">
                  <c:v>4</c:v>
                </c:pt>
                <c:pt idx="8">
                  <c:v>5</c:v>
                </c:pt>
                <c:pt idx="9">
                  <c:v>1</c:v>
                </c:pt>
                <c:pt idx="10">
                  <c:v>0</c:v>
                </c:pt>
                <c:pt idx="11">
                  <c:v>2</c:v>
                </c:pt>
                <c:pt idx="12">
                  <c:v>2</c:v>
                </c:pt>
                <c:pt idx="13">
                  <c:v>4</c:v>
                </c:pt>
                <c:pt idx="14">
                  <c:v>1</c:v>
                </c:pt>
                <c:pt idx="15">
                  <c:v>4</c:v>
                </c:pt>
                <c:pt idx="16">
                  <c:v>6</c:v>
                </c:pt>
                <c:pt idx="17">
                  <c:v>2</c:v>
                </c:pt>
                <c:pt idx="18">
                  <c:v>0</c:v>
                </c:pt>
                <c:pt idx="19">
                  <c:v>5</c:v>
                </c:pt>
                <c:pt idx="20">
                  <c:v>5</c:v>
                </c:pt>
                <c:pt idx="21">
                  <c:v>5</c:v>
                </c:pt>
                <c:pt idx="22">
                  <c:v>7</c:v>
                </c:pt>
                <c:pt idx="23">
                  <c:v>0</c:v>
                </c:pt>
                <c:pt idx="24">
                  <c:v>0</c:v>
                </c:pt>
                <c:pt idx="25">
                  <c:v>2</c:v>
                </c:pt>
                <c:pt idx="26">
                  <c:v>14</c:v>
                </c:pt>
                <c:pt idx="27">
                  <c:v>5</c:v>
                </c:pt>
                <c:pt idx="28">
                  <c:v>1</c:v>
                </c:pt>
                <c:pt idx="29">
                  <c:v>0</c:v>
                </c:pt>
                <c:pt idx="30">
                  <c:v>3</c:v>
                </c:pt>
                <c:pt idx="31">
                  <c:v>3</c:v>
                </c:pt>
                <c:pt idx="32">
                  <c:v>3</c:v>
                </c:pt>
                <c:pt idx="33">
                  <c:v>6</c:v>
                </c:pt>
                <c:pt idx="34">
                  <c:v>12</c:v>
                </c:pt>
                <c:pt idx="35">
                  <c:v>3</c:v>
                </c:pt>
                <c:pt idx="36">
                  <c:v>6</c:v>
                </c:pt>
                <c:pt idx="37">
                  <c:v>2</c:v>
                </c:pt>
                <c:pt idx="38">
                  <c:v>2</c:v>
                </c:pt>
                <c:pt idx="39">
                  <c:v>4</c:v>
                </c:pt>
                <c:pt idx="40">
                  <c:v>8</c:v>
                </c:pt>
              </c:numCache>
            </c:numRef>
          </c:xVal>
          <c:yVal>
            <c:numRef>
              <c:f>Sheet7!$B$2:$B$42</c:f>
              <c:numCache>
                <c:formatCode>General</c:formatCode>
                <c:ptCount val="41"/>
                <c:pt idx="2">
                  <c:v>60</c:v>
                </c:pt>
                <c:pt idx="3">
                  <c:v>35</c:v>
                </c:pt>
                <c:pt idx="4">
                  <c:v>45</c:v>
                </c:pt>
                <c:pt idx="5">
                  <c:v>60</c:v>
                </c:pt>
                <c:pt idx="6">
                  <c:v>85</c:v>
                </c:pt>
                <c:pt idx="7">
                  <c:v>65</c:v>
                </c:pt>
                <c:pt idx="8">
                  <c:v>25</c:v>
                </c:pt>
                <c:pt idx="9">
                  <c:v>75</c:v>
                </c:pt>
                <c:pt idx="10">
                  <c:v>85</c:v>
                </c:pt>
                <c:pt idx="11">
                  <c:v>65</c:v>
                </c:pt>
                <c:pt idx="12">
                  <c:v>60</c:v>
                </c:pt>
                <c:pt idx="13">
                  <c:v>65</c:v>
                </c:pt>
                <c:pt idx="14">
                  <c:v>65</c:v>
                </c:pt>
                <c:pt idx="15">
                  <c:v>15</c:v>
                </c:pt>
                <c:pt idx="16">
                  <c:v>65</c:v>
                </c:pt>
                <c:pt idx="17">
                  <c:v>95</c:v>
                </c:pt>
                <c:pt idx="18">
                  <c:v>0</c:v>
                </c:pt>
                <c:pt idx="19">
                  <c:v>35</c:v>
                </c:pt>
                <c:pt idx="20">
                  <c:v>60</c:v>
                </c:pt>
                <c:pt idx="21">
                  <c:v>0</c:v>
                </c:pt>
                <c:pt idx="22">
                  <c:v>45</c:v>
                </c:pt>
                <c:pt idx="23">
                  <c:v>30</c:v>
                </c:pt>
                <c:pt idx="24">
                  <c:v>65</c:v>
                </c:pt>
                <c:pt idx="25">
                  <c:v>65</c:v>
                </c:pt>
                <c:pt idx="26">
                  <c:v>5</c:v>
                </c:pt>
                <c:pt idx="27">
                  <c:v>75</c:v>
                </c:pt>
                <c:pt idx="28">
                  <c:v>45</c:v>
                </c:pt>
                <c:pt idx="29">
                  <c:v>85</c:v>
                </c:pt>
                <c:pt idx="30">
                  <c:v>40</c:v>
                </c:pt>
                <c:pt idx="31">
                  <c:v>70</c:v>
                </c:pt>
                <c:pt idx="32">
                  <c:v>30</c:v>
                </c:pt>
                <c:pt idx="33">
                  <c:v>50</c:v>
                </c:pt>
                <c:pt idx="34">
                  <c:v>10</c:v>
                </c:pt>
                <c:pt idx="35">
                  <c:v>60</c:v>
                </c:pt>
                <c:pt idx="36">
                  <c:v>70</c:v>
                </c:pt>
                <c:pt idx="37">
                  <c:v>20</c:v>
                </c:pt>
                <c:pt idx="38">
                  <c:v>50</c:v>
                </c:pt>
                <c:pt idx="39">
                  <c:v>85</c:v>
                </c:pt>
                <c:pt idx="40">
                  <c:v>50</c:v>
                </c:pt>
              </c:numCache>
            </c:numRef>
          </c:yVal>
          <c:smooth val="0"/>
          <c:extLst>
            <c:ext xmlns:c16="http://schemas.microsoft.com/office/drawing/2014/chart" uri="{C3380CC4-5D6E-409C-BE32-E72D297353CC}">
              <c16:uniqueId val="{00000001-4E27-4C1E-93F3-61D0E839C724}"/>
            </c:ext>
          </c:extLst>
        </c:ser>
        <c:dLbls>
          <c:showLegendKey val="0"/>
          <c:showVal val="0"/>
          <c:showCatName val="0"/>
          <c:showSerName val="0"/>
          <c:showPercent val="0"/>
          <c:showBubbleSize val="0"/>
        </c:dLbls>
        <c:axId val="36513199"/>
        <c:axId val="2090307231"/>
      </c:scatterChart>
      <c:valAx>
        <c:axId val="365131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90307231"/>
        <c:crosses val="autoZero"/>
        <c:crossBetween val="midCat"/>
      </c:valAx>
      <c:valAx>
        <c:axId val="2090307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513199"/>
        <c:crosses val="autoZero"/>
        <c:crossBetween val="midCat"/>
        <c:majorUnit val="15"/>
      </c:valAx>
      <c:spPr>
        <a:solidFill>
          <a:sysClr val="window" lastClr="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8C82F-62DB-42C1-A5F5-A7E4C78965A4}"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E331C-6A02-4B2D-BC6A-14810EA483F6}" type="slidenum">
              <a:rPr lang="en-US" smtClean="0"/>
              <a:t>‹#›</a:t>
            </a:fld>
            <a:endParaRPr lang="en-US"/>
          </a:p>
        </p:txBody>
      </p:sp>
    </p:spTree>
    <p:extLst>
      <p:ext uri="{BB962C8B-B14F-4D97-AF65-F5344CB8AC3E}">
        <p14:creationId xmlns:p14="http://schemas.microsoft.com/office/powerpoint/2010/main" val="127518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hormone effects memory &amp; involved in stress? Cortisol</a:t>
            </a:r>
          </a:p>
        </p:txBody>
      </p:sp>
      <p:sp>
        <p:nvSpPr>
          <p:cNvPr id="4" name="Slide Number Placeholder 3"/>
          <p:cNvSpPr>
            <a:spLocks noGrp="1"/>
          </p:cNvSpPr>
          <p:nvPr>
            <p:ph type="sldNum" sz="quarter" idx="5"/>
          </p:nvPr>
        </p:nvSpPr>
        <p:spPr/>
        <p:txBody>
          <a:bodyPr/>
          <a:lstStyle/>
          <a:p>
            <a:fld id="{2CDE331C-6A02-4B2D-BC6A-14810EA483F6}" type="slidenum">
              <a:rPr lang="en-US" smtClean="0"/>
              <a:t>3</a:t>
            </a:fld>
            <a:endParaRPr lang="en-US"/>
          </a:p>
        </p:txBody>
      </p:sp>
    </p:spTree>
    <p:extLst>
      <p:ext uri="{BB962C8B-B14F-4D97-AF65-F5344CB8AC3E}">
        <p14:creationId xmlns:p14="http://schemas.microsoft.com/office/powerpoint/2010/main" val="282647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sample size</a:t>
            </a:r>
          </a:p>
        </p:txBody>
      </p:sp>
      <p:sp>
        <p:nvSpPr>
          <p:cNvPr id="4" name="Slide Number Placeholder 3"/>
          <p:cNvSpPr>
            <a:spLocks noGrp="1"/>
          </p:cNvSpPr>
          <p:nvPr>
            <p:ph type="sldNum" sz="quarter" idx="5"/>
          </p:nvPr>
        </p:nvSpPr>
        <p:spPr/>
        <p:txBody>
          <a:bodyPr/>
          <a:lstStyle/>
          <a:p>
            <a:fld id="{2CDE331C-6A02-4B2D-BC6A-14810EA483F6}" type="slidenum">
              <a:rPr lang="en-US" smtClean="0"/>
              <a:t>7</a:t>
            </a:fld>
            <a:endParaRPr lang="en-US"/>
          </a:p>
        </p:txBody>
      </p:sp>
    </p:spTree>
    <p:extLst>
      <p:ext uri="{BB962C8B-B14F-4D97-AF65-F5344CB8AC3E}">
        <p14:creationId xmlns:p14="http://schemas.microsoft.com/office/powerpoint/2010/main" val="267942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 10 is average so you experience a little more daytime sleepiness than average </a:t>
            </a:r>
            <a:r>
              <a:rPr lang="en-US" sz="1200" dirty="0">
                <a:solidFill>
                  <a:srgbClr val="333333"/>
                </a:solidFill>
                <a:effectLst/>
                <a:latin typeface="Helvetica" panose="020B0604020202020204" pitchFamily="34" charset="0"/>
                <a:ea typeface="Times New Roman" panose="02020603050405020304" pitchFamily="18" charset="0"/>
              </a:rPr>
              <a:t>These 36 items, presented here, are identical to the MOS SF-36 described in Ware and </a:t>
            </a:r>
            <a:r>
              <a:rPr lang="en-US" sz="1200" dirty="0" err="1">
                <a:solidFill>
                  <a:srgbClr val="333333"/>
                </a:solidFill>
                <a:effectLst/>
                <a:latin typeface="Helvetica" panose="020B0604020202020204" pitchFamily="34" charset="0"/>
                <a:ea typeface="Times New Roman" panose="02020603050405020304" pitchFamily="18" charset="0"/>
              </a:rPr>
              <a:t>Sherbourne</a:t>
            </a:r>
            <a:r>
              <a:rPr lang="en-US" sz="1200" dirty="0">
                <a:solidFill>
                  <a:srgbClr val="333333"/>
                </a:solidFill>
                <a:effectLst/>
                <a:latin typeface="Helvetica" panose="020B0604020202020204" pitchFamily="34" charset="0"/>
                <a:ea typeface="Times New Roman" panose="02020603050405020304" pitchFamily="18" charset="0"/>
              </a:rPr>
              <a:t> (1992). </a:t>
            </a:r>
            <a:endParaRPr lang="en-US" dirty="0"/>
          </a:p>
        </p:txBody>
      </p:sp>
      <p:sp>
        <p:nvSpPr>
          <p:cNvPr id="4" name="Slide Number Placeholder 3"/>
          <p:cNvSpPr>
            <a:spLocks noGrp="1"/>
          </p:cNvSpPr>
          <p:nvPr>
            <p:ph type="sldNum" sz="quarter" idx="5"/>
          </p:nvPr>
        </p:nvSpPr>
        <p:spPr/>
        <p:txBody>
          <a:bodyPr/>
          <a:lstStyle/>
          <a:p>
            <a:fld id="{2CDE331C-6A02-4B2D-BC6A-14810EA483F6}" type="slidenum">
              <a:rPr lang="en-US" smtClean="0"/>
              <a:t>15</a:t>
            </a:fld>
            <a:endParaRPr lang="en-US"/>
          </a:p>
        </p:txBody>
      </p:sp>
    </p:spTree>
    <p:extLst>
      <p:ext uri="{BB962C8B-B14F-4D97-AF65-F5344CB8AC3E}">
        <p14:creationId xmlns:p14="http://schemas.microsoft.com/office/powerpoint/2010/main" val="161393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3hrs  PSB=10.5    GH =49   GSD= 3.08 Epworth 14    Resilience =55</a:t>
            </a:r>
          </a:p>
        </p:txBody>
      </p:sp>
      <p:sp>
        <p:nvSpPr>
          <p:cNvPr id="4" name="Slide Number Placeholder 3"/>
          <p:cNvSpPr>
            <a:spLocks noGrp="1"/>
          </p:cNvSpPr>
          <p:nvPr>
            <p:ph type="sldNum" sz="quarter" idx="5"/>
          </p:nvPr>
        </p:nvSpPr>
        <p:spPr/>
        <p:txBody>
          <a:bodyPr/>
          <a:lstStyle/>
          <a:p>
            <a:fld id="{2CDE331C-6A02-4B2D-BC6A-14810EA483F6}" type="slidenum">
              <a:rPr lang="en-US" smtClean="0"/>
              <a:t>17</a:t>
            </a:fld>
            <a:endParaRPr lang="en-US"/>
          </a:p>
        </p:txBody>
      </p:sp>
    </p:spTree>
    <p:extLst>
      <p:ext uri="{BB962C8B-B14F-4D97-AF65-F5344CB8AC3E}">
        <p14:creationId xmlns:p14="http://schemas.microsoft.com/office/powerpoint/2010/main" val="415648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E331C-6A02-4B2D-BC6A-14810EA483F6}" type="slidenum">
              <a:rPr lang="en-US" smtClean="0"/>
              <a:t>27</a:t>
            </a:fld>
            <a:endParaRPr lang="en-US"/>
          </a:p>
        </p:txBody>
      </p:sp>
    </p:spTree>
    <p:extLst>
      <p:ext uri="{BB962C8B-B14F-4D97-AF65-F5344CB8AC3E}">
        <p14:creationId xmlns:p14="http://schemas.microsoft.com/office/powerpoint/2010/main" val="277725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B656C-DFDB-4FFB-8803-6878BB3FB5A9}" type="datetimeFigureOut">
              <a:rPr lang="en-US" smtClean="0"/>
              <a:t>8/19/2021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C364F6F-2B12-45E1-9BCC-64F8F4D4E0E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706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B656C-DFDB-4FFB-8803-6878BB3FB5A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4F6F-2B12-45E1-9BCC-64F8F4D4E0E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998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B656C-DFDB-4FFB-8803-6878BB3FB5A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4F6F-2B12-45E1-9BCC-64F8F4D4E0E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10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B656C-DFDB-4FFB-8803-6878BB3FB5A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4F6F-2B12-45E1-9BCC-64F8F4D4E0E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352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B656C-DFDB-4FFB-8803-6878BB3FB5A9}"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4F6F-2B12-45E1-9BCC-64F8F4D4E0E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005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B656C-DFDB-4FFB-8803-6878BB3FB5A9}"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64F6F-2B12-45E1-9BCC-64F8F4D4E0E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78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B656C-DFDB-4FFB-8803-6878BB3FB5A9}"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64F6F-2B12-45E1-9BCC-64F8F4D4E0E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76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B656C-DFDB-4FFB-8803-6878BB3FB5A9}"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64F6F-2B12-45E1-9BCC-64F8F4D4E0E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89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B656C-DFDB-4FFB-8803-6878BB3FB5A9}"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64F6F-2B12-45E1-9BCC-64F8F4D4E0E2}" type="slidenum">
              <a:rPr lang="en-US" smtClean="0"/>
              <a:t>‹#›</a:t>
            </a:fld>
            <a:endParaRPr lang="en-US"/>
          </a:p>
        </p:txBody>
      </p:sp>
    </p:spTree>
    <p:extLst>
      <p:ext uri="{BB962C8B-B14F-4D97-AF65-F5344CB8AC3E}">
        <p14:creationId xmlns:p14="http://schemas.microsoft.com/office/powerpoint/2010/main" val="153519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B656C-DFDB-4FFB-8803-6878BB3FB5A9}"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64F6F-2B12-45E1-9BCC-64F8F4D4E0E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792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D1B656C-DFDB-4FFB-8803-6878BB3FB5A9}" type="datetimeFigureOut">
              <a:rPr lang="en-US" smtClean="0"/>
              <a:t>8/19/2021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C364F6F-2B12-45E1-9BCC-64F8F4D4E0E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274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D1B656C-DFDB-4FFB-8803-6878BB3FB5A9}" type="datetimeFigureOut">
              <a:rPr lang="en-US" smtClean="0"/>
              <a:t>8/19/2021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C364F6F-2B12-45E1-9BCC-64F8F4D4E0E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9283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omospacientes.com/noticias/avances/los-programas-de-ejercicio-previenen-las-lesiones-por-caidas-en-los-mayores/"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nio.com/sport/athletics/foot-race-marathon-runner-race-competition-athlete-sport-fitnes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5E69-E628-43B4-A570-78DFADF403C5}"/>
              </a:ext>
            </a:extLst>
          </p:cNvPr>
          <p:cNvSpPr>
            <a:spLocks noGrp="1"/>
          </p:cNvSpPr>
          <p:nvPr>
            <p:ph type="ctrTitle"/>
          </p:nvPr>
        </p:nvSpPr>
        <p:spPr/>
        <p:txBody>
          <a:bodyPr/>
          <a:lstStyle/>
          <a:p>
            <a:r>
              <a:rPr lang="en-US" dirty="0"/>
              <a:t>Research at the CWP</a:t>
            </a:r>
          </a:p>
        </p:txBody>
      </p:sp>
      <p:sp>
        <p:nvSpPr>
          <p:cNvPr id="3" name="Subtitle 2">
            <a:extLst>
              <a:ext uri="{FF2B5EF4-FFF2-40B4-BE49-F238E27FC236}">
                <a16:creationId xmlns:a16="http://schemas.microsoft.com/office/drawing/2014/main" id="{8B702E33-4037-44CA-A6AD-8243312AD3D8}"/>
              </a:ext>
            </a:extLst>
          </p:cNvPr>
          <p:cNvSpPr>
            <a:spLocks noGrp="1"/>
          </p:cNvSpPr>
          <p:nvPr>
            <p:ph type="subTitle" idx="1"/>
          </p:nvPr>
        </p:nvSpPr>
        <p:spPr/>
        <p:txBody>
          <a:bodyPr/>
          <a:lstStyle/>
          <a:p>
            <a:r>
              <a:rPr lang="en-US" dirty="0"/>
              <a:t>Kim Roberts &amp; Linda </a:t>
            </a:r>
            <a:r>
              <a:rPr lang="en-US" dirty="0" err="1"/>
              <a:t>Paumer</a:t>
            </a:r>
            <a:endParaRPr lang="en-US" dirty="0"/>
          </a:p>
        </p:txBody>
      </p:sp>
    </p:spTree>
    <p:extLst>
      <p:ext uri="{BB962C8B-B14F-4D97-AF65-F5344CB8AC3E}">
        <p14:creationId xmlns:p14="http://schemas.microsoft.com/office/powerpoint/2010/main" val="398189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54930-BF0C-4E5B-B382-177FA474D595}"/>
              </a:ext>
            </a:extLst>
          </p:cNvPr>
          <p:cNvSpPr>
            <a:spLocks noGrp="1"/>
          </p:cNvSpPr>
          <p:nvPr>
            <p:ph type="title"/>
          </p:nvPr>
        </p:nvSpPr>
        <p:spPr/>
        <p:txBody>
          <a:bodyPr/>
          <a:lstStyle/>
          <a:p>
            <a:r>
              <a:rPr lang="en-US" dirty="0"/>
              <a:t>Elderly improved on Memory tests if they exercised socially  vs.  Alone</a:t>
            </a:r>
          </a:p>
        </p:txBody>
      </p:sp>
      <p:graphicFrame>
        <p:nvGraphicFramePr>
          <p:cNvPr id="7" name="Content Placeholder 6">
            <a:extLst>
              <a:ext uri="{FF2B5EF4-FFF2-40B4-BE49-F238E27FC236}">
                <a16:creationId xmlns:a16="http://schemas.microsoft.com/office/drawing/2014/main" id="{1A936A77-0C62-492C-A152-49B1756008ED}"/>
              </a:ext>
            </a:extLst>
          </p:cNvPr>
          <p:cNvGraphicFramePr>
            <a:graphicFrameLocks noGrp="1"/>
          </p:cNvGraphicFramePr>
          <p:nvPr>
            <p:ph idx="1"/>
            <p:extLst/>
          </p:nvPr>
        </p:nvGraphicFramePr>
        <p:xfrm>
          <a:off x="1103313" y="2052638"/>
          <a:ext cx="8730004" cy="4000843"/>
        </p:xfrm>
        <a:graphic>
          <a:graphicData uri="http://schemas.openxmlformats.org/drawingml/2006/chart">
            <c:chart xmlns:c="http://schemas.openxmlformats.org/drawingml/2006/chart" xmlns:r="http://schemas.openxmlformats.org/officeDocument/2006/relationships" r:id="rId2"/>
          </a:graphicData>
        </a:graphic>
      </p:graphicFrame>
      <p:sp>
        <p:nvSpPr>
          <p:cNvPr id="8" name="Star: 5 Points 7">
            <a:extLst>
              <a:ext uri="{FF2B5EF4-FFF2-40B4-BE49-F238E27FC236}">
                <a16:creationId xmlns:a16="http://schemas.microsoft.com/office/drawing/2014/main" id="{8F646929-530B-47C7-AF7E-7A4C89A086E1}"/>
              </a:ext>
            </a:extLst>
          </p:cNvPr>
          <p:cNvSpPr/>
          <p:nvPr/>
        </p:nvSpPr>
        <p:spPr>
          <a:xfrm>
            <a:off x="7136296" y="3140765"/>
            <a:ext cx="417443" cy="2882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62C703B5-6D38-4E00-8BEA-DF8964E4A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1" y="-226111"/>
            <a:ext cx="8546031" cy="1663492"/>
          </a:xfrm>
          <a:prstGeom prst="rect">
            <a:avLst/>
          </a:prstGeom>
        </p:spPr>
      </p:pic>
    </p:spTree>
    <p:extLst>
      <p:ext uri="{BB962C8B-B14F-4D97-AF65-F5344CB8AC3E}">
        <p14:creationId xmlns:p14="http://schemas.microsoft.com/office/powerpoint/2010/main" val="100690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C8ED-4316-4845-8A4F-71DF4F539AEC}"/>
              </a:ext>
            </a:extLst>
          </p:cNvPr>
          <p:cNvSpPr>
            <a:spLocks noGrp="1"/>
          </p:cNvSpPr>
          <p:nvPr>
            <p:ph type="ctrTitle"/>
          </p:nvPr>
        </p:nvSpPr>
        <p:spPr/>
        <p:txBody>
          <a:bodyPr/>
          <a:lstStyle/>
          <a:p>
            <a:r>
              <a:rPr lang="en-US" dirty="0"/>
              <a:t>Results Sleep</a:t>
            </a:r>
          </a:p>
        </p:txBody>
      </p:sp>
      <p:sp>
        <p:nvSpPr>
          <p:cNvPr id="3" name="Subtitle 2">
            <a:extLst>
              <a:ext uri="{FF2B5EF4-FFF2-40B4-BE49-F238E27FC236}">
                <a16:creationId xmlns:a16="http://schemas.microsoft.com/office/drawing/2014/main" id="{B4A3B67D-73A0-4B26-96A3-7016C097E405}"/>
              </a:ext>
            </a:extLst>
          </p:cNvPr>
          <p:cNvSpPr>
            <a:spLocks noGrp="1"/>
          </p:cNvSpPr>
          <p:nvPr>
            <p:ph type="subTitle" idx="1"/>
          </p:nvPr>
        </p:nvSpPr>
        <p:spPr/>
        <p:txBody>
          <a:bodyPr/>
          <a:lstStyle/>
          <a:p>
            <a:r>
              <a:rPr lang="en-US" dirty="0"/>
              <a:t>During the Pandemic  2020-2021</a:t>
            </a:r>
          </a:p>
        </p:txBody>
      </p:sp>
      <p:pic>
        <p:nvPicPr>
          <p:cNvPr id="4" name="Picture 5" descr="C:\Users\Kim\AppData\Local\Microsoft\Windows\Temporary Internet Files\Content.IE5\PM95BX73\2013-3-5-Sleep[1].jpg">
            <a:extLst>
              <a:ext uri="{FF2B5EF4-FFF2-40B4-BE49-F238E27FC236}">
                <a16:creationId xmlns:a16="http://schemas.microsoft.com/office/drawing/2014/main" id="{D76F4B32-9A7B-4CB3-BF0A-1643AF9FD909}"/>
              </a:ext>
            </a:extLst>
          </p:cNvPr>
          <p:cNvPicPr>
            <a:picLocks noChangeAspect="1" noChangeArrowheads="1"/>
          </p:cNvPicPr>
          <p:nvPr/>
        </p:nvPicPr>
        <p:blipFill>
          <a:blip r:embed="rId2" cstate="print"/>
          <a:srcRect/>
          <a:stretch>
            <a:fillRect/>
          </a:stretch>
        </p:blipFill>
        <p:spPr bwMode="auto">
          <a:xfrm>
            <a:off x="8243668" y="391160"/>
            <a:ext cx="2647853" cy="1858266"/>
          </a:xfrm>
          <a:prstGeom prst="rect">
            <a:avLst/>
          </a:prstGeom>
          <a:noFill/>
          <a:ln w="9525">
            <a:noFill/>
            <a:miter lim="800000"/>
            <a:headEnd/>
            <a:tailEnd/>
          </a:ln>
        </p:spPr>
      </p:pic>
    </p:spTree>
    <p:extLst>
      <p:ext uri="{BB962C8B-B14F-4D97-AF65-F5344CB8AC3E}">
        <p14:creationId xmlns:p14="http://schemas.microsoft.com/office/powerpoint/2010/main" val="354129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3F5B-156E-4001-947A-85C6159B6512}"/>
              </a:ext>
            </a:extLst>
          </p:cNvPr>
          <p:cNvSpPr>
            <a:spLocks noGrp="1"/>
          </p:cNvSpPr>
          <p:nvPr>
            <p:ph type="title"/>
          </p:nvPr>
        </p:nvSpPr>
        <p:spPr/>
        <p:txBody>
          <a:bodyPr/>
          <a:lstStyle/>
          <a:p>
            <a:r>
              <a:rPr lang="en-US" dirty="0"/>
              <a:t>Thank you for participating in our study!</a:t>
            </a:r>
          </a:p>
        </p:txBody>
      </p:sp>
      <p:sp>
        <p:nvSpPr>
          <p:cNvPr id="3" name="Content Placeholder 2">
            <a:extLst>
              <a:ext uri="{FF2B5EF4-FFF2-40B4-BE49-F238E27FC236}">
                <a16:creationId xmlns:a16="http://schemas.microsoft.com/office/drawing/2014/main" id="{D2AD56FD-D714-4458-B206-B5A3E538E476}"/>
              </a:ext>
            </a:extLst>
          </p:cNvPr>
          <p:cNvSpPr>
            <a:spLocks noGrp="1"/>
          </p:cNvSpPr>
          <p:nvPr>
            <p:ph idx="1"/>
          </p:nvPr>
        </p:nvSpPr>
        <p:spPr>
          <a:xfrm>
            <a:off x="331077" y="2015733"/>
            <a:ext cx="10723778" cy="3328778"/>
          </a:xfrm>
        </p:spPr>
        <p:txBody>
          <a:bodyPr>
            <a:noAutofit/>
          </a:bodyPr>
          <a:lstStyle/>
          <a:p>
            <a:r>
              <a:rPr lang="en-US" sz="2400" dirty="0"/>
              <a:t>Sleep is important at </a:t>
            </a:r>
            <a:r>
              <a:rPr lang="en-US" sz="2400" i="1" dirty="0"/>
              <a:t>any age but deep sleep decreases as we age</a:t>
            </a:r>
            <a:r>
              <a:rPr lang="en-US" sz="2400" dirty="0"/>
              <a:t>!</a:t>
            </a:r>
          </a:p>
          <a:p>
            <a:r>
              <a:rPr lang="en-US" sz="2400" b="1" dirty="0"/>
              <a:t>Good sleep habits discussed include</a:t>
            </a:r>
          </a:p>
          <a:p>
            <a:pPr lvl="1"/>
            <a:r>
              <a:rPr lang="en-US" sz="2400" dirty="0">
                <a:solidFill>
                  <a:srgbClr val="7030A0"/>
                </a:solidFill>
              </a:rPr>
              <a:t>Going to bed at the same time every night</a:t>
            </a:r>
          </a:p>
          <a:p>
            <a:pPr lvl="1"/>
            <a:r>
              <a:rPr lang="en-US" sz="2400" dirty="0"/>
              <a:t>Reduce light (computer or cell phone)</a:t>
            </a:r>
          </a:p>
          <a:p>
            <a:pPr lvl="1"/>
            <a:r>
              <a:rPr lang="en-US" sz="2400" dirty="0"/>
              <a:t>Relax before sleeping (exercise earlier in the day </a:t>
            </a:r>
            <a:r>
              <a:rPr lang="en-US" sz="2400" i="1" u="sng" dirty="0"/>
              <a:t>no caffeine after 3pm</a:t>
            </a:r>
            <a:r>
              <a:rPr lang="en-US" sz="2400" dirty="0"/>
              <a:t>)</a:t>
            </a:r>
          </a:p>
          <a:p>
            <a:pPr lvl="1"/>
            <a:r>
              <a:rPr lang="en-US" sz="2400" b="1" dirty="0">
                <a:solidFill>
                  <a:srgbClr val="0070C0"/>
                </a:solidFill>
              </a:rPr>
              <a:t>Exercise &amp; Get vitamin D &amp; Fresh air!</a:t>
            </a:r>
          </a:p>
        </p:txBody>
      </p:sp>
      <p:pic>
        <p:nvPicPr>
          <p:cNvPr id="5" name="Picture 4">
            <a:extLst>
              <a:ext uri="{FF2B5EF4-FFF2-40B4-BE49-F238E27FC236}">
                <a16:creationId xmlns:a16="http://schemas.microsoft.com/office/drawing/2014/main" id="{4E238BBC-A405-4EA1-BF73-439EFBF2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804" y="2491772"/>
            <a:ext cx="2867025" cy="1590675"/>
          </a:xfrm>
          <a:prstGeom prst="rect">
            <a:avLst/>
          </a:prstGeom>
        </p:spPr>
      </p:pic>
    </p:spTree>
    <p:extLst>
      <p:ext uri="{BB962C8B-B14F-4D97-AF65-F5344CB8AC3E}">
        <p14:creationId xmlns:p14="http://schemas.microsoft.com/office/powerpoint/2010/main" val="27590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504"/>
          <p:cNvPicPr>
            <a:picLocks noChangeAspect="1" noChangeArrowheads="1"/>
          </p:cNvPicPr>
          <p:nvPr/>
        </p:nvPicPr>
        <p:blipFill>
          <a:blip r:embed="rId2" cstate="print"/>
          <a:srcRect/>
          <a:stretch>
            <a:fillRect/>
          </a:stretch>
        </p:blipFill>
        <p:spPr bwMode="auto">
          <a:xfrm>
            <a:off x="1149927" y="65089"/>
            <a:ext cx="9384723" cy="6766739"/>
          </a:xfrm>
          <a:prstGeom prst="rect">
            <a:avLst/>
          </a:prstGeom>
          <a:noFill/>
          <a:ln w="9525">
            <a:noFill/>
            <a:miter lim="800000"/>
            <a:headEnd/>
            <a:tailEnd/>
          </a:ln>
        </p:spPr>
      </p:pic>
      <p:sp>
        <p:nvSpPr>
          <p:cNvPr id="27651" name="Text Box 3"/>
          <p:cNvSpPr txBox="1">
            <a:spLocks noChangeArrowheads="1"/>
          </p:cNvSpPr>
          <p:nvPr/>
        </p:nvSpPr>
        <p:spPr bwMode="auto">
          <a:xfrm>
            <a:off x="1549400" y="6567488"/>
            <a:ext cx="9144000" cy="29051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1300" b="1">
                <a:solidFill>
                  <a:srgbClr val="E5E5FF"/>
                </a:solidFill>
                <a:latin typeface="Arial" charset="0"/>
                <a:ea typeface="ＭＳ Ｐゴシック" pitchFamily="34" charset="-128"/>
              </a:rPr>
              <a:t>Figure 5.4  Changes in sleep patterns over the life span</a:t>
            </a:r>
            <a:endParaRPr lang="en-US" altLang="en-US" sz="2400">
              <a:solidFill>
                <a:srgbClr val="FFFFFF"/>
              </a:solidFill>
              <a:latin typeface="Arial" charset="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503a"/>
          <p:cNvPicPr>
            <a:picLocks noChangeAspect="1" noChangeArrowheads="1"/>
          </p:cNvPicPr>
          <p:nvPr/>
        </p:nvPicPr>
        <p:blipFill>
          <a:blip r:embed="rId2" cstate="print"/>
          <a:srcRect/>
          <a:stretch>
            <a:fillRect/>
          </a:stretch>
        </p:blipFill>
        <p:spPr bwMode="auto">
          <a:xfrm>
            <a:off x="762000" y="-59752"/>
            <a:ext cx="10972800" cy="7105734"/>
          </a:xfrm>
          <a:prstGeom prst="rect">
            <a:avLst/>
          </a:prstGeom>
          <a:noFill/>
          <a:ln w="9525">
            <a:noFill/>
            <a:miter lim="800000"/>
            <a:headEnd/>
            <a:tailEnd/>
          </a:ln>
        </p:spPr>
      </p:pic>
      <p:sp>
        <p:nvSpPr>
          <p:cNvPr id="25603" name="Text Box 4"/>
          <p:cNvSpPr txBox="1">
            <a:spLocks noChangeArrowheads="1"/>
          </p:cNvSpPr>
          <p:nvPr/>
        </p:nvSpPr>
        <p:spPr bwMode="auto">
          <a:xfrm>
            <a:off x="1524000" y="6019801"/>
            <a:ext cx="9144000" cy="290513"/>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1300" b="1">
                <a:solidFill>
                  <a:srgbClr val="E5E5FF"/>
                </a:solidFill>
                <a:latin typeface="Arial" charset="0"/>
                <a:ea typeface="ＭＳ Ｐゴシック" pitchFamily="34" charset="-128"/>
              </a:rPr>
              <a:t>Figure 5.3  An overview of the cycle of sleep</a:t>
            </a:r>
            <a:endParaRPr lang="en-US" altLang="en-US" sz="2400">
              <a:solidFill>
                <a:srgbClr val="FFFFFF"/>
              </a:solidFill>
              <a:latin typeface="Arial" charset="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C2C13-EBB8-4327-8F3E-B0E0F7921682}"/>
              </a:ext>
            </a:extLst>
          </p:cNvPr>
          <p:cNvSpPr>
            <a:spLocks noGrp="1"/>
          </p:cNvSpPr>
          <p:nvPr>
            <p:ph idx="4294967295"/>
          </p:nvPr>
        </p:nvSpPr>
        <p:spPr>
          <a:xfrm>
            <a:off x="-53009" y="384313"/>
            <a:ext cx="11184835" cy="5433875"/>
          </a:xfrm>
        </p:spPr>
        <p:txBody>
          <a:bodyPr>
            <a:normAutofit fontScale="25000" lnSpcReduction="20000"/>
          </a:bodyPr>
          <a:lstStyle/>
          <a:p>
            <a:endParaRPr lang="en-US" sz="4400" b="1" dirty="0">
              <a:solidFill>
                <a:srgbClr val="000000"/>
              </a:solidFill>
              <a:latin typeface="Courier New" panose="02070309020205020404" pitchFamily="49" charset="0"/>
            </a:endParaRPr>
          </a:p>
          <a:p>
            <a:pPr marL="0" marR="600" indent="0" algn="ctr">
              <a:buNone/>
            </a:pPr>
            <a:r>
              <a:rPr lang="en-US" sz="9600" b="1" dirty="0">
                <a:solidFill>
                  <a:srgbClr val="010205"/>
                </a:solidFill>
                <a:latin typeface="Arial" panose="020B0604020202020204" pitchFamily="34" charset="0"/>
              </a:rPr>
              <a:t>Descriptive Statistics</a:t>
            </a:r>
            <a:r>
              <a:rPr lang="en-US" sz="3200" dirty="0">
                <a:solidFill>
                  <a:srgbClr val="010205"/>
                </a:solidFill>
                <a:latin typeface="Arial" panose="020B0604020202020204" pitchFamily="34" charset="0"/>
              </a:rPr>
              <a:t>	</a:t>
            </a:r>
          </a:p>
          <a:p>
            <a:pPr marR="600"/>
            <a:r>
              <a:rPr lang="en-US" sz="2500" dirty="0">
                <a:latin typeface="Courier New" panose="02070309020205020404" pitchFamily="49" charset="0"/>
              </a:rPr>
              <a:t>		</a:t>
            </a:r>
            <a:r>
              <a:rPr lang="en-US" sz="8000" b="1" u="sng" dirty="0">
                <a:solidFill>
                  <a:srgbClr val="264A60"/>
                </a:solidFill>
                <a:latin typeface="Arial" panose="020B0604020202020204" pitchFamily="34" charset="0"/>
              </a:rPr>
              <a:t>Mean		SD	N</a:t>
            </a:r>
            <a:r>
              <a:rPr lang="en-US" sz="6200" b="1" dirty="0">
                <a:solidFill>
                  <a:srgbClr val="264A60"/>
                </a:solidFill>
                <a:latin typeface="Arial" panose="020B0604020202020204" pitchFamily="34" charset="0"/>
              </a:rPr>
              <a:t>	</a:t>
            </a:r>
          </a:p>
          <a:p>
            <a:pPr marR="600"/>
            <a:r>
              <a:rPr lang="en-US" sz="6200" b="1" dirty="0" err="1">
                <a:solidFill>
                  <a:srgbClr val="264A60"/>
                </a:solidFill>
                <a:latin typeface="Arial" panose="020B0604020202020204" pitchFamily="34" charset="0"/>
              </a:rPr>
              <a:t>GDSsum</a:t>
            </a:r>
            <a:r>
              <a:rPr lang="en-US" sz="6200" dirty="0">
                <a:solidFill>
                  <a:srgbClr val="264A60"/>
                </a:solidFill>
                <a:latin typeface="Arial" panose="020B0604020202020204" pitchFamily="34" charset="0"/>
              </a:rPr>
              <a:t>	</a:t>
            </a:r>
            <a:r>
              <a:rPr lang="en-US" sz="6200" dirty="0">
                <a:solidFill>
                  <a:srgbClr val="010205"/>
                </a:solidFill>
                <a:latin typeface="Arial" panose="020B0604020202020204" pitchFamily="34" charset="0"/>
              </a:rPr>
              <a:t>3.71		3.09	41</a:t>
            </a:r>
            <a:r>
              <a:rPr lang="en-US" sz="6400" b="1" dirty="0">
                <a:solidFill>
                  <a:srgbClr val="010205"/>
                </a:solidFill>
                <a:latin typeface="Arial" panose="020B0604020202020204" pitchFamily="34" charset="0"/>
              </a:rPr>
              <a:t> Geriatric depression scale(score great than 5 depressed</a:t>
            </a:r>
            <a:endParaRPr lang="en-US" sz="6200" dirty="0">
              <a:solidFill>
                <a:srgbClr val="010205"/>
              </a:solidFill>
              <a:latin typeface="Arial" panose="020B0604020202020204" pitchFamily="34" charset="0"/>
            </a:endParaRPr>
          </a:p>
          <a:p>
            <a:pPr marR="600"/>
            <a:r>
              <a:rPr lang="en-US" sz="6200" b="1" dirty="0" err="1">
                <a:solidFill>
                  <a:srgbClr val="264A60"/>
                </a:solidFill>
                <a:latin typeface="Arial" panose="020B0604020202020204" pitchFamily="34" charset="0"/>
              </a:rPr>
              <a:t>EPSsum</a:t>
            </a:r>
            <a:r>
              <a:rPr lang="en-US" sz="6200" b="1" dirty="0">
                <a:solidFill>
                  <a:srgbClr val="264A60"/>
                </a:solidFill>
                <a:latin typeface="Arial" panose="020B0604020202020204" pitchFamily="34" charset="0"/>
              </a:rPr>
              <a:t>	</a:t>
            </a:r>
            <a:r>
              <a:rPr lang="en-US" sz="6200" b="1" dirty="0">
                <a:latin typeface="Arial" panose="020B0604020202020204" pitchFamily="34" charset="0"/>
              </a:rPr>
              <a:t>14.50                        5.10  </a:t>
            </a:r>
            <a:r>
              <a:rPr lang="en-US" sz="6200" b="1" dirty="0">
                <a:solidFill>
                  <a:srgbClr val="010205"/>
                </a:solidFill>
                <a:latin typeface="Arial" panose="020B0604020202020204" pitchFamily="34" charset="0"/>
              </a:rPr>
              <a:t>      </a:t>
            </a:r>
            <a:r>
              <a:rPr lang="en-US" sz="6200" dirty="0">
                <a:solidFill>
                  <a:srgbClr val="010205"/>
                </a:solidFill>
                <a:latin typeface="Arial" panose="020B0604020202020204" pitchFamily="34" charset="0"/>
              </a:rPr>
              <a:t> 202</a:t>
            </a:r>
            <a:r>
              <a:rPr lang="en-US" sz="6200" b="1" dirty="0">
                <a:solidFill>
                  <a:srgbClr val="010205"/>
                </a:solidFill>
                <a:latin typeface="Arial" panose="020B0604020202020204" pitchFamily="34" charset="0"/>
              </a:rPr>
              <a:t> Epworth Sleepiness 0-24 Range (high score sleepy)</a:t>
            </a:r>
          </a:p>
          <a:p>
            <a:pPr marR="600"/>
            <a:r>
              <a:rPr lang="en-US" sz="6200" b="1" dirty="0">
                <a:solidFill>
                  <a:srgbClr val="010205"/>
                </a:solidFill>
                <a:latin typeface="Arial" panose="020B0604020202020204" pitchFamily="34" charset="0"/>
              </a:rPr>
              <a:t>PSQI-Global       </a:t>
            </a:r>
            <a:r>
              <a:rPr lang="en-US" sz="6400" dirty="0">
                <a:solidFill>
                  <a:srgbClr val="010205"/>
                </a:solidFill>
                <a:latin typeface="Arial" panose="020B0604020202020204" pitchFamily="34" charset="0"/>
              </a:rPr>
              <a:t>10.05		9.79         202  </a:t>
            </a:r>
            <a:r>
              <a:rPr lang="en-US" sz="6400" b="1" dirty="0">
                <a:solidFill>
                  <a:srgbClr val="010205"/>
                </a:solidFill>
                <a:latin typeface="Arial" panose="020B0604020202020204" pitchFamily="34" charset="0"/>
              </a:rPr>
              <a:t>Pittsburgh Sleep Quality Index ( 0-21)    </a:t>
            </a:r>
            <a:endParaRPr lang="en-US" sz="6200" b="1" dirty="0">
              <a:solidFill>
                <a:srgbClr val="010205"/>
              </a:solidFill>
              <a:latin typeface="Arial" panose="020B0604020202020204" pitchFamily="34" charset="0"/>
            </a:endParaRPr>
          </a:p>
          <a:p>
            <a:pPr marR="600"/>
            <a:r>
              <a:rPr lang="en-US" sz="6200" b="1" dirty="0">
                <a:solidFill>
                  <a:srgbClr val="010205"/>
                </a:solidFill>
                <a:latin typeface="Arial" panose="020B0604020202020204" pitchFamily="34" charset="0"/>
              </a:rPr>
              <a:t> </a:t>
            </a:r>
            <a:r>
              <a:rPr lang="en-US" sz="6200" b="1" dirty="0">
                <a:solidFill>
                  <a:srgbClr val="264A60"/>
                </a:solidFill>
                <a:latin typeface="Arial" panose="020B0604020202020204" pitchFamily="34" charset="0"/>
              </a:rPr>
              <a:t>Physical/</a:t>
            </a:r>
            <a:r>
              <a:rPr lang="en-US" sz="6200" b="1" dirty="0" err="1">
                <a:solidFill>
                  <a:srgbClr val="264A60"/>
                </a:solidFill>
                <a:latin typeface="Arial" panose="020B0604020202020204" pitchFamily="34" charset="0"/>
              </a:rPr>
              <a:t>Func</a:t>
            </a:r>
            <a:r>
              <a:rPr lang="en-US" sz="6200" b="1" dirty="0">
                <a:solidFill>
                  <a:srgbClr val="264A60"/>
                </a:solidFill>
                <a:latin typeface="Arial" panose="020B0604020202020204" pitchFamily="34" charset="0"/>
              </a:rPr>
              <a:t>	</a:t>
            </a:r>
            <a:r>
              <a:rPr lang="en-US" sz="6200" b="1" dirty="0">
                <a:solidFill>
                  <a:srgbClr val="010205"/>
                </a:solidFill>
                <a:latin typeface="Arial" panose="020B0604020202020204" pitchFamily="34" charset="0"/>
              </a:rPr>
              <a:t>66.95		33.89	41		</a:t>
            </a:r>
          </a:p>
          <a:p>
            <a:pPr marR="600"/>
            <a:r>
              <a:rPr lang="en-US" sz="6200" b="1" dirty="0">
                <a:solidFill>
                  <a:srgbClr val="264A60"/>
                </a:solidFill>
                <a:latin typeface="Arial" panose="020B0604020202020204" pitchFamily="34" charset="0"/>
              </a:rPr>
              <a:t>Limitations/PHY	</a:t>
            </a:r>
            <a:r>
              <a:rPr lang="en-US" sz="6200" b="1" dirty="0">
                <a:solidFill>
                  <a:srgbClr val="010205"/>
                </a:solidFill>
                <a:latin typeface="Arial" panose="020B0604020202020204" pitchFamily="34" charset="0"/>
              </a:rPr>
              <a:t>63.41		40.34	41	</a:t>
            </a:r>
          </a:p>
          <a:p>
            <a:pPr marR="600"/>
            <a:r>
              <a:rPr lang="en-US" sz="6200" b="1" dirty="0">
                <a:solidFill>
                  <a:srgbClr val="264A60"/>
                </a:solidFill>
                <a:latin typeface="Arial" panose="020B0604020202020204" pitchFamily="34" charset="0"/>
              </a:rPr>
              <a:t>Limitations/EM	</a:t>
            </a:r>
            <a:r>
              <a:rPr lang="en-US" sz="6200" b="1" dirty="0">
                <a:solidFill>
                  <a:srgbClr val="010205"/>
                </a:solidFill>
                <a:latin typeface="Arial" panose="020B0604020202020204" pitchFamily="34" charset="0"/>
              </a:rPr>
              <a:t>53.75		28.42	41	</a:t>
            </a:r>
          </a:p>
          <a:p>
            <a:pPr marR="600"/>
            <a:r>
              <a:rPr lang="en-US" sz="6200" b="1" dirty="0">
                <a:solidFill>
                  <a:srgbClr val="264A60"/>
                </a:solidFill>
                <a:latin typeface="Arial" panose="020B0604020202020204" pitchFamily="34" charset="0"/>
              </a:rPr>
              <a:t>Energy/Fatigue	</a:t>
            </a:r>
            <a:r>
              <a:rPr lang="en-US" sz="6200" b="1" dirty="0">
                <a:solidFill>
                  <a:srgbClr val="010205"/>
                </a:solidFill>
                <a:latin typeface="Arial" panose="020B0604020202020204" pitchFamily="34" charset="0"/>
              </a:rPr>
              <a:t>39.14		25.63	41	</a:t>
            </a:r>
          </a:p>
          <a:p>
            <a:pPr marR="600"/>
            <a:r>
              <a:rPr lang="en-US" sz="6200" b="1" dirty="0">
                <a:solidFill>
                  <a:srgbClr val="264A60"/>
                </a:solidFill>
                <a:latin typeface="Arial" panose="020B0604020202020204" pitchFamily="34" charset="0"/>
              </a:rPr>
              <a:t>Emotion/WELL	</a:t>
            </a:r>
            <a:r>
              <a:rPr lang="en-US" sz="6200" b="1" dirty="0">
                <a:solidFill>
                  <a:srgbClr val="010205"/>
                </a:solidFill>
                <a:latin typeface="Arial" panose="020B0604020202020204" pitchFamily="34" charset="0"/>
              </a:rPr>
              <a:t>53.75		28.24	41	Short form Health Questions SF-36</a:t>
            </a:r>
          </a:p>
          <a:p>
            <a:pPr marL="0" marR="600" indent="0">
              <a:buNone/>
            </a:pPr>
            <a:r>
              <a:rPr lang="en-US" sz="6200" b="1" dirty="0">
                <a:solidFill>
                  <a:srgbClr val="010205"/>
                </a:solidFill>
                <a:latin typeface="Arial" panose="020B0604020202020204" pitchFamily="34" charset="0"/>
              </a:rPr>
              <a:t>                                                                                                    Higher scores better health</a:t>
            </a:r>
          </a:p>
          <a:p>
            <a:pPr marR="600"/>
            <a:r>
              <a:rPr lang="en-US" sz="6200" b="1" dirty="0" err="1">
                <a:solidFill>
                  <a:srgbClr val="264A60"/>
                </a:solidFill>
                <a:latin typeface="Arial" panose="020B0604020202020204" pitchFamily="34" charset="0"/>
              </a:rPr>
              <a:t>SocialFC</a:t>
            </a:r>
            <a:r>
              <a:rPr lang="en-US" sz="6200" b="1" dirty="0">
                <a:solidFill>
                  <a:srgbClr val="264A60"/>
                </a:solidFill>
                <a:latin typeface="Arial" panose="020B0604020202020204" pitchFamily="34" charset="0"/>
              </a:rPr>
              <a:t>	</a:t>
            </a:r>
            <a:r>
              <a:rPr lang="en-US" sz="6200" b="1" dirty="0">
                <a:solidFill>
                  <a:srgbClr val="010205"/>
                </a:solidFill>
                <a:latin typeface="Arial" panose="020B0604020202020204" pitchFamily="34" charset="0"/>
              </a:rPr>
              <a:t>67.9878		35.02775	41	</a:t>
            </a:r>
          </a:p>
          <a:p>
            <a:pPr marR="600"/>
            <a:r>
              <a:rPr lang="en-US" sz="6200" b="1" dirty="0">
                <a:solidFill>
                  <a:srgbClr val="264A60"/>
                </a:solidFill>
                <a:latin typeface="Arial" panose="020B0604020202020204" pitchFamily="34" charset="0"/>
              </a:rPr>
              <a:t>Pain		</a:t>
            </a:r>
            <a:r>
              <a:rPr lang="en-US" sz="6200" b="1" dirty="0">
                <a:solidFill>
                  <a:srgbClr val="010205"/>
                </a:solidFill>
                <a:latin typeface="Arial" panose="020B0604020202020204" pitchFamily="34" charset="0"/>
              </a:rPr>
              <a:t>58.5366		29.95296	41	</a:t>
            </a:r>
          </a:p>
          <a:p>
            <a:pPr marR="600"/>
            <a:r>
              <a:rPr lang="en-US" sz="6200" b="1" dirty="0" err="1">
                <a:solidFill>
                  <a:srgbClr val="264A60"/>
                </a:solidFill>
                <a:latin typeface="Arial" panose="020B0604020202020204" pitchFamily="34" charset="0"/>
              </a:rPr>
              <a:t>GeneralHealth</a:t>
            </a:r>
            <a:r>
              <a:rPr lang="en-US" sz="6200" b="1" dirty="0">
                <a:solidFill>
                  <a:srgbClr val="264A60"/>
                </a:solidFill>
                <a:latin typeface="Arial" panose="020B0604020202020204" pitchFamily="34" charset="0"/>
              </a:rPr>
              <a:t>	</a:t>
            </a:r>
            <a:r>
              <a:rPr lang="en-US" sz="6200" b="1" dirty="0">
                <a:solidFill>
                  <a:srgbClr val="010205"/>
                </a:solidFill>
                <a:highlight>
                  <a:srgbClr val="FFFF00"/>
                </a:highlight>
                <a:latin typeface="Arial" panose="020B0604020202020204" pitchFamily="34" charset="0"/>
              </a:rPr>
              <a:t>49.02		26.83	41</a:t>
            </a:r>
            <a:r>
              <a:rPr lang="en-US" sz="6200" b="1" dirty="0">
                <a:solidFill>
                  <a:srgbClr val="010205"/>
                </a:solidFill>
                <a:latin typeface="Arial" panose="020B0604020202020204" pitchFamily="34" charset="0"/>
              </a:rPr>
              <a:t>	</a:t>
            </a:r>
          </a:p>
          <a:p>
            <a:endParaRPr lang="en-US" sz="3700" b="1" dirty="0">
              <a:latin typeface="Times New Roman" panose="02020603050405020304" pitchFamily="18" charset="0"/>
            </a:endParaRPr>
          </a:p>
          <a:p>
            <a:endParaRPr lang="en-US" dirty="0"/>
          </a:p>
        </p:txBody>
      </p:sp>
      <p:sp>
        <p:nvSpPr>
          <p:cNvPr id="4" name="Right Brace 3">
            <a:extLst>
              <a:ext uri="{FF2B5EF4-FFF2-40B4-BE49-F238E27FC236}">
                <a16:creationId xmlns:a16="http://schemas.microsoft.com/office/drawing/2014/main" id="{EBB5C989-9563-4475-9B0A-397F79FA9CCD}"/>
              </a:ext>
            </a:extLst>
          </p:cNvPr>
          <p:cNvSpPr/>
          <p:nvPr/>
        </p:nvSpPr>
        <p:spPr>
          <a:xfrm>
            <a:off x="5804452" y="2226365"/>
            <a:ext cx="6082747" cy="3451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http://www.the-scientist.com/March2016/Feature3.jpg">
            <a:extLst>
              <a:ext uri="{FF2B5EF4-FFF2-40B4-BE49-F238E27FC236}">
                <a16:creationId xmlns:a16="http://schemas.microsoft.com/office/drawing/2014/main" id="{9FCB0BD7-2D6B-4D9D-8997-63449791E618}"/>
              </a:ext>
            </a:extLst>
          </p:cNvPr>
          <p:cNvPicPr/>
          <p:nvPr/>
        </p:nvPicPr>
        <p:blipFill>
          <a:blip r:embed="rId3" cstate="print"/>
          <a:srcRect/>
          <a:stretch>
            <a:fillRect/>
          </a:stretch>
        </p:blipFill>
        <p:spPr bwMode="auto">
          <a:xfrm>
            <a:off x="10071652" y="165482"/>
            <a:ext cx="2120348" cy="1318761"/>
          </a:xfrm>
          <a:prstGeom prst="rect">
            <a:avLst/>
          </a:prstGeom>
          <a:noFill/>
          <a:ln w="9525">
            <a:noFill/>
            <a:miter lim="800000"/>
            <a:headEnd/>
            <a:tailEnd/>
          </a:ln>
        </p:spPr>
      </p:pic>
    </p:spTree>
    <p:extLst>
      <p:ext uri="{BB962C8B-B14F-4D97-AF65-F5344CB8AC3E}">
        <p14:creationId xmlns:p14="http://schemas.microsoft.com/office/powerpoint/2010/main" val="179561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4351-F811-4BB0-9F65-2D6C54AEF03A}"/>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D5E8E19F-7D77-41A3-834A-91A654E7E07C}"/>
              </a:ext>
            </a:extLst>
          </p:cNvPr>
          <p:cNvSpPr>
            <a:spLocks noGrp="1"/>
          </p:cNvSpPr>
          <p:nvPr>
            <p:ph idx="1"/>
          </p:nvPr>
        </p:nvSpPr>
        <p:spPr>
          <a:xfrm>
            <a:off x="0" y="1730325"/>
            <a:ext cx="11338559" cy="4323155"/>
          </a:xfrm>
        </p:spPr>
        <p:txBody>
          <a:bodyPr>
            <a:normAutofit lnSpcReduction="10000"/>
          </a:bodyPr>
          <a:lstStyle/>
          <a:p>
            <a:pPr marR="600" lvl="0">
              <a:buClr>
                <a:srgbClr val="B71E42"/>
              </a:buClr>
            </a:pPr>
            <a:r>
              <a:rPr lang="en-US" sz="2800" b="1" u="sng" dirty="0">
                <a:solidFill>
                  <a:srgbClr val="264A60"/>
                </a:solidFill>
                <a:latin typeface="Arial" panose="020B0604020202020204" pitchFamily="34" charset="0"/>
              </a:rPr>
              <a:t>Survey	     Mean	       SD         	N____________</a:t>
            </a:r>
          </a:p>
          <a:p>
            <a:pPr marR="600" lvl="0">
              <a:buClr>
                <a:srgbClr val="B71E42"/>
              </a:buClr>
            </a:pPr>
            <a:r>
              <a:rPr lang="en-US" b="1" dirty="0" err="1">
                <a:solidFill>
                  <a:srgbClr val="264A60"/>
                </a:solidFill>
                <a:latin typeface="Arial" panose="020B0604020202020204" pitchFamily="34" charset="0"/>
              </a:rPr>
              <a:t>PSleep</a:t>
            </a:r>
            <a:r>
              <a:rPr lang="en-US" b="1" dirty="0">
                <a:solidFill>
                  <a:srgbClr val="264A60"/>
                </a:solidFill>
                <a:latin typeface="Arial" panose="020B0604020202020204" pitchFamily="34" charset="0"/>
              </a:rPr>
              <a:t>	        </a:t>
            </a:r>
            <a:r>
              <a:rPr lang="en-US" b="1" dirty="0">
                <a:solidFill>
                  <a:srgbClr val="010205"/>
                </a:solidFill>
                <a:latin typeface="Arial" panose="020B0604020202020204" pitchFamily="34" charset="0"/>
              </a:rPr>
              <a:t>10.057   	            9.76                     35	Pittsburgh Sleep survey</a:t>
            </a:r>
          </a:p>
          <a:p>
            <a:pPr marL="0" marR="600" lvl="0" indent="0">
              <a:buClr>
                <a:srgbClr val="B71E42"/>
              </a:buClr>
              <a:buNone/>
            </a:pPr>
            <a:r>
              <a:rPr lang="en-US" b="1" dirty="0">
                <a:solidFill>
                  <a:srgbClr val="264A60"/>
                </a:solidFill>
                <a:latin typeface="Arial" panose="020B0604020202020204" pitchFamily="34" charset="0"/>
              </a:rPr>
              <a:t>                                                                                                          (Range 0-21)</a:t>
            </a:r>
          </a:p>
          <a:p>
            <a:pPr marR="600" lvl="0">
              <a:buClr>
                <a:srgbClr val="B71E42"/>
              </a:buClr>
            </a:pPr>
            <a:r>
              <a:rPr lang="en-US" b="1" dirty="0">
                <a:solidFill>
                  <a:srgbClr val="264A60"/>
                </a:solidFill>
                <a:latin typeface="Arial" panose="020B0604020202020204" pitchFamily="34" charset="0"/>
              </a:rPr>
              <a:t>RS25		          </a:t>
            </a:r>
            <a:r>
              <a:rPr lang="en-US" b="1" dirty="0">
                <a:solidFill>
                  <a:srgbClr val="010205"/>
                </a:solidFill>
                <a:latin typeface="Arial" panose="020B0604020202020204" pitchFamily="34" charset="0"/>
              </a:rPr>
              <a:t>55.18                   9.07	             35         Resilience 25 Survey	</a:t>
            </a:r>
          </a:p>
          <a:p>
            <a:pPr marR="600" lvl="0">
              <a:buClr>
                <a:srgbClr val="B71E42"/>
              </a:buClr>
            </a:pPr>
            <a:r>
              <a:rPr lang="en-US" b="1" dirty="0">
                <a:solidFill>
                  <a:srgbClr val="264A60"/>
                </a:solidFill>
                <a:latin typeface="Arial" panose="020B0604020202020204" pitchFamily="34" charset="0"/>
              </a:rPr>
              <a:t>Education level:     </a:t>
            </a:r>
            <a:r>
              <a:rPr lang="en-US" b="1" dirty="0">
                <a:solidFill>
                  <a:srgbClr val="010205"/>
                </a:solidFill>
                <a:latin typeface="Arial" panose="020B0604020202020204" pitchFamily="34" charset="0"/>
              </a:rPr>
              <a:t>2.97	            .875	             31	</a:t>
            </a:r>
            <a:r>
              <a:rPr lang="en-US" b="1" dirty="0">
                <a:solidFill>
                  <a:schemeClr val="accent4"/>
                </a:solidFill>
                <a:latin typeface="Arial" panose="020B0604020202020204" pitchFamily="34" charset="0"/>
              </a:rPr>
              <a:t>(Range 25-175</a:t>
            </a:r>
            <a:r>
              <a:rPr lang="en-US" b="1" dirty="0">
                <a:solidFill>
                  <a:srgbClr val="010205"/>
                </a:solidFill>
                <a:latin typeface="Arial" panose="020B0604020202020204" pitchFamily="34" charset="0"/>
              </a:rPr>
              <a:t>)</a:t>
            </a:r>
          </a:p>
          <a:p>
            <a:pPr marR="600" lvl="0">
              <a:buClr>
                <a:srgbClr val="B71E42"/>
              </a:buClr>
            </a:pPr>
            <a:r>
              <a:rPr lang="en-US" b="1" dirty="0">
                <a:solidFill>
                  <a:srgbClr val="264A60"/>
                </a:solidFill>
                <a:latin typeface="Arial" panose="020B0604020202020204" pitchFamily="34" charset="0"/>
              </a:rPr>
              <a:t>Exercise per week  </a:t>
            </a:r>
            <a:r>
              <a:rPr lang="en-US" b="1" dirty="0">
                <a:solidFill>
                  <a:srgbClr val="010205"/>
                </a:solidFill>
                <a:latin typeface="Arial" panose="020B0604020202020204" pitchFamily="34" charset="0"/>
              </a:rPr>
              <a:t>3.34	           1.471	             29	</a:t>
            </a:r>
          </a:p>
          <a:p>
            <a:pPr marR="600" lvl="0">
              <a:buClr>
                <a:srgbClr val="B71E42"/>
              </a:buClr>
            </a:pPr>
            <a:r>
              <a:rPr lang="en-US" b="1" dirty="0">
                <a:solidFill>
                  <a:srgbClr val="264A60"/>
                </a:solidFill>
                <a:latin typeface="Arial" panose="020B0604020202020204" pitchFamily="34" charset="0"/>
              </a:rPr>
              <a:t>What is your age?  </a:t>
            </a:r>
            <a:r>
              <a:rPr lang="en-US" b="1" dirty="0">
                <a:solidFill>
                  <a:srgbClr val="010205"/>
                </a:solidFill>
                <a:latin typeface="Arial" panose="020B0604020202020204" pitchFamily="34" charset="0"/>
              </a:rPr>
              <a:t>70.69	           14.026	             31	</a:t>
            </a:r>
          </a:p>
          <a:p>
            <a:pPr marR="600" lvl="0">
              <a:buClr>
                <a:srgbClr val="B71E42"/>
              </a:buClr>
            </a:pPr>
            <a:r>
              <a:rPr lang="en-US" b="1" dirty="0">
                <a:solidFill>
                  <a:srgbClr val="010205"/>
                </a:solidFill>
                <a:latin typeface="Arial" panose="020B0604020202020204" pitchFamily="34" charset="0"/>
              </a:rPr>
              <a:t>Hours Sleep             4.80*                   1.16	             35         (recommend 7-8hrs sleep)</a:t>
            </a:r>
          </a:p>
          <a:p>
            <a:pPr marL="0" marR="600" lvl="0" indent="0">
              <a:buClr>
                <a:srgbClr val="B71E42"/>
              </a:buClr>
              <a:buNone/>
            </a:pPr>
            <a:r>
              <a:rPr lang="en-US" b="1" dirty="0">
                <a:solidFill>
                  <a:srgbClr val="010205"/>
                </a:solidFill>
                <a:latin typeface="Arial" panose="020B0604020202020204" pitchFamily="34" charset="0"/>
              </a:rPr>
              <a:t>    (per night)</a:t>
            </a:r>
          </a:p>
          <a:p>
            <a:endParaRPr lang="en-US" dirty="0"/>
          </a:p>
        </p:txBody>
      </p:sp>
    </p:spTree>
    <p:extLst>
      <p:ext uri="{BB962C8B-B14F-4D97-AF65-F5344CB8AC3E}">
        <p14:creationId xmlns:p14="http://schemas.microsoft.com/office/powerpoint/2010/main" val="77821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264713-2859-410F-86A7-660633D11F88}"/>
              </a:ext>
            </a:extLst>
          </p:cNvPr>
          <p:cNvGraphicFramePr>
            <a:graphicFrameLocks/>
          </p:cNvGraphicFramePr>
          <p:nvPr>
            <p:extLst>
              <p:ext uri="{D42A27DB-BD31-4B8C-83A1-F6EECF244321}">
                <p14:modId xmlns:p14="http://schemas.microsoft.com/office/powerpoint/2010/main" val="4220346439"/>
              </p:ext>
            </p:extLst>
          </p:nvPr>
        </p:nvGraphicFramePr>
        <p:xfrm>
          <a:off x="792480" y="223520"/>
          <a:ext cx="9895840" cy="556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520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F81B-EC7E-4B74-A0C7-D141FE07B684}"/>
              </a:ext>
            </a:extLst>
          </p:cNvPr>
          <p:cNvSpPr>
            <a:spLocks noGrp="1"/>
          </p:cNvSpPr>
          <p:nvPr>
            <p:ph type="title"/>
          </p:nvPr>
        </p:nvSpPr>
        <p:spPr/>
        <p:txBody>
          <a:bodyPr/>
          <a:lstStyle/>
          <a:p>
            <a:r>
              <a:rPr lang="en-US" dirty="0"/>
              <a:t>Geriatric Depression Scale</a:t>
            </a:r>
          </a:p>
        </p:txBody>
      </p:sp>
      <p:sp>
        <p:nvSpPr>
          <p:cNvPr id="3" name="Content Placeholder 2">
            <a:extLst>
              <a:ext uri="{FF2B5EF4-FFF2-40B4-BE49-F238E27FC236}">
                <a16:creationId xmlns:a16="http://schemas.microsoft.com/office/drawing/2014/main" id="{6AA7A659-A051-4E67-AF37-3BCF03DA62A0}"/>
              </a:ext>
            </a:extLst>
          </p:cNvPr>
          <p:cNvSpPr>
            <a:spLocks noGrp="1"/>
          </p:cNvSpPr>
          <p:nvPr>
            <p:ph idx="1"/>
          </p:nvPr>
        </p:nvSpPr>
        <p:spPr>
          <a:xfrm>
            <a:off x="828675" y="1495425"/>
            <a:ext cx="10864355" cy="4410075"/>
          </a:xfrm>
        </p:spPr>
        <p:txBody>
          <a:bodyPr>
            <a:normAutofit fontScale="85000" lnSpcReduction="20000"/>
          </a:bodyPr>
          <a:lstStyle/>
          <a:p>
            <a:r>
              <a:rPr lang="en-US" b="1" u="sng" dirty="0"/>
              <a:t>GDS            				Correlations 	Significance level</a:t>
            </a:r>
          </a:p>
          <a:p>
            <a:r>
              <a:rPr lang="en-US" dirty="0">
                <a:highlight>
                  <a:srgbClr val="FFFF00"/>
                </a:highlight>
              </a:rPr>
              <a:t>EP 					</a:t>
            </a:r>
            <a:r>
              <a:rPr lang="en-US" b="1" dirty="0">
                <a:highlight>
                  <a:srgbClr val="FFFF00"/>
                </a:highlight>
              </a:rPr>
              <a:t>.327		.045</a:t>
            </a:r>
          </a:p>
          <a:p>
            <a:r>
              <a:rPr lang="en-US" dirty="0"/>
              <a:t>Physical Functioning 			ns</a:t>
            </a:r>
          </a:p>
          <a:p>
            <a:r>
              <a:rPr lang="en-US" dirty="0"/>
              <a:t>Role limitations due to physical health 		-.368        	 .021</a:t>
            </a:r>
          </a:p>
          <a:p>
            <a:r>
              <a:rPr lang="en-US" dirty="0"/>
              <a:t>Role limitations due to emotional problems 	-.431		 .006</a:t>
            </a:r>
          </a:p>
          <a:p>
            <a:r>
              <a:rPr lang="en-US" dirty="0"/>
              <a:t>Energy/fatigue 				-.561		.000</a:t>
            </a:r>
          </a:p>
          <a:p>
            <a:r>
              <a:rPr lang="en-US" dirty="0"/>
              <a:t>Emotional well-being Social functioning		-.515		.001</a:t>
            </a:r>
          </a:p>
          <a:p>
            <a:r>
              <a:rPr lang="en-US" dirty="0"/>
              <a:t> Pain 					-.495		.001</a:t>
            </a:r>
          </a:p>
          <a:p>
            <a:r>
              <a:rPr lang="en-US" b="1" dirty="0">
                <a:highlight>
                  <a:srgbClr val="FFFF00"/>
                </a:highlight>
              </a:rPr>
              <a:t>General health 				-.398		.001</a:t>
            </a:r>
          </a:p>
          <a:p>
            <a:r>
              <a:rPr lang="en-US" b="1" dirty="0">
                <a:highlight>
                  <a:srgbClr val="FFFF00"/>
                </a:highlight>
              </a:rPr>
              <a:t>Resilience 				-.506		.003</a:t>
            </a:r>
          </a:p>
          <a:p>
            <a:r>
              <a:rPr lang="en-US" b="1" dirty="0">
                <a:highlight>
                  <a:srgbClr val="FFFF00"/>
                </a:highlight>
              </a:rPr>
              <a:t>Exercise per week			-.395		.034</a:t>
            </a:r>
          </a:p>
          <a:p>
            <a:endParaRPr lang="en-US" dirty="0"/>
          </a:p>
        </p:txBody>
      </p:sp>
      <p:pic>
        <p:nvPicPr>
          <p:cNvPr id="4" name="Picture 3" descr="insomina fun.jpg">
            <a:extLst>
              <a:ext uri="{FF2B5EF4-FFF2-40B4-BE49-F238E27FC236}">
                <a16:creationId xmlns:a16="http://schemas.microsoft.com/office/drawing/2014/main" id="{19979537-64FC-4AE9-909A-6A8E4597EB5B}"/>
              </a:ext>
            </a:extLst>
          </p:cNvPr>
          <p:cNvPicPr>
            <a:picLocks noChangeAspect="1"/>
          </p:cNvPicPr>
          <p:nvPr/>
        </p:nvPicPr>
        <p:blipFill>
          <a:blip r:embed="rId2" cstate="print"/>
          <a:stretch>
            <a:fillRect/>
          </a:stretch>
        </p:blipFill>
        <p:spPr>
          <a:xfrm>
            <a:off x="9289366" y="2477876"/>
            <a:ext cx="2290762" cy="1902248"/>
          </a:xfrm>
          <a:prstGeom prst="rect">
            <a:avLst/>
          </a:prstGeom>
        </p:spPr>
      </p:pic>
    </p:spTree>
    <p:extLst>
      <p:ext uri="{BB962C8B-B14F-4D97-AF65-F5344CB8AC3E}">
        <p14:creationId xmlns:p14="http://schemas.microsoft.com/office/powerpoint/2010/main" val="181810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F7D141-31CE-4BA9-9FF4-AD692116D8BA}"/>
              </a:ext>
            </a:extLst>
          </p:cNvPr>
          <p:cNvSpPr/>
          <p:nvPr/>
        </p:nvSpPr>
        <p:spPr>
          <a:xfrm rot="16200000">
            <a:off x="-77470" y="1982678"/>
            <a:ext cx="4550131" cy="584775"/>
          </a:xfrm>
          <a:prstGeom prst="rect">
            <a:avLst/>
          </a:prstGeom>
        </p:spPr>
        <p:txBody>
          <a:bodyPr wrap="square">
            <a:spAutoFit/>
          </a:bodyPr>
          <a:lstStyle/>
          <a:p>
            <a:pPr lvl="0" defTabSz="914400"/>
            <a:r>
              <a:rPr lang="en-US" sz="3200" b="1" kern="0" dirty="0">
                <a:solidFill>
                  <a:prstClr val="black"/>
                </a:solidFill>
                <a:latin typeface="Calibri" panose="020F0502020204030204"/>
              </a:rPr>
              <a:t>Epworth Sleepiness </a:t>
            </a:r>
          </a:p>
        </p:txBody>
      </p:sp>
      <p:graphicFrame>
        <p:nvGraphicFramePr>
          <p:cNvPr id="6" name="Chart 5">
            <a:extLst>
              <a:ext uri="{FF2B5EF4-FFF2-40B4-BE49-F238E27FC236}">
                <a16:creationId xmlns:a16="http://schemas.microsoft.com/office/drawing/2014/main" id="{F7231F81-E8BB-4E5A-90BA-8239BCFB1EBF}"/>
              </a:ext>
            </a:extLst>
          </p:cNvPr>
          <p:cNvGraphicFramePr>
            <a:graphicFrameLocks/>
          </p:cNvGraphicFramePr>
          <p:nvPr>
            <p:extLst>
              <p:ext uri="{D42A27DB-BD31-4B8C-83A1-F6EECF244321}">
                <p14:modId xmlns:p14="http://schemas.microsoft.com/office/powerpoint/2010/main" val="1313244314"/>
              </p:ext>
            </p:extLst>
          </p:nvPr>
        </p:nvGraphicFramePr>
        <p:xfrm>
          <a:off x="2489983" y="528306"/>
          <a:ext cx="7441808" cy="455013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961B98FD-16AE-42C5-9BF2-BD206AA7F0EC}"/>
              </a:ext>
            </a:extLst>
          </p:cNvPr>
          <p:cNvSpPr/>
          <p:nvPr/>
        </p:nvSpPr>
        <p:spPr>
          <a:xfrm>
            <a:off x="3896751" y="4937563"/>
            <a:ext cx="5542670" cy="584775"/>
          </a:xfrm>
          <a:prstGeom prst="rect">
            <a:avLst/>
          </a:prstGeom>
        </p:spPr>
        <p:txBody>
          <a:bodyPr wrap="square">
            <a:spAutoFit/>
          </a:bodyPr>
          <a:lstStyle/>
          <a:p>
            <a:pPr lvl="0" defTabSz="914400"/>
            <a:r>
              <a:rPr lang="en-US" sz="3200" b="1" kern="0" dirty="0">
                <a:solidFill>
                  <a:prstClr val="black"/>
                </a:solidFill>
                <a:latin typeface="Calibri" panose="020F0502020204030204"/>
              </a:rPr>
              <a:t>Geriatric Depression Scale</a:t>
            </a:r>
          </a:p>
        </p:txBody>
      </p:sp>
    </p:spTree>
    <p:extLst>
      <p:ext uri="{BB962C8B-B14F-4D97-AF65-F5344CB8AC3E}">
        <p14:creationId xmlns:p14="http://schemas.microsoft.com/office/powerpoint/2010/main" val="344197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3556-B407-4B17-840D-578C6768BA3F}"/>
              </a:ext>
            </a:extLst>
          </p:cNvPr>
          <p:cNvSpPr>
            <a:spLocks noGrp="1"/>
          </p:cNvSpPr>
          <p:nvPr>
            <p:ph type="title"/>
          </p:nvPr>
        </p:nvSpPr>
        <p:spPr/>
        <p:txBody>
          <a:bodyPr/>
          <a:lstStyle/>
          <a:p>
            <a:r>
              <a:rPr lang="en-US" dirty="0"/>
              <a:t>My Research Background</a:t>
            </a:r>
          </a:p>
        </p:txBody>
      </p:sp>
      <p:sp>
        <p:nvSpPr>
          <p:cNvPr id="3" name="Content Placeholder 2">
            <a:extLst>
              <a:ext uri="{FF2B5EF4-FFF2-40B4-BE49-F238E27FC236}">
                <a16:creationId xmlns:a16="http://schemas.microsoft.com/office/drawing/2014/main" id="{D4F90429-30DB-4BEF-BFF8-A369F6FF30C9}"/>
              </a:ext>
            </a:extLst>
          </p:cNvPr>
          <p:cNvSpPr>
            <a:spLocks noGrp="1"/>
          </p:cNvSpPr>
          <p:nvPr>
            <p:ph idx="1"/>
          </p:nvPr>
        </p:nvSpPr>
        <p:spPr/>
        <p:txBody>
          <a:bodyPr/>
          <a:lstStyle/>
          <a:p>
            <a:pPr lvl="0">
              <a:buClr>
                <a:srgbClr val="B71E42"/>
              </a:buClr>
            </a:pPr>
            <a:r>
              <a:rPr lang="en-US" dirty="0">
                <a:solidFill>
                  <a:prstClr val="black"/>
                </a:solidFill>
              </a:rPr>
              <a:t>PhD &amp; MS at Washington State University 1988-1993</a:t>
            </a:r>
          </a:p>
          <a:p>
            <a:pPr lvl="1">
              <a:buClr>
                <a:srgbClr val="B71E42"/>
              </a:buClr>
            </a:pPr>
            <a:r>
              <a:rPr lang="en-US" dirty="0">
                <a:solidFill>
                  <a:prstClr val="black"/>
                </a:solidFill>
              </a:rPr>
              <a:t>Neuroscience &amp; Behavior –Novel neuropeptide improves Memory in rats</a:t>
            </a:r>
          </a:p>
          <a:p>
            <a:r>
              <a:rPr lang="en-US" dirty="0"/>
              <a:t>Post-Doctoral Fellowship at UC Davis</a:t>
            </a:r>
          </a:p>
          <a:p>
            <a:pPr lvl="1"/>
            <a:r>
              <a:rPr lang="en-US" dirty="0"/>
              <a:t>Dr. Rutledge  1993-1996- Effects of Secondhand smoke or cholesterol </a:t>
            </a:r>
          </a:p>
          <a:p>
            <a:r>
              <a:rPr lang="en-US" dirty="0"/>
              <a:t>CSUS  1997-present</a:t>
            </a:r>
          </a:p>
          <a:p>
            <a:pPr lvl="1"/>
            <a:r>
              <a:rPr lang="en-US" dirty="0"/>
              <a:t>Effects of exercise on Memory &amp; Cortisol levels (moderate vs. intense)</a:t>
            </a:r>
          </a:p>
          <a:p>
            <a:pPr lvl="1"/>
            <a:r>
              <a:rPr lang="en-US" dirty="0"/>
              <a:t>Community based Wellness programs &amp; Health* collaborate with Linda</a:t>
            </a:r>
          </a:p>
          <a:p>
            <a:pPr lvl="1"/>
            <a:r>
              <a:rPr lang="en-US" dirty="0"/>
              <a:t>Sleep issues during the pandemic in young &amp; older age individuals</a:t>
            </a:r>
          </a:p>
          <a:p>
            <a:pPr lvl="1"/>
            <a:endParaRPr lang="en-US" dirty="0"/>
          </a:p>
        </p:txBody>
      </p:sp>
    </p:spTree>
    <p:extLst>
      <p:ext uri="{BB962C8B-B14F-4D97-AF65-F5344CB8AC3E}">
        <p14:creationId xmlns:p14="http://schemas.microsoft.com/office/powerpoint/2010/main" val="155687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834F52-E893-4911-AF89-19374C7B3EA2}"/>
              </a:ext>
            </a:extLst>
          </p:cNvPr>
          <p:cNvGraphicFramePr>
            <a:graphicFrameLocks/>
          </p:cNvGraphicFramePr>
          <p:nvPr>
            <p:extLst>
              <p:ext uri="{D42A27DB-BD31-4B8C-83A1-F6EECF244321}">
                <p14:modId xmlns:p14="http://schemas.microsoft.com/office/powerpoint/2010/main" val="640577554"/>
              </p:ext>
            </p:extLst>
          </p:nvPr>
        </p:nvGraphicFramePr>
        <p:xfrm>
          <a:off x="1902841" y="904858"/>
          <a:ext cx="8595360" cy="43328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4508FD9-8B3E-4FF8-A1E5-C660232A10CB}"/>
              </a:ext>
            </a:extLst>
          </p:cNvPr>
          <p:cNvSpPr txBox="1"/>
          <p:nvPr/>
        </p:nvSpPr>
        <p:spPr>
          <a:xfrm>
            <a:off x="3559127" y="5237707"/>
            <a:ext cx="56270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Geriatric Depression Scale </a:t>
            </a:r>
          </a:p>
        </p:txBody>
      </p:sp>
      <p:sp>
        <p:nvSpPr>
          <p:cNvPr id="4" name="TextBox 3">
            <a:extLst>
              <a:ext uri="{FF2B5EF4-FFF2-40B4-BE49-F238E27FC236}">
                <a16:creationId xmlns:a16="http://schemas.microsoft.com/office/drawing/2014/main" id="{9D4A7669-1475-4FF5-A7CE-F14471139FBD}"/>
              </a:ext>
            </a:extLst>
          </p:cNvPr>
          <p:cNvSpPr txBox="1"/>
          <p:nvPr/>
        </p:nvSpPr>
        <p:spPr>
          <a:xfrm rot="16200000">
            <a:off x="-201562" y="2512833"/>
            <a:ext cx="4208807"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General Health SF-36</a:t>
            </a:r>
          </a:p>
        </p:txBody>
      </p:sp>
    </p:spTree>
    <p:extLst>
      <p:ext uri="{BB962C8B-B14F-4D97-AF65-F5344CB8AC3E}">
        <p14:creationId xmlns:p14="http://schemas.microsoft.com/office/powerpoint/2010/main" val="185330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76E7-FF3B-4B0A-AEE1-71A2B4785B80}"/>
              </a:ext>
            </a:extLst>
          </p:cNvPr>
          <p:cNvSpPr>
            <a:spLocks noGrp="1"/>
          </p:cNvSpPr>
          <p:nvPr>
            <p:ph type="title"/>
          </p:nvPr>
        </p:nvSpPr>
        <p:spPr/>
        <p:txBody>
          <a:bodyPr/>
          <a:lstStyle/>
          <a:p>
            <a:r>
              <a:rPr lang="en-US" dirty="0"/>
              <a:t>Exercise per Week</a:t>
            </a:r>
          </a:p>
        </p:txBody>
      </p:sp>
      <p:sp>
        <p:nvSpPr>
          <p:cNvPr id="3" name="Content Placeholder 2">
            <a:extLst>
              <a:ext uri="{FF2B5EF4-FFF2-40B4-BE49-F238E27FC236}">
                <a16:creationId xmlns:a16="http://schemas.microsoft.com/office/drawing/2014/main" id="{3B919A77-2638-48B3-A69E-414B13C274E2}"/>
              </a:ext>
            </a:extLst>
          </p:cNvPr>
          <p:cNvSpPr>
            <a:spLocks noGrp="1"/>
          </p:cNvSpPr>
          <p:nvPr>
            <p:ph idx="1"/>
          </p:nvPr>
        </p:nvSpPr>
        <p:spPr>
          <a:xfrm>
            <a:off x="1451579" y="1410125"/>
            <a:ext cx="10607071" cy="4037749"/>
          </a:xfrm>
        </p:spPr>
        <p:txBody>
          <a:bodyPr>
            <a:normAutofit fontScale="25000" lnSpcReduction="20000"/>
          </a:bodyPr>
          <a:lstStyle/>
          <a:p>
            <a:pPr lvl="0">
              <a:buClr>
                <a:srgbClr val="B71E42"/>
              </a:buClr>
            </a:pPr>
            <a:r>
              <a:rPr lang="en-US" sz="8000" u="sng" dirty="0"/>
              <a:t>Exercise per week </a:t>
            </a:r>
            <a:r>
              <a:rPr lang="en-US" sz="8000" b="1" u="sng" dirty="0">
                <a:solidFill>
                  <a:prstClr val="black"/>
                </a:solidFill>
              </a:rPr>
              <a:t>				Correlations 		Significance level</a:t>
            </a:r>
          </a:p>
          <a:p>
            <a:r>
              <a:rPr lang="en-US" sz="7400" dirty="0"/>
              <a:t>EP 						NS		</a:t>
            </a:r>
          </a:p>
          <a:p>
            <a:r>
              <a:rPr lang="en-US" sz="7400" b="1" dirty="0"/>
              <a:t>Physical Functioning </a:t>
            </a:r>
            <a:r>
              <a:rPr lang="en-US" sz="7400" dirty="0"/>
              <a:t>				</a:t>
            </a:r>
            <a:r>
              <a:rPr lang="en-US" sz="7400" b="1" dirty="0"/>
              <a:t>.447			.015</a:t>
            </a:r>
          </a:p>
          <a:p>
            <a:r>
              <a:rPr lang="en-US" sz="7400" dirty="0"/>
              <a:t>Role limitations due to physical health 		NS	</a:t>
            </a:r>
          </a:p>
          <a:p>
            <a:r>
              <a:rPr lang="en-US" sz="7400" dirty="0"/>
              <a:t>Role limitations due to emotional problems 	              NS		 </a:t>
            </a:r>
          </a:p>
          <a:p>
            <a:r>
              <a:rPr lang="en-US" sz="7400" b="1" dirty="0"/>
              <a:t>Energy/fatigue </a:t>
            </a:r>
            <a:r>
              <a:rPr lang="en-US" sz="7400" dirty="0"/>
              <a:t>				</a:t>
            </a:r>
            <a:r>
              <a:rPr lang="en-US" sz="7400" b="1" dirty="0"/>
              <a:t>.459			.012</a:t>
            </a:r>
          </a:p>
          <a:p>
            <a:r>
              <a:rPr lang="en-US" sz="7400" dirty="0"/>
              <a:t>Emotional well-being Social functioning		NS		</a:t>
            </a:r>
          </a:p>
          <a:p>
            <a:r>
              <a:rPr lang="en-US" sz="7400" dirty="0"/>
              <a:t> Pain 						.417			.024?</a:t>
            </a:r>
          </a:p>
          <a:p>
            <a:r>
              <a:rPr lang="en-US" sz="7400" dirty="0"/>
              <a:t>General health 					NS		</a:t>
            </a:r>
          </a:p>
          <a:p>
            <a:r>
              <a:rPr lang="en-US" sz="7400" dirty="0"/>
              <a:t>Resilience 					NS		</a:t>
            </a:r>
          </a:p>
          <a:p>
            <a:r>
              <a:rPr lang="en-US" sz="7400" b="1" dirty="0"/>
              <a:t>GDS	</a:t>
            </a:r>
            <a:r>
              <a:rPr lang="en-US" sz="7400" dirty="0"/>
              <a:t>				</a:t>
            </a:r>
            <a:r>
              <a:rPr lang="en-US" sz="7400" b="1" dirty="0"/>
              <a:t>	-.395			.034</a:t>
            </a:r>
          </a:p>
          <a:p>
            <a:endParaRPr lang="en-US" dirty="0"/>
          </a:p>
        </p:txBody>
      </p:sp>
    </p:spTree>
    <p:extLst>
      <p:ext uri="{BB962C8B-B14F-4D97-AF65-F5344CB8AC3E}">
        <p14:creationId xmlns:p14="http://schemas.microsoft.com/office/powerpoint/2010/main" val="374226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34C77B-3713-49B9-A16A-625B6BE51275}"/>
              </a:ext>
            </a:extLst>
          </p:cNvPr>
          <p:cNvSpPr/>
          <p:nvPr/>
        </p:nvSpPr>
        <p:spPr>
          <a:xfrm rot="16200000">
            <a:off x="-787148" y="2426110"/>
            <a:ext cx="5436995" cy="584775"/>
          </a:xfrm>
          <a:prstGeom prst="rect">
            <a:avLst/>
          </a:prstGeom>
        </p:spPr>
        <p:txBody>
          <a:bodyPr wrap="square">
            <a:spAutoFit/>
          </a:bodyPr>
          <a:lstStyle/>
          <a:p>
            <a:pPr lvl="0" defTabSz="914400"/>
            <a:r>
              <a:rPr lang="en-US" sz="3200" kern="0" dirty="0">
                <a:solidFill>
                  <a:prstClr val="black"/>
                </a:solidFill>
                <a:latin typeface="Calibri" panose="020F0502020204030204"/>
              </a:rPr>
              <a:t>Geriatric Depression Scale</a:t>
            </a:r>
          </a:p>
        </p:txBody>
      </p:sp>
      <p:sp>
        <p:nvSpPr>
          <p:cNvPr id="7" name="Rectangle 6">
            <a:extLst>
              <a:ext uri="{FF2B5EF4-FFF2-40B4-BE49-F238E27FC236}">
                <a16:creationId xmlns:a16="http://schemas.microsoft.com/office/drawing/2014/main" id="{A9F636DB-647F-4394-B1DA-63855D2F1610}"/>
              </a:ext>
            </a:extLst>
          </p:cNvPr>
          <p:cNvSpPr/>
          <p:nvPr/>
        </p:nvSpPr>
        <p:spPr>
          <a:xfrm>
            <a:off x="4181127" y="4847096"/>
            <a:ext cx="4116190" cy="707886"/>
          </a:xfrm>
          <a:prstGeom prst="rect">
            <a:avLst/>
          </a:prstGeom>
        </p:spPr>
        <p:txBody>
          <a:bodyPr wrap="square">
            <a:spAutoFit/>
          </a:bodyPr>
          <a:lstStyle/>
          <a:p>
            <a:pPr lvl="0" defTabSz="914400"/>
            <a:r>
              <a:rPr lang="en-US" sz="4000" kern="0" dirty="0">
                <a:solidFill>
                  <a:prstClr val="black"/>
                </a:solidFill>
                <a:latin typeface="Calibri" panose="020F0502020204030204"/>
              </a:rPr>
              <a:t>Exercise per </a:t>
            </a:r>
            <a:r>
              <a:rPr lang="en-US" sz="3600" kern="0" dirty="0">
                <a:solidFill>
                  <a:prstClr val="black"/>
                </a:solidFill>
                <a:latin typeface="Calibri" panose="020F0502020204030204"/>
              </a:rPr>
              <a:t>week</a:t>
            </a:r>
          </a:p>
        </p:txBody>
      </p:sp>
      <p:graphicFrame>
        <p:nvGraphicFramePr>
          <p:cNvPr id="5" name="Chart 4">
            <a:extLst>
              <a:ext uri="{FF2B5EF4-FFF2-40B4-BE49-F238E27FC236}">
                <a16:creationId xmlns:a16="http://schemas.microsoft.com/office/drawing/2014/main" id="{5C1F1E2B-24AD-49D1-838A-F47972E87B17}"/>
              </a:ext>
            </a:extLst>
          </p:cNvPr>
          <p:cNvGraphicFramePr>
            <a:graphicFrameLocks/>
          </p:cNvGraphicFramePr>
          <p:nvPr>
            <p:extLst>
              <p:ext uri="{D42A27DB-BD31-4B8C-83A1-F6EECF244321}">
                <p14:modId xmlns:p14="http://schemas.microsoft.com/office/powerpoint/2010/main" val="1787967379"/>
              </p:ext>
            </p:extLst>
          </p:nvPr>
        </p:nvGraphicFramePr>
        <p:xfrm>
          <a:off x="1448973" y="211321"/>
          <a:ext cx="9259666" cy="5225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67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2FF4-D23F-4149-89BF-43FEE989D21F}"/>
              </a:ext>
            </a:extLst>
          </p:cNvPr>
          <p:cNvSpPr>
            <a:spLocks noGrp="1"/>
          </p:cNvSpPr>
          <p:nvPr>
            <p:ph type="title"/>
          </p:nvPr>
        </p:nvSpPr>
        <p:spPr/>
        <p:txBody>
          <a:bodyPr/>
          <a:lstStyle/>
          <a:p>
            <a:r>
              <a:rPr lang="en-US" dirty="0"/>
              <a:t>What does the data tell us?</a:t>
            </a:r>
          </a:p>
        </p:txBody>
      </p:sp>
      <p:sp>
        <p:nvSpPr>
          <p:cNvPr id="3" name="Content Placeholder 2">
            <a:extLst>
              <a:ext uri="{FF2B5EF4-FFF2-40B4-BE49-F238E27FC236}">
                <a16:creationId xmlns:a16="http://schemas.microsoft.com/office/drawing/2014/main" id="{9A218328-AFEA-4851-8138-B4E351E34540}"/>
              </a:ext>
            </a:extLst>
          </p:cNvPr>
          <p:cNvSpPr>
            <a:spLocks noGrp="1"/>
          </p:cNvSpPr>
          <p:nvPr>
            <p:ph idx="1"/>
          </p:nvPr>
        </p:nvSpPr>
        <p:spPr>
          <a:xfrm>
            <a:off x="363409" y="1853754"/>
            <a:ext cx="10691445" cy="4375053"/>
          </a:xfrm>
        </p:spPr>
        <p:txBody>
          <a:bodyPr>
            <a:normAutofit/>
          </a:bodyPr>
          <a:lstStyle/>
          <a:p>
            <a:r>
              <a:rPr lang="en-US" dirty="0"/>
              <a:t>That if you </a:t>
            </a:r>
            <a:r>
              <a:rPr lang="en-US"/>
              <a:t>exercise you </a:t>
            </a:r>
            <a:r>
              <a:rPr lang="en-US" dirty="0"/>
              <a:t>are less depressed according to the Geriatric Depression Scale (GDS)</a:t>
            </a:r>
          </a:p>
          <a:p>
            <a:r>
              <a:rPr lang="en-US" dirty="0"/>
              <a:t>No one in this group is significantly depressed (based on GDS)!</a:t>
            </a:r>
          </a:p>
          <a:p>
            <a:r>
              <a:rPr lang="en-US" dirty="0"/>
              <a:t>Neither Age nor gender had a significant impact on your sleep habits.</a:t>
            </a:r>
          </a:p>
          <a:p>
            <a:r>
              <a:rPr lang="en-US" dirty="0"/>
              <a:t>You do experience some Sleepiness during the day (Groups mean was </a:t>
            </a:r>
            <a:r>
              <a:rPr lang="en-US" i="1" dirty="0"/>
              <a:t>M </a:t>
            </a:r>
            <a:r>
              <a:rPr lang="en-US" dirty="0"/>
              <a:t>=14 average is 10) especially if you scored high on the GDS (Positive correlation)</a:t>
            </a:r>
          </a:p>
          <a:p>
            <a:r>
              <a:rPr lang="en-US" dirty="0"/>
              <a:t>No Major sleep issues within your group based on Pittsburgh Sleep scale</a:t>
            </a:r>
          </a:p>
          <a:p>
            <a:r>
              <a:rPr lang="en-US" sz="2400" b="1" dirty="0">
                <a:solidFill>
                  <a:schemeClr val="accent3">
                    <a:lumMod val="50000"/>
                  </a:schemeClr>
                </a:solidFill>
              </a:rPr>
              <a:t>Mean number hours you sleep as a group is 4.80. Try to add 2 more hours for a healthy sleep cycle!</a:t>
            </a:r>
            <a:endParaRPr lang="en-US" dirty="0"/>
          </a:p>
        </p:txBody>
      </p:sp>
      <p:pic>
        <p:nvPicPr>
          <p:cNvPr id="4" name="Picture 5" descr="C:\Users\Kim\AppData\Local\Microsoft\Windows\Temporary Internet Files\Content.IE5\PM95BX73\2013-3-5-Sleep[1].jpg">
            <a:extLst>
              <a:ext uri="{FF2B5EF4-FFF2-40B4-BE49-F238E27FC236}">
                <a16:creationId xmlns:a16="http://schemas.microsoft.com/office/drawing/2014/main" id="{DB522F4A-5A13-4443-8839-41B4D6E56825}"/>
              </a:ext>
            </a:extLst>
          </p:cNvPr>
          <p:cNvPicPr>
            <a:picLocks noChangeAspect="1" noChangeArrowheads="1"/>
          </p:cNvPicPr>
          <p:nvPr/>
        </p:nvPicPr>
        <p:blipFill>
          <a:blip r:embed="rId2" cstate="print"/>
          <a:srcRect/>
          <a:stretch>
            <a:fillRect/>
          </a:stretch>
        </p:blipFill>
        <p:spPr bwMode="auto">
          <a:xfrm>
            <a:off x="9093201" y="391160"/>
            <a:ext cx="1798320" cy="1262063"/>
          </a:xfrm>
          <a:prstGeom prst="rect">
            <a:avLst/>
          </a:prstGeom>
          <a:noFill/>
          <a:ln w="9525">
            <a:noFill/>
            <a:miter lim="800000"/>
            <a:headEnd/>
            <a:tailEnd/>
          </a:ln>
        </p:spPr>
      </p:pic>
    </p:spTree>
    <p:extLst>
      <p:ext uri="{BB962C8B-B14F-4D97-AF65-F5344CB8AC3E}">
        <p14:creationId xmlns:p14="http://schemas.microsoft.com/office/powerpoint/2010/main" val="183942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2C1B5E1-BD9D-4AED-A3C1-2054A923D568}"/>
              </a:ext>
            </a:extLst>
          </p:cNvPr>
          <p:cNvGraphicFramePr>
            <a:graphicFrameLocks noGrp="1"/>
          </p:cNvGraphicFramePr>
          <p:nvPr>
            <p:ph idx="4294967295"/>
            <p:extLst>
              <p:ext uri="{D42A27DB-BD31-4B8C-83A1-F6EECF244321}">
                <p14:modId xmlns:p14="http://schemas.microsoft.com/office/powerpoint/2010/main" val="2696220742"/>
              </p:ext>
            </p:extLst>
          </p:nvPr>
        </p:nvGraphicFramePr>
        <p:xfrm>
          <a:off x="576775" y="211014"/>
          <a:ext cx="11183817" cy="10096143"/>
        </p:xfrm>
        <a:graphic>
          <a:graphicData uri="http://schemas.openxmlformats.org/drawingml/2006/table">
            <a:tbl>
              <a:tblPr/>
              <a:tblGrid>
                <a:gridCol w="2121820">
                  <a:extLst>
                    <a:ext uri="{9D8B030D-6E8A-4147-A177-3AD203B41FA5}">
                      <a16:colId xmlns:a16="http://schemas.microsoft.com/office/drawing/2014/main" val="2740199320"/>
                    </a:ext>
                  </a:extLst>
                </a:gridCol>
                <a:gridCol w="3138553">
                  <a:extLst>
                    <a:ext uri="{9D8B030D-6E8A-4147-A177-3AD203B41FA5}">
                      <a16:colId xmlns:a16="http://schemas.microsoft.com/office/drawing/2014/main" val="2989017153"/>
                    </a:ext>
                  </a:extLst>
                </a:gridCol>
                <a:gridCol w="3757404">
                  <a:extLst>
                    <a:ext uri="{9D8B030D-6E8A-4147-A177-3AD203B41FA5}">
                      <a16:colId xmlns:a16="http://schemas.microsoft.com/office/drawing/2014/main" val="2455883418"/>
                    </a:ext>
                  </a:extLst>
                </a:gridCol>
                <a:gridCol w="2166040">
                  <a:extLst>
                    <a:ext uri="{9D8B030D-6E8A-4147-A177-3AD203B41FA5}">
                      <a16:colId xmlns:a16="http://schemas.microsoft.com/office/drawing/2014/main" val="132285175"/>
                    </a:ext>
                  </a:extLst>
                </a:gridCol>
              </a:tblGrid>
              <a:tr h="299257">
                <a:tc gridSpan="4">
                  <a:txBody>
                    <a:bodyPr/>
                    <a:lstStyle/>
                    <a:p>
                      <a:pPr algn="ctr" fontAlgn="ctr"/>
                      <a:r>
                        <a:rPr lang="en-US" sz="2800" b="1" i="0" u="none" strike="noStrike" dirty="0">
                          <a:solidFill>
                            <a:srgbClr val="993300"/>
                          </a:solidFill>
                          <a:effectLst/>
                          <a:latin typeface="Times New Roman" panose="02020603050405020304" pitchFamily="18" charset="0"/>
                          <a:cs typeface="Times New Roman" panose="02020603050405020304" pitchFamily="18" charset="0"/>
                        </a:rPr>
                        <a:t>Descriptive Statistics</a:t>
                      </a:r>
                    </a:p>
                  </a:txBody>
                  <a:tcPr marL="796" marR="796" marT="79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0624823"/>
                  </a:ext>
                </a:extLst>
              </a:tr>
              <a:tr h="299257">
                <a:tc>
                  <a:txBody>
                    <a:bodyPr/>
                    <a:lstStyle/>
                    <a:p>
                      <a:pPr algn="l" fontAlgn="b"/>
                      <a:r>
                        <a:rPr lang="en-US" sz="2000" b="0" i="0" u="none" strike="noStrike" dirty="0">
                          <a:solidFill>
                            <a:srgbClr val="333399"/>
                          </a:solidFill>
                          <a:effectLst/>
                          <a:latin typeface="Times New Roman" panose="02020603050405020304" pitchFamily="18" charset="0"/>
                          <a:cs typeface="Times New Roman" panose="02020603050405020304" pitchFamily="18" charset="0"/>
                        </a:rPr>
                        <a:t> </a:t>
                      </a:r>
                    </a:p>
                  </a:txBody>
                  <a:tcPr marL="796" marR="796" marT="796" marB="0" anchor="b">
                    <a:lnL>
                      <a:noFill/>
                    </a:lnL>
                    <a:lnR>
                      <a:noFill/>
                    </a:lnR>
                    <a:lnT>
                      <a:noFill/>
                    </a:lnT>
                    <a:lnB w="6350" cap="flat" cmpd="sng" algn="ctr">
                      <a:solidFill>
                        <a:srgbClr val="993366"/>
                      </a:solidFill>
                      <a:prstDash val="solid"/>
                      <a:round/>
                      <a:headEnd type="none" w="med" len="med"/>
                      <a:tailEnd type="none" w="med" len="med"/>
                    </a:lnB>
                  </a:tcPr>
                </a:tc>
                <a:tc>
                  <a:txBody>
                    <a:bodyPr/>
                    <a:lstStyle/>
                    <a:p>
                      <a:pPr algn="ctr" fontAlgn="b"/>
                      <a:r>
                        <a:rPr lang="en-US" sz="2000" b="0" i="0" u="none" strike="noStrike">
                          <a:solidFill>
                            <a:srgbClr val="333399"/>
                          </a:solidFill>
                          <a:effectLst/>
                          <a:latin typeface="Times New Roman" panose="02020603050405020304" pitchFamily="18" charset="0"/>
                          <a:cs typeface="Times New Roman" panose="02020603050405020304" pitchFamily="18" charset="0"/>
                        </a:rPr>
                        <a:t>Mean</a:t>
                      </a:r>
                    </a:p>
                  </a:txBody>
                  <a:tcPr marL="796" marR="796" marT="796" marB="0" anchor="b">
                    <a:lnL>
                      <a:noFill/>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a:txBody>
                    <a:bodyPr/>
                    <a:lstStyle/>
                    <a:p>
                      <a:pPr algn="ctr" fontAlgn="b"/>
                      <a:r>
                        <a:rPr lang="en-US" sz="2000" b="0" i="0" u="none" strike="noStrike">
                          <a:solidFill>
                            <a:srgbClr val="333399"/>
                          </a:solidFill>
                          <a:effectLst/>
                          <a:latin typeface="Times New Roman" panose="02020603050405020304" pitchFamily="18" charset="0"/>
                          <a:cs typeface="Times New Roman" panose="02020603050405020304" pitchFamily="18" charset="0"/>
                        </a:rPr>
                        <a:t>Std. Deviation</a:t>
                      </a:r>
                    </a:p>
                  </a:txBody>
                  <a:tcPr marL="796" marR="796" marT="796"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a:txBody>
                    <a:bodyPr/>
                    <a:lstStyle/>
                    <a:p>
                      <a:pPr algn="ctr" fontAlgn="b"/>
                      <a:r>
                        <a:rPr lang="en-US" sz="2000" b="0" i="0" u="none" strike="noStrike" dirty="0">
                          <a:solidFill>
                            <a:srgbClr val="333399"/>
                          </a:solidFill>
                          <a:effectLst/>
                          <a:latin typeface="Times New Roman" panose="02020603050405020304" pitchFamily="18" charset="0"/>
                          <a:cs typeface="Times New Roman" panose="02020603050405020304" pitchFamily="18" charset="0"/>
                        </a:rPr>
                        <a:t>N</a:t>
                      </a:r>
                    </a:p>
                  </a:txBody>
                  <a:tcPr marL="796" marR="796" marT="796" marB="0" anchor="b">
                    <a:lnL w="6350" cap="flat" cmpd="sng" algn="ctr">
                      <a:solidFill>
                        <a:srgbClr val="333333"/>
                      </a:solidFill>
                      <a:prstDash val="solid"/>
                      <a:round/>
                      <a:headEnd type="none" w="med" len="med"/>
                      <a:tailEnd type="none" w="med" len="med"/>
                    </a:lnL>
                    <a:lnR>
                      <a:noFill/>
                    </a:lnR>
                    <a:lnT>
                      <a:noFill/>
                    </a:lnT>
                    <a:lnB w="6350" cap="flat" cmpd="sng" algn="ctr">
                      <a:solidFill>
                        <a:srgbClr val="993366"/>
                      </a:solidFill>
                      <a:prstDash val="solid"/>
                      <a:round/>
                      <a:headEnd type="none" w="med" len="med"/>
                      <a:tailEnd type="none" w="med" len="med"/>
                    </a:lnB>
                  </a:tcPr>
                </a:tc>
                <a:extLst>
                  <a:ext uri="{0D108BD9-81ED-4DB2-BD59-A6C34878D82A}">
                    <a16:rowId xmlns:a16="http://schemas.microsoft.com/office/drawing/2014/main" val="3196231153"/>
                  </a:ext>
                </a:extLst>
              </a:tr>
              <a:tr h="1135205">
                <a:tc>
                  <a:txBody>
                    <a:bodyPr/>
                    <a:lstStyle/>
                    <a:p>
                      <a:pPr algn="l" fontAlgn="t"/>
                      <a:r>
                        <a:rPr lang="en-US" sz="2000" b="0" i="0" u="none" strike="noStrike" dirty="0">
                          <a:solidFill>
                            <a:srgbClr val="333399"/>
                          </a:solidFill>
                          <a:effectLst/>
                          <a:latin typeface="Times New Roman" panose="02020603050405020304" pitchFamily="18" charset="0"/>
                          <a:cs typeface="Times New Roman" panose="02020603050405020304" pitchFamily="18" charset="0"/>
                        </a:rPr>
                        <a:t>Please indicate your fitness level:</a:t>
                      </a:r>
                    </a:p>
                  </a:txBody>
                  <a:tcPr marL="796" marR="796" marT="796" marB="0">
                    <a:lnL>
                      <a:noFill/>
                    </a:lnL>
                    <a:lnR>
                      <a:noFill/>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CC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2.45</a:t>
                      </a:r>
                    </a:p>
                  </a:txBody>
                  <a:tcPr marL="796" marR="796" marT="796" marB="0">
                    <a:lnL>
                      <a:noFill/>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1.312</a:t>
                      </a:r>
                    </a:p>
                  </a:txBody>
                  <a:tcPr marL="796" marR="796" marT="796"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31</a:t>
                      </a:r>
                    </a:p>
                  </a:txBody>
                  <a:tcPr marL="796" marR="796" marT="796" marB="0">
                    <a:lnL w="6350" cap="flat" cmpd="sng" algn="ctr">
                      <a:solidFill>
                        <a:srgbClr val="333333"/>
                      </a:solidFill>
                      <a:prstDash val="solid"/>
                      <a:round/>
                      <a:headEnd type="none" w="med" len="med"/>
                      <a:tailEnd type="none" w="med" len="med"/>
                    </a:lnL>
                    <a:lnR>
                      <a:noFill/>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810029281"/>
                  </a:ext>
                </a:extLst>
              </a:tr>
              <a:tr h="1135205">
                <a:tc>
                  <a:txBody>
                    <a:bodyPr/>
                    <a:lstStyle/>
                    <a:p>
                      <a:pPr algn="l" fontAlgn="t"/>
                      <a:r>
                        <a:rPr lang="en-US" sz="2000" b="0" i="0" u="none" strike="noStrike" dirty="0">
                          <a:solidFill>
                            <a:srgbClr val="333399"/>
                          </a:solidFill>
                          <a:effectLst/>
                          <a:latin typeface="Times New Roman" panose="02020603050405020304" pitchFamily="18" charset="0"/>
                          <a:cs typeface="Times New Roman" panose="02020603050405020304" pitchFamily="18" charset="0"/>
                        </a:rPr>
                        <a:t>Please indicate your stress level:</a:t>
                      </a:r>
                    </a:p>
                  </a:txBody>
                  <a:tcPr marL="796" marR="796" marT="796" marB="0">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CC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2.55</a:t>
                      </a:r>
                    </a:p>
                  </a:txBody>
                  <a:tcPr marL="796" marR="796" marT="796" marB="0">
                    <a:lnL>
                      <a:noFill/>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0.995</a:t>
                      </a:r>
                    </a:p>
                  </a:txBody>
                  <a:tcPr marL="796" marR="796" marT="796"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31</a:t>
                      </a:r>
                    </a:p>
                  </a:txBody>
                  <a:tcPr marL="796" marR="796" marT="796" marB="0">
                    <a:lnL w="6350" cap="flat" cmpd="sng" algn="ctr">
                      <a:solidFill>
                        <a:srgbClr val="333333"/>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4229898242"/>
                  </a:ext>
                </a:extLst>
              </a:tr>
              <a:tr h="1702436">
                <a:tc>
                  <a:txBody>
                    <a:bodyPr/>
                    <a:lstStyle/>
                    <a:p>
                      <a:pPr algn="l" fontAlgn="t"/>
                      <a:r>
                        <a:rPr lang="en-US" sz="2000" b="0" i="0" u="none" strike="noStrike" dirty="0">
                          <a:solidFill>
                            <a:srgbClr val="333399"/>
                          </a:solidFill>
                          <a:effectLst/>
                          <a:latin typeface="Times New Roman" panose="02020603050405020304" pitchFamily="18" charset="0"/>
                          <a:cs typeface="Times New Roman" panose="02020603050405020304" pitchFamily="18" charset="0"/>
                        </a:rPr>
                        <a:t>Association with CSUS Cardiovascular Wellness Program</a:t>
                      </a:r>
                    </a:p>
                  </a:txBody>
                  <a:tcPr marL="796" marR="796" marT="796" marB="0">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CC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2.06</a:t>
                      </a:r>
                    </a:p>
                  </a:txBody>
                  <a:tcPr marL="796" marR="796" marT="796" marB="0">
                    <a:lnL>
                      <a:noFill/>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0.512</a:t>
                      </a:r>
                    </a:p>
                  </a:txBody>
                  <a:tcPr marL="796" marR="796" marT="796"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31</a:t>
                      </a:r>
                    </a:p>
                  </a:txBody>
                  <a:tcPr marL="796" marR="796" marT="796" marB="0">
                    <a:lnL w="6350" cap="flat" cmpd="sng" algn="ctr">
                      <a:solidFill>
                        <a:srgbClr val="333333"/>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095654922"/>
                  </a:ext>
                </a:extLst>
              </a:tr>
              <a:tr h="567972">
                <a:tc>
                  <a:txBody>
                    <a:bodyPr/>
                    <a:lstStyle/>
                    <a:p>
                      <a:pPr algn="l" fontAlgn="t"/>
                      <a:r>
                        <a:rPr lang="en-US" sz="2000" b="0" i="0" u="none" strike="noStrike" dirty="0">
                          <a:solidFill>
                            <a:srgbClr val="333399"/>
                          </a:solidFill>
                          <a:effectLst/>
                          <a:latin typeface="Times New Roman" panose="02020603050405020304" pitchFamily="18" charset="0"/>
                          <a:cs typeface="Times New Roman" panose="02020603050405020304" pitchFamily="18" charset="0"/>
                        </a:rPr>
                        <a:t>What is your age?</a:t>
                      </a:r>
                    </a:p>
                  </a:txBody>
                  <a:tcPr marL="796" marR="796" marT="796" marB="0">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CC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70.69</a:t>
                      </a:r>
                    </a:p>
                  </a:txBody>
                  <a:tcPr marL="796" marR="796" marT="796" marB="0">
                    <a:lnL>
                      <a:noFill/>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a:solidFill>
                            <a:srgbClr val="993300"/>
                          </a:solidFill>
                          <a:effectLst/>
                          <a:latin typeface="Times New Roman" panose="02020603050405020304" pitchFamily="18" charset="0"/>
                          <a:cs typeface="Times New Roman" panose="02020603050405020304" pitchFamily="18" charset="0"/>
                        </a:rPr>
                        <a:t>14.026</a:t>
                      </a:r>
                    </a:p>
                  </a:txBody>
                  <a:tcPr marL="796" marR="796" marT="796"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latin typeface="Times New Roman" panose="02020603050405020304" pitchFamily="18" charset="0"/>
                          <a:cs typeface="Times New Roman" panose="02020603050405020304" pitchFamily="18" charset="0"/>
                        </a:rPr>
                        <a:t>31</a:t>
                      </a:r>
                    </a:p>
                  </a:txBody>
                  <a:tcPr marL="796" marR="796" marT="796" marB="0">
                    <a:lnL w="6350" cap="flat" cmpd="sng" algn="ctr">
                      <a:solidFill>
                        <a:srgbClr val="333333"/>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4249576682"/>
                  </a:ext>
                </a:extLst>
              </a:tr>
              <a:tr h="4822213">
                <a:tc>
                  <a:txBody>
                    <a:bodyPr/>
                    <a:lstStyle/>
                    <a:p>
                      <a:pPr algn="l" fontAlgn="t"/>
                      <a:r>
                        <a:rPr lang="en-US" sz="2000" b="0" i="0" u="none" strike="noStrike">
                          <a:solidFill>
                            <a:srgbClr val="333399"/>
                          </a:solidFill>
                          <a:effectLst/>
                          <a:latin typeface="Times New Roman" panose="02020603050405020304" pitchFamily="18" charset="0"/>
                          <a:cs typeface="Times New Roman" panose="02020603050405020304" pitchFamily="18" charset="0"/>
                        </a:rPr>
                        <a:t>Hours of Sleep per Night.  During the past month, how many hours of actual sleep did you get at night? (This may be different thatn the numbers of hours you were in bed).</a:t>
                      </a:r>
                    </a:p>
                  </a:txBody>
                  <a:tcPr marL="796" marR="796" marT="796" marB="0">
                    <a:lnL>
                      <a:noFill/>
                    </a:lnL>
                    <a:lnR>
                      <a:noFill/>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solidFill>
                      <a:srgbClr val="CCCCFF"/>
                    </a:solidFill>
                  </a:tcPr>
                </a:tc>
                <a:tc>
                  <a:txBody>
                    <a:bodyPr/>
                    <a:lstStyle/>
                    <a:p>
                      <a:pPr algn="r" fontAlgn="t"/>
                      <a:r>
                        <a:rPr lang="en-US" sz="2000" b="0" i="0" u="none" strike="noStrike" dirty="0">
                          <a:solidFill>
                            <a:srgbClr val="993300"/>
                          </a:solidFill>
                          <a:effectLst/>
                          <a:highlight>
                            <a:srgbClr val="FFFF00"/>
                          </a:highlight>
                          <a:latin typeface="Times New Roman" panose="02020603050405020304" pitchFamily="18" charset="0"/>
                          <a:cs typeface="Times New Roman" panose="02020603050405020304" pitchFamily="18" charset="0"/>
                        </a:rPr>
                        <a:t>4.80</a:t>
                      </a:r>
                    </a:p>
                  </a:txBody>
                  <a:tcPr marL="796" marR="796" marT="796" marB="0">
                    <a:lnL>
                      <a:noFill/>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highlight>
                            <a:srgbClr val="FFFF00"/>
                          </a:highlight>
                          <a:latin typeface="Times New Roman" panose="02020603050405020304" pitchFamily="18" charset="0"/>
                          <a:cs typeface="Times New Roman" panose="02020603050405020304" pitchFamily="18" charset="0"/>
                        </a:rPr>
                        <a:t>1.106</a:t>
                      </a:r>
                    </a:p>
                  </a:txBody>
                  <a:tcPr marL="796" marR="796" marT="796"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solidFill>
                      <a:srgbClr val="FFFFFF"/>
                    </a:solidFill>
                  </a:tcPr>
                </a:tc>
                <a:tc>
                  <a:txBody>
                    <a:bodyPr/>
                    <a:lstStyle/>
                    <a:p>
                      <a:pPr algn="r" fontAlgn="t"/>
                      <a:r>
                        <a:rPr lang="en-US" sz="2000" b="0" i="0" u="none" strike="noStrike" dirty="0">
                          <a:solidFill>
                            <a:srgbClr val="993300"/>
                          </a:solidFill>
                          <a:effectLst/>
                          <a:highlight>
                            <a:srgbClr val="FFFF00"/>
                          </a:highlight>
                          <a:latin typeface="Times New Roman" panose="02020603050405020304" pitchFamily="18" charset="0"/>
                          <a:cs typeface="Times New Roman" panose="02020603050405020304" pitchFamily="18" charset="0"/>
                        </a:rPr>
                        <a:t>35</a:t>
                      </a:r>
                    </a:p>
                  </a:txBody>
                  <a:tcPr marL="796" marR="796" marT="796" marB="0">
                    <a:lnL w="6350" cap="flat" cmpd="sng" algn="ctr">
                      <a:solidFill>
                        <a:srgbClr val="333333"/>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solidFill>
                      <a:srgbClr val="FFFFFF"/>
                    </a:solidFill>
                  </a:tcPr>
                </a:tc>
                <a:extLst>
                  <a:ext uri="{0D108BD9-81ED-4DB2-BD59-A6C34878D82A}">
                    <a16:rowId xmlns:a16="http://schemas.microsoft.com/office/drawing/2014/main" val="1412898306"/>
                  </a:ext>
                </a:extLst>
              </a:tr>
            </a:tbl>
          </a:graphicData>
        </a:graphic>
      </p:graphicFrame>
    </p:spTree>
    <p:extLst>
      <p:ext uri="{BB962C8B-B14F-4D97-AF65-F5344CB8AC3E}">
        <p14:creationId xmlns:p14="http://schemas.microsoft.com/office/powerpoint/2010/main" val="140203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4674-F034-413C-9573-0B2BC76D3CD2}"/>
              </a:ext>
            </a:extLst>
          </p:cNvPr>
          <p:cNvSpPr>
            <a:spLocks noGrp="1"/>
          </p:cNvSpPr>
          <p:nvPr>
            <p:ph type="title"/>
          </p:nvPr>
        </p:nvSpPr>
        <p:spPr>
          <a:xfrm>
            <a:off x="1447191" y="165817"/>
            <a:ext cx="9607661" cy="913887"/>
          </a:xfrm>
        </p:spPr>
        <p:txBody>
          <a:bodyPr/>
          <a:lstStyle/>
          <a:p>
            <a:r>
              <a:rPr lang="en-US" dirty="0"/>
              <a:t>How do Older adults compare to young?</a:t>
            </a:r>
          </a:p>
        </p:txBody>
      </p:sp>
      <p:sp>
        <p:nvSpPr>
          <p:cNvPr id="4" name="Text Placeholder 3">
            <a:extLst>
              <a:ext uri="{FF2B5EF4-FFF2-40B4-BE49-F238E27FC236}">
                <a16:creationId xmlns:a16="http://schemas.microsoft.com/office/drawing/2014/main" id="{6958A4D2-0B36-43AB-ACA5-E30E7AD9EF64}"/>
              </a:ext>
            </a:extLst>
          </p:cNvPr>
          <p:cNvSpPr>
            <a:spLocks noGrp="1"/>
          </p:cNvSpPr>
          <p:nvPr>
            <p:ph type="body" idx="1"/>
          </p:nvPr>
        </p:nvSpPr>
        <p:spPr>
          <a:xfrm>
            <a:off x="1447190" y="293004"/>
            <a:ext cx="9061375" cy="801943"/>
          </a:xfrm>
        </p:spPr>
        <p:txBody>
          <a:bodyPr/>
          <a:lstStyle/>
          <a:p>
            <a:r>
              <a:rPr lang="en-US" dirty="0"/>
              <a:t>Older Adults				Young Adults</a:t>
            </a:r>
          </a:p>
        </p:txBody>
      </p:sp>
      <p:sp>
        <p:nvSpPr>
          <p:cNvPr id="6" name="Text Placeholder 5">
            <a:extLst>
              <a:ext uri="{FF2B5EF4-FFF2-40B4-BE49-F238E27FC236}">
                <a16:creationId xmlns:a16="http://schemas.microsoft.com/office/drawing/2014/main" id="{8313C762-21D5-4440-8E25-6FBA4617467D}"/>
              </a:ext>
            </a:extLst>
          </p:cNvPr>
          <p:cNvSpPr>
            <a:spLocks noGrp="1"/>
          </p:cNvSpPr>
          <p:nvPr>
            <p:ph type="body" sz="quarter" idx="3"/>
          </p:nvPr>
        </p:nvSpPr>
        <p:spPr>
          <a:xfrm>
            <a:off x="6251021" y="513508"/>
            <a:ext cx="4645152" cy="802237"/>
          </a:xfrm>
        </p:spPr>
        <p:txBody>
          <a:bodyPr/>
          <a:lstStyle/>
          <a:p>
            <a:r>
              <a:rPr lang="en-US" sz="1000" b="1" u="sng" cap="none" dirty="0">
                <a:solidFill>
                  <a:srgbClr val="264A60"/>
                </a:solidFill>
                <a:latin typeface="Arial" panose="020B0604020202020204" pitchFamily="34" charset="0"/>
                <a:cs typeface="Arial" panose="020B0604020202020204" pitchFamily="34" charset="0"/>
              </a:rPr>
              <a:t>	                  Mean		SD</a:t>
            </a:r>
            <a:endParaRPr lang="en-US" dirty="0"/>
          </a:p>
        </p:txBody>
      </p:sp>
      <p:sp>
        <p:nvSpPr>
          <p:cNvPr id="7" name="Content Placeholder 6">
            <a:extLst>
              <a:ext uri="{FF2B5EF4-FFF2-40B4-BE49-F238E27FC236}">
                <a16:creationId xmlns:a16="http://schemas.microsoft.com/office/drawing/2014/main" id="{087AB716-8371-47FC-BB5B-812517FE037C}"/>
              </a:ext>
            </a:extLst>
          </p:cNvPr>
          <p:cNvSpPr>
            <a:spLocks noGrp="1"/>
          </p:cNvSpPr>
          <p:nvPr>
            <p:ph sz="quarter" idx="4"/>
          </p:nvPr>
        </p:nvSpPr>
        <p:spPr>
          <a:xfrm>
            <a:off x="6171682" y="1551786"/>
            <a:ext cx="4790416" cy="4286307"/>
          </a:xfrm>
        </p:spPr>
        <p:txBody>
          <a:bodyPr>
            <a:normAutofit fontScale="25000" lnSpcReduction="20000"/>
          </a:bodyPr>
          <a:lstStyle/>
          <a:p>
            <a:pPr marR="600" lvl="0">
              <a:buClr>
                <a:srgbClr val="B71E42"/>
              </a:buClr>
            </a:pPr>
            <a:r>
              <a:rPr lang="en-US" sz="4000" b="1" dirty="0" err="1">
                <a:solidFill>
                  <a:srgbClr val="264A60"/>
                </a:solidFill>
                <a:highlight>
                  <a:srgbClr val="FFFF00"/>
                </a:highlight>
                <a:latin typeface="Arial" panose="020B0604020202020204" pitchFamily="34" charset="0"/>
              </a:rPr>
              <a:t>GDSsum</a:t>
            </a:r>
            <a:r>
              <a:rPr lang="en-US" sz="4000" b="1" dirty="0">
                <a:solidFill>
                  <a:srgbClr val="264A60"/>
                </a:solidFill>
                <a:highlight>
                  <a:srgbClr val="FFFF00"/>
                </a:highlight>
                <a:latin typeface="Arial" panose="020B0604020202020204" pitchFamily="34" charset="0"/>
              </a:rPr>
              <a:t>	</a:t>
            </a:r>
            <a:r>
              <a:rPr lang="en-US" sz="4000" dirty="0">
                <a:solidFill>
                  <a:srgbClr val="264A60"/>
                </a:solidFill>
                <a:highlight>
                  <a:srgbClr val="FFFF00"/>
                </a:highlight>
                <a:latin typeface="Arial" panose="020B0604020202020204" pitchFamily="34" charset="0"/>
              </a:rPr>
              <a:t>	</a:t>
            </a:r>
            <a:r>
              <a:rPr lang="en-US" sz="4000" b="1" dirty="0">
                <a:solidFill>
                  <a:srgbClr val="FF0000"/>
                </a:solidFill>
                <a:highlight>
                  <a:srgbClr val="FFFF00"/>
                </a:highlight>
                <a:latin typeface="Arial" panose="020B0604020202020204" pitchFamily="34" charset="0"/>
              </a:rPr>
              <a:t>6.43</a:t>
            </a:r>
            <a:r>
              <a:rPr lang="en-US" sz="4000" dirty="0">
                <a:solidFill>
                  <a:srgbClr val="010205"/>
                </a:solidFill>
                <a:highlight>
                  <a:srgbClr val="FFFF00"/>
                </a:highlight>
                <a:latin typeface="Arial" panose="020B0604020202020204" pitchFamily="34" charset="0"/>
              </a:rPr>
              <a:t>		4.00	</a:t>
            </a:r>
          </a:p>
          <a:p>
            <a:pPr marR="600" lvl="0">
              <a:buClr>
                <a:srgbClr val="B71E42"/>
              </a:buClr>
            </a:pPr>
            <a:r>
              <a:rPr lang="en-US" sz="4000" dirty="0">
                <a:solidFill>
                  <a:srgbClr val="010205"/>
                </a:solidFill>
                <a:latin typeface="Arial" panose="020B0604020202020204" pitchFamily="34" charset="0"/>
              </a:rPr>
              <a:t>BDI		</a:t>
            </a:r>
            <a:r>
              <a:rPr lang="en-US" sz="4000" b="1" dirty="0">
                <a:solidFill>
                  <a:srgbClr val="BC72F0">
                    <a:lumMod val="50000"/>
                  </a:srgbClr>
                </a:solidFill>
                <a:latin typeface="Arial" panose="020B0604020202020204" pitchFamily="34" charset="0"/>
              </a:rPr>
              <a:t>11.79</a:t>
            </a:r>
            <a:r>
              <a:rPr lang="en-US" sz="4000" dirty="0">
                <a:solidFill>
                  <a:srgbClr val="010205"/>
                </a:solidFill>
                <a:latin typeface="Arial" panose="020B0604020202020204" pitchFamily="34" charset="0"/>
              </a:rPr>
              <a:t>		8.34</a:t>
            </a:r>
          </a:p>
          <a:p>
            <a:pPr marR="600" lvl="0">
              <a:buClr>
                <a:srgbClr val="B71E42"/>
              </a:buClr>
            </a:pPr>
            <a:r>
              <a:rPr lang="en-US" sz="4000" b="1" dirty="0" err="1">
                <a:solidFill>
                  <a:srgbClr val="264A60"/>
                </a:solidFill>
                <a:highlight>
                  <a:srgbClr val="FFFF00"/>
                </a:highlight>
                <a:latin typeface="Arial" panose="020B0604020202020204" pitchFamily="34" charset="0"/>
              </a:rPr>
              <a:t>EPSsum</a:t>
            </a:r>
            <a:r>
              <a:rPr lang="en-US" sz="4000" b="1" dirty="0">
                <a:solidFill>
                  <a:srgbClr val="264A60"/>
                </a:solidFill>
                <a:highlight>
                  <a:srgbClr val="FFFF00"/>
                </a:highlight>
                <a:latin typeface="Arial" panose="020B0604020202020204" pitchFamily="34" charset="0"/>
              </a:rPr>
              <a:t>		</a:t>
            </a:r>
            <a:r>
              <a:rPr lang="en-US" sz="4000" b="1" dirty="0">
                <a:solidFill>
                  <a:prstClr val="black"/>
                </a:solidFill>
                <a:highlight>
                  <a:srgbClr val="FFFF00"/>
                </a:highlight>
                <a:latin typeface="Arial" panose="020B0604020202020204" pitchFamily="34" charset="0"/>
              </a:rPr>
              <a:t>6.43                                              4.00  </a:t>
            </a:r>
            <a:r>
              <a:rPr lang="en-US" sz="4000" b="1" dirty="0">
                <a:solidFill>
                  <a:srgbClr val="010205"/>
                </a:solidFill>
                <a:highlight>
                  <a:srgbClr val="FFFF00"/>
                </a:highlight>
                <a:latin typeface="Arial" panose="020B0604020202020204" pitchFamily="34" charset="0"/>
              </a:rPr>
              <a:t>     </a:t>
            </a:r>
          </a:p>
          <a:p>
            <a:pPr marR="600" lvl="0">
              <a:buClr>
                <a:srgbClr val="B71E42"/>
              </a:buClr>
            </a:pPr>
            <a:r>
              <a:rPr lang="en-US" sz="4000" b="1" dirty="0">
                <a:solidFill>
                  <a:srgbClr val="010205"/>
                </a:solidFill>
                <a:highlight>
                  <a:srgbClr val="FFFF00"/>
                </a:highlight>
                <a:latin typeface="Arial" panose="020B0604020202020204" pitchFamily="34" charset="0"/>
              </a:rPr>
              <a:t> </a:t>
            </a:r>
            <a:r>
              <a:rPr lang="en-US" sz="4000" dirty="0">
                <a:solidFill>
                  <a:srgbClr val="BC72F0">
                    <a:lumMod val="50000"/>
                  </a:srgbClr>
                </a:solidFill>
                <a:highlight>
                  <a:srgbClr val="FFFF00"/>
                </a:highlight>
                <a:latin typeface="Arial" panose="020B0604020202020204" pitchFamily="34" charset="0"/>
              </a:rPr>
              <a:t>PSQI-Global                        6.98</a:t>
            </a:r>
            <a:r>
              <a:rPr lang="en-US" sz="4000" dirty="0">
                <a:solidFill>
                  <a:srgbClr val="010205"/>
                </a:solidFill>
                <a:highlight>
                  <a:srgbClr val="FFFF00"/>
                </a:highlight>
                <a:latin typeface="Arial" panose="020B0604020202020204" pitchFamily="34" charset="0"/>
              </a:rPr>
              <a:t>		2..79</a:t>
            </a:r>
            <a:r>
              <a:rPr lang="en-US" sz="4000" b="1" dirty="0">
                <a:solidFill>
                  <a:srgbClr val="010205"/>
                </a:solidFill>
                <a:highlight>
                  <a:srgbClr val="FFFF00"/>
                </a:highlight>
                <a:latin typeface="Arial" panose="020B0604020202020204" pitchFamily="34" charset="0"/>
              </a:rPr>
              <a:t> </a:t>
            </a:r>
          </a:p>
          <a:p>
            <a:pPr marR="600" lvl="0">
              <a:buClr>
                <a:srgbClr val="B71E42"/>
              </a:buClr>
            </a:pPr>
            <a:r>
              <a:rPr lang="en-US" sz="4000" b="1" dirty="0">
                <a:solidFill>
                  <a:srgbClr val="264A60"/>
                </a:solidFill>
                <a:latin typeface="Arial" panose="020B0604020202020204" pitchFamily="34" charset="0"/>
              </a:rPr>
              <a:t>Physical/</a:t>
            </a:r>
            <a:r>
              <a:rPr lang="en-US" sz="4000" b="1" dirty="0" err="1">
                <a:solidFill>
                  <a:srgbClr val="264A60"/>
                </a:solidFill>
                <a:latin typeface="Arial" panose="020B0604020202020204" pitchFamily="34" charset="0"/>
              </a:rPr>
              <a:t>Func</a:t>
            </a:r>
            <a:r>
              <a:rPr lang="en-US" sz="4000" b="1" dirty="0">
                <a:solidFill>
                  <a:srgbClr val="264A60"/>
                </a:solidFill>
                <a:latin typeface="Arial" panose="020B0604020202020204" pitchFamily="34" charset="0"/>
              </a:rPr>
              <a:t>	</a:t>
            </a:r>
            <a:r>
              <a:rPr lang="en-US" sz="4000" b="1" dirty="0">
                <a:solidFill>
                  <a:srgbClr val="FF0000"/>
                </a:solidFill>
                <a:highlight>
                  <a:srgbClr val="FFFF00"/>
                </a:highlight>
                <a:latin typeface="Arial" panose="020B0604020202020204" pitchFamily="34" charset="0"/>
              </a:rPr>
              <a:t>44.95</a:t>
            </a:r>
            <a:r>
              <a:rPr lang="en-US" sz="4000" b="1" dirty="0">
                <a:solidFill>
                  <a:srgbClr val="010205"/>
                </a:solidFill>
                <a:highlight>
                  <a:srgbClr val="FFFF00"/>
                </a:highlight>
                <a:latin typeface="Arial" panose="020B0604020202020204" pitchFamily="34" charset="0"/>
              </a:rPr>
              <a:t>		14.40</a:t>
            </a:r>
            <a:r>
              <a:rPr lang="en-US" sz="4000" b="1" dirty="0">
                <a:solidFill>
                  <a:srgbClr val="010205"/>
                </a:solidFill>
                <a:latin typeface="Arial" panose="020B0604020202020204" pitchFamily="34" charset="0"/>
              </a:rPr>
              <a:t>	 health	</a:t>
            </a:r>
          </a:p>
          <a:p>
            <a:pPr marR="600" lvl="0">
              <a:buClr>
                <a:srgbClr val="B71E42"/>
              </a:buClr>
            </a:pPr>
            <a:r>
              <a:rPr lang="en-US" sz="4000" b="1" dirty="0">
                <a:solidFill>
                  <a:srgbClr val="264A60"/>
                </a:solidFill>
                <a:latin typeface="Arial" panose="020B0604020202020204" pitchFamily="34" charset="0"/>
              </a:rPr>
              <a:t>Limitations/PHY	</a:t>
            </a:r>
            <a:r>
              <a:rPr lang="en-US" sz="4000" b="1" dirty="0">
                <a:solidFill>
                  <a:srgbClr val="010205"/>
                </a:solidFill>
                <a:latin typeface="Arial" panose="020B0604020202020204" pitchFamily="34" charset="0"/>
              </a:rPr>
              <a:t>64.495		38.80		</a:t>
            </a:r>
          </a:p>
          <a:p>
            <a:pPr marR="600" lvl="0">
              <a:buClr>
                <a:srgbClr val="B71E42"/>
              </a:buClr>
            </a:pPr>
            <a:r>
              <a:rPr lang="en-US" sz="4000" b="1" dirty="0">
                <a:solidFill>
                  <a:srgbClr val="264A60"/>
                </a:solidFill>
                <a:latin typeface="Arial" panose="020B0604020202020204" pitchFamily="34" charset="0"/>
              </a:rPr>
              <a:t>Limitations/EM	</a:t>
            </a:r>
            <a:r>
              <a:rPr lang="en-US" sz="4000" b="1" dirty="0">
                <a:solidFill>
                  <a:srgbClr val="010205"/>
                </a:solidFill>
                <a:latin typeface="Arial" panose="020B0604020202020204" pitchFamily="34" charset="0"/>
              </a:rPr>
              <a:t>51.84		30.32		</a:t>
            </a:r>
          </a:p>
          <a:p>
            <a:pPr marR="600" lvl="0">
              <a:buClr>
                <a:srgbClr val="B71E42"/>
              </a:buClr>
            </a:pPr>
            <a:r>
              <a:rPr lang="en-US" sz="4000" b="1" dirty="0">
                <a:solidFill>
                  <a:srgbClr val="264A60"/>
                </a:solidFill>
                <a:latin typeface="Arial" panose="020B0604020202020204" pitchFamily="34" charset="0"/>
              </a:rPr>
              <a:t>Energy/Fatigue	</a:t>
            </a:r>
            <a:r>
              <a:rPr lang="en-US" sz="4000" b="1" dirty="0">
                <a:solidFill>
                  <a:srgbClr val="010205"/>
                </a:solidFill>
                <a:latin typeface="Arial" panose="020B0604020202020204" pitchFamily="34" charset="0"/>
              </a:rPr>
              <a:t>38.97		20.7	</a:t>
            </a:r>
          </a:p>
          <a:p>
            <a:pPr marR="600" lvl="0">
              <a:buClr>
                <a:srgbClr val="B71E42"/>
              </a:buClr>
            </a:pPr>
            <a:r>
              <a:rPr lang="en-US" sz="4000" b="1" dirty="0">
                <a:solidFill>
                  <a:srgbClr val="264A60"/>
                </a:solidFill>
                <a:latin typeface="Arial" panose="020B0604020202020204" pitchFamily="34" charset="0"/>
              </a:rPr>
              <a:t>Emotion/WELL	</a:t>
            </a:r>
            <a:r>
              <a:rPr lang="en-US" sz="4000" b="1" dirty="0">
                <a:solidFill>
                  <a:srgbClr val="010205"/>
                </a:solidFill>
                <a:latin typeface="Arial" panose="020B0604020202020204" pitchFamily="34" charset="0"/>
              </a:rPr>
              <a:t>51.84		30.32</a:t>
            </a:r>
          </a:p>
          <a:p>
            <a:pPr marR="600" lvl="0">
              <a:buClr>
                <a:srgbClr val="B71E42"/>
              </a:buClr>
            </a:pPr>
            <a:r>
              <a:rPr lang="en-US" sz="4000" b="1" dirty="0">
                <a:solidFill>
                  <a:srgbClr val="010205"/>
                </a:solidFill>
                <a:highlight>
                  <a:srgbClr val="FF00FF"/>
                </a:highlight>
                <a:latin typeface="Arial" panose="020B0604020202020204" pitchFamily="34" charset="0"/>
              </a:rPr>
              <a:t>General Health   	46.23		 28.17      </a:t>
            </a:r>
          </a:p>
          <a:p>
            <a:pPr marR="600" lvl="0">
              <a:buClr>
                <a:srgbClr val="B71E42"/>
              </a:buClr>
            </a:pPr>
            <a:r>
              <a:rPr lang="en-US" sz="4000" b="1" dirty="0" err="1">
                <a:solidFill>
                  <a:srgbClr val="264A60"/>
                </a:solidFill>
                <a:highlight>
                  <a:srgbClr val="FF00FF"/>
                </a:highlight>
                <a:latin typeface="Arial" panose="020B0604020202020204" pitchFamily="34" charset="0"/>
              </a:rPr>
              <a:t>SocialFC</a:t>
            </a:r>
            <a:r>
              <a:rPr lang="en-US" sz="4000" b="1" dirty="0">
                <a:solidFill>
                  <a:srgbClr val="264A60"/>
                </a:solidFill>
                <a:highlight>
                  <a:srgbClr val="FF00FF"/>
                </a:highlight>
                <a:latin typeface="Arial" panose="020B0604020202020204" pitchFamily="34" charset="0"/>
              </a:rPr>
              <a:t>		</a:t>
            </a:r>
            <a:r>
              <a:rPr lang="en-US" sz="4000" b="1" dirty="0">
                <a:solidFill>
                  <a:srgbClr val="010205"/>
                </a:solidFill>
                <a:highlight>
                  <a:srgbClr val="FF00FF"/>
                </a:highlight>
                <a:latin typeface="Arial" panose="020B0604020202020204" pitchFamily="34" charset="0"/>
              </a:rPr>
              <a:t>73.84. 		33</a:t>
            </a:r>
          </a:p>
          <a:p>
            <a:pPr marR="600" lvl="0">
              <a:buClr>
                <a:srgbClr val="B71E42"/>
              </a:buClr>
            </a:pPr>
            <a:r>
              <a:rPr lang="en-US" sz="4000" b="1" dirty="0">
                <a:solidFill>
                  <a:srgbClr val="264A60"/>
                </a:solidFill>
                <a:latin typeface="Arial" panose="020B0604020202020204" pitchFamily="34" charset="0"/>
              </a:rPr>
              <a:t>Pain		</a:t>
            </a:r>
            <a:r>
              <a:rPr lang="en-US" sz="4000" b="1" dirty="0">
                <a:solidFill>
                  <a:srgbClr val="010205"/>
                </a:solidFill>
                <a:latin typeface="Arial" panose="020B0604020202020204" pitchFamily="34" charset="0"/>
              </a:rPr>
              <a:t>58.54		29.2</a:t>
            </a:r>
          </a:p>
          <a:p>
            <a:pPr marR="600" lvl="0">
              <a:buClr>
                <a:srgbClr val="B71E42"/>
              </a:buClr>
            </a:pPr>
            <a:r>
              <a:rPr lang="en-US" sz="4000" b="1" dirty="0">
                <a:solidFill>
                  <a:srgbClr val="010205"/>
                </a:solidFill>
                <a:highlight>
                  <a:srgbClr val="FFFF00"/>
                </a:highlight>
                <a:latin typeface="Arial" panose="020B0604020202020204" pitchFamily="34" charset="0"/>
              </a:rPr>
              <a:t>Resilience          	 124.49		38.89</a:t>
            </a:r>
            <a:endParaRPr lang="en-US" sz="1300" dirty="0">
              <a:solidFill>
                <a:prstClr val="black"/>
              </a:solidFill>
              <a:highlight>
                <a:srgbClr val="FFFF00"/>
              </a:highlight>
            </a:endParaRPr>
          </a:p>
          <a:p>
            <a:endParaRPr lang="en-US" dirty="0"/>
          </a:p>
        </p:txBody>
      </p:sp>
      <p:sp>
        <p:nvSpPr>
          <p:cNvPr id="10" name="Content Placeholder 9">
            <a:extLst>
              <a:ext uri="{FF2B5EF4-FFF2-40B4-BE49-F238E27FC236}">
                <a16:creationId xmlns:a16="http://schemas.microsoft.com/office/drawing/2014/main" id="{739F6833-23CA-47F8-8C95-2E834344A82C}"/>
              </a:ext>
            </a:extLst>
          </p:cNvPr>
          <p:cNvSpPr>
            <a:spLocks noGrp="1"/>
          </p:cNvSpPr>
          <p:nvPr>
            <p:ph sz="half" idx="2"/>
          </p:nvPr>
        </p:nvSpPr>
        <p:spPr>
          <a:xfrm>
            <a:off x="1229902" y="1079704"/>
            <a:ext cx="4645152" cy="4941268"/>
          </a:xfrm>
        </p:spPr>
        <p:txBody>
          <a:bodyPr>
            <a:normAutofit fontScale="25000" lnSpcReduction="20000"/>
          </a:bodyPr>
          <a:lstStyle/>
          <a:p>
            <a:pPr marL="1371600" marR="600" lvl="3" indent="0">
              <a:buClr>
                <a:srgbClr val="B71E42"/>
              </a:buClr>
              <a:buNone/>
            </a:pPr>
            <a:r>
              <a:rPr lang="en-US" sz="4000" b="1" u="sng" dirty="0">
                <a:solidFill>
                  <a:srgbClr val="264A60"/>
                </a:solidFill>
                <a:latin typeface="Arial" panose="020B0604020202020204" pitchFamily="34" charset="0"/>
                <a:cs typeface="Arial" panose="020B0604020202020204" pitchFamily="34" charset="0"/>
              </a:rPr>
              <a:t>	Mean		SD</a:t>
            </a:r>
            <a:r>
              <a:rPr lang="en-US" sz="4000" b="1" dirty="0">
                <a:solidFill>
                  <a:srgbClr val="264A60"/>
                </a:solidFill>
                <a:latin typeface="Arial" panose="020B0604020202020204" pitchFamily="34" charset="0"/>
                <a:cs typeface="Arial" panose="020B0604020202020204" pitchFamily="34" charset="0"/>
              </a:rPr>
              <a:t>		</a:t>
            </a:r>
          </a:p>
          <a:p>
            <a:pPr marR="600" lvl="0">
              <a:buClr>
                <a:srgbClr val="B71E42"/>
              </a:buClr>
            </a:pPr>
            <a:r>
              <a:rPr lang="en-US" sz="4000" b="1" dirty="0" err="1">
                <a:solidFill>
                  <a:srgbClr val="264A60"/>
                </a:solidFill>
                <a:highlight>
                  <a:srgbClr val="FFFF00"/>
                </a:highlight>
                <a:latin typeface="Arial" panose="020B0604020202020204" pitchFamily="34" charset="0"/>
                <a:cs typeface="Arial" panose="020B0604020202020204" pitchFamily="34" charset="0"/>
              </a:rPr>
              <a:t>GDSsum</a:t>
            </a:r>
            <a:r>
              <a:rPr lang="en-US" sz="4000" dirty="0">
                <a:solidFill>
                  <a:srgbClr val="264A60"/>
                </a:solidFill>
                <a:highlight>
                  <a:srgbClr val="FFFF00"/>
                </a:highlight>
                <a:latin typeface="Arial" panose="020B0604020202020204" pitchFamily="34" charset="0"/>
                <a:cs typeface="Arial" panose="020B0604020202020204" pitchFamily="34" charset="0"/>
              </a:rPr>
              <a:t>		</a:t>
            </a:r>
            <a:r>
              <a:rPr lang="en-US" sz="4000" b="1" dirty="0">
                <a:solidFill>
                  <a:srgbClr val="FF0000"/>
                </a:solidFill>
                <a:highlight>
                  <a:srgbClr val="FFFF00"/>
                </a:highlight>
                <a:latin typeface="Arial" panose="020B0604020202020204" pitchFamily="34" charset="0"/>
                <a:cs typeface="Arial" panose="020B0604020202020204" pitchFamily="34" charset="0"/>
              </a:rPr>
              <a:t>3.43</a:t>
            </a:r>
            <a:r>
              <a:rPr lang="en-US" sz="4000" dirty="0">
                <a:solidFill>
                  <a:srgbClr val="010205"/>
                </a:solidFill>
                <a:highlight>
                  <a:srgbClr val="FFFF00"/>
                </a:highlight>
                <a:latin typeface="Arial" panose="020B0604020202020204" pitchFamily="34" charset="0"/>
                <a:cs typeface="Arial" panose="020B0604020202020204" pitchFamily="34" charset="0"/>
              </a:rPr>
              <a:t>		2.00</a:t>
            </a:r>
            <a:r>
              <a:rPr lang="en-US" sz="4000" dirty="0">
                <a:solidFill>
                  <a:srgbClr val="010205"/>
                </a:solidFill>
                <a:latin typeface="Arial" panose="020B0604020202020204" pitchFamily="34" charset="0"/>
                <a:cs typeface="Arial" panose="020B0604020202020204" pitchFamily="34" charset="0"/>
              </a:rPr>
              <a:t>	</a:t>
            </a:r>
          </a:p>
          <a:p>
            <a:pPr marR="600" lvl="0">
              <a:buClr>
                <a:srgbClr val="B71E42"/>
              </a:buClr>
            </a:pPr>
            <a:r>
              <a:rPr lang="en-US" sz="4000" b="1" dirty="0" err="1">
                <a:solidFill>
                  <a:srgbClr val="264A60"/>
                </a:solidFill>
                <a:highlight>
                  <a:srgbClr val="FFFF00"/>
                </a:highlight>
                <a:latin typeface="Arial" panose="020B0604020202020204" pitchFamily="34" charset="0"/>
                <a:cs typeface="Arial" panose="020B0604020202020204" pitchFamily="34" charset="0"/>
              </a:rPr>
              <a:t>EPSsum</a:t>
            </a:r>
            <a:r>
              <a:rPr lang="en-US" sz="4000" b="1" dirty="0">
                <a:solidFill>
                  <a:srgbClr val="264A60"/>
                </a:solidFill>
                <a:highlight>
                  <a:srgbClr val="FFFF00"/>
                </a:highlight>
                <a:latin typeface="Arial" panose="020B0604020202020204" pitchFamily="34" charset="0"/>
                <a:cs typeface="Arial" panose="020B0604020202020204" pitchFamily="34" charset="0"/>
              </a:rPr>
              <a:t>		</a:t>
            </a:r>
            <a:r>
              <a:rPr lang="en-US" sz="4000" b="1" dirty="0">
                <a:solidFill>
                  <a:prstClr val="black"/>
                </a:solidFill>
                <a:highlight>
                  <a:srgbClr val="FFFF00"/>
                </a:highlight>
                <a:latin typeface="Arial" panose="020B0604020202020204" pitchFamily="34" charset="0"/>
                <a:cs typeface="Arial" panose="020B0604020202020204" pitchFamily="34" charset="0"/>
              </a:rPr>
              <a:t>14.5                     	  5.10</a:t>
            </a:r>
          </a:p>
          <a:p>
            <a:pPr marR="600" lvl="0">
              <a:buClr>
                <a:srgbClr val="B71E42"/>
              </a:buClr>
            </a:pPr>
            <a:r>
              <a:rPr lang="en-US" sz="4000" b="1" dirty="0">
                <a:solidFill>
                  <a:srgbClr val="010205"/>
                </a:solidFill>
                <a:highlight>
                  <a:srgbClr val="FFFF00"/>
                </a:highlight>
                <a:latin typeface="Arial" panose="020B0604020202020204" pitchFamily="34" charset="0"/>
                <a:cs typeface="Arial" panose="020B0604020202020204" pitchFamily="34" charset="0"/>
              </a:rPr>
              <a:t>PSQI-Global     	  </a:t>
            </a:r>
            <a:r>
              <a:rPr lang="en-US" sz="4000" dirty="0">
                <a:solidFill>
                  <a:srgbClr val="010205"/>
                </a:solidFill>
                <a:highlight>
                  <a:srgbClr val="FFFF00"/>
                </a:highlight>
                <a:latin typeface="Arial" panose="020B0604020202020204" pitchFamily="34" charset="0"/>
                <a:cs typeface="Arial" panose="020B0604020202020204" pitchFamily="34" charset="0"/>
              </a:rPr>
              <a:t>10.98		2..79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Physical/</a:t>
            </a:r>
            <a:r>
              <a:rPr lang="en-US" sz="4000" b="1" dirty="0" err="1">
                <a:solidFill>
                  <a:srgbClr val="264A60"/>
                </a:solidFill>
                <a:latin typeface="Arial" panose="020B0604020202020204" pitchFamily="34" charset="0"/>
                <a:cs typeface="Arial" panose="020B0604020202020204" pitchFamily="34" charset="0"/>
              </a:rPr>
              <a:t>Func</a:t>
            </a:r>
            <a:r>
              <a:rPr lang="en-US" sz="4000" b="1" dirty="0">
                <a:solidFill>
                  <a:srgbClr val="264A60"/>
                </a:solidFill>
                <a:latin typeface="Arial" panose="020B0604020202020204" pitchFamily="34" charset="0"/>
                <a:cs typeface="Arial" panose="020B0604020202020204" pitchFamily="34" charset="0"/>
              </a:rPr>
              <a:t>	</a:t>
            </a:r>
            <a:r>
              <a:rPr lang="en-US" sz="4000" b="1" dirty="0">
                <a:solidFill>
                  <a:srgbClr val="FF0000"/>
                </a:solidFill>
                <a:highlight>
                  <a:srgbClr val="FFFF00"/>
                </a:highlight>
                <a:latin typeface="Arial" panose="020B0604020202020204" pitchFamily="34" charset="0"/>
                <a:cs typeface="Arial" panose="020B0604020202020204" pitchFamily="34" charset="0"/>
              </a:rPr>
              <a:t>66.9512	</a:t>
            </a:r>
            <a:r>
              <a:rPr lang="en-US" sz="4000" b="1" dirty="0">
                <a:solidFill>
                  <a:srgbClr val="010205"/>
                </a:solidFill>
                <a:highlight>
                  <a:srgbClr val="FFFF00"/>
                </a:highlight>
                <a:latin typeface="Arial" panose="020B0604020202020204" pitchFamily="34" charset="0"/>
                <a:cs typeface="Arial" panose="020B0604020202020204" pitchFamily="34" charset="0"/>
              </a:rPr>
              <a:t>	33.89097	</a:t>
            </a:r>
            <a:r>
              <a:rPr lang="en-US" sz="4000" b="1" dirty="0">
                <a:solidFill>
                  <a:srgbClr val="010205"/>
                </a:solidFill>
                <a:latin typeface="Arial" panose="020B0604020202020204" pitchFamily="34" charset="0"/>
                <a:cs typeface="Arial" panose="020B0604020202020204" pitchFamily="34" charset="0"/>
              </a:rPr>
              <a:t>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Limitations/PHY	</a:t>
            </a:r>
            <a:r>
              <a:rPr lang="en-US" sz="4000" b="1" dirty="0">
                <a:solidFill>
                  <a:srgbClr val="010205"/>
                </a:solidFill>
                <a:latin typeface="Arial" panose="020B0604020202020204" pitchFamily="34" charset="0"/>
                <a:cs typeface="Arial" panose="020B0604020202020204" pitchFamily="34" charset="0"/>
              </a:rPr>
              <a:t>63.4146		40.34909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Limitations/EM	</a:t>
            </a:r>
            <a:r>
              <a:rPr lang="en-US" sz="4000" b="1" dirty="0">
                <a:solidFill>
                  <a:srgbClr val="010205"/>
                </a:solidFill>
                <a:latin typeface="Arial" panose="020B0604020202020204" pitchFamily="34" charset="0"/>
                <a:cs typeface="Arial" panose="020B0604020202020204" pitchFamily="34" charset="0"/>
              </a:rPr>
              <a:t>60.9744		43.39911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Energy/Fatigue	</a:t>
            </a:r>
            <a:r>
              <a:rPr lang="en-US" sz="4000" b="1" dirty="0">
                <a:solidFill>
                  <a:srgbClr val="010205"/>
                </a:solidFill>
                <a:latin typeface="Arial" panose="020B0604020202020204" pitchFamily="34" charset="0"/>
                <a:cs typeface="Arial" panose="020B0604020202020204" pitchFamily="34" charset="0"/>
              </a:rPr>
              <a:t>39.1463		25.63938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Emotion/WELL	</a:t>
            </a:r>
            <a:r>
              <a:rPr lang="en-US" sz="4000" b="1" dirty="0">
                <a:solidFill>
                  <a:srgbClr val="010205"/>
                </a:solidFill>
                <a:latin typeface="Arial" panose="020B0604020202020204" pitchFamily="34" charset="0"/>
                <a:cs typeface="Arial" panose="020B0604020202020204" pitchFamily="34" charset="0"/>
              </a:rPr>
              <a:t>53.7561		28.2425</a:t>
            </a:r>
          </a:p>
          <a:p>
            <a:pPr marR="600" lvl="0">
              <a:buClr>
                <a:srgbClr val="B71E42"/>
              </a:buClr>
            </a:pPr>
            <a:r>
              <a:rPr lang="en-US" sz="4000" b="1" dirty="0" err="1">
                <a:solidFill>
                  <a:srgbClr val="264A60"/>
                </a:solidFill>
                <a:highlight>
                  <a:srgbClr val="FF00FF"/>
                </a:highlight>
                <a:latin typeface="Arial" panose="020B0604020202020204" pitchFamily="34" charset="0"/>
                <a:cs typeface="Arial" panose="020B0604020202020204" pitchFamily="34" charset="0"/>
              </a:rPr>
              <a:t>GeneralHealth</a:t>
            </a:r>
            <a:r>
              <a:rPr lang="en-US" sz="4000" b="1" dirty="0">
                <a:solidFill>
                  <a:srgbClr val="264A60"/>
                </a:solidFill>
                <a:highlight>
                  <a:srgbClr val="FF00FF"/>
                </a:highlight>
                <a:latin typeface="Arial" panose="020B0604020202020204" pitchFamily="34" charset="0"/>
                <a:cs typeface="Arial" panose="020B0604020202020204" pitchFamily="34" charset="0"/>
              </a:rPr>
              <a:t>	</a:t>
            </a:r>
            <a:r>
              <a:rPr lang="en-US" sz="4000" b="1" dirty="0">
                <a:solidFill>
                  <a:srgbClr val="010205"/>
                </a:solidFill>
                <a:highlight>
                  <a:srgbClr val="FF00FF"/>
                </a:highlight>
                <a:latin typeface="Arial" panose="020B0604020202020204" pitchFamily="34" charset="0"/>
                <a:cs typeface="Arial" panose="020B0604020202020204" pitchFamily="34" charset="0"/>
              </a:rPr>
              <a:t>49.0244		26.83793 		</a:t>
            </a:r>
          </a:p>
          <a:p>
            <a:pPr marR="600" lvl="0">
              <a:buClr>
                <a:srgbClr val="B71E42"/>
              </a:buClr>
            </a:pPr>
            <a:r>
              <a:rPr lang="en-US" sz="4000" b="1" dirty="0" err="1">
                <a:solidFill>
                  <a:srgbClr val="264A60"/>
                </a:solidFill>
                <a:highlight>
                  <a:srgbClr val="FF00FF"/>
                </a:highlight>
                <a:latin typeface="Arial" panose="020B0604020202020204" pitchFamily="34" charset="0"/>
                <a:cs typeface="Arial" panose="020B0604020202020204" pitchFamily="34" charset="0"/>
              </a:rPr>
              <a:t>SocialFC</a:t>
            </a:r>
            <a:r>
              <a:rPr lang="en-US" sz="4000" b="1" dirty="0">
                <a:solidFill>
                  <a:srgbClr val="264A60"/>
                </a:solidFill>
                <a:highlight>
                  <a:srgbClr val="FF00FF"/>
                </a:highlight>
                <a:latin typeface="Arial" panose="020B0604020202020204" pitchFamily="34" charset="0"/>
                <a:cs typeface="Arial" panose="020B0604020202020204" pitchFamily="34" charset="0"/>
              </a:rPr>
              <a:t>		</a:t>
            </a:r>
            <a:r>
              <a:rPr lang="en-US" sz="4000" b="1" dirty="0">
                <a:solidFill>
                  <a:srgbClr val="010205"/>
                </a:solidFill>
                <a:highlight>
                  <a:srgbClr val="FF00FF"/>
                </a:highlight>
                <a:latin typeface="Arial" panose="020B0604020202020204" pitchFamily="34" charset="0"/>
                <a:cs typeface="Arial" panose="020B0604020202020204" pitchFamily="34" charset="0"/>
              </a:rPr>
              <a:t>67.9878		35.02775</a:t>
            </a:r>
            <a:r>
              <a:rPr lang="en-US" sz="4000" b="1" dirty="0">
                <a:solidFill>
                  <a:srgbClr val="010205"/>
                </a:solidFill>
                <a:latin typeface="Arial" panose="020B0604020202020204" pitchFamily="34" charset="0"/>
                <a:cs typeface="Arial" panose="020B0604020202020204" pitchFamily="34" charset="0"/>
              </a:rPr>
              <a:t>		</a:t>
            </a:r>
          </a:p>
          <a:p>
            <a:pPr marR="600" lvl="0">
              <a:buClr>
                <a:srgbClr val="B71E42"/>
              </a:buClr>
            </a:pPr>
            <a:r>
              <a:rPr lang="en-US" sz="4000" b="1" dirty="0">
                <a:solidFill>
                  <a:srgbClr val="264A60"/>
                </a:solidFill>
                <a:latin typeface="Arial" panose="020B0604020202020204" pitchFamily="34" charset="0"/>
                <a:cs typeface="Arial" panose="020B0604020202020204" pitchFamily="34" charset="0"/>
              </a:rPr>
              <a:t>Pain		</a:t>
            </a:r>
            <a:r>
              <a:rPr lang="en-US" sz="4000" b="1" dirty="0">
                <a:solidFill>
                  <a:srgbClr val="010205"/>
                </a:solidFill>
                <a:latin typeface="Arial" panose="020B0604020202020204" pitchFamily="34" charset="0"/>
                <a:cs typeface="Arial" panose="020B0604020202020204" pitchFamily="34" charset="0"/>
              </a:rPr>
              <a:t>58.5366		29.99		</a:t>
            </a:r>
          </a:p>
          <a:p>
            <a:pPr marR="600" lvl="0">
              <a:buClr>
                <a:srgbClr val="B71E42"/>
              </a:buClr>
            </a:pPr>
            <a:r>
              <a:rPr lang="en-US" sz="4000" b="1" dirty="0">
                <a:solidFill>
                  <a:srgbClr val="010205"/>
                </a:solidFill>
                <a:latin typeface="Arial" panose="020B0604020202020204" pitchFamily="34" charset="0"/>
                <a:cs typeface="Arial" panose="020B0604020202020204" pitchFamily="34" charset="0"/>
              </a:rPr>
              <a:t>Resilience</a:t>
            </a:r>
            <a:r>
              <a:rPr lang="en-US" sz="4000" dirty="0">
                <a:solidFill>
                  <a:srgbClr val="010205"/>
                </a:solidFill>
                <a:latin typeface="Arial" panose="020B0604020202020204" pitchFamily="34" charset="0"/>
                <a:cs typeface="Arial" panose="020B0604020202020204" pitchFamily="34" charset="0"/>
              </a:rPr>
              <a:t>	</a:t>
            </a:r>
            <a:r>
              <a:rPr lang="en-US" sz="4000" b="1" dirty="0">
                <a:solidFill>
                  <a:srgbClr val="010205"/>
                </a:solidFill>
                <a:highlight>
                  <a:srgbClr val="FFFF00"/>
                </a:highlight>
                <a:latin typeface="Arial" panose="020B0604020202020204" pitchFamily="34" charset="0"/>
                <a:cs typeface="Arial" panose="020B0604020202020204" pitchFamily="34" charset="0"/>
              </a:rPr>
              <a:t>	55.09	                          9.07				</a:t>
            </a:r>
            <a:endParaRPr lang="en-US" dirty="0"/>
          </a:p>
        </p:txBody>
      </p:sp>
    </p:spTree>
    <p:extLst>
      <p:ext uri="{BB962C8B-B14F-4D97-AF65-F5344CB8AC3E}">
        <p14:creationId xmlns:p14="http://schemas.microsoft.com/office/powerpoint/2010/main" val="2915240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1A328E6-68B2-431F-A1B5-2E163793BC75}"/>
              </a:ext>
            </a:extLst>
          </p:cNvPr>
          <p:cNvGraphicFramePr>
            <a:graphicFrameLocks/>
          </p:cNvGraphicFramePr>
          <p:nvPr>
            <p:extLst>
              <p:ext uri="{D42A27DB-BD31-4B8C-83A1-F6EECF244321}">
                <p14:modId xmlns:p14="http://schemas.microsoft.com/office/powerpoint/2010/main" val="4249775376"/>
              </p:ext>
            </p:extLst>
          </p:nvPr>
        </p:nvGraphicFramePr>
        <p:xfrm>
          <a:off x="6453810" y="954155"/>
          <a:ext cx="5499652" cy="4253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C3BD242-F6C2-452E-B7BC-9C6099A4BE2A}"/>
              </a:ext>
            </a:extLst>
          </p:cNvPr>
          <p:cNvGraphicFramePr>
            <a:graphicFrameLocks/>
          </p:cNvGraphicFramePr>
          <p:nvPr>
            <p:extLst/>
          </p:nvPr>
        </p:nvGraphicFramePr>
        <p:xfrm>
          <a:off x="630700" y="954155"/>
          <a:ext cx="5823110" cy="3953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685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782" y="51582"/>
            <a:ext cx="9603275" cy="1049235"/>
          </a:xfrm>
        </p:spPr>
        <p:txBody>
          <a:bodyPr/>
          <a:lstStyle/>
          <a:p>
            <a:r>
              <a:rPr lang="en-US" dirty="0"/>
              <a:t>Natural Sleep Aids </a:t>
            </a:r>
            <a:br>
              <a:rPr lang="en-US" dirty="0"/>
            </a:br>
            <a:endParaRPr lang="en-US" dirty="0"/>
          </a:p>
        </p:txBody>
      </p:sp>
      <p:sp>
        <p:nvSpPr>
          <p:cNvPr id="3" name="Content Placeholder 2"/>
          <p:cNvSpPr>
            <a:spLocks noGrp="1"/>
          </p:cNvSpPr>
          <p:nvPr>
            <p:ph idx="1"/>
          </p:nvPr>
        </p:nvSpPr>
        <p:spPr>
          <a:xfrm>
            <a:off x="267285" y="520505"/>
            <a:ext cx="11493306" cy="6032695"/>
          </a:xfrm>
        </p:spPr>
        <p:txBody>
          <a:bodyPr>
            <a:normAutofit/>
          </a:bodyPr>
          <a:lstStyle/>
          <a:p>
            <a:endParaRPr lang="en-US" sz="3200" dirty="0"/>
          </a:p>
          <a:p>
            <a:r>
              <a:rPr lang="en-US" sz="3200" dirty="0"/>
              <a:t>Tryptophan and serotonin foods</a:t>
            </a:r>
          </a:p>
          <a:p>
            <a:r>
              <a:rPr lang="en-US" sz="3200" dirty="0"/>
              <a:t>Calcium (yogurt Milk)</a:t>
            </a:r>
          </a:p>
          <a:p>
            <a:r>
              <a:rPr lang="en-US" sz="3200" dirty="0">
                <a:highlight>
                  <a:srgbClr val="FFFF00"/>
                </a:highlight>
              </a:rPr>
              <a:t>Magnesium</a:t>
            </a:r>
            <a:r>
              <a:rPr lang="en-US" sz="3200" dirty="0"/>
              <a:t> (walnuts, cherries, bananas, kiwi, Pistachios) </a:t>
            </a:r>
          </a:p>
          <a:p>
            <a:r>
              <a:rPr lang="en-US" sz="3200" dirty="0"/>
              <a:t>Essential oils</a:t>
            </a:r>
          </a:p>
          <a:p>
            <a:r>
              <a:rPr lang="en-US" sz="3200" b="1" dirty="0">
                <a:solidFill>
                  <a:schemeClr val="accent1">
                    <a:lumMod val="60000"/>
                    <a:lumOff val="40000"/>
                  </a:schemeClr>
                </a:solidFill>
              </a:rPr>
              <a:t>Melatonin </a:t>
            </a:r>
            <a:r>
              <a:rPr lang="en-US" sz="3200" dirty="0"/>
              <a:t>(gummies 2.5mg) St. John’s wort  * Ask Doctor before taking anything</a:t>
            </a:r>
          </a:p>
          <a:p>
            <a:r>
              <a:rPr lang="en-US" sz="3200" dirty="0"/>
              <a:t>Weighted Blankets? (Interesting discussion)</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556E-2F24-4D53-8CF8-C33927D91AFA}"/>
              </a:ext>
            </a:extLst>
          </p:cNvPr>
          <p:cNvSpPr>
            <a:spLocks noGrp="1"/>
          </p:cNvSpPr>
          <p:nvPr>
            <p:ph type="title"/>
          </p:nvPr>
        </p:nvSpPr>
        <p:spPr/>
        <p:txBody>
          <a:bodyPr/>
          <a:lstStyle/>
          <a:p>
            <a:r>
              <a:rPr lang="en-US" dirty="0"/>
              <a:t>Too many cats1</a:t>
            </a:r>
          </a:p>
        </p:txBody>
      </p:sp>
      <p:pic>
        <p:nvPicPr>
          <p:cNvPr id="5" name="Content Placeholder 4">
            <a:extLst>
              <a:ext uri="{FF2B5EF4-FFF2-40B4-BE49-F238E27FC236}">
                <a16:creationId xmlns:a16="http://schemas.microsoft.com/office/drawing/2014/main" id="{531E0EE3-F9D0-4882-83D7-6D0B9C87A4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7938" y="2016125"/>
            <a:ext cx="4824983" cy="3618738"/>
          </a:xfrm>
        </p:spPr>
      </p:pic>
    </p:spTree>
    <p:extLst>
      <p:ext uri="{BB962C8B-B14F-4D97-AF65-F5344CB8AC3E}">
        <p14:creationId xmlns:p14="http://schemas.microsoft.com/office/powerpoint/2010/main" val="61898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C99-8B95-4B8B-9545-6A677EA79B0B}"/>
              </a:ext>
            </a:extLst>
          </p:cNvPr>
          <p:cNvSpPr>
            <a:spLocks noGrp="1"/>
          </p:cNvSpPr>
          <p:nvPr>
            <p:ph type="title"/>
          </p:nvPr>
        </p:nvSpPr>
        <p:spPr/>
        <p:txBody>
          <a:bodyPr/>
          <a:lstStyle/>
          <a:p>
            <a:r>
              <a:rPr lang="en-US" dirty="0"/>
              <a:t>Future Studies</a:t>
            </a:r>
          </a:p>
        </p:txBody>
      </p:sp>
      <p:sp>
        <p:nvSpPr>
          <p:cNvPr id="3" name="Content Placeholder 2">
            <a:extLst>
              <a:ext uri="{FF2B5EF4-FFF2-40B4-BE49-F238E27FC236}">
                <a16:creationId xmlns:a16="http://schemas.microsoft.com/office/drawing/2014/main" id="{81804CDC-44A0-4923-B730-CFE6FCA2310F}"/>
              </a:ext>
            </a:extLst>
          </p:cNvPr>
          <p:cNvSpPr>
            <a:spLocks noGrp="1"/>
          </p:cNvSpPr>
          <p:nvPr>
            <p:ph idx="1"/>
          </p:nvPr>
        </p:nvSpPr>
        <p:spPr>
          <a:xfrm>
            <a:off x="1451579" y="1790510"/>
            <a:ext cx="9603275" cy="3450613"/>
          </a:xfrm>
        </p:spPr>
        <p:txBody>
          <a:bodyPr>
            <a:normAutofit/>
          </a:bodyPr>
          <a:lstStyle/>
          <a:p>
            <a:r>
              <a:rPr lang="en-US" sz="2800" dirty="0"/>
              <a:t>Does balance exercises reduce the participants fear of falling?</a:t>
            </a:r>
          </a:p>
          <a:p>
            <a:r>
              <a:rPr lang="en-US" sz="2800" dirty="0"/>
              <a:t>What Exercises that work most effectively for balance?</a:t>
            </a:r>
          </a:p>
          <a:p>
            <a:r>
              <a:rPr lang="en-US" sz="2800" dirty="0"/>
              <a:t>Does the lack of Sleep reduce your balance significantly?</a:t>
            </a:r>
          </a:p>
          <a:p>
            <a:r>
              <a:rPr lang="en-US" sz="2800" dirty="0"/>
              <a:t>Weighted Blankets and sleep?</a:t>
            </a:r>
          </a:p>
        </p:txBody>
      </p:sp>
      <p:pic>
        <p:nvPicPr>
          <p:cNvPr id="11" name="Picture 10">
            <a:extLst>
              <a:ext uri="{FF2B5EF4-FFF2-40B4-BE49-F238E27FC236}">
                <a16:creationId xmlns:a16="http://schemas.microsoft.com/office/drawing/2014/main" id="{B2E692B2-2E03-49FE-9ADA-A6708B4880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1803" y="3935362"/>
            <a:ext cx="3212626" cy="2137770"/>
          </a:xfrm>
          <a:prstGeom prst="rect">
            <a:avLst/>
          </a:prstGeom>
        </p:spPr>
      </p:pic>
      <p:sp>
        <p:nvSpPr>
          <p:cNvPr id="12" name="TextBox 11">
            <a:extLst>
              <a:ext uri="{FF2B5EF4-FFF2-40B4-BE49-F238E27FC236}">
                <a16:creationId xmlns:a16="http://schemas.microsoft.com/office/drawing/2014/main" id="{DE6B0201-0230-4855-90EF-2E876592C5FA}"/>
              </a:ext>
            </a:extLst>
          </p:cNvPr>
          <p:cNvSpPr txBox="1"/>
          <p:nvPr/>
        </p:nvSpPr>
        <p:spPr>
          <a:xfrm>
            <a:off x="8271803" y="6319337"/>
            <a:ext cx="1209294" cy="646331"/>
          </a:xfrm>
          <a:prstGeom prst="rect">
            <a:avLst/>
          </a:prstGeom>
          <a:noFill/>
        </p:spPr>
        <p:txBody>
          <a:bodyPr wrap="square" rtlCol="0">
            <a:spAutoFit/>
          </a:bodyPr>
          <a:lstStyle/>
          <a:p>
            <a:r>
              <a:rPr lang="en-US" sz="900">
                <a:hlinkClick r:id="rId3" tooltip="https://www.somospacientes.com/noticias/avances/los-programas-de-ejercicio-previenen-las-lesiones-por-caidas-en-los-mayores/"/>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7490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E339-A058-4304-8DCA-7D9C450E7F0D}"/>
              </a:ext>
            </a:extLst>
          </p:cNvPr>
          <p:cNvSpPr>
            <a:spLocks noGrp="1"/>
          </p:cNvSpPr>
          <p:nvPr>
            <p:ph type="title"/>
          </p:nvPr>
        </p:nvSpPr>
        <p:spPr>
          <a:xfrm>
            <a:off x="1451578" y="1038734"/>
            <a:ext cx="9603275" cy="1049235"/>
          </a:xfrm>
        </p:spPr>
        <p:txBody>
          <a:bodyPr/>
          <a:lstStyle/>
          <a:p>
            <a:r>
              <a:rPr lang="en-US" dirty="0"/>
              <a:t>Is too much exercise bad for your memory?</a:t>
            </a:r>
          </a:p>
        </p:txBody>
      </p:sp>
      <p:sp>
        <p:nvSpPr>
          <p:cNvPr id="3" name="Content Placeholder 2">
            <a:extLst>
              <a:ext uri="{FF2B5EF4-FFF2-40B4-BE49-F238E27FC236}">
                <a16:creationId xmlns:a16="http://schemas.microsoft.com/office/drawing/2014/main" id="{BA41FC12-43CE-4549-A815-3D497977CE99}"/>
              </a:ext>
            </a:extLst>
          </p:cNvPr>
          <p:cNvSpPr>
            <a:spLocks noGrp="1"/>
          </p:cNvSpPr>
          <p:nvPr>
            <p:ph idx="1"/>
          </p:nvPr>
        </p:nvSpPr>
        <p:spPr/>
        <p:txBody>
          <a:bodyPr>
            <a:noAutofit/>
          </a:bodyPr>
          <a:lstStyle/>
          <a:p>
            <a:r>
              <a:rPr lang="en-US" sz="2400" b="1" dirty="0">
                <a:solidFill>
                  <a:srgbClr val="0070C0"/>
                </a:solidFill>
              </a:rPr>
              <a:t>Moderate exercise seems to improve short-term memory (</a:t>
            </a:r>
            <a:r>
              <a:rPr lang="en-US" sz="2400" b="1" dirty="0" err="1">
                <a:solidFill>
                  <a:srgbClr val="0070C0"/>
                </a:solidFill>
                <a:latin typeface="Times New Roman" panose="02020603050405020304" pitchFamily="18" charset="0"/>
                <a:ea typeface="Calibri" panose="020F0502020204030204" pitchFamily="34" charset="0"/>
              </a:rPr>
              <a:t>Tomporowski</a:t>
            </a:r>
            <a:r>
              <a:rPr lang="en-US" sz="2400" b="1" dirty="0">
                <a:solidFill>
                  <a:srgbClr val="0070C0"/>
                </a:solidFill>
                <a:latin typeface="Times New Roman" panose="02020603050405020304" pitchFamily="18" charset="0"/>
                <a:ea typeface="Calibri" panose="020F0502020204030204" pitchFamily="34" charset="0"/>
              </a:rPr>
              <a:t> et al., 2008)</a:t>
            </a:r>
          </a:p>
          <a:p>
            <a:r>
              <a:rPr lang="en-US" sz="2400" dirty="0"/>
              <a:t>Several studies have indicated that exercise that is too intense, like running a marathon, is detrimental to cognitive function (</a:t>
            </a:r>
            <a:r>
              <a:rPr lang="en-US" sz="2400" dirty="0" err="1"/>
              <a:t>Eich</a:t>
            </a:r>
            <a:r>
              <a:rPr lang="en-US" sz="2400" dirty="0"/>
              <a:t> &amp;Metcalfe, 2009). </a:t>
            </a:r>
          </a:p>
          <a:p>
            <a:r>
              <a:rPr lang="en-US" sz="2400" b="1" dirty="0">
                <a:solidFill>
                  <a:schemeClr val="accent1">
                    <a:lumMod val="75000"/>
                  </a:schemeClr>
                </a:solidFill>
              </a:rPr>
              <a:t>Intense exercising increases in the stress hormone cortisol occur (Hill et al., 2008). </a:t>
            </a:r>
          </a:p>
        </p:txBody>
      </p:sp>
      <p:pic>
        <p:nvPicPr>
          <p:cNvPr id="5" name="Picture 4">
            <a:extLst>
              <a:ext uri="{FF2B5EF4-FFF2-40B4-BE49-F238E27FC236}">
                <a16:creationId xmlns:a16="http://schemas.microsoft.com/office/drawing/2014/main" id="{D9282A1A-DDEB-46D3-ACF3-0CBB30728B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813" y="73143"/>
            <a:ext cx="1448386" cy="965591"/>
          </a:xfrm>
          <a:prstGeom prst="rect">
            <a:avLst/>
          </a:prstGeom>
        </p:spPr>
      </p:pic>
    </p:spTree>
    <p:extLst>
      <p:ext uri="{BB962C8B-B14F-4D97-AF65-F5344CB8AC3E}">
        <p14:creationId xmlns:p14="http://schemas.microsoft.com/office/powerpoint/2010/main" val="373923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5FC8-EC8C-4F93-B393-665303328198}"/>
              </a:ext>
            </a:extLst>
          </p:cNvPr>
          <p:cNvSpPr>
            <a:spLocks noGrp="1"/>
          </p:cNvSpPr>
          <p:nvPr>
            <p:ph type="title"/>
          </p:nvPr>
        </p:nvSpPr>
        <p:spPr/>
        <p:txBody>
          <a:bodyPr/>
          <a:lstStyle/>
          <a:p>
            <a:r>
              <a:rPr lang="en-US" dirty="0"/>
              <a:t>Keep Exercising!</a:t>
            </a:r>
          </a:p>
        </p:txBody>
      </p:sp>
      <p:sp>
        <p:nvSpPr>
          <p:cNvPr id="3" name="Content Placeholder 2">
            <a:extLst>
              <a:ext uri="{FF2B5EF4-FFF2-40B4-BE49-F238E27FC236}">
                <a16:creationId xmlns:a16="http://schemas.microsoft.com/office/drawing/2014/main" id="{7A6EF610-0F93-4D2A-ACDF-DF548EF0A41B}"/>
              </a:ext>
            </a:extLst>
          </p:cNvPr>
          <p:cNvSpPr>
            <a:spLocks noGrp="1"/>
          </p:cNvSpPr>
          <p:nvPr>
            <p:ph idx="1"/>
          </p:nvPr>
        </p:nvSpPr>
        <p:spPr>
          <a:xfrm>
            <a:off x="562709" y="2015732"/>
            <a:ext cx="10492146" cy="3450613"/>
          </a:xfrm>
        </p:spPr>
        <p:txBody>
          <a:bodyPr>
            <a:normAutofit/>
          </a:bodyPr>
          <a:lstStyle/>
          <a:p>
            <a:pPr marL="0" indent="0">
              <a:buNone/>
            </a:pPr>
            <a:r>
              <a:rPr lang="en-US" sz="3200" dirty="0"/>
              <a:t>It will help you sleep &amp; improve your memory!</a:t>
            </a:r>
          </a:p>
          <a:p>
            <a:pPr marL="0" indent="0">
              <a:buNone/>
            </a:pPr>
            <a:endParaRPr lang="en-US" sz="3200" dirty="0"/>
          </a:p>
          <a:p>
            <a:pPr marL="0" indent="0">
              <a:buNone/>
            </a:pPr>
            <a:r>
              <a:rPr lang="en-US" sz="3200" dirty="0"/>
              <a:t>Thank you again for your participation!</a:t>
            </a:r>
          </a:p>
          <a:p>
            <a:pPr marL="0" indent="0">
              <a:buNone/>
            </a:pPr>
            <a:r>
              <a:rPr lang="en-US" sz="3200" dirty="0"/>
              <a:t>You are all amazing!</a:t>
            </a:r>
          </a:p>
        </p:txBody>
      </p:sp>
      <p:pic>
        <p:nvPicPr>
          <p:cNvPr id="4" name="Content Placeholder 3" descr="Rodney Elisa exercising.jpeg">
            <a:extLst>
              <a:ext uri="{FF2B5EF4-FFF2-40B4-BE49-F238E27FC236}">
                <a16:creationId xmlns:a16="http://schemas.microsoft.com/office/drawing/2014/main" id="{A6BD6FB2-812D-4E18-94EB-47E91FC31993}"/>
              </a:ext>
            </a:extLst>
          </p:cNvPr>
          <p:cNvPicPr>
            <a:picLocks noChangeAspect="1"/>
          </p:cNvPicPr>
          <p:nvPr/>
        </p:nvPicPr>
        <p:blipFill>
          <a:blip r:embed="rId2" cstate="print"/>
          <a:stretch>
            <a:fillRect/>
          </a:stretch>
        </p:blipFill>
        <p:spPr>
          <a:xfrm>
            <a:off x="7772818" y="2586497"/>
            <a:ext cx="3729865" cy="2456436"/>
          </a:xfrm>
          <a:prstGeom prst="rect">
            <a:avLst/>
          </a:prstGeom>
        </p:spPr>
      </p:pic>
      <p:pic>
        <p:nvPicPr>
          <p:cNvPr id="6" name="Picture 5">
            <a:extLst>
              <a:ext uri="{FF2B5EF4-FFF2-40B4-BE49-F238E27FC236}">
                <a16:creationId xmlns:a16="http://schemas.microsoft.com/office/drawing/2014/main" id="{80506779-CF01-4268-9644-CE37D4089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318" y="157691"/>
            <a:ext cx="1428949" cy="1428949"/>
          </a:xfrm>
          <a:prstGeom prst="rect">
            <a:avLst/>
          </a:prstGeom>
        </p:spPr>
      </p:pic>
    </p:spTree>
    <p:extLst>
      <p:ext uri="{BB962C8B-B14F-4D97-AF65-F5344CB8AC3E}">
        <p14:creationId xmlns:p14="http://schemas.microsoft.com/office/powerpoint/2010/main" val="122916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217D-32FD-4FCF-B0B3-EA4FD07E26B8}"/>
              </a:ext>
            </a:extLst>
          </p:cNvPr>
          <p:cNvSpPr>
            <a:spLocks noGrp="1"/>
          </p:cNvSpPr>
          <p:nvPr>
            <p:ph type="title"/>
          </p:nvPr>
        </p:nvSpPr>
        <p:spPr/>
        <p:txBody>
          <a:bodyPr>
            <a:noAutofit/>
          </a:bodyPr>
          <a:lstStyle/>
          <a:p>
            <a:pPr lvl="0" fontAlgn="base">
              <a:lnSpc>
                <a:spcPct val="100000"/>
              </a:lnSpc>
              <a:spcAft>
                <a:spcPct val="0"/>
              </a:spcAft>
            </a:pPr>
            <a:r>
              <a:rPr lang="en-US" sz="2400" b="1" cap="none" dirty="0">
                <a:latin typeface="Arial" charset="0"/>
                <a:ea typeface="+mn-ea"/>
                <a:cs typeface="+mn-cs"/>
              </a:rPr>
              <a:t>Changes in Cortisol levels and Cognitive function in Runner’s and Cyclists</a:t>
            </a:r>
            <a:br>
              <a:rPr lang="en-US" sz="2400" cap="none" dirty="0">
                <a:latin typeface="Arial" charset="0"/>
                <a:ea typeface="+mn-ea"/>
                <a:cs typeface="+mn-cs"/>
              </a:rPr>
            </a:br>
            <a:endParaRPr lang="en-US" sz="2400" dirty="0"/>
          </a:p>
        </p:txBody>
      </p:sp>
      <p:graphicFrame>
        <p:nvGraphicFramePr>
          <p:cNvPr id="4" name="Content Placeholder 3">
            <a:extLst>
              <a:ext uri="{FF2B5EF4-FFF2-40B4-BE49-F238E27FC236}">
                <a16:creationId xmlns:a16="http://schemas.microsoft.com/office/drawing/2014/main" id="{0B73337A-7A07-4F04-965E-C0FD9511E3E3}"/>
              </a:ext>
            </a:extLst>
          </p:cNvPr>
          <p:cNvGraphicFramePr>
            <a:graphicFrameLocks noGrp="1"/>
          </p:cNvGraphicFramePr>
          <p:nvPr>
            <p:ph idx="1"/>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619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CBC66A1-9CAB-4FA6-BE0D-B57AA9B90714}"/>
              </a:ext>
            </a:extLst>
          </p:cNvPr>
          <p:cNvGraphicFramePr>
            <a:graphicFrameLocks noGrp="1"/>
          </p:cNvGraphicFramePr>
          <p:nvPr>
            <p:ph idx="4294967295"/>
            <p:extLst>
              <p:ext uri="{D42A27DB-BD31-4B8C-83A1-F6EECF244321}">
                <p14:modId xmlns:p14="http://schemas.microsoft.com/office/powerpoint/2010/main" val="308509583"/>
              </p:ext>
            </p:extLst>
          </p:nvPr>
        </p:nvGraphicFramePr>
        <p:xfrm>
          <a:off x="903968" y="507320"/>
          <a:ext cx="9604375" cy="4892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8DE35BDA-FE41-4995-8483-8AA0F5DA777E}"/>
              </a:ext>
            </a:extLst>
          </p:cNvPr>
          <p:cNvGraphicFramePr/>
          <p:nvPr>
            <p:extLst>
              <p:ext uri="{D42A27DB-BD31-4B8C-83A1-F6EECF244321}">
                <p14:modId xmlns:p14="http://schemas.microsoft.com/office/powerpoint/2010/main" val="3420986547"/>
              </p:ext>
            </p:extLst>
          </p:nvPr>
        </p:nvGraphicFramePr>
        <p:xfrm>
          <a:off x="33070800" y="20457510"/>
          <a:ext cx="9525000" cy="660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1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E5F4-4CDD-490E-BE54-F54FDAC87539}"/>
              </a:ext>
            </a:extLst>
          </p:cNvPr>
          <p:cNvSpPr>
            <a:spLocks noGrp="1"/>
          </p:cNvSpPr>
          <p:nvPr>
            <p:ph type="title"/>
          </p:nvPr>
        </p:nvSpPr>
        <p:spPr>
          <a:xfrm>
            <a:off x="829995" y="185541"/>
            <a:ext cx="9943506" cy="1629191"/>
          </a:xfrm>
        </p:spPr>
        <p:txBody>
          <a:bodyPr>
            <a:normAutofit fontScale="90000"/>
          </a:bodyPr>
          <a:lstStyle/>
          <a:p>
            <a:pPr lvl="0" defTabSz="3686861">
              <a:lnSpc>
                <a:spcPct val="100000"/>
              </a:lnSpc>
              <a:spcBef>
                <a:spcPts val="0"/>
              </a:spcBef>
            </a:pPr>
            <a:r>
              <a:rPr lang="en-US" sz="8000" b="1" cap="none" dirty="0">
                <a:solidFill>
                  <a:prstClr val="black"/>
                </a:solidFill>
                <a:latin typeface="Calibri"/>
                <a:ea typeface="+mn-ea"/>
                <a:cs typeface="+mn-cs"/>
              </a:rPr>
              <a:t> </a:t>
            </a:r>
            <a:r>
              <a:rPr lang="en-US" sz="3600" b="1" cap="none" dirty="0">
                <a:solidFill>
                  <a:prstClr val="black"/>
                </a:solidFill>
                <a:latin typeface="Times New Roman" pitchFamily="18" charset="0"/>
                <a:ea typeface="+mn-ea"/>
                <a:cs typeface="Times New Roman" pitchFamily="18" charset="0"/>
              </a:rPr>
              <a:t>Does a 10-week exercise program improve mental   </a:t>
            </a:r>
            <a:br>
              <a:rPr lang="en-US" sz="3600" b="1" cap="none" dirty="0">
                <a:solidFill>
                  <a:prstClr val="black"/>
                </a:solidFill>
                <a:latin typeface="Times New Roman" pitchFamily="18" charset="0"/>
                <a:ea typeface="+mn-ea"/>
                <a:cs typeface="Times New Roman" pitchFamily="18" charset="0"/>
              </a:rPr>
            </a:br>
            <a:r>
              <a:rPr lang="en-US" sz="3600" b="1" cap="none" dirty="0">
                <a:solidFill>
                  <a:prstClr val="black"/>
                </a:solidFill>
                <a:latin typeface="Times New Roman" pitchFamily="18" charset="0"/>
                <a:ea typeface="+mn-ea"/>
                <a:cs typeface="Times New Roman" pitchFamily="18" charset="0"/>
              </a:rPr>
              <a:t>   health &amp; cognition in older age individuals-2017</a:t>
            </a:r>
            <a:br>
              <a:rPr lang="en-US" sz="3600" b="1" cap="none" dirty="0">
                <a:solidFill>
                  <a:prstClr val="black"/>
                </a:solidFill>
                <a:latin typeface="Times New Roman" pitchFamily="18" charset="0"/>
                <a:ea typeface="+mn-ea"/>
                <a:cs typeface="Times New Roman" pitchFamily="18" charset="0"/>
              </a:rPr>
            </a:br>
            <a:r>
              <a:rPr lang="en-US" sz="2700" b="1" cap="none" dirty="0">
                <a:solidFill>
                  <a:prstClr val="black"/>
                </a:solidFill>
                <a:latin typeface="Times New Roman" pitchFamily="18" charset="0"/>
                <a:ea typeface="+mn-ea"/>
                <a:cs typeface="Times New Roman" pitchFamily="18" charset="0"/>
              </a:rPr>
              <a:t>		</a:t>
            </a:r>
            <a:r>
              <a:rPr lang="en-US" sz="8000" b="1" cap="none" dirty="0">
                <a:solidFill>
                  <a:prstClr val="black"/>
                </a:solidFill>
                <a:latin typeface="Times New Roman" pitchFamily="18" charset="0"/>
                <a:ea typeface="+mn-ea"/>
                <a:cs typeface="Times New Roman" pitchFamily="18" charset="0"/>
              </a:rPr>
              <a:t>	</a:t>
            </a:r>
            <a:endParaRPr lang="en-US" dirty="0"/>
          </a:p>
        </p:txBody>
      </p:sp>
      <p:sp>
        <p:nvSpPr>
          <p:cNvPr id="5" name="Rectangle 4">
            <a:extLst>
              <a:ext uri="{FF2B5EF4-FFF2-40B4-BE49-F238E27FC236}">
                <a16:creationId xmlns:a16="http://schemas.microsoft.com/office/drawing/2014/main" id="{0B703824-8BF7-4AED-A297-A86CDC415FEB}"/>
              </a:ext>
            </a:extLst>
          </p:cNvPr>
          <p:cNvSpPr/>
          <p:nvPr/>
        </p:nvSpPr>
        <p:spPr>
          <a:xfrm>
            <a:off x="15466647" y="8059588"/>
            <a:ext cx="12852400" cy="3675212"/>
          </a:xfrm>
          <a:prstGeom prst="rect">
            <a:avLst/>
          </a:prstGeom>
          <a:solidFill>
            <a:sysClr val="window" lastClr="FFFFFF"/>
          </a:solidFill>
          <a:ln w="63500" cap="flat" cmpd="sng" algn="ctr">
            <a:solidFill>
              <a:srgbClr val="004E38"/>
            </a:solidFill>
            <a:prstDash val="solid"/>
            <a:miter lim="800000"/>
          </a:ln>
          <a:effectLst/>
        </p:spPr>
        <p:txBody>
          <a:bodyPr rtlCol="0" anchor="ct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a:ea typeface="+mn-ea"/>
                <a:cs typeface="Times New Roman"/>
              </a:rPr>
              <a:t>Test 1 day per week for 10 weeks</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Heart Rate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Blood Pressure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Depression &amp; Anxiety questionnaire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Mini-Cog test</a:t>
            </a:r>
          </a:p>
        </p:txBody>
      </p:sp>
      <p:sp>
        <p:nvSpPr>
          <p:cNvPr id="6" name="Content Placeholder 5">
            <a:extLst>
              <a:ext uri="{FF2B5EF4-FFF2-40B4-BE49-F238E27FC236}">
                <a16:creationId xmlns:a16="http://schemas.microsoft.com/office/drawing/2014/main" id="{BBAB25F7-5597-40B8-99EF-1B17935E4331}"/>
              </a:ext>
            </a:extLst>
          </p:cNvPr>
          <p:cNvSpPr>
            <a:spLocks noGrp="1"/>
          </p:cNvSpPr>
          <p:nvPr>
            <p:ph idx="1"/>
          </p:nvPr>
        </p:nvSpPr>
        <p:spPr>
          <a:xfrm>
            <a:off x="1293813" y="2001839"/>
            <a:ext cx="9604375" cy="2468562"/>
          </a:xfrm>
          <a:prstGeom prst="rect">
            <a:avLst/>
          </a:prstGeom>
          <a:solidFill>
            <a:schemeClr val="bg1"/>
          </a:solidFill>
          <a:ln w="63500">
            <a:solidFill>
              <a:srgbClr val="004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2400" b="1" dirty="0">
                <a:solidFill>
                  <a:schemeClr val="tx1"/>
                </a:solidFill>
                <a:latin typeface="Times New Roman"/>
                <a:cs typeface="Times New Roman"/>
              </a:rPr>
              <a:t>Test 1 day per week for 10 weeks</a:t>
            </a:r>
          </a:p>
          <a:p>
            <a:pPr algn="ctr"/>
            <a:r>
              <a:rPr lang="en-US" sz="2400" dirty="0">
                <a:solidFill>
                  <a:schemeClr val="tx1"/>
                </a:solidFill>
                <a:latin typeface="Times New Roman"/>
                <a:cs typeface="Times New Roman"/>
              </a:rPr>
              <a:t>Heart Rate</a:t>
            </a:r>
          </a:p>
          <a:p>
            <a:pPr algn="ctr"/>
            <a:r>
              <a:rPr lang="en-US" sz="2400" dirty="0">
                <a:solidFill>
                  <a:schemeClr val="tx1"/>
                </a:solidFill>
                <a:latin typeface="Times New Roman"/>
                <a:cs typeface="Times New Roman"/>
              </a:rPr>
              <a:t>Blood Pressure</a:t>
            </a:r>
          </a:p>
          <a:p>
            <a:pPr algn="ctr"/>
            <a:r>
              <a:rPr lang="en-US" sz="2400" dirty="0">
                <a:solidFill>
                  <a:schemeClr val="tx1"/>
                </a:solidFill>
                <a:latin typeface="Times New Roman"/>
                <a:cs typeface="Times New Roman"/>
              </a:rPr>
              <a:t>Depression &amp; Anxiety questionnaire</a:t>
            </a:r>
          </a:p>
          <a:p>
            <a:pPr algn="ctr"/>
            <a:r>
              <a:rPr lang="en-US" sz="2400" dirty="0">
                <a:solidFill>
                  <a:schemeClr val="tx1"/>
                </a:solidFill>
                <a:latin typeface="Times New Roman"/>
                <a:cs typeface="Times New Roman"/>
              </a:rPr>
              <a:t>Mini-Cog test</a:t>
            </a:r>
          </a:p>
        </p:txBody>
      </p:sp>
      <p:sp>
        <p:nvSpPr>
          <p:cNvPr id="7" name="TextBox 6">
            <a:extLst>
              <a:ext uri="{FF2B5EF4-FFF2-40B4-BE49-F238E27FC236}">
                <a16:creationId xmlns:a16="http://schemas.microsoft.com/office/drawing/2014/main" id="{7399A369-6E52-4637-BF4B-9AE1B6F2577F}"/>
              </a:ext>
            </a:extLst>
          </p:cNvPr>
          <p:cNvSpPr txBox="1"/>
          <p:nvPr/>
        </p:nvSpPr>
        <p:spPr>
          <a:xfrm>
            <a:off x="580571" y="4833257"/>
            <a:ext cx="3396344" cy="400110"/>
          </a:xfrm>
          <a:prstGeom prst="rect">
            <a:avLst/>
          </a:prstGeom>
          <a:noFill/>
        </p:spPr>
        <p:txBody>
          <a:bodyPr wrap="square" rtlCol="0">
            <a:spAutoFit/>
          </a:bodyPr>
          <a:lstStyle/>
          <a:p>
            <a:r>
              <a:rPr lang="en-US" sz="2000" b="1" dirty="0"/>
              <a:t>Control Group BP only</a:t>
            </a:r>
          </a:p>
        </p:txBody>
      </p:sp>
      <p:sp>
        <p:nvSpPr>
          <p:cNvPr id="8" name="TextBox 7">
            <a:extLst>
              <a:ext uri="{FF2B5EF4-FFF2-40B4-BE49-F238E27FC236}">
                <a16:creationId xmlns:a16="http://schemas.microsoft.com/office/drawing/2014/main" id="{887A7D46-37EA-40D5-BDE7-D8537FB33F9B}"/>
              </a:ext>
            </a:extLst>
          </p:cNvPr>
          <p:cNvSpPr txBox="1"/>
          <p:nvPr/>
        </p:nvSpPr>
        <p:spPr>
          <a:xfrm>
            <a:off x="4601029" y="4833257"/>
            <a:ext cx="245291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Educational group</a:t>
            </a:r>
          </a:p>
        </p:txBody>
      </p:sp>
      <p:sp>
        <p:nvSpPr>
          <p:cNvPr id="10" name="TextBox 9">
            <a:extLst>
              <a:ext uri="{FF2B5EF4-FFF2-40B4-BE49-F238E27FC236}">
                <a16:creationId xmlns:a16="http://schemas.microsoft.com/office/drawing/2014/main" id="{DA2D9F91-AA63-460D-BE3F-08E76C0DAC8F}"/>
              </a:ext>
            </a:extLst>
          </p:cNvPr>
          <p:cNvSpPr txBox="1"/>
          <p:nvPr/>
        </p:nvSpPr>
        <p:spPr>
          <a:xfrm>
            <a:off x="7678057" y="4833257"/>
            <a:ext cx="224971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Exercise Group</a:t>
            </a:r>
          </a:p>
        </p:txBody>
      </p:sp>
      <p:cxnSp>
        <p:nvCxnSpPr>
          <p:cNvPr id="12" name="Straight Connector 11">
            <a:extLst>
              <a:ext uri="{FF2B5EF4-FFF2-40B4-BE49-F238E27FC236}">
                <a16:creationId xmlns:a16="http://schemas.microsoft.com/office/drawing/2014/main" id="{22631CDC-8810-4B83-BFC6-8D698740C7C6}"/>
              </a:ext>
            </a:extLst>
          </p:cNvPr>
          <p:cNvCxnSpPr/>
          <p:nvPr/>
        </p:nvCxnSpPr>
        <p:spPr>
          <a:xfrm flipH="1">
            <a:off x="2859314" y="4470401"/>
            <a:ext cx="377372" cy="362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C92F64-C238-487B-9B46-E38C97455723}"/>
              </a:ext>
            </a:extLst>
          </p:cNvPr>
          <p:cNvCxnSpPr>
            <a:endCxn id="8" idx="0"/>
          </p:cNvCxnSpPr>
          <p:nvPr/>
        </p:nvCxnSpPr>
        <p:spPr>
          <a:xfrm flipH="1">
            <a:off x="5827486" y="4463925"/>
            <a:ext cx="725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153736-DDE1-4BFC-A35F-870E85F44ACF}"/>
              </a:ext>
            </a:extLst>
          </p:cNvPr>
          <p:cNvCxnSpPr/>
          <p:nvPr/>
        </p:nvCxnSpPr>
        <p:spPr>
          <a:xfrm>
            <a:off x="7866743" y="4470401"/>
            <a:ext cx="522514" cy="3563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66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B194-EEC5-4E9B-A97B-312CFE5202E3}"/>
              </a:ext>
            </a:extLst>
          </p:cNvPr>
          <p:cNvSpPr>
            <a:spLocks noGrp="1"/>
          </p:cNvSpPr>
          <p:nvPr>
            <p:ph type="title"/>
          </p:nvPr>
        </p:nvSpPr>
        <p:spPr>
          <a:xfrm>
            <a:off x="1450975" y="230925"/>
            <a:ext cx="9603275" cy="1049235"/>
          </a:xfrm>
        </p:spPr>
        <p:txBody>
          <a:bodyPr/>
          <a:lstStyle/>
          <a:p>
            <a:r>
              <a:rPr lang="en-US" dirty="0"/>
              <a:t>Results</a:t>
            </a:r>
          </a:p>
        </p:txBody>
      </p:sp>
      <p:graphicFrame>
        <p:nvGraphicFramePr>
          <p:cNvPr id="5" name="Content Placeholder 4">
            <a:extLst>
              <a:ext uri="{FF2B5EF4-FFF2-40B4-BE49-F238E27FC236}">
                <a16:creationId xmlns:a16="http://schemas.microsoft.com/office/drawing/2014/main" id="{DB6A6A0F-9C17-4B03-B637-40B6F78E0949}"/>
              </a:ext>
            </a:extLst>
          </p:cNvPr>
          <p:cNvGraphicFramePr>
            <a:graphicFrameLocks noGrp="1"/>
          </p:cNvGraphicFramePr>
          <p:nvPr>
            <p:ph idx="1"/>
            <p:extLst>
              <p:ext uri="{D42A27DB-BD31-4B8C-83A1-F6EECF244321}">
                <p14:modId xmlns:p14="http://schemas.microsoft.com/office/powerpoint/2010/main" val="3444582937"/>
              </p:ext>
            </p:extLst>
          </p:nvPr>
        </p:nvGraphicFramePr>
        <p:xfrm>
          <a:off x="239151" y="689318"/>
          <a:ext cx="11591778" cy="5134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95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4697-4F51-41FC-BFC5-C6CC9C8282C2}"/>
              </a:ext>
            </a:extLst>
          </p:cNvPr>
          <p:cNvSpPr>
            <a:spLocks noGrp="1"/>
          </p:cNvSpPr>
          <p:nvPr>
            <p:ph type="title"/>
          </p:nvPr>
        </p:nvSpPr>
        <p:spPr>
          <a:xfrm>
            <a:off x="1450975" y="241812"/>
            <a:ext cx="9603275" cy="1049235"/>
          </a:xfrm>
        </p:spPr>
        <p:txBody>
          <a:bodyPr/>
          <a:lstStyle/>
          <a:p>
            <a:r>
              <a:rPr lang="en-US" dirty="0"/>
              <a:t>Heart Rates after 10 weeks</a:t>
            </a:r>
          </a:p>
        </p:txBody>
      </p:sp>
      <p:graphicFrame>
        <p:nvGraphicFramePr>
          <p:cNvPr id="4" name="Content Placeholder 3">
            <a:extLst>
              <a:ext uri="{FF2B5EF4-FFF2-40B4-BE49-F238E27FC236}">
                <a16:creationId xmlns:a16="http://schemas.microsoft.com/office/drawing/2014/main" id="{F3F1E179-E2C3-4C17-B56C-18EE445D83AF}"/>
              </a:ext>
            </a:extLst>
          </p:cNvPr>
          <p:cNvGraphicFramePr>
            <a:graphicFrameLocks noGrp="1"/>
          </p:cNvGraphicFramePr>
          <p:nvPr>
            <p:ph idx="1"/>
            <p:extLst>
              <p:ext uri="{D42A27DB-BD31-4B8C-83A1-F6EECF244321}">
                <p14:modId xmlns:p14="http://schemas.microsoft.com/office/powerpoint/2010/main" val="4112927886"/>
              </p:ext>
            </p:extLst>
          </p:nvPr>
        </p:nvGraphicFramePr>
        <p:xfrm>
          <a:off x="745588" y="604910"/>
          <a:ext cx="10309763" cy="5444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195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9459-00CA-47FC-B97C-4EA897BE38D8}"/>
              </a:ext>
            </a:extLst>
          </p:cNvPr>
          <p:cNvSpPr>
            <a:spLocks noGrp="1"/>
          </p:cNvSpPr>
          <p:nvPr>
            <p:ph type="title"/>
          </p:nvPr>
        </p:nvSpPr>
        <p:spPr>
          <a:xfrm>
            <a:off x="-60326" y="138603"/>
            <a:ext cx="9404723" cy="1400530"/>
          </a:xfrm>
        </p:spPr>
        <p:txBody>
          <a:bodyPr/>
          <a:lstStyle/>
          <a:p>
            <a:r>
              <a:rPr lang="en-US" dirty="0"/>
              <a:t>Research At Cardiovascular Wellness Program CSUS-2018-19!</a:t>
            </a:r>
          </a:p>
        </p:txBody>
      </p:sp>
      <p:pic>
        <p:nvPicPr>
          <p:cNvPr id="4" name="Content Placeholder 3" descr="Rodney Elisa exercising.jpeg">
            <a:extLst>
              <a:ext uri="{FF2B5EF4-FFF2-40B4-BE49-F238E27FC236}">
                <a16:creationId xmlns:a16="http://schemas.microsoft.com/office/drawing/2014/main" id="{2B2966A8-5A59-406B-8ECA-A4AFAA3BB16D}"/>
              </a:ext>
            </a:extLst>
          </p:cNvPr>
          <p:cNvPicPr>
            <a:picLocks noGrp="1" noChangeAspect="1"/>
          </p:cNvPicPr>
          <p:nvPr>
            <p:ph sz="half" idx="1"/>
          </p:nvPr>
        </p:nvPicPr>
        <p:blipFill>
          <a:blip r:embed="rId2" cstate="print"/>
          <a:stretch>
            <a:fillRect/>
          </a:stretch>
        </p:blipFill>
        <p:spPr>
          <a:xfrm>
            <a:off x="470260" y="1774210"/>
            <a:ext cx="4151227" cy="2733939"/>
          </a:xfrm>
          <a:prstGeom prst="rect">
            <a:avLst/>
          </a:prstGeom>
        </p:spPr>
      </p:pic>
      <p:sp>
        <p:nvSpPr>
          <p:cNvPr id="7" name="Content Placeholder 6">
            <a:extLst>
              <a:ext uri="{FF2B5EF4-FFF2-40B4-BE49-F238E27FC236}">
                <a16:creationId xmlns:a16="http://schemas.microsoft.com/office/drawing/2014/main" id="{9CA3FDBB-3957-4FF7-95E0-306D6D047853}"/>
              </a:ext>
            </a:extLst>
          </p:cNvPr>
          <p:cNvSpPr>
            <a:spLocks noGrp="1"/>
          </p:cNvSpPr>
          <p:nvPr>
            <p:ph sz="half" idx="2"/>
          </p:nvPr>
        </p:nvSpPr>
        <p:spPr>
          <a:xfrm>
            <a:off x="7143527" y="845223"/>
            <a:ext cx="2854533" cy="2590132"/>
          </a:xfrm>
          <a:prstGeom prst="rect">
            <a:avLst/>
          </a:prstGeom>
          <a:solidFill>
            <a:sysClr val="window" lastClr="FFFFFF"/>
          </a:solidFill>
          <a:ln w="63500" cap="flat" cmpd="sng" algn="ctr">
            <a:solidFill>
              <a:srgbClr val="004E38"/>
            </a:solidFill>
            <a:prstDash val="solid"/>
            <a:miter lim="800000"/>
          </a:ln>
          <a:effectLst/>
        </p:spPr>
        <p:txBody>
          <a:bodyPr rtlCol="0" anchor="ctr">
            <a:normAutofit fontScale="62500" lnSpcReduction="20000"/>
          </a:body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a:ea typeface="+mn-ea"/>
                <a:cs typeface="Times New Roman"/>
              </a:rPr>
              <a:t>Pretest:</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Heart Rate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Blood pressure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a:ea typeface="+mn-ea"/>
                <a:cs typeface="Times New Roman"/>
              </a:rPr>
              <a:t>Competitive Questionnaire</a:t>
            </a:r>
          </a:p>
          <a:p>
            <a:pPr marL="0" marR="0" lvl="0" indent="0" algn="ctr" defTabSz="3686861"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a:ea typeface="+mn-ea"/>
                <a:cs typeface="Times New Roman"/>
              </a:rPr>
              <a:t>Mnemonic Memory Similarity Task</a:t>
            </a:r>
          </a:p>
        </p:txBody>
      </p:sp>
      <p:sp>
        <p:nvSpPr>
          <p:cNvPr id="14" name="Rectangle 13">
            <a:extLst>
              <a:ext uri="{FF2B5EF4-FFF2-40B4-BE49-F238E27FC236}">
                <a16:creationId xmlns:a16="http://schemas.microsoft.com/office/drawing/2014/main" id="{D781E879-0C8C-428D-A1F7-161F41F1919D}"/>
              </a:ext>
            </a:extLst>
          </p:cNvPr>
          <p:cNvSpPr/>
          <p:nvPr/>
        </p:nvSpPr>
        <p:spPr>
          <a:xfrm>
            <a:off x="4747078" y="3557251"/>
            <a:ext cx="3823716" cy="2292353"/>
          </a:xfrm>
          <a:prstGeom prst="rect">
            <a:avLst/>
          </a:prstGeom>
          <a:solidFill>
            <a:sysClr val="window" lastClr="FFFFFF"/>
          </a:solidFill>
          <a:ln w="63500" cap="flat" cmpd="sng" algn="ctr">
            <a:solidFill>
              <a:srgbClr val="004E38"/>
            </a:solidFill>
            <a:prstDash val="solid"/>
            <a:miter lim="800000"/>
          </a:ln>
          <a:effectLst/>
        </p:spPr>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Posttest: Alone Condition</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Memory Similarity Task</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(MST)</a:t>
            </a:r>
          </a:p>
        </p:txBody>
      </p:sp>
      <p:sp>
        <p:nvSpPr>
          <p:cNvPr id="15" name="Rectangle 14">
            <a:extLst>
              <a:ext uri="{FF2B5EF4-FFF2-40B4-BE49-F238E27FC236}">
                <a16:creationId xmlns:a16="http://schemas.microsoft.com/office/drawing/2014/main" id="{67F484E1-66DC-4493-BD95-1B7BA172941F}"/>
              </a:ext>
            </a:extLst>
          </p:cNvPr>
          <p:cNvSpPr/>
          <p:nvPr/>
        </p:nvSpPr>
        <p:spPr>
          <a:xfrm>
            <a:off x="8696385" y="3557251"/>
            <a:ext cx="3204463" cy="2292353"/>
          </a:xfrm>
          <a:prstGeom prst="rect">
            <a:avLst/>
          </a:prstGeom>
          <a:solidFill>
            <a:sysClr val="window" lastClr="FFFFFF"/>
          </a:solidFill>
          <a:ln w="63500" cap="flat" cmpd="sng" algn="ctr">
            <a:solidFill>
              <a:srgbClr val="004E38"/>
            </a:solidFill>
            <a:prstDash val="solid"/>
            <a:miter lim="800000"/>
          </a:ln>
          <a:effectLst/>
        </p:spPr>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Posttest: Social Condition</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Memory Similarity Task</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a:ea typeface="+mn-ea"/>
                <a:cs typeface="Times New Roman"/>
              </a:rPr>
              <a:t>(MST)</a:t>
            </a:r>
          </a:p>
        </p:txBody>
      </p:sp>
    </p:spTree>
    <p:extLst>
      <p:ext uri="{BB962C8B-B14F-4D97-AF65-F5344CB8AC3E}">
        <p14:creationId xmlns:p14="http://schemas.microsoft.com/office/powerpoint/2010/main" val="23367909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8034</TotalTime>
  <Words>1570</Words>
  <Application>Microsoft Office PowerPoint</Application>
  <PresentationFormat>Widescreen</PresentationFormat>
  <Paragraphs>208</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Calibri</vt:lpstr>
      <vt:lpstr>Century Gothic</vt:lpstr>
      <vt:lpstr>Courier New</vt:lpstr>
      <vt:lpstr>Gill Sans MT</vt:lpstr>
      <vt:lpstr>Helvetica</vt:lpstr>
      <vt:lpstr>Times New Roman</vt:lpstr>
      <vt:lpstr>Gallery</vt:lpstr>
      <vt:lpstr>Research at the CWP</vt:lpstr>
      <vt:lpstr>My Research Background</vt:lpstr>
      <vt:lpstr>Is too much exercise bad for your memory?</vt:lpstr>
      <vt:lpstr>Changes in Cortisol levels and Cognitive function in Runner’s and Cyclists </vt:lpstr>
      <vt:lpstr>PowerPoint Presentation</vt:lpstr>
      <vt:lpstr> Does a 10-week exercise program improve mental       health &amp; cognition in older age individuals-2017    </vt:lpstr>
      <vt:lpstr>Results</vt:lpstr>
      <vt:lpstr>Heart Rates after 10 weeks</vt:lpstr>
      <vt:lpstr>Research At Cardiovascular Wellness Program CSUS-2018-19!</vt:lpstr>
      <vt:lpstr>Elderly improved on Memory tests if they exercised socially  vs.  Alone</vt:lpstr>
      <vt:lpstr>Results Sleep</vt:lpstr>
      <vt:lpstr>Thank you for participating in our study!</vt:lpstr>
      <vt:lpstr>PowerPoint Presentation</vt:lpstr>
      <vt:lpstr>PowerPoint Presentation</vt:lpstr>
      <vt:lpstr>PowerPoint Presentation</vt:lpstr>
      <vt:lpstr>Descriptive Statistics</vt:lpstr>
      <vt:lpstr>PowerPoint Presentation</vt:lpstr>
      <vt:lpstr>Geriatric Depression Scale</vt:lpstr>
      <vt:lpstr>PowerPoint Presentation</vt:lpstr>
      <vt:lpstr>PowerPoint Presentation</vt:lpstr>
      <vt:lpstr>Exercise per Week</vt:lpstr>
      <vt:lpstr>PowerPoint Presentation</vt:lpstr>
      <vt:lpstr>What does the data tell us?</vt:lpstr>
      <vt:lpstr>PowerPoint Presentation</vt:lpstr>
      <vt:lpstr>How do Older adults compare to young?</vt:lpstr>
      <vt:lpstr>PowerPoint Presentation</vt:lpstr>
      <vt:lpstr>Natural Sleep Aids  </vt:lpstr>
      <vt:lpstr>Too many cats1</vt:lpstr>
      <vt:lpstr>Future Studies</vt:lpstr>
      <vt:lpstr>Keep Exercising!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Sleep</dc:title>
  <dc:creator>Roberts, Kim A</dc:creator>
  <cp:lastModifiedBy>cwp-ad1</cp:lastModifiedBy>
  <cp:revision>90</cp:revision>
  <dcterms:created xsi:type="dcterms:W3CDTF">2020-12-31T04:36:56Z</dcterms:created>
  <dcterms:modified xsi:type="dcterms:W3CDTF">2021-08-19T18:38:16Z</dcterms:modified>
</cp:coreProperties>
</file>