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7" r:id="rId4"/>
    <p:sldId id="271" r:id="rId5"/>
    <p:sldId id="272" r:id="rId6"/>
    <p:sldId id="256" r:id="rId7"/>
    <p:sldId id="258" r:id="rId8"/>
    <p:sldId id="273" r:id="rId9"/>
    <p:sldId id="259" r:id="rId10"/>
    <p:sldId id="260" r:id="rId11"/>
    <p:sldId id="264" r:id="rId12"/>
    <p:sldId id="265" r:id="rId13"/>
    <p:sldId id="266" r:id="rId14"/>
    <p:sldId id="274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Outcomes\Volunteer_Student_Track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/>
              <a:t>Six Years of Student Interns</a:t>
            </a:r>
          </a:p>
        </c:rich>
      </c:tx>
      <c:overlay val="1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kinesiology</c:v>
                </c:pt>
                <c:pt idx="1">
                  <c:v>nutrition</c:v>
                </c:pt>
                <c:pt idx="2">
                  <c:v>pre-nursing</c:v>
                </c:pt>
                <c:pt idx="3">
                  <c:v>psychololgy</c:v>
                </c:pt>
                <c:pt idx="4">
                  <c:v>gerontology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26</c:v>
                </c:pt>
                <c:pt idx="1">
                  <c:v>33</c:v>
                </c:pt>
                <c:pt idx="2">
                  <c:v>11</c:v>
                </c:pt>
                <c:pt idx="3">
                  <c:v>10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5-4347-B28B-EEC93E70BB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B3AE-04D7-469B-ACC1-FDDD7A03348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80C-202F-4D26-8F34-C69949D3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1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B3AE-04D7-469B-ACC1-FDDD7A03348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80C-202F-4D26-8F34-C69949D3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3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B3AE-04D7-469B-ACC1-FDDD7A03348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80C-202F-4D26-8F34-C69949D3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9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B3AE-04D7-469B-ACC1-FDDD7A03348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80C-202F-4D26-8F34-C69949D3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7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B3AE-04D7-469B-ACC1-FDDD7A03348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80C-202F-4D26-8F34-C69949D3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B3AE-04D7-469B-ACC1-FDDD7A03348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80C-202F-4D26-8F34-C69949D3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2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B3AE-04D7-469B-ACC1-FDDD7A03348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80C-202F-4D26-8F34-C69949D3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B3AE-04D7-469B-ACC1-FDDD7A03348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80C-202F-4D26-8F34-C69949D3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7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B3AE-04D7-469B-ACC1-FDDD7A03348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80C-202F-4D26-8F34-C69949D3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4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B3AE-04D7-469B-ACC1-FDDD7A03348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80C-202F-4D26-8F34-C69949D3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7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B3AE-04D7-469B-ACC1-FDDD7A03348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380C-202F-4D26-8F34-C69949D3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9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0B3AE-04D7-469B-ACC1-FDDD7A03348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2380C-202F-4D26-8F34-C69949D3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ucdavis365-my.sharepoint.com/:v:/g/personal/etvazquez_ucdavis_edu/ETxZ5sZ3pIxIjxaLOpxzMXsBC1xJMY-XLpQAmNy-iu1Jkw?e=lIIc7j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eedom 9" panose="00000400000000000000" pitchFamily="2" charset="0"/>
              </a:rPr>
              <a:t>Cardiovascular Wellness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55" y="990600"/>
            <a:ext cx="8229600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Summary of Participation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Program Start:  November 2013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Assessment Date:  January 2020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10299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91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$$$     Finances    $$$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free to participants</a:t>
            </a:r>
          </a:p>
          <a:p>
            <a:r>
              <a:rPr lang="en-US" dirty="0"/>
              <a:t>Staffed by volunteers</a:t>
            </a:r>
          </a:p>
          <a:p>
            <a:r>
              <a:rPr lang="en-US" dirty="0"/>
              <a:t>University provides space/resources pro bono</a:t>
            </a:r>
          </a:p>
          <a:p>
            <a:r>
              <a:rPr lang="en-US" dirty="0"/>
              <a:t>University provides faculty stipend to program coordinator</a:t>
            </a:r>
          </a:p>
          <a:p>
            <a:r>
              <a:rPr lang="en-US" dirty="0"/>
              <a:t>Supporting Foundation (“Foundation for Health”) provides equipment, supplies, minor stipend to program assistant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8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Group exercise</a:t>
            </a:r>
          </a:p>
          <a:p>
            <a:r>
              <a:rPr lang="en-US" dirty="0"/>
              <a:t>Tai chi thanks to David &amp; students</a:t>
            </a:r>
          </a:p>
          <a:p>
            <a:r>
              <a:rPr lang="en-US" dirty="0"/>
              <a:t>Cooking classes Friday afternoons</a:t>
            </a:r>
          </a:p>
          <a:p>
            <a:r>
              <a:rPr lang="en-US" dirty="0"/>
              <a:t>Educational classes </a:t>
            </a:r>
            <a:r>
              <a:rPr lang="en-US" dirty="0" err="1"/>
              <a:t>Tu</a:t>
            </a:r>
            <a:r>
              <a:rPr lang="en-US" dirty="0"/>
              <a:t>/</a:t>
            </a:r>
            <a:r>
              <a:rPr lang="en-US" dirty="0" err="1"/>
              <a:t>Th</a:t>
            </a:r>
            <a:r>
              <a:rPr lang="en-US" dirty="0"/>
              <a:t>/Fr 11:45 am</a:t>
            </a:r>
          </a:p>
          <a:p>
            <a:r>
              <a:rPr lang="en-US" dirty="0"/>
              <a:t>“Open Hearts” discussion groups once/month</a:t>
            </a:r>
          </a:p>
          <a:p>
            <a:r>
              <a:rPr lang="en-US" dirty="0"/>
              <a:t>Cardiac Yoga once/month</a:t>
            </a:r>
          </a:p>
          <a:p>
            <a:r>
              <a:rPr lang="en-US" dirty="0"/>
              <a:t>Outcome assessments –  6 min walk, et al</a:t>
            </a:r>
          </a:p>
          <a:p>
            <a:r>
              <a:rPr lang="en-US" dirty="0"/>
              <a:t>Student-client interactions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1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575506" cy="5715000"/>
          </a:xfrm>
        </p:spPr>
      </p:pic>
    </p:spTree>
    <p:extLst>
      <p:ext uri="{BB962C8B-B14F-4D97-AF65-F5344CB8AC3E}">
        <p14:creationId xmlns:p14="http://schemas.microsoft.com/office/powerpoint/2010/main" val="333752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34716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92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/>
              <a:t>Cheo’s</a:t>
            </a:r>
            <a:r>
              <a:rPr lang="en-US" sz="4000" dirty="0"/>
              <a:t> slide show</a:t>
            </a:r>
            <a:br>
              <a:rPr lang="en-US" sz="4000" dirty="0"/>
            </a:br>
            <a:r>
              <a:rPr lang="en-US" sz="1600" dirty="0">
                <a:hlinkClick r:id="rId2"/>
              </a:rPr>
              <a:t>https://ucdavis365-my.sharepoint.com/:v:/g/personal/etvazquez_ucdavis_edu/ETxZ5sZ3pIxIjxaLOpxzMXsBC1xJMY-XLpQAmNy-iu1Jkw?e=lIIc7j</a:t>
            </a: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3505200" cy="3412470"/>
          </a:xfrm>
        </p:spPr>
      </p:pic>
    </p:spTree>
    <p:extLst>
      <p:ext uri="{BB962C8B-B14F-4D97-AF65-F5344CB8AC3E}">
        <p14:creationId xmlns:p14="http://schemas.microsoft.com/office/powerpoint/2010/main" val="1251951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“Prevention Forward” clinic run by Dr. </a:t>
            </a:r>
            <a:r>
              <a:rPr lang="en-US" dirty="0" err="1"/>
              <a:t>López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Extra medical education</a:t>
            </a:r>
          </a:p>
          <a:p>
            <a:pPr lvl="1"/>
            <a:r>
              <a:rPr lang="en-US" dirty="0"/>
              <a:t>New psychology education – including stress management lectures, offered by Dr. </a:t>
            </a:r>
            <a:r>
              <a:rPr lang="en-US" dirty="0" err="1"/>
              <a:t>Yiaslas</a:t>
            </a:r>
            <a:endParaRPr lang="en-US" dirty="0"/>
          </a:p>
          <a:p>
            <a:r>
              <a:rPr lang="en-US" dirty="0"/>
              <a:t>Fall Prevention/Awareness classes, research project run by Dr. Kim Roberts – will include balance testing &amp; training twice/week</a:t>
            </a:r>
          </a:p>
          <a:p>
            <a:r>
              <a:rPr lang="en-US" dirty="0"/>
              <a:t>Kinesiology project – assisted rowing with people with </a:t>
            </a:r>
            <a:r>
              <a:rPr lang="en-US" dirty="0" err="1"/>
              <a:t>Parkinsons</a:t>
            </a:r>
            <a:r>
              <a:rPr lang="en-US" dirty="0"/>
              <a:t> (Dr. Matt Brown)</a:t>
            </a:r>
          </a:p>
          <a:p>
            <a:r>
              <a:rPr lang="en-US" dirty="0"/>
              <a:t>Summertime high school student training program</a:t>
            </a:r>
          </a:p>
          <a:p>
            <a:r>
              <a:rPr lang="en-US" dirty="0"/>
              <a:t>Quarterly stakeholders meetings</a:t>
            </a:r>
          </a:p>
          <a:p>
            <a:r>
              <a:rPr lang="en-US" dirty="0"/>
              <a:t>What else do you want???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1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077200" cy="6056838"/>
          </a:xfrm>
        </p:spPr>
      </p:pic>
    </p:spTree>
    <p:extLst>
      <p:ext uri="{BB962C8B-B14F-4D97-AF65-F5344CB8AC3E}">
        <p14:creationId xmlns:p14="http://schemas.microsoft.com/office/powerpoint/2010/main" val="245560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7724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14" y="2895600"/>
            <a:ext cx="28003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7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Numbers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023234" y="1600201"/>
          <a:ext cx="7097532" cy="4525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4353">
                <a:tc>
                  <a:txBody>
                    <a:bodyPr/>
                    <a:lstStyle/>
                    <a:p>
                      <a:pPr algn="l" fontAlgn="ctr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Start of Year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Added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Dropped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End of Year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2500" u="none" strike="noStrike">
                          <a:effectLst/>
                        </a:rPr>
                        <a:t>Start Nov 2013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8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1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7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2500" u="none" strike="noStrike">
                          <a:effectLst/>
                        </a:rPr>
                        <a:t>2014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7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19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0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26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2500" u="none" strike="noStrike">
                          <a:effectLst/>
                        </a:rPr>
                        <a:t>2015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26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5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2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29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2500" u="none" strike="noStrike">
                          <a:effectLst/>
                        </a:rPr>
                        <a:t>2016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29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18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8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37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2500" u="none" strike="noStrike">
                          <a:effectLst/>
                        </a:rPr>
                        <a:t>2017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37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20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7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50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2500" u="none" strike="noStrike">
                          <a:effectLst/>
                        </a:rPr>
                        <a:t>2018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48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38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12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64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2500" u="none" strike="noStrike">
                          <a:effectLst/>
                        </a:rPr>
                        <a:t>2019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64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24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3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88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>
                          <a:effectLst/>
                        </a:rPr>
                        <a:t>TOTALS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>
                          <a:effectLst/>
                        </a:rPr>
                        <a:t>132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>
                          <a:effectLst/>
                        </a:rPr>
                        <a:t>33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04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Enrollment Demographics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097359"/>
          <a:ext cx="8229601" cy="3531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3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2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5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22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8481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#men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total 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%men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Cardiac Rehab Dx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Risk Factors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4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75%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87%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4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79%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26%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4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2016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61%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61%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39%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4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4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2018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37%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32%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68%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4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29%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17%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59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Participant Age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12950" y="2034381"/>
          <a:ext cx="51181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men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women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range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68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60-82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56-90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66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60-77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54-86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69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51-90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59-90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2019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58-91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21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587828" y="624363"/>
            <a:ext cx="8098972" cy="54259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1372" y="709999"/>
            <a:ext cx="7445828" cy="534619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7827" y="931214"/>
            <a:ext cx="5409703" cy="4876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0486" y="1214731"/>
            <a:ext cx="4176618" cy="43097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0486" y="1557633"/>
            <a:ext cx="2878776" cy="36239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0486" y="1917706"/>
            <a:ext cx="2242457" cy="2743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09600" y="2460150"/>
            <a:ext cx="1589314" cy="1754327"/>
            <a:chOff x="609600" y="2460150"/>
            <a:chExt cx="1752600" cy="1754327"/>
          </a:xfrm>
        </p:grpSpPr>
        <p:sp>
          <p:nvSpPr>
            <p:cNvPr id="4" name="Oval 3"/>
            <p:cNvSpPr/>
            <p:nvPr/>
          </p:nvSpPr>
          <p:spPr>
            <a:xfrm>
              <a:off x="609600" y="2460150"/>
              <a:ext cx="1752600" cy="1754327"/>
            </a:xfrm>
            <a:prstGeom prst="ellipse">
              <a:avLst/>
            </a:prstGeom>
            <a:solidFill>
              <a:srgbClr val="FFFF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2886" y="2737149"/>
              <a:ext cx="129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2013</a:t>
              </a:r>
            </a:p>
            <a:p>
              <a:pPr algn="ctr"/>
              <a:r>
                <a:rPr lang="en-US" dirty="0"/>
                <a:t>8 UCDMC cardiac rehab grads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7828" y="334833"/>
            <a:ext cx="2590800" cy="375166"/>
            <a:chOff x="6400800" y="381000"/>
            <a:chExt cx="2590800" cy="375166"/>
          </a:xfrm>
        </p:grpSpPr>
        <p:sp>
          <p:nvSpPr>
            <p:cNvPr id="10" name="Rectangle 9"/>
            <p:cNvSpPr/>
            <p:nvPr/>
          </p:nvSpPr>
          <p:spPr>
            <a:xfrm>
              <a:off x="6400800" y="381000"/>
              <a:ext cx="304800" cy="3289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5600" y="386834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2014 Friends &amp; family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78628" y="191131"/>
            <a:ext cx="2645229" cy="369332"/>
            <a:chOff x="6400800" y="838200"/>
            <a:chExt cx="2514600" cy="369332"/>
          </a:xfrm>
        </p:grpSpPr>
        <p:sp>
          <p:nvSpPr>
            <p:cNvPr id="12" name="Rectangle 11"/>
            <p:cNvSpPr/>
            <p:nvPr/>
          </p:nvSpPr>
          <p:spPr>
            <a:xfrm>
              <a:off x="6400800" y="838200"/>
              <a:ext cx="304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5600" y="8382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Dr. B Referrals </a:t>
              </a:r>
              <a:r>
                <a:rPr lang="en-US" sz="1600" dirty="0"/>
                <a:t>(2015)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12972" y="202167"/>
            <a:ext cx="3254830" cy="584775"/>
            <a:chOff x="6400800" y="1254204"/>
            <a:chExt cx="2687700" cy="584775"/>
          </a:xfrm>
        </p:grpSpPr>
        <p:sp>
          <p:nvSpPr>
            <p:cNvPr id="14" name="Rectangle 13"/>
            <p:cNvSpPr/>
            <p:nvPr/>
          </p:nvSpPr>
          <p:spPr>
            <a:xfrm>
              <a:off x="6400800" y="1371600"/>
              <a:ext cx="3048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16485" y="1254204"/>
              <a:ext cx="23720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Renaissance Society</a:t>
              </a:r>
            </a:p>
            <a:p>
              <a:r>
                <a:rPr lang="en-US" sz="1600" dirty="0"/>
                <a:t>Here comes Kaiser (2015-2016)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8600" y="5909845"/>
            <a:ext cx="2514600" cy="584031"/>
            <a:chOff x="6400800" y="2133600"/>
            <a:chExt cx="2514600" cy="338554"/>
          </a:xfrm>
        </p:grpSpPr>
        <p:sp>
          <p:nvSpPr>
            <p:cNvPr id="16" name="Rectangle 15"/>
            <p:cNvSpPr/>
            <p:nvPr/>
          </p:nvSpPr>
          <p:spPr>
            <a:xfrm>
              <a:off x="6400800" y="2133601"/>
              <a:ext cx="315686" cy="18778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81800" y="2133600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Notre Dame /College Green Neighbors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09400" y="6324600"/>
            <a:ext cx="3185870" cy="338554"/>
            <a:chOff x="5415643" y="5172121"/>
            <a:chExt cx="3185870" cy="338554"/>
          </a:xfrm>
        </p:grpSpPr>
        <p:sp>
          <p:nvSpPr>
            <p:cNvPr id="22" name="Rectangle 21"/>
            <p:cNvSpPr/>
            <p:nvPr/>
          </p:nvSpPr>
          <p:spPr>
            <a:xfrm>
              <a:off x="5415643" y="5191230"/>
              <a:ext cx="375557" cy="30033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05182" y="5172121"/>
              <a:ext cx="27963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Campus Commons Neighbors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55964" y="2492452"/>
            <a:ext cx="1131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2019</a:t>
            </a:r>
          </a:p>
          <a:p>
            <a:pPr algn="ctr"/>
            <a:r>
              <a:rPr lang="en-US" dirty="0"/>
              <a:t>132 enrolled</a:t>
            </a:r>
          </a:p>
          <a:p>
            <a:pPr algn="ctr"/>
            <a:r>
              <a:rPr lang="en-US" dirty="0"/>
              <a:t>~80 regular attendees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217041" y="6125289"/>
            <a:ext cx="2854904" cy="584775"/>
            <a:chOff x="6217041" y="6125289"/>
            <a:chExt cx="2854904" cy="584775"/>
          </a:xfrm>
        </p:grpSpPr>
        <p:sp>
          <p:nvSpPr>
            <p:cNvPr id="27" name="Rectangle 26"/>
            <p:cNvSpPr/>
            <p:nvPr/>
          </p:nvSpPr>
          <p:spPr>
            <a:xfrm>
              <a:off x="6217041" y="6233785"/>
              <a:ext cx="381000" cy="3677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02185" y="6125289"/>
              <a:ext cx="246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new referrals (Mercy/Sutter/Kaiser/UCD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36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animBg="1"/>
      <p:bldP spid="9" grpId="0" animBg="1"/>
      <p:bldP spid="8" grpId="0" animBg="1"/>
      <p:bldP spid="7" grpId="0" animBg="1"/>
      <p:bldP spid="6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6"/>
            <a:ext cx="9562793" cy="6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20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439946"/>
              </p:ext>
            </p:extLst>
          </p:nvPr>
        </p:nvGraphicFramePr>
        <p:xfrm>
          <a:off x="381000" y="1600200"/>
          <a:ext cx="8229600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4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2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 Pre-Exercise Vital Signs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 participants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#exercise sessions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#/person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HR (bpm)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BP (mmHg)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26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1160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119/65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32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1882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58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71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121/67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2349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116/65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59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2828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48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119/67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77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3338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74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124/64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92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4433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48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74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120/62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22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43882" y="288890"/>
          <a:ext cx="8656236" cy="628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3000" y="570482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# students receiving academic credit  = 101</a:t>
            </a:r>
          </a:p>
        </p:txBody>
      </p:sp>
    </p:spTree>
    <p:extLst>
      <p:ext uri="{BB962C8B-B14F-4D97-AF65-F5344CB8AC3E}">
        <p14:creationId xmlns:p14="http://schemas.microsoft.com/office/powerpoint/2010/main" val="144128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488</Words>
  <Application>Microsoft Office PowerPoint</Application>
  <PresentationFormat>On-screen Show (4:3)</PresentationFormat>
  <Paragraphs>228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Freedom 9</vt:lpstr>
      <vt:lpstr>Times New Roman</vt:lpstr>
      <vt:lpstr>Office Theme</vt:lpstr>
      <vt:lpstr>Cardiovascular Wellness Program</vt:lpstr>
      <vt:lpstr>PowerPoint Presentation</vt:lpstr>
      <vt:lpstr>Enrollment Numbers</vt:lpstr>
      <vt:lpstr> Enrollment Demographics </vt:lpstr>
      <vt:lpstr>Average Participant Age</vt:lpstr>
      <vt:lpstr>PowerPoint Presentation</vt:lpstr>
      <vt:lpstr>PowerPoint Presentation</vt:lpstr>
      <vt:lpstr>Attendance Data</vt:lpstr>
      <vt:lpstr>PowerPoint Presentation</vt:lpstr>
      <vt:lpstr>$$$     Finances    $$$</vt:lpstr>
      <vt:lpstr>Ongoing Programs</vt:lpstr>
      <vt:lpstr>PowerPoint Presentation</vt:lpstr>
      <vt:lpstr>PowerPoint Presentation</vt:lpstr>
      <vt:lpstr>Cheo’s slide show https://ucdavis365-my.sharepoint.com/:v:/g/personal/etvazquez_ucdavis_edu/ETxZ5sZ3pIxIjxaLOpxzMXsBC1xJMY-XLpQAmNy-iu1Jkw?e=lIIc7j</vt:lpstr>
      <vt:lpstr>Upcoming Programs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cwp-ad1</cp:lastModifiedBy>
  <cp:revision>24</cp:revision>
  <dcterms:created xsi:type="dcterms:W3CDTF">2019-01-29T14:50:29Z</dcterms:created>
  <dcterms:modified xsi:type="dcterms:W3CDTF">2020-01-23T17:12:46Z</dcterms:modified>
</cp:coreProperties>
</file>