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Default Extension="gif" ContentType="image/gif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36"/>
  </p:notesMasterIdLst>
  <p:sldIdLst>
    <p:sldId id="256" r:id="rId2"/>
    <p:sldId id="279" r:id="rId3"/>
    <p:sldId id="267" r:id="rId4"/>
    <p:sldId id="278" r:id="rId5"/>
    <p:sldId id="272" r:id="rId6"/>
    <p:sldId id="258" r:id="rId7"/>
    <p:sldId id="274" r:id="rId8"/>
    <p:sldId id="281" r:id="rId9"/>
    <p:sldId id="282" r:id="rId10"/>
    <p:sldId id="286" r:id="rId11"/>
    <p:sldId id="283" r:id="rId12"/>
    <p:sldId id="280" r:id="rId13"/>
    <p:sldId id="260" r:id="rId14"/>
    <p:sldId id="292" r:id="rId15"/>
    <p:sldId id="266" r:id="rId16"/>
    <p:sldId id="288" r:id="rId17"/>
    <p:sldId id="259" r:id="rId18"/>
    <p:sldId id="275" r:id="rId19"/>
    <p:sldId id="276" r:id="rId20"/>
    <p:sldId id="284" r:id="rId21"/>
    <p:sldId id="262" r:id="rId22"/>
    <p:sldId id="285" r:id="rId23"/>
    <p:sldId id="264" r:id="rId24"/>
    <p:sldId id="263" r:id="rId25"/>
    <p:sldId id="265" r:id="rId26"/>
    <p:sldId id="287" r:id="rId27"/>
    <p:sldId id="291" r:id="rId28"/>
    <p:sldId id="277" r:id="rId29"/>
    <p:sldId id="290" r:id="rId30"/>
    <p:sldId id="294" r:id="rId31"/>
    <p:sldId id="293" r:id="rId32"/>
    <p:sldId id="296" r:id="rId33"/>
    <p:sldId id="289" r:id="rId34"/>
    <p:sldId id="295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dhika Nandur Bukkapatnam" initials="RNB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79" autoAdjust="0"/>
    <p:restoredTop sz="94643"/>
  </p:normalViewPr>
  <p:slideViewPr>
    <p:cSldViewPr snapToGrid="0">
      <p:cViewPr varScale="1">
        <p:scale>
          <a:sx n="81" d="100"/>
          <a:sy n="81" d="100"/>
        </p:scale>
        <p:origin x="-20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7-05T16:10:58.324" idx="1">
    <p:pos x="5674" y="6257"/>
    <p:text/>
    <p:extLst>
      <p:ext uri="{C676402C-5697-4E1C-873F-D02D1690AC5C}">
        <p15:threadingInfo xmlns:p15="http://schemas.microsoft.com/office/powerpoint/2012/main" xmlns="" timeZoneBias="4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021030-9B5F-FA41-A966-EBD079FAB894}" type="doc">
      <dgm:prSet loTypeId="urn:microsoft.com/office/officeart/2008/layout/RadialCluster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A3C018-496D-BF4F-B18D-CCB19558B899}">
      <dgm:prSet phldrT="[Text]"/>
      <dgm:spPr/>
      <dgm:t>
        <a:bodyPr/>
        <a:lstStyle/>
        <a:p>
          <a:r>
            <a:rPr lang="en-US" dirty="0" smtClean="0"/>
            <a:t>Permanent (decision not to convert)</a:t>
          </a:r>
          <a:endParaRPr lang="en-US" dirty="0"/>
        </a:p>
      </dgm:t>
    </dgm:pt>
    <dgm:pt modelId="{6F538FD6-B6B1-C446-AD11-7C9613D6741D}" type="parTrans" cxnId="{B1A2DC8E-AE2E-194A-93A6-52B0A1C0F482}">
      <dgm:prSet/>
      <dgm:spPr/>
      <dgm:t>
        <a:bodyPr/>
        <a:lstStyle/>
        <a:p>
          <a:endParaRPr lang="en-US"/>
        </a:p>
      </dgm:t>
    </dgm:pt>
    <dgm:pt modelId="{EC23C60A-3042-1247-96A3-82C88ED34598}" type="sibTrans" cxnId="{B1A2DC8E-AE2E-194A-93A6-52B0A1C0F482}">
      <dgm:prSet/>
      <dgm:spPr/>
      <dgm:t>
        <a:bodyPr/>
        <a:lstStyle/>
        <a:p>
          <a:endParaRPr lang="en-US"/>
        </a:p>
      </dgm:t>
    </dgm:pt>
    <dgm:pt modelId="{B248EDE6-D349-F541-8B16-771715D3E9F9}">
      <dgm:prSet phldrT="[Text]"/>
      <dgm:spPr/>
      <dgm:t>
        <a:bodyPr/>
        <a:lstStyle/>
        <a:p>
          <a:r>
            <a:rPr lang="en-US" dirty="0" smtClean="0"/>
            <a:t>AF first detected</a:t>
          </a:r>
          <a:endParaRPr lang="en-US" dirty="0"/>
        </a:p>
      </dgm:t>
    </dgm:pt>
    <dgm:pt modelId="{2D126157-3198-FA46-A574-34DE74AC41B4}" type="parTrans" cxnId="{FB369164-FF41-5946-9F6C-6C2CB9EBE9E2}">
      <dgm:prSet/>
      <dgm:spPr/>
      <dgm:t>
        <a:bodyPr/>
        <a:lstStyle/>
        <a:p>
          <a:endParaRPr lang="en-US"/>
        </a:p>
      </dgm:t>
    </dgm:pt>
    <dgm:pt modelId="{AA80E5AA-442D-4D4F-AFB3-87D12E046DC5}" type="sibTrans" cxnId="{FB369164-FF41-5946-9F6C-6C2CB9EBE9E2}">
      <dgm:prSet/>
      <dgm:spPr/>
      <dgm:t>
        <a:bodyPr/>
        <a:lstStyle/>
        <a:p>
          <a:endParaRPr lang="en-US"/>
        </a:p>
      </dgm:t>
    </dgm:pt>
    <dgm:pt modelId="{EF74B1C7-D18F-DB4A-821E-A33321FA7DB3}">
      <dgm:prSet phldrT="[Text]"/>
      <dgm:spPr/>
      <dgm:t>
        <a:bodyPr/>
        <a:lstStyle/>
        <a:p>
          <a:r>
            <a:rPr lang="en-US" dirty="0" smtClean="0"/>
            <a:t>Persistent (continuous and  &gt; 7 days)</a:t>
          </a:r>
          <a:endParaRPr lang="en-US" dirty="0"/>
        </a:p>
      </dgm:t>
    </dgm:pt>
    <dgm:pt modelId="{A5B3024E-DD4D-654C-A170-96C006622C61}" type="parTrans" cxnId="{9D482E76-91B3-554D-849E-5AFC8D3ECFF6}">
      <dgm:prSet/>
      <dgm:spPr/>
      <dgm:t>
        <a:bodyPr/>
        <a:lstStyle/>
        <a:p>
          <a:endParaRPr lang="en-US"/>
        </a:p>
      </dgm:t>
    </dgm:pt>
    <dgm:pt modelId="{C4DFD119-CADB-A844-A40C-46459C01D557}" type="sibTrans" cxnId="{9D482E76-91B3-554D-849E-5AFC8D3ECFF6}">
      <dgm:prSet/>
      <dgm:spPr/>
      <dgm:t>
        <a:bodyPr/>
        <a:lstStyle/>
        <a:p>
          <a:endParaRPr lang="en-US"/>
        </a:p>
      </dgm:t>
    </dgm:pt>
    <dgm:pt modelId="{F594EDD7-F663-5E4C-A483-D1988235282A}">
      <dgm:prSet phldrT="[Text]"/>
      <dgm:spPr/>
      <dgm:t>
        <a:bodyPr/>
        <a:lstStyle/>
        <a:p>
          <a:r>
            <a:rPr lang="en-US" dirty="0" smtClean="0"/>
            <a:t>Paroxysmal (&lt; 7 days)</a:t>
          </a:r>
          <a:endParaRPr lang="en-US" dirty="0"/>
        </a:p>
      </dgm:t>
    </dgm:pt>
    <dgm:pt modelId="{1EC6F04F-0F90-1947-9211-A469D3A1D846}" type="parTrans" cxnId="{FC368157-58BE-4546-9FFB-13F9EB405E9C}">
      <dgm:prSet/>
      <dgm:spPr/>
      <dgm:t>
        <a:bodyPr/>
        <a:lstStyle/>
        <a:p>
          <a:endParaRPr lang="en-US"/>
        </a:p>
      </dgm:t>
    </dgm:pt>
    <dgm:pt modelId="{09548F27-8556-834A-968E-A280E6B4FCAF}" type="sibTrans" cxnId="{FC368157-58BE-4546-9FFB-13F9EB405E9C}">
      <dgm:prSet/>
      <dgm:spPr/>
      <dgm:t>
        <a:bodyPr/>
        <a:lstStyle/>
        <a:p>
          <a:endParaRPr lang="en-US"/>
        </a:p>
      </dgm:t>
    </dgm:pt>
    <dgm:pt modelId="{C664E8D9-541B-CB42-8548-59F488212046}">
      <dgm:prSet/>
      <dgm:spPr/>
      <dgm:t>
        <a:bodyPr/>
        <a:lstStyle/>
        <a:p>
          <a:r>
            <a:rPr lang="en-US" dirty="0" smtClean="0"/>
            <a:t>Longstanding Persistent</a:t>
          </a:r>
          <a:endParaRPr lang="en-US" dirty="0"/>
        </a:p>
      </dgm:t>
    </dgm:pt>
    <dgm:pt modelId="{24630484-A0CE-2946-90E0-BF81402AF3D2}" type="parTrans" cxnId="{23470E2A-D008-B048-AC0F-5E9AC286ABEF}">
      <dgm:prSet/>
      <dgm:spPr/>
      <dgm:t>
        <a:bodyPr/>
        <a:lstStyle/>
        <a:p>
          <a:endParaRPr lang="en-US"/>
        </a:p>
      </dgm:t>
    </dgm:pt>
    <dgm:pt modelId="{A93E4594-C66A-A54A-B87F-6D45F2DEF55D}" type="sibTrans" cxnId="{23470E2A-D008-B048-AC0F-5E9AC286ABEF}">
      <dgm:prSet/>
      <dgm:spPr/>
      <dgm:t>
        <a:bodyPr/>
        <a:lstStyle/>
        <a:p>
          <a:endParaRPr lang="en-US"/>
        </a:p>
      </dgm:t>
    </dgm:pt>
    <dgm:pt modelId="{CB1752C9-AD48-BA4B-9E8F-56255E18AA2C}" type="pres">
      <dgm:prSet presAssocID="{09021030-9B5F-FA41-A966-EBD079FAB89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A1F4E3C-C4D9-AB4C-BA3C-430D44279DD2}" type="pres">
      <dgm:prSet presAssocID="{A2A3C018-496D-BF4F-B18D-CCB19558B899}" presName="singleCycle" presStyleCnt="0"/>
      <dgm:spPr/>
    </dgm:pt>
    <dgm:pt modelId="{F057B430-C52E-8243-B874-FFC6F950CB7C}" type="pres">
      <dgm:prSet presAssocID="{A2A3C018-496D-BF4F-B18D-CCB19558B899}" presName="singleCenter" presStyleLbl="node1" presStyleIdx="0" presStyleCnt="5" custScaleX="213184" custScaleY="88905" custLinFactNeighborX="-7966" custLinFactNeighborY="43867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37EDAA18-3DA1-124F-86C3-FC8E6B69E115}" type="pres">
      <dgm:prSet presAssocID="{2D126157-3198-FA46-A574-34DE74AC41B4}" presName="Name56" presStyleLbl="parChTrans1D2" presStyleIdx="0" presStyleCnt="4"/>
      <dgm:spPr/>
      <dgm:t>
        <a:bodyPr/>
        <a:lstStyle/>
        <a:p>
          <a:endParaRPr lang="en-US"/>
        </a:p>
      </dgm:t>
    </dgm:pt>
    <dgm:pt modelId="{E9C65D6D-04D2-B240-A453-A3ADD1A20D4C}" type="pres">
      <dgm:prSet presAssocID="{B248EDE6-D349-F541-8B16-771715D3E9F9}" presName="text0" presStyleLbl="node1" presStyleIdx="1" presStyleCnt="5" custScaleX="270920" custScaleY="75493" custRadScaleRad="66763" custRadScaleInc="-306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173A56-A497-0446-838D-FD4405175B68}" type="pres">
      <dgm:prSet presAssocID="{A5B3024E-DD4D-654C-A170-96C006622C61}" presName="Name56" presStyleLbl="parChTrans1D2" presStyleIdx="1" presStyleCnt="4"/>
      <dgm:spPr/>
      <dgm:t>
        <a:bodyPr/>
        <a:lstStyle/>
        <a:p>
          <a:endParaRPr lang="en-US"/>
        </a:p>
      </dgm:t>
    </dgm:pt>
    <dgm:pt modelId="{C0F1D5BB-9FBD-0046-BE13-51BA32053682}" type="pres">
      <dgm:prSet presAssocID="{EF74B1C7-D18F-DB4A-821E-A33321FA7DB3}" presName="text0" presStyleLbl="node1" presStyleIdx="2" presStyleCnt="5" custScaleX="253198" custScaleY="129617" custRadScaleRad="121938" custRadScaleInc="-213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4DFB4F-6D65-6647-83AA-68F667EA8BCA}" type="pres">
      <dgm:prSet presAssocID="{1EC6F04F-0F90-1947-9211-A469D3A1D846}" presName="Name56" presStyleLbl="parChTrans1D2" presStyleIdx="2" presStyleCnt="4"/>
      <dgm:spPr/>
      <dgm:t>
        <a:bodyPr/>
        <a:lstStyle/>
        <a:p>
          <a:endParaRPr lang="en-US"/>
        </a:p>
      </dgm:t>
    </dgm:pt>
    <dgm:pt modelId="{AB20DD97-E8B8-C642-8B2D-B2BA7964EA42}" type="pres">
      <dgm:prSet presAssocID="{F594EDD7-F663-5E4C-A483-D1988235282A}" presName="text0" presStyleLbl="node1" presStyleIdx="3" presStyleCnt="5" custScaleX="183831" custScaleY="149014" custRadScaleRad="140352" custRadScaleInc="1988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677C9B-1766-C747-96E9-BAD3C2023507}" type="pres">
      <dgm:prSet presAssocID="{24630484-A0CE-2946-90E0-BF81402AF3D2}" presName="Name56" presStyleLbl="parChTrans1D2" presStyleIdx="3" presStyleCnt="4"/>
      <dgm:spPr/>
      <dgm:t>
        <a:bodyPr/>
        <a:lstStyle/>
        <a:p>
          <a:endParaRPr lang="en-US"/>
        </a:p>
      </dgm:t>
    </dgm:pt>
    <dgm:pt modelId="{580B0455-CB6F-5D4C-943B-9ED2539DE826}" type="pres">
      <dgm:prSet presAssocID="{C664E8D9-541B-CB42-8548-59F488212046}" presName="text0" presStyleLbl="node1" presStyleIdx="4" presStyleCnt="5" custScaleX="239916" custScaleY="124288" custRadScaleRad="129221" custRadScaleInc="-3537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F2F5937-F5DE-8145-B7F4-68B25F116DD4}" type="presOf" srcId="{B248EDE6-D349-F541-8B16-771715D3E9F9}" destId="{E9C65D6D-04D2-B240-A453-A3ADD1A20D4C}" srcOrd="0" destOrd="0" presId="urn:microsoft.com/office/officeart/2008/layout/RadialCluster"/>
    <dgm:cxn modelId="{8D59AB09-0A89-2048-AFBB-FEC1561CC64E}" type="presOf" srcId="{A5B3024E-DD4D-654C-A170-96C006622C61}" destId="{31173A56-A497-0446-838D-FD4405175B68}" srcOrd="0" destOrd="0" presId="urn:microsoft.com/office/officeart/2008/layout/RadialCluster"/>
    <dgm:cxn modelId="{108BF6A2-9359-9A45-95A8-AB823A44828D}" type="presOf" srcId="{1EC6F04F-0F90-1947-9211-A469D3A1D846}" destId="{5C4DFB4F-6D65-6647-83AA-68F667EA8BCA}" srcOrd="0" destOrd="0" presId="urn:microsoft.com/office/officeart/2008/layout/RadialCluster"/>
    <dgm:cxn modelId="{40CD6595-9D03-FA4B-8E17-36F62D5AAE67}" type="presOf" srcId="{C664E8D9-541B-CB42-8548-59F488212046}" destId="{580B0455-CB6F-5D4C-943B-9ED2539DE826}" srcOrd="0" destOrd="0" presId="urn:microsoft.com/office/officeart/2008/layout/RadialCluster"/>
    <dgm:cxn modelId="{23470E2A-D008-B048-AC0F-5E9AC286ABEF}" srcId="{A2A3C018-496D-BF4F-B18D-CCB19558B899}" destId="{C664E8D9-541B-CB42-8548-59F488212046}" srcOrd="3" destOrd="0" parTransId="{24630484-A0CE-2946-90E0-BF81402AF3D2}" sibTransId="{A93E4594-C66A-A54A-B87F-6D45F2DEF55D}"/>
    <dgm:cxn modelId="{B1A2DC8E-AE2E-194A-93A6-52B0A1C0F482}" srcId="{09021030-9B5F-FA41-A966-EBD079FAB894}" destId="{A2A3C018-496D-BF4F-B18D-CCB19558B899}" srcOrd="0" destOrd="0" parTransId="{6F538FD6-B6B1-C446-AD11-7C9613D6741D}" sibTransId="{EC23C60A-3042-1247-96A3-82C88ED34598}"/>
    <dgm:cxn modelId="{FB369164-FF41-5946-9F6C-6C2CB9EBE9E2}" srcId="{A2A3C018-496D-BF4F-B18D-CCB19558B899}" destId="{B248EDE6-D349-F541-8B16-771715D3E9F9}" srcOrd="0" destOrd="0" parTransId="{2D126157-3198-FA46-A574-34DE74AC41B4}" sibTransId="{AA80E5AA-442D-4D4F-AFB3-87D12E046DC5}"/>
    <dgm:cxn modelId="{744E667E-1E81-5B4C-9940-ED6B5B24AE32}" type="presOf" srcId="{2D126157-3198-FA46-A574-34DE74AC41B4}" destId="{37EDAA18-3DA1-124F-86C3-FC8E6B69E115}" srcOrd="0" destOrd="0" presId="urn:microsoft.com/office/officeart/2008/layout/RadialCluster"/>
    <dgm:cxn modelId="{1B0854A6-BA61-0244-946B-21E9E9EAFE6C}" type="presOf" srcId="{F594EDD7-F663-5E4C-A483-D1988235282A}" destId="{AB20DD97-E8B8-C642-8B2D-B2BA7964EA42}" srcOrd="0" destOrd="0" presId="urn:microsoft.com/office/officeart/2008/layout/RadialCluster"/>
    <dgm:cxn modelId="{FC368157-58BE-4546-9FFB-13F9EB405E9C}" srcId="{A2A3C018-496D-BF4F-B18D-CCB19558B899}" destId="{F594EDD7-F663-5E4C-A483-D1988235282A}" srcOrd="2" destOrd="0" parTransId="{1EC6F04F-0F90-1947-9211-A469D3A1D846}" sibTransId="{09548F27-8556-834A-968E-A280E6B4FCAF}"/>
    <dgm:cxn modelId="{9814554F-AF45-5A42-AC1A-14BC1723ED03}" type="presOf" srcId="{EF74B1C7-D18F-DB4A-821E-A33321FA7DB3}" destId="{C0F1D5BB-9FBD-0046-BE13-51BA32053682}" srcOrd="0" destOrd="0" presId="urn:microsoft.com/office/officeart/2008/layout/RadialCluster"/>
    <dgm:cxn modelId="{4762A8D1-4029-3F4B-8181-3ED29CB7ADF8}" type="presOf" srcId="{A2A3C018-496D-BF4F-B18D-CCB19558B899}" destId="{F057B430-C52E-8243-B874-FFC6F950CB7C}" srcOrd="0" destOrd="0" presId="urn:microsoft.com/office/officeart/2008/layout/RadialCluster"/>
    <dgm:cxn modelId="{10178DAB-1CE2-274C-9127-551A65C461A9}" type="presOf" srcId="{24630484-A0CE-2946-90E0-BF81402AF3D2}" destId="{B2677C9B-1766-C747-96E9-BAD3C2023507}" srcOrd="0" destOrd="0" presId="urn:microsoft.com/office/officeart/2008/layout/RadialCluster"/>
    <dgm:cxn modelId="{9CF53F06-46DF-2A44-A910-C568288A9034}" type="presOf" srcId="{09021030-9B5F-FA41-A966-EBD079FAB894}" destId="{CB1752C9-AD48-BA4B-9E8F-56255E18AA2C}" srcOrd="0" destOrd="0" presId="urn:microsoft.com/office/officeart/2008/layout/RadialCluster"/>
    <dgm:cxn modelId="{9D482E76-91B3-554D-849E-5AFC8D3ECFF6}" srcId="{A2A3C018-496D-BF4F-B18D-CCB19558B899}" destId="{EF74B1C7-D18F-DB4A-821E-A33321FA7DB3}" srcOrd="1" destOrd="0" parTransId="{A5B3024E-DD4D-654C-A170-96C006622C61}" sibTransId="{C4DFD119-CADB-A844-A40C-46459C01D557}"/>
    <dgm:cxn modelId="{DDD0E3F9-6250-BA46-96E3-10ED99EF5F6F}" type="presParOf" srcId="{CB1752C9-AD48-BA4B-9E8F-56255E18AA2C}" destId="{1A1F4E3C-C4D9-AB4C-BA3C-430D44279DD2}" srcOrd="0" destOrd="0" presId="urn:microsoft.com/office/officeart/2008/layout/RadialCluster"/>
    <dgm:cxn modelId="{163DEB8E-2B35-4D49-B7CD-ADB8E3D8D386}" type="presParOf" srcId="{1A1F4E3C-C4D9-AB4C-BA3C-430D44279DD2}" destId="{F057B430-C52E-8243-B874-FFC6F950CB7C}" srcOrd="0" destOrd="0" presId="urn:microsoft.com/office/officeart/2008/layout/RadialCluster"/>
    <dgm:cxn modelId="{39C57B06-1913-C04E-AC07-09C44486621F}" type="presParOf" srcId="{1A1F4E3C-C4D9-AB4C-BA3C-430D44279DD2}" destId="{37EDAA18-3DA1-124F-86C3-FC8E6B69E115}" srcOrd="1" destOrd="0" presId="urn:microsoft.com/office/officeart/2008/layout/RadialCluster"/>
    <dgm:cxn modelId="{9A7DBE1B-4AFF-6147-BCB7-E06115359390}" type="presParOf" srcId="{1A1F4E3C-C4D9-AB4C-BA3C-430D44279DD2}" destId="{E9C65D6D-04D2-B240-A453-A3ADD1A20D4C}" srcOrd="2" destOrd="0" presId="urn:microsoft.com/office/officeart/2008/layout/RadialCluster"/>
    <dgm:cxn modelId="{C67C9A99-FCE3-5640-9FEB-9CD457A34263}" type="presParOf" srcId="{1A1F4E3C-C4D9-AB4C-BA3C-430D44279DD2}" destId="{31173A56-A497-0446-838D-FD4405175B68}" srcOrd="3" destOrd="0" presId="urn:microsoft.com/office/officeart/2008/layout/RadialCluster"/>
    <dgm:cxn modelId="{A2897898-0A84-B349-AE0A-5D6D887D72DF}" type="presParOf" srcId="{1A1F4E3C-C4D9-AB4C-BA3C-430D44279DD2}" destId="{C0F1D5BB-9FBD-0046-BE13-51BA32053682}" srcOrd="4" destOrd="0" presId="urn:microsoft.com/office/officeart/2008/layout/RadialCluster"/>
    <dgm:cxn modelId="{1D4E5F15-0A8E-3E47-959C-BB962DA5765C}" type="presParOf" srcId="{1A1F4E3C-C4D9-AB4C-BA3C-430D44279DD2}" destId="{5C4DFB4F-6D65-6647-83AA-68F667EA8BCA}" srcOrd="5" destOrd="0" presId="urn:microsoft.com/office/officeart/2008/layout/RadialCluster"/>
    <dgm:cxn modelId="{AB2E8010-10F3-0648-842B-0BB01BDA01D7}" type="presParOf" srcId="{1A1F4E3C-C4D9-AB4C-BA3C-430D44279DD2}" destId="{AB20DD97-E8B8-C642-8B2D-B2BA7964EA42}" srcOrd="6" destOrd="0" presId="urn:microsoft.com/office/officeart/2008/layout/RadialCluster"/>
    <dgm:cxn modelId="{092227CE-6C7E-1F41-A0D3-F5BCD8276008}" type="presParOf" srcId="{1A1F4E3C-C4D9-AB4C-BA3C-430D44279DD2}" destId="{B2677C9B-1766-C747-96E9-BAD3C2023507}" srcOrd="7" destOrd="0" presId="urn:microsoft.com/office/officeart/2008/layout/RadialCluster"/>
    <dgm:cxn modelId="{1EB53743-AFE5-8F4A-AF8F-611058A83635}" type="presParOf" srcId="{1A1F4E3C-C4D9-AB4C-BA3C-430D44279DD2}" destId="{580B0455-CB6F-5D4C-943B-9ED2539DE826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57B430-C52E-8243-B874-FFC6F950CB7C}">
      <dsp:nvSpPr>
        <dsp:cNvPr id="0" name=""/>
        <dsp:cNvSpPr/>
      </dsp:nvSpPr>
      <dsp:spPr>
        <a:xfrm>
          <a:off x="1950260" y="3685344"/>
          <a:ext cx="3465519" cy="144523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Permanent (decision not to convert)</a:t>
          </a:r>
          <a:endParaRPr lang="en-US" sz="2900" kern="1200" dirty="0"/>
        </a:p>
      </dsp:txBody>
      <dsp:txXfrm>
        <a:off x="1950260" y="3685344"/>
        <a:ext cx="3465519" cy="1445239"/>
      </dsp:txXfrm>
    </dsp:sp>
    <dsp:sp modelId="{37EDAA18-3DA1-124F-86C3-FC8E6B69E115}">
      <dsp:nvSpPr>
        <dsp:cNvPr id="0" name=""/>
        <dsp:cNvSpPr/>
      </dsp:nvSpPr>
      <dsp:spPr>
        <a:xfrm rot="16199977">
          <a:off x="2598868" y="2601205"/>
          <a:ext cx="216827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68278" y="0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C65D6D-04D2-B240-A453-A3ADD1A20D4C}">
      <dsp:nvSpPr>
        <dsp:cNvPr id="0" name=""/>
        <dsp:cNvSpPr/>
      </dsp:nvSpPr>
      <dsp:spPr>
        <a:xfrm>
          <a:off x="2207632" y="694832"/>
          <a:ext cx="2950730" cy="82223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AF first detected</a:t>
          </a:r>
          <a:endParaRPr lang="en-US" sz="3100" kern="1200" dirty="0"/>
        </a:p>
      </dsp:txBody>
      <dsp:txXfrm>
        <a:off x="2207632" y="694832"/>
        <a:ext cx="2950730" cy="822233"/>
      </dsp:txXfrm>
    </dsp:sp>
    <dsp:sp modelId="{31173A56-A497-0446-838D-FD4405175B68}">
      <dsp:nvSpPr>
        <dsp:cNvPr id="0" name=""/>
        <dsp:cNvSpPr/>
      </dsp:nvSpPr>
      <dsp:spPr>
        <a:xfrm rot="19293505">
          <a:off x="4434627" y="3229997"/>
          <a:ext cx="146480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64805" y="0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F1D5BB-9FBD-0046-BE13-51BA32053682}">
      <dsp:nvSpPr>
        <dsp:cNvPr id="0" name=""/>
        <dsp:cNvSpPr/>
      </dsp:nvSpPr>
      <dsp:spPr>
        <a:xfrm>
          <a:off x="5251075" y="1362924"/>
          <a:ext cx="2757711" cy="141172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Persistent (continuous and  &gt; 7 days)</a:t>
          </a:r>
          <a:endParaRPr lang="en-US" sz="2700" kern="1200" dirty="0"/>
        </a:p>
      </dsp:txBody>
      <dsp:txXfrm>
        <a:off x="5251075" y="1362924"/>
        <a:ext cx="2757711" cy="1411726"/>
      </dsp:txXfrm>
    </dsp:sp>
    <dsp:sp modelId="{5C4DFB4F-6D65-6647-83AA-68F667EA8BCA}">
      <dsp:nvSpPr>
        <dsp:cNvPr id="0" name=""/>
        <dsp:cNvSpPr/>
      </dsp:nvSpPr>
      <dsp:spPr>
        <a:xfrm rot="12894142">
          <a:off x="1931461" y="3460324"/>
          <a:ext cx="78653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86535" y="0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20DD97-E8B8-C642-8B2D-B2BA7964EA42}">
      <dsp:nvSpPr>
        <dsp:cNvPr id="0" name=""/>
        <dsp:cNvSpPr/>
      </dsp:nvSpPr>
      <dsp:spPr>
        <a:xfrm>
          <a:off x="0" y="1725372"/>
          <a:ext cx="2002199" cy="162298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Paroxysmal (&lt; 7 days)</a:t>
          </a:r>
          <a:endParaRPr lang="en-US" sz="2900" kern="1200" dirty="0"/>
        </a:p>
      </dsp:txBody>
      <dsp:txXfrm>
        <a:off x="0" y="1725372"/>
        <a:ext cx="2002199" cy="1622989"/>
      </dsp:txXfrm>
    </dsp:sp>
    <dsp:sp modelId="{B2677C9B-1766-C747-96E9-BAD3C2023507}">
      <dsp:nvSpPr>
        <dsp:cNvPr id="0" name=""/>
        <dsp:cNvSpPr/>
      </dsp:nvSpPr>
      <dsp:spPr>
        <a:xfrm rot="9778795">
          <a:off x="5334003" y="3889778"/>
          <a:ext cx="8360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3606" y="0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0B0455-CB6F-5D4C-943B-9ED2539DE826}">
      <dsp:nvSpPr>
        <dsp:cNvPr id="0" name=""/>
        <dsp:cNvSpPr/>
      </dsp:nvSpPr>
      <dsp:spPr>
        <a:xfrm>
          <a:off x="5335834" y="2825226"/>
          <a:ext cx="2613050" cy="13536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Longstanding Persistent</a:t>
          </a:r>
          <a:endParaRPr lang="en-US" sz="3300" kern="1200" dirty="0"/>
        </a:p>
      </dsp:txBody>
      <dsp:txXfrm>
        <a:off x="5335834" y="2825226"/>
        <a:ext cx="2613050" cy="13536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4E4D0-880A-4F7D-AFA0-E74B8B7587EE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8823D0-67D2-457E-A491-DE00328587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7374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pii/S0012369215302403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Prevalence of AF classified by age and sex. The prevalence of AF increased with aging, which was significant in very elderly people. A higher prevalence was seen among women, especially in more elderly individuals aged &gt; 70 y. *P for trend &lt; .001. See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Figure 1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legend for expansion of abbreviation.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8823D0-67D2-457E-A491-DE00328587D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0185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23D0-67D2-457E-A491-DE00328587D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6498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Increased weight loss was significantly associated with greater AF freedom: 45 (39%) in Group 1, 69 (67%) in Group 2, and 116 (86%) in Group 3 (P ≤ 0.001). Conclusion Obesity is associated with progression of the AF disease. This study demonstrates the dynamic relationship between weight/risk factors and AF. Weight-loss management and RFM reverses the type and natural progression of AF.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23D0-67D2-457E-A491-DE00328587D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441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dirty="0">
                <a:solidFill>
                  <a:srgbClr val="2E2E2E"/>
                </a:solidFill>
                <a:effectLst/>
                <a:latin typeface="NexusSerif"/>
              </a:rPr>
              <a:t>former and current smokers exhibited a 32% and 105% increased risk of developing AF compared to never smokers.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8823D0-67D2-457E-A491-DE00328587D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4144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HelveticaNeue"/>
              </a:rPr>
              <a:t>AF associated with OSA tends to be refractory to cardioversion and catheter ablation particularly in patients with untreated OSA, highlighting the expansive atrial remodeling associated with OSA</a:t>
            </a:r>
          </a:p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HelveticaNeue"/>
              </a:rPr>
              <a:t>The Sleep Heart Health Study found a 4-fold increase in the prevalence of AF with OSA,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8823D0-67D2-457E-A491-DE00328587D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60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23D0-67D2-457E-A491-DE00328587D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275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FB044-3C39-439F-A999-C4376FFD3C14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2B0FA-4B05-42C7-ACC7-01941B046E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FB044-3C39-439F-A999-C4376FFD3C14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2B0FA-4B05-42C7-ACC7-01941B046E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FB044-3C39-439F-A999-C4376FFD3C14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2B0FA-4B05-42C7-ACC7-01941B046E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FB044-3C39-439F-A999-C4376FFD3C14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2B0FA-4B05-42C7-ACC7-01941B046E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FB044-3C39-439F-A999-C4376FFD3C14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2B0FA-4B05-42C7-ACC7-01941B046E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FB044-3C39-439F-A999-C4376FFD3C14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2B0FA-4B05-42C7-ACC7-01941B046E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FB044-3C39-439F-A999-C4376FFD3C14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2B0FA-4B05-42C7-ACC7-01941B046E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FB044-3C39-439F-A999-C4376FFD3C14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2B0FA-4B05-42C7-ACC7-01941B046E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FB044-3C39-439F-A999-C4376FFD3C14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2B0FA-4B05-42C7-ACC7-01941B046E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FB044-3C39-439F-A999-C4376FFD3C14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2B0FA-4B05-42C7-ACC7-01941B046E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FB044-3C39-439F-A999-C4376FFD3C14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2B0FA-4B05-42C7-ACC7-01941B046E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FB044-3C39-439F-A999-C4376FFD3C14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2B0FA-4B05-42C7-ACC7-01941B046E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95930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comments" Target="../comments/commen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59712A-61DC-462B-A408-06ACAA4299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Risk Factors for</a:t>
            </a:r>
            <a:br>
              <a:rPr lang="en-US" b="1" dirty="0" smtClean="0"/>
            </a:br>
            <a:r>
              <a:rPr lang="en-US" b="1" dirty="0" smtClean="0"/>
              <a:t>Atrial Fibrillation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82FC28E-CFD4-4D7D-A206-AEABB41307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Radhika Nandur Bukkapatnam</a:t>
            </a:r>
          </a:p>
          <a:p>
            <a:r>
              <a:rPr lang="en-US" dirty="0" smtClean="0"/>
              <a:t>July 10,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9251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sk Factor In Atrial Fibrillation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528" y="0"/>
            <a:ext cx="11495314" cy="655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7093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5308600" y="335280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Goals of Clinical Management</a:t>
            </a:r>
            <a:endParaRPr lang="en-US" b="1" dirty="0"/>
          </a:p>
        </p:txBody>
      </p:sp>
      <p:sp>
        <p:nvSpPr>
          <p:cNvPr id="24" name="Content Placeholder 2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Reduce risk of Stroke and Thromboembolism</a:t>
            </a:r>
          </a:p>
          <a:p>
            <a:r>
              <a:rPr lang="en-US" dirty="0" smtClean="0"/>
              <a:t>Preserve heart function</a:t>
            </a:r>
          </a:p>
          <a:p>
            <a:r>
              <a:rPr lang="en-US" dirty="0" smtClean="0"/>
              <a:t>Minimize symptoms</a:t>
            </a:r>
          </a:p>
          <a:p>
            <a:r>
              <a:rPr lang="en-US" dirty="0" smtClean="0"/>
              <a:t>Maximize quality of life</a:t>
            </a:r>
          </a:p>
          <a:p>
            <a:r>
              <a:rPr lang="en-US" dirty="0" smtClean="0"/>
              <a:t>Prevent recurrence or progression to permanent AF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0862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Prevention of Atrial Fibrillation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Cardiac risk factor reduction</a:t>
            </a:r>
            <a:br>
              <a:rPr lang="en-US" dirty="0"/>
            </a:br>
            <a:r>
              <a:rPr lang="en-US"/>
              <a:t>– </a:t>
            </a:r>
            <a:r>
              <a:rPr lang="en-US" smtClean="0"/>
              <a:t>Treat </a:t>
            </a:r>
            <a:r>
              <a:rPr lang="en-US" dirty="0"/>
              <a:t>hypertension, diabetes, </a:t>
            </a:r>
            <a:r>
              <a:rPr lang="en-US"/>
              <a:t>dyslipidemia </a:t>
            </a:r>
            <a:endParaRPr lang="en-US" smtClean="0"/>
          </a:p>
          <a:p>
            <a:r>
              <a:rPr lang="en-US" dirty="0" smtClean="0"/>
              <a:t>– </a:t>
            </a:r>
            <a:r>
              <a:rPr lang="en-US" dirty="0"/>
              <a:t>Smoking cessation, moderation of alcohol </a:t>
            </a:r>
          </a:p>
          <a:p>
            <a:r>
              <a:rPr lang="en-US" dirty="0"/>
              <a:t>Identify and treat hyperthyroidism (1%) </a:t>
            </a:r>
          </a:p>
          <a:p>
            <a:r>
              <a:rPr lang="en-US" dirty="0"/>
              <a:t>Proper pacemaker programming </a:t>
            </a:r>
          </a:p>
          <a:p>
            <a:r>
              <a:rPr lang="en-US" dirty="0"/>
              <a:t>– Avoid unnecessary RV pacing </a:t>
            </a:r>
          </a:p>
          <a:p>
            <a:r>
              <a:rPr lang="en-US" dirty="0"/>
              <a:t>? ACE-I / ARBs / lipid-lowering agents – Several recent negative randomized trials </a:t>
            </a:r>
          </a:p>
          <a:p>
            <a:r>
              <a:rPr lang="en-US" dirty="0" smtClean="0"/>
              <a:t>Identify </a:t>
            </a:r>
            <a:r>
              <a:rPr lang="en-US" dirty="0"/>
              <a:t>and treat sleep apnea </a:t>
            </a:r>
          </a:p>
          <a:p>
            <a:r>
              <a:rPr lang="en-US" dirty="0" smtClean="0"/>
              <a:t>Weight loss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0944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A1F058-56BA-4EBA-8C9A-A97AA1356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5853" y="543697"/>
            <a:ext cx="6821401" cy="1600200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Prevalence of Atrial Fibrillation with Age</a:t>
            </a:r>
            <a:endParaRPr lang="en-US" sz="4400" b="1" dirty="0"/>
          </a:p>
        </p:txBody>
      </p:sp>
      <p:pic>
        <p:nvPicPr>
          <p:cNvPr id="5122" name="Picture 2" descr="ontribution of Atrial Fibrillation to Incidence and Outcome of ...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772025" y="2143897"/>
            <a:ext cx="7085136" cy="438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9931" y="2432527"/>
            <a:ext cx="3932237" cy="3811588"/>
          </a:xfrm>
        </p:spPr>
        <p:txBody>
          <a:bodyPr>
            <a:normAutofit fontScale="77500" lnSpcReduction="20000"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3200" dirty="0" smtClean="0"/>
              <a:t>ATRIA</a:t>
            </a:r>
            <a:r>
              <a:rPr lang="en-US" sz="3200" dirty="0"/>
              <a:t>: Cross-sectional study 1.9 M Kaiser members in CA1996-97 -About 18,000 (1%) AF </a:t>
            </a:r>
            <a:endParaRPr lang="en-US" sz="3200" dirty="0" smtClean="0"/>
          </a:p>
          <a:p>
            <a:pPr marL="285750" indent="-285750">
              <a:buFont typeface="Arial" charset="0"/>
              <a:buChar char="•"/>
            </a:pPr>
            <a:endParaRPr lang="en-US" sz="3200" dirty="0"/>
          </a:p>
          <a:p>
            <a:pPr marL="285750" indent="-285750">
              <a:buFont typeface="Arial" charset="0"/>
              <a:buChar char="•"/>
            </a:pPr>
            <a:r>
              <a:rPr lang="en-US" sz="3200" dirty="0"/>
              <a:t>Nearly exponential increase with age – 10% prevalence over age 80 </a:t>
            </a:r>
            <a:r>
              <a:rPr lang="en-US" sz="3200" dirty="0" err="1" smtClean="0"/>
              <a:t>yrs</a:t>
            </a:r>
            <a:endParaRPr lang="en-US" sz="3200" dirty="0" smtClean="0"/>
          </a:p>
          <a:p>
            <a:r>
              <a:rPr lang="en-US" sz="3200" dirty="0" smtClean="0"/>
              <a:t> </a:t>
            </a:r>
            <a:endParaRPr lang="en-US" sz="3200" dirty="0"/>
          </a:p>
          <a:p>
            <a:pPr marL="285750" indent="-285750">
              <a:buFont typeface="Arial" charset="0"/>
              <a:buChar char="•"/>
            </a:pPr>
            <a:r>
              <a:rPr lang="en-US" sz="3200" dirty="0"/>
              <a:t>Prevalence in USA: 2.5 -5.0 million – Expected to double by 2040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3712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gure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748519"/>
            <a:ext cx="95250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Mechanism of Hypertension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4712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A2FCB0-A555-4ED6-A4FC-B7DAE061E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Effect of Systolic and Diastolic BP on Atrial Fibrillation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69AAC53-42D9-4126-9D9A-B1416BED7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s://www.ahajournals.org/cms/asset/3c088704-d74e-400b-a423-27336ccd189f/8ff1.jpg">
            <a:extLst>
              <a:ext uri="{FF2B5EF4-FFF2-40B4-BE49-F238E27FC236}">
                <a16:creationId xmlns:a16="http://schemas.microsoft.com/office/drawing/2014/main" xmlns="" id="{A12FFF43-4B44-4B8E-A29C-184582262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69378"/>
            <a:ext cx="10133045" cy="387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4362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 fib: Usual Control vs Tight Control</a:t>
            </a:r>
            <a:endParaRPr lang="en-US" b="1" dirty="0"/>
          </a:p>
        </p:txBody>
      </p:sp>
      <p:pic>
        <p:nvPicPr>
          <p:cNvPr id="9218" name="Picture 2" descr="ypertension and Atrial Fibrillation | Circulation Research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186602" y="1490178"/>
            <a:ext cx="8084069" cy="5367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0618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D69C66-682C-4A1B-A8F7-DF3922EF9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Incidence of Atrial Fibrillation with Weight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45CC8EBD-06FC-47BB-A189-08E7095809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1467" y="1922033"/>
            <a:ext cx="9252166" cy="4465948"/>
          </a:xfrm>
        </p:spPr>
      </p:pic>
    </p:spTree>
    <p:extLst>
      <p:ext uri="{BB962C8B-B14F-4D97-AF65-F5344CB8AC3E}">
        <p14:creationId xmlns:p14="http://schemas.microsoft.com/office/powerpoint/2010/main" xmlns="" val="335242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6240634" cy="1600200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Weight loss and Recurrent Atrial Fibrillation</a:t>
            </a:r>
            <a:endParaRPr lang="en-US" sz="4400" b="1" dirty="0"/>
          </a:p>
        </p:txBody>
      </p:sp>
      <p:pic>
        <p:nvPicPr>
          <p:cNvPr id="6146" name="Picture 2" descr="https://ars.els-cdn.com/content/image/1-s2.0-S0735109715007615-gr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554403" y="2390046"/>
            <a:ext cx="7637597" cy="432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Sustained weight loss, particularly with avoidance of weight fluctuation, is associated with a dose-dependent reduction in AF burden and maintenance of sinus rhythm.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This </a:t>
            </a:r>
            <a:r>
              <a:rPr lang="en-US" sz="2400" dirty="0"/>
              <a:t>occurs in conjunction with favorable changes in the </a:t>
            </a:r>
            <a:r>
              <a:rPr lang="en-US" sz="2400" dirty="0" err="1"/>
              <a:t>cardiometabolic</a:t>
            </a:r>
            <a:r>
              <a:rPr lang="en-US" sz="2400" dirty="0"/>
              <a:t> risk factor profile, inflammatory state, and cardiac remodeling.</a:t>
            </a:r>
          </a:p>
        </p:txBody>
      </p:sp>
    </p:spTree>
    <p:extLst>
      <p:ext uri="{BB962C8B-B14F-4D97-AF65-F5344CB8AC3E}">
        <p14:creationId xmlns:p14="http://schemas.microsoft.com/office/powerpoint/2010/main" xmlns="" val="142230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ight Loss and atrial fibrillation (AF) | London Cardiovascular ...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06413"/>
            <a:ext cx="13063538" cy="546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3907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elp with Turns and Pirouettes | Kathryn Morgan - YouTub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4496" y="4405826"/>
            <a:ext cx="3134242" cy="234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t. Petersburg Ballet Theatre - Swan Lake | NYC Discount Theatre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6378" y="4496551"/>
            <a:ext cx="3052119" cy="2256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at Is Atrial Fibrillation (Afib or AF)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8650" y="390910"/>
            <a:ext cx="5005694" cy="401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5470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Effect of Weight Fluctuation on A fib</a:t>
            </a:r>
            <a:endParaRPr lang="en-US" b="1" dirty="0"/>
          </a:p>
        </p:txBody>
      </p:sp>
      <p:pic>
        <p:nvPicPr>
          <p:cNvPr id="3074" name="Picture 2" descr="entral Illustratio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1000" y="1690688"/>
            <a:ext cx="8890000" cy="4566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1991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CB8DE9-3633-4914-B1D4-C7D3AF01E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Mechanism of A fib with sedentary lifestyle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21C9C52-FDCA-44FF-B2E2-DFAE5DB724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Sedentary lifestyle is known to increase risk of AF RFs, including </a:t>
            </a:r>
            <a:r>
              <a:rPr lang="en-US" dirty="0" smtClean="0"/>
              <a:t>hypertension, obesity, </a:t>
            </a:r>
            <a:r>
              <a:rPr lang="en-US" dirty="0"/>
              <a:t>and diabetes </a:t>
            </a:r>
            <a:r>
              <a:rPr lang="en-US" dirty="0" smtClean="0"/>
              <a:t>mellitus.</a:t>
            </a:r>
          </a:p>
          <a:p>
            <a:r>
              <a:rPr lang="en-US" dirty="0" smtClean="0"/>
              <a:t>Obstructive </a:t>
            </a:r>
            <a:r>
              <a:rPr lang="en-US" dirty="0"/>
              <a:t>sleep apnea (OSA) is common in obese individuals and has been associated with sedentary </a:t>
            </a:r>
            <a:r>
              <a:rPr lang="en-US" dirty="0" smtClean="0"/>
              <a:t>lifestyle.</a:t>
            </a:r>
          </a:p>
          <a:p>
            <a:r>
              <a:rPr lang="en-US" dirty="0" smtClean="0"/>
              <a:t>These </a:t>
            </a:r>
            <a:r>
              <a:rPr lang="en-US" dirty="0"/>
              <a:t>conditions have been shown to independently induce structural and electric remodeling of the atrium. </a:t>
            </a:r>
            <a:endParaRPr lang="en-US" dirty="0" smtClean="0"/>
          </a:p>
          <a:p>
            <a:r>
              <a:rPr lang="en-US" dirty="0" smtClean="0"/>
              <a:t>Physical </a:t>
            </a:r>
            <a:r>
              <a:rPr lang="en-US" dirty="0"/>
              <a:t>inactivity also increases systemic </a:t>
            </a:r>
            <a:r>
              <a:rPr lang="en-US" dirty="0" smtClean="0"/>
              <a:t>inflammation, which </a:t>
            </a:r>
            <a:r>
              <a:rPr lang="en-US" dirty="0"/>
              <a:t>may induce atrial remodeling and has been associated with </a:t>
            </a:r>
            <a:r>
              <a:rPr lang="en-US" dirty="0" smtClean="0"/>
              <a:t>AF.</a:t>
            </a:r>
            <a:endParaRPr lang="en-US" b="1" baseline="30000" dirty="0"/>
          </a:p>
          <a:p>
            <a:r>
              <a:rPr lang="en-US" dirty="0" smtClean="0"/>
              <a:t>Finally</a:t>
            </a:r>
            <a:r>
              <a:rPr lang="en-US" dirty="0"/>
              <a:t>, sedentary lifestyle is associated with autonomic dysfunction and elevated sympathetic tone, which enhances afterdepolarization triggering and AF susceptibility.</a:t>
            </a:r>
          </a:p>
        </p:txBody>
      </p:sp>
    </p:spTree>
    <p:extLst>
      <p:ext uri="{BB962C8B-B14F-4D97-AF65-F5344CB8AC3E}">
        <p14:creationId xmlns:p14="http://schemas.microsoft.com/office/powerpoint/2010/main" xmlns="" val="418547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6524839" cy="1600200"/>
          </a:xfrm>
        </p:spPr>
        <p:txBody>
          <a:bodyPr>
            <a:noAutofit/>
          </a:bodyPr>
          <a:lstStyle/>
          <a:p>
            <a:r>
              <a:rPr lang="en-US" sz="4400" b="1" dirty="0"/>
              <a:t>Association between </a:t>
            </a:r>
            <a:r>
              <a:rPr lang="en-US" sz="4400" b="1" dirty="0" smtClean="0"/>
              <a:t>Level </a:t>
            </a:r>
            <a:r>
              <a:rPr lang="en-US" sz="4400" b="1" dirty="0"/>
              <a:t>of </a:t>
            </a:r>
            <a:r>
              <a:rPr lang="en-US" sz="4400" b="1" dirty="0" smtClean="0"/>
              <a:t>Physical Activity </a:t>
            </a:r>
            <a:r>
              <a:rPr lang="en-US" sz="4400" b="1" dirty="0"/>
              <a:t>and risk of AF in </a:t>
            </a:r>
            <a:r>
              <a:rPr lang="en-US" sz="4400" b="1" dirty="0" smtClean="0"/>
              <a:t>Men </a:t>
            </a:r>
            <a:r>
              <a:rPr lang="en-US" sz="4400" b="1" dirty="0"/>
              <a:t>and </a:t>
            </a:r>
            <a:r>
              <a:rPr lang="en-US" sz="4400" b="1" dirty="0" smtClean="0"/>
              <a:t>Women</a:t>
            </a:r>
            <a:endParaRPr lang="en-US" sz="4400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A1AEC17B-6F10-4963-8DE7-ABCB9C326D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64627" y="1257300"/>
            <a:ext cx="3675099" cy="487362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Different response in men and women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In women, there is decrease in incidence of A fib as exercise intensity increases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In men, there is improvement of risk for A fib, which worsens as duration of intense exercise increases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5498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576065-C1AF-409D-ADD2-C8F73194E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Diabetes and Risk of A fib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86E51A-CA53-4E0B-B87F-508F66812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FHS showed that men and women with diabetes mellitus had a 40% and 60% increased risk of AF, </a:t>
            </a:r>
            <a:r>
              <a:rPr lang="en-US" dirty="0" smtClean="0"/>
              <a:t>respectively.</a:t>
            </a:r>
          </a:p>
          <a:p>
            <a:r>
              <a:rPr lang="en-US" dirty="0" smtClean="0"/>
              <a:t>A </a:t>
            </a:r>
            <a:r>
              <a:rPr lang="en-US" dirty="0"/>
              <a:t>causal association is supported by evidence that worse glycemic control and longer duration of diabetes mellitus are associated with increased AF </a:t>
            </a:r>
            <a:r>
              <a:rPr lang="en-US" dirty="0" smtClean="0"/>
              <a:t>risk</a:t>
            </a:r>
          </a:p>
          <a:p>
            <a:r>
              <a:rPr lang="en-US" dirty="0" smtClean="0"/>
              <a:t>The </a:t>
            </a:r>
            <a:r>
              <a:rPr lang="en-US" dirty="0"/>
              <a:t>estimated risk of AF increases by 3% per additional year of diabetes mellitus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dirty="0"/>
              <a:t>risk of AF in patients with diabetes mellitus for &gt;10 years was 64% but only 7% in those with diabetes mellitus ≤5 years</a:t>
            </a:r>
          </a:p>
        </p:txBody>
      </p:sp>
    </p:spTree>
    <p:extLst>
      <p:ext uri="{BB962C8B-B14F-4D97-AF65-F5344CB8AC3E}">
        <p14:creationId xmlns:p14="http://schemas.microsoft.com/office/powerpoint/2010/main" xmlns="" val="151910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82752E-E29E-437A-8C0C-D3CF562D2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Smoking and Risk of Atrial Fibrillation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F906C616-7DD0-4A1D-A53E-F033BF41C99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604" y="2100239"/>
            <a:ext cx="4571945" cy="3255026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9AA1FDE-233A-4575-B3C6-319C41630F2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latin typeface="HelveticaNeue"/>
              </a:rPr>
              <a:t>Smoking is thought to increase AF susceptibility through indirect and direct mechanisms. </a:t>
            </a:r>
            <a:endParaRPr lang="en-US" dirty="0" smtClean="0">
              <a:latin typeface="HelveticaNeue"/>
            </a:endParaRPr>
          </a:p>
          <a:p>
            <a:pPr lvl="1"/>
            <a:r>
              <a:rPr lang="en-US" dirty="0" smtClean="0">
                <a:latin typeface="HelveticaNeue"/>
              </a:rPr>
              <a:t>Ischemia</a:t>
            </a:r>
          </a:p>
          <a:p>
            <a:pPr lvl="1"/>
            <a:r>
              <a:rPr lang="en-US" dirty="0" smtClean="0">
                <a:latin typeface="HelveticaNeue"/>
              </a:rPr>
              <a:t>endothelial dysfunction</a:t>
            </a:r>
            <a:endParaRPr lang="en-US" dirty="0">
              <a:latin typeface="HelveticaNeue"/>
            </a:endParaRPr>
          </a:p>
          <a:p>
            <a:pPr lvl="1"/>
            <a:r>
              <a:rPr lang="en-US" dirty="0" smtClean="0">
                <a:latin typeface="HelveticaNeue"/>
              </a:rPr>
              <a:t>Oxidative stress</a:t>
            </a:r>
          </a:p>
          <a:p>
            <a:pPr lvl="1"/>
            <a:r>
              <a:rPr lang="en-US" dirty="0" smtClean="0">
                <a:latin typeface="HelveticaNeue"/>
              </a:rPr>
              <a:t>Inflammation</a:t>
            </a:r>
            <a:r>
              <a:rPr lang="en-US" dirty="0">
                <a:latin typeface="HelveticaNeue"/>
              </a:rPr>
              <a:t>, and </a:t>
            </a:r>
            <a:endParaRPr lang="en-US" dirty="0" smtClean="0">
              <a:latin typeface="HelveticaNeue"/>
            </a:endParaRPr>
          </a:p>
          <a:p>
            <a:pPr lvl="1"/>
            <a:r>
              <a:rPr lang="en-US" dirty="0" smtClean="0">
                <a:latin typeface="HelveticaNeue"/>
              </a:rPr>
              <a:t>thrombosis.</a:t>
            </a:r>
          </a:p>
          <a:p>
            <a:pPr lvl="1"/>
            <a:r>
              <a:rPr lang="en-US" dirty="0" smtClean="0">
                <a:latin typeface="HelveticaNeue"/>
              </a:rPr>
              <a:t>CHF</a:t>
            </a:r>
          </a:p>
          <a:p>
            <a:pPr lvl="1"/>
            <a:r>
              <a:rPr lang="en-US" dirty="0" smtClean="0">
                <a:latin typeface="HelveticaNeue"/>
              </a:rPr>
              <a:t>Reduced </a:t>
            </a:r>
            <a:r>
              <a:rPr lang="en-US" dirty="0">
                <a:latin typeface="HelveticaNeue"/>
              </a:rPr>
              <a:t>lung function and chronic obstructive pulmonary disease also increase vulnerability to AF</a:t>
            </a:r>
          </a:p>
          <a:p>
            <a:r>
              <a:rPr lang="en-US" dirty="0">
                <a:latin typeface="HelveticaNeue"/>
              </a:rPr>
              <a:t>Smoking and nicotine also have been shown to directly contribute to the AF substrate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1363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ED71ED-5892-4835-BFBB-9570E104E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Obstructive Sleep Apnea and Atrial Fibrillation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874CCB97-8EF3-4D8C-892C-CC6726C0069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2297894"/>
            <a:ext cx="5181600" cy="3406800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2C433BFF-D6EB-4E96-BBD9-45AD8C7C80A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latin typeface="HelveticaNeue"/>
              </a:rPr>
              <a:t>S</a:t>
            </a:r>
            <a:r>
              <a:rPr lang="en-US" dirty="0" smtClean="0">
                <a:latin typeface="HelveticaNeue"/>
              </a:rPr>
              <a:t>ympathetic </a:t>
            </a:r>
            <a:r>
              <a:rPr lang="en-US" dirty="0">
                <a:latin typeface="HelveticaNeue"/>
              </a:rPr>
              <a:t>activity induced by hypoxia </a:t>
            </a:r>
            <a:endParaRPr lang="en-US" dirty="0" smtClean="0">
              <a:latin typeface="HelveticaNeue"/>
            </a:endParaRPr>
          </a:p>
          <a:p>
            <a:r>
              <a:rPr lang="en-US" dirty="0" smtClean="0">
                <a:latin typeface="HelveticaNeue"/>
              </a:rPr>
              <a:t>Transient </a:t>
            </a:r>
            <a:r>
              <a:rPr lang="en-US" dirty="0">
                <a:latin typeface="HelveticaNeue"/>
              </a:rPr>
              <a:t>blood pressure </a:t>
            </a:r>
            <a:r>
              <a:rPr lang="en-US" dirty="0" smtClean="0">
                <a:latin typeface="HelveticaNeue"/>
              </a:rPr>
              <a:t>rises.</a:t>
            </a:r>
            <a:endParaRPr lang="en-US" b="1" baseline="30000" dirty="0" smtClean="0">
              <a:latin typeface="HelveticaNeue"/>
            </a:endParaRPr>
          </a:p>
          <a:p>
            <a:r>
              <a:rPr lang="en-US" dirty="0" smtClean="0">
                <a:latin typeface="HelveticaNeue"/>
              </a:rPr>
              <a:t>Vigorous </a:t>
            </a:r>
            <a:r>
              <a:rPr lang="en-US" dirty="0">
                <a:latin typeface="HelveticaNeue"/>
              </a:rPr>
              <a:t>inspiratory efforts during apnea accentuate the fluctuation of intrathoracic pressure increasing left atrial volume (stretch) and pressure</a:t>
            </a:r>
            <a:r>
              <a:rPr lang="en-US" dirty="0" smtClean="0">
                <a:latin typeface="HelveticaNeue"/>
              </a:rPr>
              <a:t>.</a:t>
            </a:r>
          </a:p>
          <a:p>
            <a:r>
              <a:rPr lang="en-US" dirty="0" smtClean="0">
                <a:latin typeface="HelveticaNeue"/>
              </a:rPr>
              <a:t>Oxidative </a:t>
            </a:r>
            <a:r>
              <a:rPr lang="en-US" dirty="0">
                <a:latin typeface="HelveticaNeue"/>
              </a:rPr>
              <a:t>stress </a:t>
            </a:r>
            <a:r>
              <a:rPr lang="en-US" dirty="0" smtClean="0">
                <a:latin typeface="HelveticaNeue"/>
              </a:rPr>
              <a:t>signaling</a:t>
            </a:r>
            <a:r>
              <a:rPr lang="en-US" b="1" baseline="30000" dirty="0">
                <a:latin typeface="HelveticaNeue"/>
              </a:rPr>
              <a:t> </a:t>
            </a:r>
            <a:r>
              <a:rPr lang="en-US" dirty="0" smtClean="0">
                <a:latin typeface="HelveticaNeue"/>
              </a:rPr>
              <a:t>and </a:t>
            </a:r>
            <a:r>
              <a:rPr lang="en-US" dirty="0">
                <a:latin typeface="HelveticaNeue"/>
              </a:rPr>
              <a:t>systemic inflammatory </a:t>
            </a:r>
            <a:r>
              <a:rPr lang="en-US" dirty="0" smtClean="0">
                <a:latin typeface="HelveticaNeue"/>
              </a:rPr>
              <a:t>mediators</a:t>
            </a:r>
            <a:r>
              <a:rPr lang="en-US" b="1" baseline="30000" dirty="0">
                <a:latin typeface="HelveticaNeue"/>
              </a:rPr>
              <a:t> </a:t>
            </a:r>
            <a:r>
              <a:rPr lang="en-US" dirty="0" smtClean="0">
                <a:latin typeface="HelveticaNeue"/>
              </a:rPr>
              <a:t>may </a:t>
            </a:r>
            <a:r>
              <a:rPr lang="en-US" dirty="0">
                <a:latin typeface="HelveticaNeue"/>
              </a:rPr>
              <a:t>promote atrial remodeling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3669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ib Recurrence after PVI is Attenuated with CPAP - Sleep Apnea ..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0805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Mechanism of Alcohol causing AF</a:t>
            </a:r>
            <a:endParaRPr lang="en-US" b="1" dirty="0"/>
          </a:p>
        </p:txBody>
      </p:sp>
      <p:pic>
        <p:nvPicPr>
          <p:cNvPr id="8194" name="Picture 2" descr="lcohol and Atrial Fibrillation: A Sobering Review - ScienceDirect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4554" y="1560513"/>
            <a:ext cx="9782175" cy="462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4672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Alcohol and Atrial Fibrillation</a:t>
            </a:r>
            <a:endParaRPr lang="en-US" b="1" dirty="0"/>
          </a:p>
        </p:txBody>
      </p:sp>
      <p:pic>
        <p:nvPicPr>
          <p:cNvPr id="8194" name="Picture 2" descr="lcohol Abstinence in Drinkers with Atrial Fibrillation | NEJM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38200" y="2158587"/>
            <a:ext cx="5181600" cy="368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eart Studies: Alcohol Abstinence For Atrial Fibrillation Reduces ...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172200" y="2567101"/>
            <a:ext cx="5181600" cy="286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88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Thyroid Disease and AF</a:t>
            </a:r>
            <a:endParaRPr lang="en-US" b="1" dirty="0"/>
          </a:p>
        </p:txBody>
      </p:sp>
      <p:pic>
        <p:nvPicPr>
          <p:cNvPr id="7170" name="Picture 2" descr="he spectrum of thyroid disease and risk of new onset atrial ..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8670" y="1690688"/>
            <a:ext cx="8479094" cy="516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8588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C3F2FA-94E3-45B7-B6DF-47967C433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46D179-F7A5-40DC-92D7-3162A2E741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dirty="0"/>
              <a:t>The legendary emperor physician is believed to have ruled China between 1696 and 2598 </a:t>
            </a:r>
            <a:r>
              <a:rPr lang="en-US" dirty="0" smtClean="0"/>
              <a:t>BC</a:t>
            </a:r>
          </a:p>
          <a:p>
            <a:pPr fontAlgn="base"/>
            <a:r>
              <a:rPr lang="en-US" dirty="0" smtClean="0"/>
              <a:t>William </a:t>
            </a:r>
            <a:r>
              <a:rPr lang="en-US" dirty="0"/>
              <a:t>Harvey in 1628 was probably the first to describe “fibrillation of the auricles” in animals.</a:t>
            </a:r>
          </a:p>
          <a:p>
            <a:pPr fontAlgn="base"/>
            <a:r>
              <a:rPr lang="en-US" dirty="0"/>
              <a:t>In clinical practice and with the aid of Laennec's recently invented stethoscope, Robert Adams reported in 1827 the association of irregular pulses with mitral </a:t>
            </a:r>
            <a:r>
              <a:rPr lang="en-US" dirty="0" smtClean="0"/>
              <a:t>stenosis.</a:t>
            </a:r>
            <a:endParaRPr lang="en-US" dirty="0"/>
          </a:p>
          <a:p>
            <a:pPr fontAlgn="base"/>
            <a:r>
              <a:rPr lang="en-US" dirty="0"/>
              <a:t>The discovery of the therapeutic properties of digitalis leaf (Digitalis </a:t>
            </a:r>
            <a:r>
              <a:rPr lang="en-US" dirty="0" err="1"/>
              <a:t>purpurea</a:t>
            </a:r>
            <a:r>
              <a:rPr lang="en-US" dirty="0"/>
              <a:t>) in 1785 by William Withering brought some relief to patients with severe heart failure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0959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Let us take a Coffee Break</a:t>
            </a:r>
            <a:endParaRPr lang="en-US" b="1" dirty="0"/>
          </a:p>
        </p:txBody>
      </p:sp>
      <p:pic>
        <p:nvPicPr>
          <p:cNvPr id="12290" name="Picture 2" descr=" Massive New Study of 347,077 People Just Revealed Exactly How 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8394" y="1386274"/>
            <a:ext cx="9255211" cy="520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1804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HRS 2020: Frequent Coffee Consumption is Associated With Lower Incidence of </a:t>
            </a:r>
            <a:r>
              <a:rPr lang="en-US" b="1" dirty="0" smtClean="0"/>
              <a:t>Arrhythmias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</a:t>
            </a:r>
            <a:r>
              <a:rPr lang="en-US" dirty="0" smtClean="0"/>
              <a:t>ntioxidants,</a:t>
            </a:r>
          </a:p>
          <a:p>
            <a:r>
              <a:rPr lang="en-US" dirty="0"/>
              <a:t>I</a:t>
            </a:r>
            <a:r>
              <a:rPr lang="en-US" dirty="0" smtClean="0"/>
              <a:t>mproved</a:t>
            </a:r>
            <a:r>
              <a:rPr lang="en-US" dirty="0"/>
              <a:t> </a:t>
            </a:r>
            <a:r>
              <a:rPr lang="en-US" dirty="0" smtClean="0"/>
              <a:t>metabolism</a:t>
            </a:r>
          </a:p>
          <a:p>
            <a:r>
              <a:rPr lang="en-US" dirty="0"/>
              <a:t>E</a:t>
            </a:r>
            <a:r>
              <a:rPr lang="en-US" dirty="0" smtClean="0"/>
              <a:t>nhanced</a:t>
            </a:r>
            <a:r>
              <a:rPr lang="en-US" dirty="0"/>
              <a:t> exercise </a:t>
            </a:r>
            <a:r>
              <a:rPr lang="en-US" dirty="0" smtClean="0"/>
              <a:t>performance</a:t>
            </a:r>
          </a:p>
          <a:p>
            <a:r>
              <a:rPr lang="en-US" dirty="0"/>
              <a:t>I</a:t>
            </a:r>
            <a:r>
              <a:rPr lang="en-US" dirty="0" smtClean="0"/>
              <a:t>ncreased</a:t>
            </a:r>
            <a:r>
              <a:rPr lang="en-US" dirty="0"/>
              <a:t> alertness and </a:t>
            </a:r>
            <a:r>
              <a:rPr lang="en-US" dirty="0" smtClean="0"/>
              <a:t>concentration.</a:t>
            </a:r>
            <a:endParaRPr lang="en-US" baseline="30000" dirty="0"/>
          </a:p>
          <a:p>
            <a:endParaRPr lang="en-US" baseline="30000" dirty="0" smtClean="0"/>
          </a:p>
          <a:p>
            <a:r>
              <a:rPr lang="en-US" dirty="0" smtClean="0"/>
              <a:t>Studies</a:t>
            </a:r>
            <a:r>
              <a:rPr lang="en-US" dirty="0"/>
              <a:t> have also shown regular coffee consumption can also yield positive heart health results, lowering the risk of heart disease and </a:t>
            </a:r>
            <a:r>
              <a:rPr lang="en-US" dirty="0" smtClean="0"/>
              <a:t>stroke.</a:t>
            </a:r>
            <a:endParaRPr lang="en-US" baseline="30000" dirty="0"/>
          </a:p>
          <a:p>
            <a:r>
              <a:rPr lang="en-US" dirty="0" smtClean="0"/>
              <a:t>With</a:t>
            </a:r>
            <a:r>
              <a:rPr lang="en-US" dirty="0"/>
              <a:t> evidence showing caffeine’s positive impact on general heart health, there is a need to better understand the relationship between regular coffee consumption and arrhythmias.</a:t>
            </a:r>
          </a:p>
        </p:txBody>
      </p:sp>
    </p:spTree>
    <p:extLst>
      <p:ext uri="{BB962C8B-B14F-4D97-AF65-F5344CB8AC3E}">
        <p14:creationId xmlns:p14="http://schemas.microsoft.com/office/powerpoint/2010/main" xmlns="" val="189750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e big five dieren - Google zoeken | Dieren, Wilde dieren, Afrika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4258" y="-162506"/>
            <a:ext cx="9862456" cy="730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6774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odifiable Risk Factors and Atrial Fibrillation | Circula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614" y="-117726"/>
            <a:ext cx="11564947" cy="712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3251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Thank You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355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Atrial Fibrillation: Clinical Significance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</a:t>
            </a:r>
            <a:r>
              <a:rPr lang="en-US" dirty="0"/>
              <a:t>common sustained arrhythmia </a:t>
            </a:r>
          </a:p>
          <a:p>
            <a:r>
              <a:rPr lang="en-US" dirty="0"/>
              <a:t>Important cause of stroke</a:t>
            </a:r>
            <a:br>
              <a:rPr lang="en-US" dirty="0"/>
            </a:br>
            <a:r>
              <a:rPr lang="en-US" dirty="0"/>
              <a:t>– 20% attributable risk in elderly </a:t>
            </a:r>
          </a:p>
          <a:p>
            <a:r>
              <a:rPr lang="en-US" dirty="0"/>
              <a:t>Significant morbidity from symptoms</a:t>
            </a:r>
            <a:br>
              <a:rPr lang="en-US" dirty="0"/>
            </a:br>
            <a:r>
              <a:rPr lang="en-US" dirty="0"/>
              <a:t>– Palpitations, malaise, loss of exercise tolerance, reduced QOL </a:t>
            </a:r>
          </a:p>
          <a:p>
            <a:r>
              <a:rPr lang="en-US" dirty="0" err="1"/>
              <a:t>Tachymyopathy</a:t>
            </a:r>
            <a:r>
              <a:rPr lang="en-US" dirty="0"/>
              <a:t> may result in CHF </a:t>
            </a:r>
          </a:p>
          <a:p>
            <a:r>
              <a:rPr lang="en-US" dirty="0"/>
              <a:t>Associated with increased mortality (1.2 -2x)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4626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roke Risk Factors, Genetics, and Preven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1483" y="2075769"/>
            <a:ext cx="8409034" cy="417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Atrial Fibrillation Causes Stroke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87378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A2B9C3-BF12-4CD9-8B20-F22D66932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Causes of Atrial Fibrillation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09094D0-2699-4582-AF23-01A6A39ED2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Family </a:t>
            </a:r>
            <a:r>
              <a:rPr lang="en-US" dirty="0"/>
              <a:t>history</a:t>
            </a:r>
          </a:p>
          <a:p>
            <a:r>
              <a:rPr lang="en-US" dirty="0" smtClean="0"/>
              <a:t>Congenital Heart Disease: Abnormal </a:t>
            </a:r>
            <a:r>
              <a:rPr lang="en-US" dirty="0"/>
              <a:t>or damaged structure of the heart either at birth or during the life time</a:t>
            </a:r>
          </a:p>
          <a:p>
            <a:r>
              <a:rPr lang="en-US" dirty="0" smtClean="0"/>
              <a:t>Sick Sinus Syndrome: Improper </a:t>
            </a:r>
            <a:r>
              <a:rPr lang="en-US" dirty="0"/>
              <a:t>functioning of the heart's natural pacemaker, the sinus node</a:t>
            </a:r>
          </a:p>
          <a:p>
            <a:r>
              <a:rPr lang="en-US" dirty="0"/>
              <a:t>High blood pressure</a:t>
            </a:r>
          </a:p>
          <a:p>
            <a:r>
              <a:rPr lang="en-US" dirty="0" smtClean="0"/>
              <a:t>Congestive Heart Failure</a:t>
            </a:r>
            <a:endParaRPr lang="en-US" dirty="0"/>
          </a:p>
          <a:p>
            <a:r>
              <a:rPr lang="en-US" dirty="0"/>
              <a:t>Coronary heart disease or disease of blood vessels of the heart</a:t>
            </a:r>
          </a:p>
          <a:p>
            <a:r>
              <a:rPr lang="en-US" dirty="0"/>
              <a:t>Abnormal heart valves</a:t>
            </a:r>
          </a:p>
          <a:p>
            <a:r>
              <a:rPr lang="en-US" dirty="0"/>
              <a:t>Metabolic disorders such as overactive thyroid gland, diabetes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675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Causes of Atrial Fibrillation (</a:t>
            </a:r>
            <a:r>
              <a:rPr lang="en-US" b="1" dirty="0" err="1" smtClean="0"/>
              <a:t>contd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Exposure to stimulants including certain medications and tobacco</a:t>
            </a:r>
          </a:p>
          <a:p>
            <a:r>
              <a:rPr lang="en-US" dirty="0"/>
              <a:t>Previous heart surgeries</a:t>
            </a:r>
          </a:p>
          <a:p>
            <a:r>
              <a:rPr lang="en-US" dirty="0"/>
              <a:t>Stress</a:t>
            </a:r>
          </a:p>
          <a:p>
            <a:r>
              <a:rPr lang="en-US" dirty="0"/>
              <a:t>Sleep apnea or sleep disorders</a:t>
            </a:r>
          </a:p>
          <a:p>
            <a:r>
              <a:rPr lang="en-US" dirty="0"/>
              <a:t>Lung and kidney diseases</a:t>
            </a:r>
          </a:p>
          <a:p>
            <a:r>
              <a:rPr lang="en-US" dirty="0"/>
              <a:t>Viral infections</a:t>
            </a:r>
          </a:p>
          <a:p>
            <a:r>
              <a:rPr lang="en-US" dirty="0"/>
              <a:t>Obesity</a:t>
            </a:r>
          </a:p>
          <a:p>
            <a:r>
              <a:rPr lang="en-US" dirty="0"/>
              <a:t>Alcohol consumption </a:t>
            </a:r>
          </a:p>
        </p:txBody>
      </p:sp>
    </p:spTree>
    <p:extLst>
      <p:ext uri="{BB962C8B-B14F-4D97-AF65-F5344CB8AC3E}">
        <p14:creationId xmlns:p14="http://schemas.microsoft.com/office/powerpoint/2010/main" xmlns="" val="156276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b="1" dirty="0" smtClean="0"/>
              <a:t>Classification of Atrial Fibrillation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1825625"/>
            <a:ext cx="5181600" cy="4351338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247232194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8"/>
          <p:cNvSpPr/>
          <p:nvPr/>
        </p:nvSpPr>
        <p:spPr>
          <a:xfrm>
            <a:off x="152400" y="58502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dirty="0" err="1">
                <a:latin typeface="Arial" charset="0"/>
              </a:rPr>
              <a:t>Nonvalvular</a:t>
            </a:r>
            <a:r>
              <a:rPr lang="en-US" dirty="0">
                <a:latin typeface="Arial" charset="0"/>
              </a:rPr>
              <a:t> AF: “AF in the absence of rheumatic mitral stenosis, a mechanical or </a:t>
            </a:r>
            <a:r>
              <a:rPr lang="en-US" dirty="0" err="1">
                <a:latin typeface="Arial" charset="0"/>
              </a:rPr>
              <a:t>bioprosthetic</a:t>
            </a:r>
            <a:r>
              <a:rPr lang="en-US" dirty="0">
                <a:latin typeface="Arial" charset="0"/>
              </a:rPr>
              <a:t> heart valve, or mitral valve repair” </a:t>
            </a:r>
            <a:endParaRPr lang="en-US" dirty="0"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415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9229" y="141854"/>
            <a:ext cx="11707586" cy="658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911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4459</TotalTime>
  <Words>1010</Words>
  <Application>Microsoft Office PowerPoint</Application>
  <PresentationFormat>Custom</PresentationFormat>
  <Paragraphs>124</Paragraphs>
  <Slides>34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Risk Factors for Atrial Fibrillation</vt:lpstr>
      <vt:lpstr>Slide 2</vt:lpstr>
      <vt:lpstr>History</vt:lpstr>
      <vt:lpstr>Atrial Fibrillation: Clinical Significance</vt:lpstr>
      <vt:lpstr>How Atrial Fibrillation Causes Stroke</vt:lpstr>
      <vt:lpstr>Causes of Atrial Fibrillation</vt:lpstr>
      <vt:lpstr>Causes of Atrial Fibrillation (contd)</vt:lpstr>
      <vt:lpstr>Classification of Atrial Fibrillation</vt:lpstr>
      <vt:lpstr>Slide 9</vt:lpstr>
      <vt:lpstr>Slide 10</vt:lpstr>
      <vt:lpstr>Goals of Clinical Management</vt:lpstr>
      <vt:lpstr>Prevention of Atrial Fibrillation</vt:lpstr>
      <vt:lpstr>Prevalence of Atrial Fibrillation with Age</vt:lpstr>
      <vt:lpstr>Mechanism of Hypertension</vt:lpstr>
      <vt:lpstr>Effect of Systolic and Diastolic BP on Atrial Fibrillation</vt:lpstr>
      <vt:lpstr>A fib: Usual Control vs Tight Control</vt:lpstr>
      <vt:lpstr>Incidence of Atrial Fibrillation with Weight</vt:lpstr>
      <vt:lpstr>Weight loss and Recurrent Atrial Fibrillation</vt:lpstr>
      <vt:lpstr>Slide 19</vt:lpstr>
      <vt:lpstr>Effect of Weight Fluctuation on A fib</vt:lpstr>
      <vt:lpstr>Mechanism of A fib with sedentary lifestyle</vt:lpstr>
      <vt:lpstr>Association between Level of Physical Activity and risk of AF in Men and Women</vt:lpstr>
      <vt:lpstr>Diabetes and Risk of A fib</vt:lpstr>
      <vt:lpstr>Smoking and Risk of Atrial Fibrillation</vt:lpstr>
      <vt:lpstr>Obstructive Sleep Apnea and Atrial Fibrillation</vt:lpstr>
      <vt:lpstr>Slide 26</vt:lpstr>
      <vt:lpstr>Mechanism of Alcohol causing AF</vt:lpstr>
      <vt:lpstr>Alcohol and Atrial Fibrillation</vt:lpstr>
      <vt:lpstr>Thyroid Disease and AF</vt:lpstr>
      <vt:lpstr>Let us take a Coffee Break</vt:lpstr>
      <vt:lpstr>HRS 2020: Frequent Coffee Consumption is Associated With Lower Incidence of Arrhythmias</vt:lpstr>
      <vt:lpstr>Slide 32</vt:lpstr>
      <vt:lpstr>Slide 33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fib 2020</dc:title>
  <dc:creator>Radhika N Bukkapatnam</dc:creator>
  <cp:lastModifiedBy>HP</cp:lastModifiedBy>
  <cp:revision>39</cp:revision>
  <dcterms:created xsi:type="dcterms:W3CDTF">2020-06-10T00:51:44Z</dcterms:created>
  <dcterms:modified xsi:type="dcterms:W3CDTF">2020-07-12T16:21:16Z</dcterms:modified>
</cp:coreProperties>
</file>