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sldIdLst>
    <p:sldId id="293" r:id="rId2"/>
    <p:sldId id="326" r:id="rId3"/>
    <p:sldId id="370" r:id="rId4"/>
    <p:sldId id="257" r:id="rId5"/>
    <p:sldId id="258" r:id="rId6"/>
    <p:sldId id="259" r:id="rId7"/>
    <p:sldId id="260" r:id="rId8"/>
    <p:sldId id="261" r:id="rId9"/>
    <p:sldId id="360" r:id="rId10"/>
    <p:sldId id="361" r:id="rId11"/>
    <p:sldId id="362" r:id="rId12"/>
    <p:sldId id="363" r:id="rId13"/>
    <p:sldId id="364" r:id="rId14"/>
    <p:sldId id="313" r:id="rId15"/>
    <p:sldId id="314" r:id="rId16"/>
    <p:sldId id="265" r:id="rId17"/>
    <p:sldId id="266" r:id="rId18"/>
    <p:sldId id="267" r:id="rId19"/>
    <p:sldId id="268" r:id="rId20"/>
    <p:sldId id="269" r:id="rId21"/>
    <p:sldId id="270" r:id="rId22"/>
    <p:sldId id="271" r:id="rId23"/>
    <p:sldId id="272" r:id="rId24"/>
    <p:sldId id="320" r:id="rId25"/>
    <p:sldId id="296" r:id="rId26"/>
    <p:sldId id="298" r:id="rId27"/>
    <p:sldId id="315" r:id="rId28"/>
    <p:sldId id="299" r:id="rId29"/>
    <p:sldId id="321" r:id="rId30"/>
    <p:sldId id="371" r:id="rId31"/>
    <p:sldId id="322" r:id="rId32"/>
    <p:sldId id="365" r:id="rId33"/>
    <p:sldId id="323" r:id="rId34"/>
    <p:sldId id="274" r:id="rId35"/>
    <p:sldId id="275" r:id="rId36"/>
    <p:sldId id="276" r:id="rId37"/>
    <p:sldId id="278" r:id="rId38"/>
    <p:sldId id="327" r:id="rId39"/>
    <p:sldId id="328" r:id="rId40"/>
    <p:sldId id="329" r:id="rId41"/>
    <p:sldId id="307" r:id="rId42"/>
    <p:sldId id="324" r:id="rId43"/>
    <p:sldId id="282" r:id="rId44"/>
    <p:sldId id="283" r:id="rId45"/>
    <p:sldId id="284" r:id="rId46"/>
    <p:sldId id="285" r:id="rId47"/>
    <p:sldId id="304" r:id="rId48"/>
    <p:sldId id="287" r:id="rId49"/>
    <p:sldId id="303" r:id="rId50"/>
    <p:sldId id="288" r:id="rId51"/>
    <p:sldId id="302" r:id="rId52"/>
    <p:sldId id="289" r:id="rId53"/>
    <p:sldId id="330" r:id="rId54"/>
    <p:sldId id="331" r:id="rId55"/>
    <p:sldId id="334" r:id="rId56"/>
    <p:sldId id="335" r:id="rId57"/>
    <p:sldId id="317" r:id="rId58"/>
    <p:sldId id="333" r:id="rId59"/>
    <p:sldId id="336" r:id="rId60"/>
    <p:sldId id="338" r:id="rId61"/>
    <p:sldId id="340" r:id="rId62"/>
    <p:sldId id="342" r:id="rId63"/>
    <p:sldId id="339" r:id="rId64"/>
    <p:sldId id="332" r:id="rId65"/>
    <p:sldId id="341" r:id="rId66"/>
    <p:sldId id="343" r:id="rId67"/>
    <p:sldId id="366" r:id="rId68"/>
    <p:sldId id="367" r:id="rId69"/>
    <p:sldId id="368" r:id="rId70"/>
    <p:sldId id="369" r:id="rId71"/>
    <p:sldId id="346" r:id="rId72"/>
    <p:sldId id="351" r:id="rId73"/>
    <p:sldId id="352" r:id="rId74"/>
    <p:sldId id="353" r:id="rId75"/>
    <p:sldId id="354" r:id="rId76"/>
    <p:sldId id="355" r:id="rId77"/>
    <p:sldId id="356" r:id="rId78"/>
    <p:sldId id="347" r:id="rId79"/>
    <p:sldId id="357" r:id="rId80"/>
    <p:sldId id="358" r:id="rId81"/>
    <p:sldId id="359" r:id="rId82"/>
    <p:sldId id="350" r:id="rId83"/>
    <p:sldId id="349" r:id="rId84"/>
    <p:sldId id="348"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2" d="100"/>
          <a:sy n="72"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CB7E07B-32DE-4A89-939F-E5D35AB777CE}" type="slidenum">
              <a:rPr lang="en-US" altLang="en-US"/>
              <a:pPr>
                <a:defRPr/>
              </a:pPr>
              <a:t>‹#›</a:t>
            </a:fld>
            <a:endParaRPr lang="en-US" altLang="en-US"/>
          </a:p>
        </p:txBody>
      </p:sp>
    </p:spTree>
    <p:extLst>
      <p:ext uri="{BB962C8B-B14F-4D97-AF65-F5344CB8AC3E}">
        <p14:creationId xmlns:p14="http://schemas.microsoft.com/office/powerpoint/2010/main" val="183173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6CF3E83-FCB9-45A1-AE57-6F5E0BD0FCFE}" type="slidenum">
              <a:rPr lang="en-US" altLang="en-US" smtClean="0"/>
              <a:pPr/>
              <a:t>41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p:spPr>
        <p:txBody>
          <a:bodyPr/>
          <a:lstStyle/>
          <a:p>
            <a:pPr eaLnBrk="1" hangingPunct="1"/>
            <a:r>
              <a:rPr lang="en-US" altLang="en-US">
                <a:latin typeface="Arial" charset="0"/>
              </a:rPr>
              <a:t>Why do we dream?  Sigmund Freud proposed that dreams are a form of wish fulfillment.  According to this theory, dreams express wishes that people are too anxious to be aware of when they are awake.  Rosalind Cartwright, among others, proposes that dreams are a form of problem solving in which the constraints of waking consciousness are relaxed and people are better able to imagine solutions.  Hobson and McCarley propose another theory, in which the lower parts of the brain send random neural signals to the cerebral cortex, which in turn tries to turn these random signals into some kind of story.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ltLang="en-US">
              <a:latin typeface="Arial" charset="0"/>
            </a:endParaRPr>
          </a:p>
        </p:txBody>
      </p:sp>
      <p:sp>
        <p:nvSpPr>
          <p:cNvPr id="67588" name="Slide Number Placeholder 3"/>
          <p:cNvSpPr>
            <a:spLocks noGrp="1"/>
          </p:cNvSpPr>
          <p:nvPr>
            <p:ph type="sldNum" sz="quarter" idx="5"/>
          </p:nvPr>
        </p:nvSpPr>
        <p:spPr>
          <a:noFill/>
        </p:spPr>
        <p:txBody>
          <a:bodyPr/>
          <a:lstStyle/>
          <a:p>
            <a:fld id="{151438C0-DE84-4DA7-9D0E-73E2359B6ED8}" type="slidenum">
              <a:rPr lang="en-US" altLang="en-US" smtClean="0"/>
              <a:pPr/>
              <a:t>48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ltLang="en-US"/>
          </a:p>
        </p:txBody>
      </p:sp>
      <p:sp>
        <p:nvSpPr>
          <p:cNvPr id="68612" name="Slide Number Placeholder 3"/>
          <p:cNvSpPr>
            <a:spLocks noGrp="1"/>
          </p:cNvSpPr>
          <p:nvPr>
            <p:ph type="sldNum" sz="quarter" idx="5"/>
          </p:nvPr>
        </p:nvSpPr>
        <p:spPr>
          <a:noFill/>
        </p:spPr>
        <p:txBody>
          <a:bodyPr/>
          <a:lstStyle/>
          <a:p>
            <a:fld id="{E3ECC792-36D1-4DD8-9272-7ADE207796EA}" type="slidenum">
              <a:rPr lang="en-US" altLang="en-US" smtClean="0">
                <a:latin typeface="Arial" pitchFamily="34" charset="0"/>
              </a:rPr>
              <a:pPr/>
              <a:t>54</a:t>
            </a:fld>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5C46CF2-871D-45C6-93AA-B7511FC58B95}" type="slidenum">
              <a:rPr lang="en-US" altLang="en-US" smtClean="0"/>
              <a:pPr/>
              <a:t>82</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en-US" i="1">
                <a:latin typeface="Arial" charset="0"/>
              </a:rPr>
              <a:t>Meditation is an ancient discipline which has recently become an area of growing interest. </a:t>
            </a:r>
          </a:p>
          <a:p>
            <a:pPr eaLnBrk="1" hangingPunct="1"/>
            <a:r>
              <a:rPr lang="en-US" altLang="en-US" i="1">
                <a:latin typeface="Arial" charset="0"/>
              </a:rPr>
              <a:t>Some of the most widely practiced forms of meditation are listed here. All three of these are rooted in Eastern religions; however, many who meditate do so separately from religious practice.</a:t>
            </a:r>
          </a:p>
          <a:p>
            <a:pPr eaLnBrk="1" hangingPunct="1"/>
            <a:r>
              <a:rPr lang="en-US" altLang="en-US" i="1">
                <a:latin typeface="Arial" charset="0"/>
              </a:rPr>
              <a:t>Effects of meditation include decreased heart rate, respiration rate, etc., and a relaxed EEG, with predominant theta and alpha rhythm patterns. New research using the CT scan to track blood flow in the brain in experienced Tibetan Buddhist meditators shows high activity in the prefrontal cortex (an area important for focused attention) and low activity in parts of the parietal lobe that are known to process information about the body’s location in space…this may explain some of the transcendent experiences reported by many meditators.</a:t>
            </a:r>
          </a:p>
          <a:p>
            <a:pPr eaLnBrk="1" hangingPunct="1"/>
            <a:r>
              <a:rPr lang="en-US" altLang="en-US" i="1">
                <a:latin typeface="Arial" charset="0"/>
              </a:rPr>
              <a:t>Meditation results in a potentially beneficial physiological state whereby bodily arousal is suppressed, but it is unclear how meditation differs from other systematic relaxation training procedures which produce very similar effects.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9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9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DDEE466-2629-4963-897D-D26CA8BB412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4352318-7CA4-4B53-8617-094004445E75}"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8B5C2A0-11F1-4B3B-B384-AABDFF624D54}"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200EBB2-D05B-472B-9FB3-1DE91D25B82D}"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14B017E-9F2D-4032-B261-A9AF09B65562}"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9AE0676-BC29-4C67-AF29-0060AA57B1F8}"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B9689CC-639B-40E3-B83C-6543887CBC1E}"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CE71743-F85F-4B35-BE6D-CA79DDE992F7}"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4A64666-76FB-49F6-B002-F17B2FA2577B}"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4FAC5CA-18E2-4E93-94D2-074ECDC85159}"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DD1D95D-B667-4F77-B5F1-A1608A54A632}"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09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26F350C-6559-4D47-B793-B43E9013152C}" type="slidenum">
              <a:rPr lang="en-US" altLang="en-US"/>
              <a:pPr>
                <a:defRPr/>
              </a:pPr>
              <a:t>‹#›</a:t>
            </a:fld>
            <a:endParaRPr lang="en-US" altLang="en-US"/>
          </a:p>
        </p:txBody>
      </p:sp>
      <p:grpSp>
        <p:nvGrpSpPr>
          <p:cNvPr id="4100" name="Group 4"/>
          <p:cNvGrpSpPr>
            <a:grpSpLocks/>
          </p:cNvGrpSpPr>
          <p:nvPr/>
        </p:nvGrpSpPr>
        <p:grpSpPr bwMode="auto">
          <a:xfrm>
            <a:off x="0" y="0"/>
            <a:ext cx="9140825"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409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09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09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409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09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09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409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usinesshealth.kaiserpermanente.org/thrive/resource-center/rest-and-revive-sleep-management-week-5-email-managing-stres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iomedsciences.uchicago.edu/page/eve-van-cauter-ph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etterhealthwhileaging.net/how-sleep-affects-health-and-changes-with-agin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oDRrRuPqAL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etacafe.com/watch/yt-LbmbQkX7czo/skeeter_the_narcoleptic_poodle/" TargetMode="External"/><Relationship Id="rId2" Type="http://schemas.openxmlformats.org/officeDocument/2006/relationships/hyperlink" Target="http://www.youtube.com/watch?v=-zVCYdrw-1o&amp;feature=related" TargetMode="External"/><Relationship Id="rId1" Type="http://schemas.openxmlformats.org/officeDocument/2006/relationships/slideLayout" Target="../slideLayouts/slideLayout7.xml"/><Relationship Id="rId4" Type="http://schemas.openxmlformats.org/officeDocument/2006/relationships/hyperlink" Target="http://www.youtube.com/watch?v=wN1_yS6_5T4"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IJzZcFoT-1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zrJCqHCx8U" TargetMode="External"/><Relationship Id="rId7" Type="http://schemas.openxmlformats.org/officeDocument/2006/relationships/hyperlink" Target="https://www.youtube.com/watch?v=QL-lBcQuYAg" TargetMode="External"/><Relationship Id="rId2" Type="http://schemas.openxmlformats.org/officeDocument/2006/relationships/hyperlink" Target="http://www.sleepfoundation.org/sleep-disorders-problems/sleep-apnea-and-sleep"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sleepeducation.com/sleep-disorders-by-category/circadian-rhythm-disorders/advanced-sleep-wake-phase/overview-facts/" TargetMode="External"/><Relationship Id="rId2" Type="http://schemas.openxmlformats.org/officeDocument/2006/relationships/hyperlink" Target="http://www.sleepeducation.com/sleep-disorders-by-category/circadian-rhythm-disorders/delayed-sleep-wake-phase/overview-and-risk-factors" TargetMode="External"/><Relationship Id="rId1" Type="http://schemas.openxmlformats.org/officeDocument/2006/relationships/slideLayout" Target="../slideLayouts/slideLayout2.xml"/><Relationship Id="rId4" Type="http://schemas.openxmlformats.org/officeDocument/2006/relationships/hyperlink" Target="http://www.sleepeducation.com/sleep-disorders/shift-work/overview"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KpyoDML2eUI" TargetMode="External"/><Relationship Id="rId2" Type="http://schemas.openxmlformats.org/officeDocument/2006/relationships/hyperlink" Target="https://www.youtube.com/watch?v=_d583swchP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sciencenews.org/sn-magazine/july-21-2018"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sciencenews.org/article/alzheimers-linked-lack-zzzz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draxe.com/tryptopha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jeopardylabs.com/play/sleep-dreams4" TargetMode="External"/><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736725"/>
            <a:ext cx="7772400" cy="1250345"/>
          </a:xfrm>
        </p:spPr>
        <p:txBody>
          <a:bodyPr/>
          <a:lstStyle/>
          <a:p>
            <a:pPr eaLnBrk="1" hangingPunct="1">
              <a:defRPr/>
            </a:pPr>
            <a:r>
              <a:rPr lang="en-US" dirty="0"/>
              <a:t>Sleep: Is important to your health!</a:t>
            </a:r>
            <a:br>
              <a:rPr lang="en-US" dirty="0"/>
            </a:br>
            <a:br>
              <a:rPr lang="en-US" dirty="0"/>
            </a:br>
            <a:endParaRPr lang="en-US" dirty="0"/>
          </a:p>
        </p:txBody>
      </p:sp>
      <p:sp>
        <p:nvSpPr>
          <p:cNvPr id="3" name="Rectangle 2"/>
          <p:cNvSpPr/>
          <p:nvPr/>
        </p:nvSpPr>
        <p:spPr>
          <a:xfrm>
            <a:off x="1143000" y="2987070"/>
            <a:ext cx="6172200" cy="276999"/>
          </a:xfrm>
          <a:prstGeom prst="rect">
            <a:avLst/>
          </a:prstGeom>
        </p:spPr>
        <p:txBody>
          <a:bodyPr wrap="square">
            <a:spAutoFit/>
          </a:bodyPr>
          <a:lstStyle/>
          <a:p>
            <a:pPr lvl="0"/>
            <a:r>
              <a:rPr lang="en-US" sz="1200" dirty="0">
                <a:solidFill>
                  <a:srgbClr val="FFFFFF"/>
                </a:solidFill>
              </a:rPr>
              <a:t>https://abcnews.go.com/GMA/video/sleep-deprivation-effects-body-34909695</a:t>
            </a:r>
          </a:p>
        </p:txBody>
      </p:sp>
      <p:sp>
        <p:nvSpPr>
          <p:cNvPr id="4" name="TextBox 3"/>
          <p:cNvSpPr txBox="1"/>
          <p:nvPr/>
        </p:nvSpPr>
        <p:spPr>
          <a:xfrm>
            <a:off x="2209800" y="4953000"/>
            <a:ext cx="4953000" cy="461665"/>
          </a:xfrm>
          <a:prstGeom prst="rect">
            <a:avLst/>
          </a:prstGeom>
          <a:noFill/>
        </p:spPr>
        <p:txBody>
          <a:bodyPr wrap="square" rtlCol="0">
            <a:spAutoFit/>
          </a:bodyPr>
          <a:lstStyle/>
          <a:p>
            <a:r>
              <a:rPr lang="en-US" sz="2400" b="1" dirty="0"/>
              <a:t>Matthew Walker Sleep Researcher </a:t>
            </a:r>
          </a:p>
        </p:txBody>
      </p:sp>
      <p:pic>
        <p:nvPicPr>
          <p:cNvPr id="5" name="Picture 4" descr="why we sleep.jpg"/>
          <p:cNvPicPr>
            <a:picLocks noChangeAspect="1"/>
          </p:cNvPicPr>
          <p:nvPr/>
        </p:nvPicPr>
        <p:blipFill>
          <a:blip r:embed="rId2" cstate="print"/>
          <a:stretch>
            <a:fillRect/>
          </a:stretch>
        </p:blipFill>
        <p:spPr>
          <a:xfrm>
            <a:off x="7086600" y="2667000"/>
            <a:ext cx="1728787" cy="2606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dependent are you on being woken up by an alarm clock?</a:t>
            </a:r>
            <a:br>
              <a:rPr lang="en-US" dirty="0"/>
            </a:br>
            <a:endParaRPr lang="en-US" dirty="0"/>
          </a:p>
        </p:txBody>
      </p:sp>
      <p:sp>
        <p:nvSpPr>
          <p:cNvPr id="3" name="Content Placeholder 2"/>
          <p:cNvSpPr>
            <a:spLocks noGrp="1"/>
          </p:cNvSpPr>
          <p:nvPr>
            <p:ph idx="1"/>
          </p:nvPr>
        </p:nvSpPr>
        <p:spPr/>
        <p:txBody>
          <a:bodyPr/>
          <a:lstStyle/>
          <a:p>
            <a:pPr>
              <a:buNone/>
            </a:pPr>
            <a:r>
              <a:rPr lang="en-US" dirty="0"/>
              <a:t>	A. Not at all (4 points)</a:t>
            </a:r>
            <a:br>
              <a:rPr lang="en-US" dirty="0"/>
            </a:br>
            <a:r>
              <a:rPr lang="en-US" dirty="0"/>
              <a:t>B. Slightly dependent (3 points)</a:t>
            </a:r>
            <a:br>
              <a:rPr lang="en-US" dirty="0"/>
            </a:br>
            <a:r>
              <a:rPr lang="en-US" dirty="0"/>
              <a:t>C. Fairly dependent (2 points)</a:t>
            </a:r>
            <a:br>
              <a:rPr lang="en-US" dirty="0"/>
            </a:br>
            <a:r>
              <a:rPr lang="en-US" dirty="0"/>
              <a:t>D. Very dependent (1 point)</a:t>
            </a:r>
          </a:p>
          <a:p>
            <a:pPr>
              <a:buNone/>
            </a:pPr>
            <a:r>
              <a:rPr lang="en-US" b="1" dirty="0"/>
              <a:t>	How easy do you find getting up in the mornings?</a:t>
            </a:r>
          </a:p>
          <a:p>
            <a:pPr>
              <a:buNone/>
            </a:pPr>
            <a:r>
              <a:rPr lang="en-US" dirty="0"/>
              <a:t>	A. Not at all (1 point)</a:t>
            </a:r>
            <a:br>
              <a:rPr lang="en-US" dirty="0"/>
            </a:br>
            <a:r>
              <a:rPr lang="en-US" dirty="0"/>
              <a:t>B. Not very easy (2 points)</a:t>
            </a:r>
            <a:br>
              <a:rPr lang="en-US" dirty="0"/>
            </a:br>
            <a:r>
              <a:rPr lang="en-US" dirty="0"/>
              <a:t>C. Fairly easy (3 points)</a:t>
            </a:r>
            <a:br>
              <a:rPr lang="en-US" dirty="0"/>
            </a:br>
            <a:r>
              <a:rPr lang="en-US" dirty="0"/>
              <a:t>D. Very easy (4 points)</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alert do you feel during the first half-hour after having woken in the morning?</a:t>
            </a:r>
            <a:br>
              <a:rPr lang="en-US" dirty="0"/>
            </a:br>
            <a:endParaRPr lang="en-US" dirty="0"/>
          </a:p>
        </p:txBody>
      </p:sp>
      <p:sp>
        <p:nvSpPr>
          <p:cNvPr id="3" name="Content Placeholder 2"/>
          <p:cNvSpPr>
            <a:spLocks noGrp="1"/>
          </p:cNvSpPr>
          <p:nvPr>
            <p:ph idx="1"/>
          </p:nvPr>
        </p:nvSpPr>
        <p:spPr/>
        <p:txBody>
          <a:bodyPr/>
          <a:lstStyle/>
          <a:p>
            <a:r>
              <a:rPr lang="en-US" dirty="0"/>
              <a:t>A. Very poor (1 point)</a:t>
            </a:r>
            <a:br>
              <a:rPr lang="en-US" dirty="0"/>
            </a:br>
            <a:r>
              <a:rPr lang="en-US" dirty="0"/>
              <a:t>B. Fairly poor (2 points)</a:t>
            </a:r>
            <a:br>
              <a:rPr lang="en-US" dirty="0"/>
            </a:br>
            <a:r>
              <a:rPr lang="en-US" dirty="0"/>
              <a:t>C. Fairly good (3 points)</a:t>
            </a:r>
            <a:br>
              <a:rPr lang="en-US" dirty="0"/>
            </a:br>
            <a:r>
              <a:rPr lang="en-US" dirty="0"/>
              <a:t>D. Very good (4 points)</a:t>
            </a:r>
          </a:p>
          <a:p>
            <a:r>
              <a:rPr lang="en-US" b="1" dirty="0"/>
              <a:t>How is your appetite during the first half-hour after having woken in the morning?</a:t>
            </a:r>
          </a:p>
          <a:p>
            <a:r>
              <a:rPr lang="en-US" dirty="0"/>
              <a:t>A. Very poor (1 point)</a:t>
            </a:r>
            <a:br>
              <a:rPr lang="en-US" dirty="0"/>
            </a:br>
            <a:r>
              <a:rPr lang="en-US" dirty="0"/>
              <a:t>B. Fairly poor (2 points)</a:t>
            </a:r>
            <a:br>
              <a:rPr lang="en-US" dirty="0"/>
            </a:br>
            <a:r>
              <a:rPr lang="en-US" dirty="0"/>
              <a:t>C. Fairly good (3 points)</a:t>
            </a:r>
            <a:br>
              <a:rPr lang="en-US" dirty="0"/>
            </a:br>
            <a:r>
              <a:rPr lang="en-US" dirty="0"/>
              <a:t>D. Very good (4 points)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first half-hour after having woken in the morning, how tired do you feel?</a:t>
            </a:r>
            <a:br>
              <a:rPr lang="en-US" dirty="0"/>
            </a:br>
            <a:endParaRPr lang="en-US" dirty="0"/>
          </a:p>
        </p:txBody>
      </p:sp>
      <p:sp>
        <p:nvSpPr>
          <p:cNvPr id="3" name="Content Placeholder 2"/>
          <p:cNvSpPr>
            <a:spLocks noGrp="1"/>
          </p:cNvSpPr>
          <p:nvPr>
            <p:ph idx="1"/>
          </p:nvPr>
        </p:nvSpPr>
        <p:spPr/>
        <p:txBody>
          <a:bodyPr/>
          <a:lstStyle/>
          <a:p>
            <a:pPr>
              <a:buNone/>
            </a:pPr>
            <a:r>
              <a:rPr lang="en-US" dirty="0"/>
              <a:t>  A. Very tired (1 point)</a:t>
            </a:r>
            <a:br>
              <a:rPr lang="en-US" dirty="0"/>
            </a:br>
            <a:r>
              <a:rPr lang="en-US" dirty="0"/>
              <a:t>B. Fairly tired (2 points)</a:t>
            </a:r>
            <a:br>
              <a:rPr lang="en-US" dirty="0"/>
            </a:br>
            <a:r>
              <a:rPr lang="en-US" dirty="0"/>
              <a:t>C. Fairly refreshed (3 points)</a:t>
            </a:r>
            <a:br>
              <a:rPr lang="en-US" dirty="0"/>
            </a:br>
            <a:r>
              <a:rPr lang="en-US" dirty="0"/>
              <a:t>D. Very refreshed (4 points)</a:t>
            </a:r>
          </a:p>
          <a:p>
            <a:r>
              <a:rPr lang="en-US" b="1" dirty="0"/>
              <a:t>How is your appetite during the first half-hour after having woken in the morning?</a:t>
            </a:r>
          </a:p>
          <a:p>
            <a:pPr>
              <a:buNone/>
            </a:pPr>
            <a:r>
              <a:rPr lang="en-US" dirty="0"/>
              <a:t>   A. Very poor (1 point)</a:t>
            </a:r>
            <a:br>
              <a:rPr lang="en-US" dirty="0"/>
            </a:br>
            <a:r>
              <a:rPr lang="en-US" dirty="0"/>
              <a:t>B. Fairly poor (2 points)</a:t>
            </a:r>
            <a:br>
              <a:rPr lang="en-US" dirty="0"/>
            </a:br>
            <a:r>
              <a:rPr lang="en-US" dirty="0"/>
              <a:t>C. Fairly good (3 points)</a:t>
            </a:r>
            <a:br>
              <a:rPr lang="en-US" dirty="0"/>
            </a:br>
            <a:r>
              <a:rPr lang="en-US" dirty="0"/>
              <a:t>D. Very good (4 points)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scores! </a:t>
            </a:r>
          </a:p>
        </p:txBody>
      </p:sp>
      <p:sp>
        <p:nvSpPr>
          <p:cNvPr id="3" name="Content Placeholder 2"/>
          <p:cNvSpPr>
            <a:spLocks noGrp="1"/>
          </p:cNvSpPr>
          <p:nvPr>
            <p:ph idx="1"/>
          </p:nvPr>
        </p:nvSpPr>
        <p:spPr/>
        <p:txBody>
          <a:bodyPr/>
          <a:lstStyle/>
          <a:p>
            <a:r>
              <a:rPr lang="en-US" b="1" dirty="0"/>
              <a:t>Score 6-10 Night owl            </a:t>
            </a:r>
          </a:p>
          <a:p>
            <a:r>
              <a:rPr lang="en-US" b="1" dirty="0"/>
              <a:t> Score 11-16 Mid-day        </a:t>
            </a:r>
          </a:p>
          <a:p>
            <a:r>
              <a:rPr lang="en-US" b="1" dirty="0"/>
              <a:t>Score 17-28 Morning owl</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a:ea typeface="ＭＳ Ｐゴシック" pitchFamily="34" charset="-128"/>
              </a:rPr>
              <a:t>Characteristics of Waking and Sleep Cycles</a:t>
            </a:r>
          </a:p>
        </p:txBody>
      </p:sp>
      <p:sp>
        <p:nvSpPr>
          <p:cNvPr id="10243" name="Rectangle 3"/>
          <p:cNvSpPr>
            <a:spLocks noGrp="1" noChangeArrowheads="1"/>
          </p:cNvSpPr>
          <p:nvPr>
            <p:ph type="body" idx="1"/>
          </p:nvPr>
        </p:nvSpPr>
        <p:spPr>
          <a:xfrm>
            <a:off x="609600" y="1719263"/>
            <a:ext cx="7620000" cy="4757737"/>
          </a:xfrm>
        </p:spPr>
        <p:txBody>
          <a:bodyPr/>
          <a:lstStyle/>
          <a:p>
            <a:pPr eaLnBrk="1" hangingPunct="1">
              <a:defRPr/>
            </a:pPr>
            <a:r>
              <a:rPr lang="en-US" sz="2200" b="1" dirty="0">
                <a:solidFill>
                  <a:srgbClr val="FFFF00"/>
                </a:solidFill>
                <a:ea typeface="ＭＳ Ｐゴシック" pitchFamily="34" charset="-128"/>
              </a:rPr>
              <a:t>Stage 1 sleep </a:t>
            </a:r>
            <a:r>
              <a:rPr lang="en-US" sz="2200" b="1" dirty="0">
                <a:solidFill>
                  <a:schemeClr val="accent1"/>
                </a:solidFill>
                <a:ea typeface="ＭＳ Ｐゴシック" pitchFamily="34" charset="-128"/>
              </a:rPr>
              <a:t>– </a:t>
            </a:r>
            <a:r>
              <a:rPr lang="en-US" sz="2200" dirty="0">
                <a:ea typeface="ＭＳ Ｐゴシック" pitchFamily="34" charset="-128"/>
              </a:rPr>
              <a:t>Light sleep that occurs just after dozing off, characterized by brain waves called theta waves</a:t>
            </a:r>
          </a:p>
          <a:p>
            <a:pPr eaLnBrk="1" hangingPunct="1">
              <a:defRPr/>
            </a:pPr>
            <a:r>
              <a:rPr lang="en-US" sz="2200" b="1" dirty="0">
                <a:solidFill>
                  <a:srgbClr val="FFFF00"/>
                </a:solidFill>
                <a:ea typeface="ＭＳ Ｐゴシック" pitchFamily="34" charset="-128"/>
              </a:rPr>
              <a:t>Stage 2 sleep </a:t>
            </a:r>
            <a:r>
              <a:rPr lang="en-US" sz="2200" b="1" dirty="0">
                <a:solidFill>
                  <a:schemeClr val="accent1"/>
                </a:solidFill>
                <a:ea typeface="ＭＳ Ｐゴシック" pitchFamily="34" charset="-128"/>
              </a:rPr>
              <a:t>– </a:t>
            </a:r>
            <a:r>
              <a:rPr lang="en-US" sz="2200" dirty="0">
                <a:ea typeface="ＭＳ Ｐゴシック" pitchFamily="34" charset="-128"/>
              </a:rPr>
              <a:t>Typically follows stage 1 sleep, characterized by brief bursts of brain activity called sleep spindles as well as K-complex responses to stimuli such as noises</a:t>
            </a:r>
          </a:p>
          <a:p>
            <a:pPr eaLnBrk="1" hangingPunct="1">
              <a:defRPr/>
            </a:pPr>
            <a:r>
              <a:rPr lang="en-US" sz="2200" b="1" dirty="0">
                <a:solidFill>
                  <a:srgbClr val="FFFF00"/>
                </a:solidFill>
                <a:ea typeface="ＭＳ Ｐゴシック" pitchFamily="34" charset="-128"/>
              </a:rPr>
              <a:t>Stage 3 sleep </a:t>
            </a:r>
            <a:r>
              <a:rPr lang="en-US" sz="2200" b="1" dirty="0">
                <a:solidFill>
                  <a:schemeClr val="accent1"/>
                </a:solidFill>
                <a:ea typeface="ＭＳ Ｐゴシック" pitchFamily="34" charset="-128"/>
              </a:rPr>
              <a:t>– </a:t>
            </a:r>
            <a:r>
              <a:rPr lang="en-US" sz="2200" dirty="0">
                <a:ea typeface="ＭＳ Ｐゴシック" pitchFamily="34" charset="-128"/>
              </a:rPr>
              <a:t>Typically follows stage 2 sleep, characterized by an EEG tracing 20 to 50% of which consists of delta waves—virtually no eye movements during stage 3 sleep</a:t>
            </a:r>
          </a:p>
          <a:p>
            <a:pPr eaLnBrk="1" hangingPunct="1">
              <a:defRPr/>
            </a:pPr>
            <a:r>
              <a:rPr lang="en-US" sz="2200" b="1" dirty="0">
                <a:solidFill>
                  <a:srgbClr val="FFC000"/>
                </a:solidFill>
                <a:ea typeface="ＭＳ Ｐゴシック" pitchFamily="34" charset="-128"/>
              </a:rPr>
              <a:t>Stage 4 sleep </a:t>
            </a:r>
            <a:r>
              <a:rPr lang="en-US" sz="2200" b="1" dirty="0">
                <a:solidFill>
                  <a:schemeClr val="accent1"/>
                </a:solidFill>
                <a:ea typeface="ＭＳ Ｐゴシック" pitchFamily="34" charset="-128"/>
              </a:rPr>
              <a:t>– </a:t>
            </a:r>
            <a:r>
              <a:rPr lang="en-US" sz="2200" dirty="0">
                <a:ea typeface="ＭＳ Ｐゴシック" pitchFamily="34" charset="-128"/>
              </a:rPr>
              <a:t>Deepest level of sleep, characterized by an EEG tracing exceeding 50% delta waves and virtually no eye movements</a:t>
            </a:r>
          </a:p>
          <a:p>
            <a:pPr eaLnBrk="1" hangingPunct="1">
              <a:defRPr/>
            </a:pPr>
            <a:endParaRPr lang="en-US" sz="2400" dirty="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print"/>
          <a:srcRect/>
          <a:stretch>
            <a:fillRect/>
          </a:stretch>
        </p:blipFill>
        <p:spPr bwMode="auto">
          <a:xfrm>
            <a:off x="700088" y="528638"/>
            <a:ext cx="7743825" cy="58007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Sleep</a:t>
            </a:r>
            <a:endParaRPr lang="en-US"/>
          </a:p>
        </p:txBody>
      </p:sp>
      <p:sp>
        <p:nvSpPr>
          <p:cNvPr id="11267" name="Rectangle 3"/>
          <p:cNvSpPr>
            <a:spLocks noGrp="1" noChangeArrowheads="1"/>
          </p:cNvSpPr>
          <p:nvPr>
            <p:ph type="body" idx="1"/>
          </p:nvPr>
        </p:nvSpPr>
        <p:spPr>
          <a:xfrm>
            <a:off x="381000" y="3048000"/>
            <a:ext cx="8382000" cy="2514600"/>
          </a:xfrm>
        </p:spPr>
        <p:txBody>
          <a:bodyPr lIns="92075" tIns="46038" rIns="92075" bIns="46038"/>
          <a:lstStyle/>
          <a:p>
            <a:pPr eaLnBrk="1" hangingPunct="1">
              <a:spcBef>
                <a:spcPct val="80000"/>
              </a:spcBef>
              <a:defRPr/>
            </a:pPr>
            <a:r>
              <a:rPr lang="en-US" sz="4000"/>
              <a:t>4 successive stages of  non-REM sleep plus REM sleep</a:t>
            </a:r>
          </a:p>
          <a:p>
            <a:pPr eaLnBrk="1" hangingPunct="1">
              <a:spcBef>
                <a:spcPct val="80000"/>
              </a:spcBef>
              <a:defRPr/>
            </a:pPr>
            <a:r>
              <a:rPr lang="en-US" sz="4000"/>
              <a:t>Each has a distinctive EEG</a:t>
            </a:r>
          </a:p>
        </p:txBody>
      </p:sp>
      <p:sp>
        <p:nvSpPr>
          <p:cNvPr id="17412"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971800" y="36576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2291" name="Rectangle 3"/>
          <p:cNvSpPr>
            <a:spLocks noChangeArrowheads="1"/>
          </p:cNvSpPr>
          <p:nvPr/>
        </p:nvSpPr>
        <p:spPr bwMode="auto">
          <a:xfrm>
            <a:off x="2971800" y="46482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2292" name="Rectangle 4"/>
          <p:cNvSpPr>
            <a:spLocks noChangeArrowheads="1"/>
          </p:cNvSpPr>
          <p:nvPr/>
        </p:nvSpPr>
        <p:spPr bwMode="auto">
          <a:xfrm>
            <a:off x="2971800" y="56388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2293" name="Rectangle 5"/>
          <p:cNvSpPr>
            <a:spLocks noGrp="1" noChangeArrowheads="1"/>
          </p:cNvSpPr>
          <p:nvPr>
            <p:ph type="title"/>
          </p:nvPr>
        </p:nvSpPr>
        <p:spPr>
          <a:xfrm>
            <a:off x="685800" y="228600"/>
            <a:ext cx="7086600" cy="1143000"/>
          </a:xfrm>
        </p:spPr>
        <p:txBody>
          <a:bodyPr lIns="92075" tIns="46038" rIns="92075" bIns="46038"/>
          <a:lstStyle/>
          <a:p>
            <a:pPr eaLnBrk="1" hangingPunct="1">
              <a:defRPr/>
            </a:pPr>
            <a:r>
              <a:rPr lang="en-US" sz="4800">
                <a:solidFill>
                  <a:schemeClr val="accent2"/>
                </a:solidFill>
              </a:rPr>
              <a:t>Stage 1</a:t>
            </a:r>
            <a:endParaRPr lang="en-US"/>
          </a:p>
        </p:txBody>
      </p:sp>
      <p:sp>
        <p:nvSpPr>
          <p:cNvPr id="12294" name="Rectangle 6"/>
          <p:cNvSpPr>
            <a:spLocks noGrp="1" noChangeArrowheads="1"/>
          </p:cNvSpPr>
          <p:nvPr>
            <p:ph type="body" idx="1"/>
          </p:nvPr>
        </p:nvSpPr>
        <p:spPr>
          <a:xfrm>
            <a:off x="304800" y="1371600"/>
            <a:ext cx="8382000" cy="1219200"/>
          </a:xfrm>
        </p:spPr>
        <p:txBody>
          <a:bodyPr lIns="92075" tIns="46038" rIns="92075" bIns="46038"/>
          <a:lstStyle/>
          <a:p>
            <a:pPr eaLnBrk="1" hangingPunct="1">
              <a:lnSpc>
                <a:spcPct val="90000"/>
              </a:lnSpc>
              <a:defRPr/>
            </a:pPr>
            <a:r>
              <a:rPr lang="en-US"/>
              <a:t>Very light sleep</a:t>
            </a:r>
          </a:p>
          <a:p>
            <a:pPr eaLnBrk="1" hangingPunct="1">
              <a:lnSpc>
                <a:spcPct val="90000"/>
              </a:lnSpc>
              <a:defRPr/>
            </a:pPr>
            <a:r>
              <a:rPr lang="en-US"/>
              <a:t>Alpha waves are replaced with random activity</a:t>
            </a:r>
          </a:p>
          <a:p>
            <a:pPr eaLnBrk="1" hangingPunct="1">
              <a:lnSpc>
                <a:spcPct val="90000"/>
              </a:lnSpc>
              <a:defRPr/>
            </a:pPr>
            <a:r>
              <a:rPr lang="en-US"/>
              <a:t>Hypnogogic images may appear</a:t>
            </a:r>
            <a:endParaRPr lang="en-US" sz="2800"/>
          </a:p>
        </p:txBody>
      </p:sp>
      <p:sp>
        <p:nvSpPr>
          <p:cNvPr id="18439" name="Rectangle 7"/>
          <p:cNvSpPr>
            <a:spLocks noChangeArrowheads="1"/>
          </p:cNvSpPr>
          <p:nvPr/>
        </p:nvSpPr>
        <p:spPr bwMode="auto">
          <a:xfrm flipV="1">
            <a:off x="381000" y="1219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pic>
        <p:nvPicPr>
          <p:cNvPr id="12296" name="Picture 8"/>
          <p:cNvPicPr>
            <a:picLocks noChangeAspect="1" noChangeArrowheads="1"/>
          </p:cNvPicPr>
          <p:nvPr/>
        </p:nvPicPr>
        <p:blipFill>
          <a:blip r:embed="rId2" cstate="print"/>
          <a:srcRect/>
          <a:stretch>
            <a:fillRect/>
          </a:stretch>
        </p:blipFill>
        <p:spPr bwMode="auto">
          <a:xfrm>
            <a:off x="3048000" y="3733800"/>
            <a:ext cx="6096000" cy="800100"/>
          </a:xfrm>
          <a:prstGeom prst="rect">
            <a:avLst/>
          </a:prstGeom>
          <a:noFill/>
          <a:ln w="9525">
            <a:noFill/>
            <a:miter lim="800000"/>
            <a:headEnd/>
            <a:tailEnd/>
          </a:ln>
        </p:spPr>
      </p:pic>
      <p:sp>
        <p:nvSpPr>
          <p:cNvPr id="12297" name="Text Box 9"/>
          <p:cNvSpPr txBox="1">
            <a:spLocks noChangeArrowheads="1"/>
          </p:cNvSpPr>
          <p:nvPr/>
        </p:nvSpPr>
        <p:spPr bwMode="auto">
          <a:xfrm>
            <a:off x="609600" y="38100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Alert:</a:t>
            </a:r>
          </a:p>
        </p:txBody>
      </p:sp>
      <p:pic>
        <p:nvPicPr>
          <p:cNvPr id="12298" name="Picture 10"/>
          <p:cNvPicPr>
            <a:picLocks noChangeAspect="1" noChangeArrowheads="1"/>
          </p:cNvPicPr>
          <p:nvPr/>
        </p:nvPicPr>
        <p:blipFill>
          <a:blip r:embed="rId3" cstate="print"/>
          <a:srcRect b="24324"/>
          <a:stretch>
            <a:fillRect/>
          </a:stretch>
        </p:blipFill>
        <p:spPr bwMode="auto">
          <a:xfrm>
            <a:off x="3048000" y="4724400"/>
            <a:ext cx="6096000" cy="804863"/>
          </a:xfrm>
          <a:prstGeom prst="rect">
            <a:avLst/>
          </a:prstGeom>
          <a:noFill/>
          <a:ln w="9525">
            <a:noFill/>
            <a:miter lim="800000"/>
            <a:headEnd/>
            <a:tailEnd/>
          </a:ln>
        </p:spPr>
      </p:pic>
      <p:pic>
        <p:nvPicPr>
          <p:cNvPr id="12299" name="Picture 11"/>
          <p:cNvPicPr>
            <a:picLocks noChangeAspect="1" noChangeArrowheads="1"/>
          </p:cNvPicPr>
          <p:nvPr/>
        </p:nvPicPr>
        <p:blipFill>
          <a:blip r:embed="rId4" cstate="print"/>
          <a:srcRect/>
          <a:stretch>
            <a:fillRect/>
          </a:stretch>
        </p:blipFill>
        <p:spPr bwMode="auto">
          <a:xfrm>
            <a:off x="3048000" y="5715000"/>
            <a:ext cx="6096000" cy="814388"/>
          </a:xfrm>
          <a:prstGeom prst="rect">
            <a:avLst/>
          </a:prstGeom>
          <a:noFill/>
          <a:ln w="9525">
            <a:noFill/>
            <a:miter lim="800000"/>
            <a:headEnd/>
            <a:tailEnd/>
          </a:ln>
        </p:spPr>
      </p:pic>
      <p:sp>
        <p:nvSpPr>
          <p:cNvPr id="12300" name="Text Box 12"/>
          <p:cNvSpPr txBox="1">
            <a:spLocks noChangeArrowheads="1"/>
          </p:cNvSpPr>
          <p:nvPr/>
        </p:nvSpPr>
        <p:spPr bwMode="auto">
          <a:xfrm>
            <a:off x="609600" y="48006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Relaxed:</a:t>
            </a:r>
          </a:p>
        </p:txBody>
      </p:sp>
      <p:sp>
        <p:nvSpPr>
          <p:cNvPr id="12301" name="Text Box 13"/>
          <p:cNvSpPr txBox="1">
            <a:spLocks noChangeArrowheads="1"/>
          </p:cNvSpPr>
          <p:nvPr/>
        </p:nvSpPr>
        <p:spPr bwMode="auto">
          <a:xfrm>
            <a:off x="609600" y="57912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Stage 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294">
                                            <p:txEl>
                                              <p:pRg st="2" end="2"/>
                                            </p:txEl>
                                          </p:spTgt>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2297"/>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12290"/>
                                        </p:tgtEl>
                                        <p:attrNameLst>
                                          <p:attrName>style.visibility</p:attrName>
                                        </p:attrNameLst>
                                      </p:cBhvr>
                                      <p:to>
                                        <p:strVal val="visible"/>
                                      </p:to>
                                    </p:set>
                                  </p:childTnLst>
                                </p:cTn>
                              </p:par>
                            </p:childTnLst>
                          </p:cTn>
                        </p:par>
                        <p:par>
                          <p:cTn id="27" fill="hold" nodeType="afterGroup">
                            <p:stCondLst>
                              <p:cond delay="1500"/>
                            </p:stCondLst>
                            <p:childTnLst>
                              <p:par>
                                <p:cTn id="28" presetID="2" presetClass="entr" presetSubtype="2" fill="hold" nodeType="afterEffect">
                                  <p:stCondLst>
                                    <p:cond delay="0"/>
                                  </p:stCondLst>
                                  <p:childTnLst>
                                    <p:set>
                                      <p:cBhvr>
                                        <p:cTn id="29" dur="1" fill="hold">
                                          <p:stCondLst>
                                            <p:cond delay="0"/>
                                          </p:stCondLst>
                                        </p:cTn>
                                        <p:tgtEl>
                                          <p:spTgt spid="12296"/>
                                        </p:tgtEl>
                                        <p:attrNameLst>
                                          <p:attrName>style.visibility</p:attrName>
                                        </p:attrNameLst>
                                      </p:cBhvr>
                                      <p:to>
                                        <p:strVal val="visible"/>
                                      </p:to>
                                    </p:set>
                                    <p:anim calcmode="lin" valueType="num">
                                      <p:cBhvr additive="base">
                                        <p:cTn id="30" dur="500" fill="hold"/>
                                        <p:tgtEl>
                                          <p:spTgt spid="12296"/>
                                        </p:tgtEl>
                                        <p:attrNameLst>
                                          <p:attrName>ppt_x</p:attrName>
                                        </p:attrNameLst>
                                      </p:cBhvr>
                                      <p:tavLst>
                                        <p:tav tm="0">
                                          <p:val>
                                            <p:strVal val="1+#ppt_w/2"/>
                                          </p:val>
                                        </p:tav>
                                        <p:tav tm="100000">
                                          <p:val>
                                            <p:strVal val="#ppt_x"/>
                                          </p:val>
                                        </p:tav>
                                      </p:tavLst>
                                    </p:anim>
                                    <p:anim calcmode="lin" valueType="num">
                                      <p:cBhvr additive="base">
                                        <p:cTn id="31"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2300"/>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12291"/>
                                        </p:tgtEl>
                                        <p:attrNameLst>
                                          <p:attrName>style.visibility</p:attrName>
                                        </p:attrNameLst>
                                      </p:cBhvr>
                                      <p:to>
                                        <p:strVal val="visible"/>
                                      </p:to>
                                    </p:set>
                                  </p:childTnLst>
                                </p:cTn>
                              </p:par>
                            </p:childTnLst>
                          </p:cTn>
                        </p:par>
                        <p:par>
                          <p:cTn id="39" fill="hold" nodeType="afterGroup">
                            <p:stCondLst>
                              <p:cond delay="1000"/>
                            </p:stCondLst>
                            <p:childTnLst>
                              <p:par>
                                <p:cTn id="40" presetID="2" presetClass="entr" presetSubtype="2" fill="hold" nodeType="afterEffect">
                                  <p:stCondLst>
                                    <p:cond delay="0"/>
                                  </p:stCondLst>
                                  <p:childTnLst>
                                    <p:set>
                                      <p:cBhvr>
                                        <p:cTn id="41" dur="1" fill="hold">
                                          <p:stCondLst>
                                            <p:cond delay="0"/>
                                          </p:stCondLst>
                                        </p:cTn>
                                        <p:tgtEl>
                                          <p:spTgt spid="12298"/>
                                        </p:tgtEl>
                                        <p:attrNameLst>
                                          <p:attrName>style.visibility</p:attrName>
                                        </p:attrNameLst>
                                      </p:cBhvr>
                                      <p:to>
                                        <p:strVal val="visible"/>
                                      </p:to>
                                    </p:set>
                                    <p:anim calcmode="lin" valueType="num">
                                      <p:cBhvr additive="base">
                                        <p:cTn id="42" dur="500" fill="hold"/>
                                        <p:tgtEl>
                                          <p:spTgt spid="12298"/>
                                        </p:tgtEl>
                                        <p:attrNameLst>
                                          <p:attrName>ppt_x</p:attrName>
                                        </p:attrNameLst>
                                      </p:cBhvr>
                                      <p:tavLst>
                                        <p:tav tm="0">
                                          <p:val>
                                            <p:strVal val="1+#ppt_w/2"/>
                                          </p:val>
                                        </p:tav>
                                        <p:tav tm="100000">
                                          <p:val>
                                            <p:strVal val="#ppt_x"/>
                                          </p:val>
                                        </p:tav>
                                      </p:tavLst>
                                    </p:anim>
                                    <p:anim calcmode="lin" valueType="num">
                                      <p:cBhvr additive="base">
                                        <p:cTn id="43"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2301"/>
                                        </p:tgtEl>
                                        <p:attrNameLst>
                                          <p:attrName>style.visibility</p:attrName>
                                        </p:attrNameLst>
                                      </p:cBhvr>
                                      <p:to>
                                        <p:strVal val="visible"/>
                                      </p:to>
                                    </p:set>
                                  </p:childTnLst>
                                </p:cTn>
                              </p:par>
                            </p:childTnLst>
                          </p:cTn>
                        </p:par>
                        <p:par>
                          <p:cTn id="48" fill="hold" nodeType="afterGroup">
                            <p:stCondLst>
                              <p:cond delay="500"/>
                            </p:stCondLst>
                            <p:childTnLst>
                              <p:par>
                                <p:cTn id="49" presetID="1" presetClass="entr" presetSubtype="0" fill="hold" grpId="0" nodeType="afterEffect">
                                  <p:stCondLst>
                                    <p:cond delay="0"/>
                                  </p:stCondLst>
                                  <p:childTnLst>
                                    <p:set>
                                      <p:cBhvr>
                                        <p:cTn id="50" dur="1" fill="hold">
                                          <p:stCondLst>
                                            <p:cond delay="499"/>
                                          </p:stCondLst>
                                        </p:cTn>
                                        <p:tgtEl>
                                          <p:spTgt spid="12292"/>
                                        </p:tgtEl>
                                        <p:attrNameLst>
                                          <p:attrName>style.visibility</p:attrName>
                                        </p:attrNameLst>
                                      </p:cBhvr>
                                      <p:to>
                                        <p:strVal val="visible"/>
                                      </p:to>
                                    </p:set>
                                  </p:childTnLst>
                                </p:cTn>
                              </p:par>
                            </p:childTnLst>
                          </p:cTn>
                        </p:par>
                        <p:par>
                          <p:cTn id="51" fill="hold" nodeType="afterGroup">
                            <p:stCondLst>
                              <p:cond delay="1000"/>
                            </p:stCondLst>
                            <p:childTnLst>
                              <p:par>
                                <p:cTn id="52" presetID="2" presetClass="entr" presetSubtype="2" fill="hold" nodeType="afterEffect">
                                  <p:stCondLst>
                                    <p:cond delay="0"/>
                                  </p:stCondLst>
                                  <p:childTnLst>
                                    <p:set>
                                      <p:cBhvr>
                                        <p:cTn id="53" dur="1" fill="hold">
                                          <p:stCondLst>
                                            <p:cond delay="0"/>
                                          </p:stCondLst>
                                        </p:cTn>
                                        <p:tgtEl>
                                          <p:spTgt spid="12299"/>
                                        </p:tgtEl>
                                        <p:attrNameLst>
                                          <p:attrName>style.visibility</p:attrName>
                                        </p:attrNameLst>
                                      </p:cBhvr>
                                      <p:to>
                                        <p:strVal val="visible"/>
                                      </p:to>
                                    </p:set>
                                    <p:anim calcmode="lin" valueType="num">
                                      <p:cBhvr additive="base">
                                        <p:cTn id="54" dur="500" fill="hold"/>
                                        <p:tgtEl>
                                          <p:spTgt spid="12299"/>
                                        </p:tgtEl>
                                        <p:attrNameLst>
                                          <p:attrName>ppt_x</p:attrName>
                                        </p:attrNameLst>
                                      </p:cBhvr>
                                      <p:tavLst>
                                        <p:tav tm="0">
                                          <p:val>
                                            <p:strVal val="1+#ppt_w/2"/>
                                          </p:val>
                                        </p:tav>
                                        <p:tav tm="100000">
                                          <p:val>
                                            <p:strVal val="#ppt_x"/>
                                          </p:val>
                                        </p:tav>
                                      </p:tavLst>
                                    </p:anim>
                                    <p:anim calcmode="lin" valueType="num">
                                      <p:cBhvr additive="base">
                                        <p:cTn id="55"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utoUpdateAnimBg="0"/>
      <p:bldP spid="12294" grpId="0" build="p" autoUpdateAnimBg="0"/>
      <p:bldP spid="12297" grpId="0" autoUpdateAnimBg="0"/>
      <p:bldP spid="12300" grpId="0" autoUpdateAnimBg="0"/>
      <p:bldP spid="1230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971800" y="30480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3315" name="Rectangle 3"/>
          <p:cNvSpPr>
            <a:spLocks noGrp="1" noChangeArrowheads="1"/>
          </p:cNvSpPr>
          <p:nvPr>
            <p:ph type="title"/>
          </p:nvPr>
        </p:nvSpPr>
        <p:spPr>
          <a:xfrm>
            <a:off x="685800" y="228600"/>
            <a:ext cx="7086600" cy="1143000"/>
          </a:xfrm>
        </p:spPr>
        <p:txBody>
          <a:bodyPr lIns="92075" tIns="46038" rIns="92075" bIns="46038"/>
          <a:lstStyle/>
          <a:p>
            <a:pPr eaLnBrk="1" hangingPunct="1">
              <a:defRPr/>
            </a:pPr>
            <a:r>
              <a:rPr lang="en-US" sz="4800">
                <a:solidFill>
                  <a:schemeClr val="tx1"/>
                </a:solidFill>
              </a:rPr>
              <a:t>Stage 2</a:t>
            </a:r>
            <a:endParaRPr lang="en-US">
              <a:solidFill>
                <a:schemeClr val="tx1"/>
              </a:solidFill>
            </a:endParaRPr>
          </a:p>
        </p:txBody>
      </p:sp>
      <p:sp>
        <p:nvSpPr>
          <p:cNvPr id="13316" name="Rectangle 4"/>
          <p:cNvSpPr>
            <a:spLocks noGrp="1" noChangeArrowheads="1"/>
          </p:cNvSpPr>
          <p:nvPr>
            <p:ph type="body" idx="1"/>
          </p:nvPr>
        </p:nvSpPr>
        <p:spPr>
          <a:xfrm>
            <a:off x="304800" y="1752600"/>
            <a:ext cx="8382000" cy="1219200"/>
          </a:xfrm>
        </p:spPr>
        <p:txBody>
          <a:bodyPr lIns="92075" tIns="46038" rIns="92075" bIns="46038"/>
          <a:lstStyle/>
          <a:p>
            <a:pPr eaLnBrk="1" hangingPunct="1">
              <a:defRPr/>
            </a:pPr>
            <a:r>
              <a:rPr lang="en-US" sz="4000"/>
              <a:t>Sleep is deeper.</a:t>
            </a:r>
            <a:r>
              <a:rPr lang="en-US"/>
              <a:t>  </a:t>
            </a:r>
          </a:p>
        </p:txBody>
      </p:sp>
      <p:sp>
        <p:nvSpPr>
          <p:cNvPr id="19461" name="Rectangle 5"/>
          <p:cNvSpPr>
            <a:spLocks noChangeArrowheads="1"/>
          </p:cNvSpPr>
          <p:nvPr/>
        </p:nvSpPr>
        <p:spPr bwMode="auto">
          <a:xfrm flipV="1">
            <a:off x="381000" y="1219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
        <p:nvSpPr>
          <p:cNvPr id="13318" name="Text Box 6"/>
          <p:cNvSpPr txBox="1">
            <a:spLocks noChangeArrowheads="1"/>
          </p:cNvSpPr>
          <p:nvPr/>
        </p:nvSpPr>
        <p:spPr bwMode="auto">
          <a:xfrm>
            <a:off x="609600" y="32004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Stage 2:</a:t>
            </a:r>
          </a:p>
        </p:txBody>
      </p:sp>
      <p:pic>
        <p:nvPicPr>
          <p:cNvPr id="13319" name="Picture 7"/>
          <p:cNvPicPr>
            <a:picLocks noChangeAspect="1" noChangeArrowheads="1"/>
          </p:cNvPicPr>
          <p:nvPr/>
        </p:nvPicPr>
        <p:blipFill>
          <a:blip r:embed="rId2" cstate="print"/>
          <a:srcRect/>
          <a:stretch>
            <a:fillRect/>
          </a:stretch>
        </p:blipFill>
        <p:spPr bwMode="auto">
          <a:xfrm>
            <a:off x="3048000" y="3124200"/>
            <a:ext cx="6096000" cy="793750"/>
          </a:xfrm>
          <a:prstGeom prst="rect">
            <a:avLst/>
          </a:prstGeom>
          <a:noFill/>
          <a:ln w="9525">
            <a:noFill/>
            <a:miter lim="800000"/>
            <a:headEnd/>
            <a:tailEnd/>
          </a:ln>
        </p:spPr>
      </p:pic>
      <p:sp>
        <p:nvSpPr>
          <p:cNvPr id="13320" name="Rectangle 8"/>
          <p:cNvSpPr>
            <a:spLocks noChangeArrowheads="1"/>
          </p:cNvSpPr>
          <p:nvPr/>
        </p:nvSpPr>
        <p:spPr bwMode="auto">
          <a:xfrm>
            <a:off x="457200" y="4648200"/>
            <a:ext cx="8382000" cy="12192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70000"/>
              <a:buFont typeface="Wingdings" pitchFamily="2" charset="2"/>
              <a:buChar char="n"/>
              <a:defRPr/>
            </a:pPr>
            <a:r>
              <a:rPr lang="en-US" sz="4000">
                <a:effectLst>
                  <a:outerShdw blurRad="38100" dist="38100" dir="2700000" algn="tl">
                    <a:srgbClr val="000000"/>
                  </a:outerShdw>
                </a:effectLst>
              </a:rPr>
              <a:t>Spindles appear in EEG</a:t>
            </a:r>
            <a:r>
              <a:rPr lang="en-US" sz="3200">
                <a:effectLst>
                  <a:outerShdw blurRad="38100" dist="38100" dir="2700000" algn="tl">
                    <a:srgbClr val="000000"/>
                  </a:outerShdw>
                </a:effectLst>
              </a:rPr>
              <a:t>  </a:t>
            </a:r>
          </a:p>
        </p:txBody>
      </p:sp>
      <p:sp>
        <p:nvSpPr>
          <p:cNvPr id="13321" name="Rectangle 9"/>
          <p:cNvSpPr>
            <a:spLocks noChangeArrowheads="1"/>
          </p:cNvSpPr>
          <p:nvPr/>
        </p:nvSpPr>
        <p:spPr bwMode="auto">
          <a:xfrm>
            <a:off x="3352800" y="2971800"/>
            <a:ext cx="609600" cy="838200"/>
          </a:xfrm>
          <a:prstGeom prst="rect">
            <a:avLst/>
          </a:prstGeom>
          <a:noFill/>
          <a:ln w="50800">
            <a:solidFill>
              <a:srgbClr val="FF0000"/>
            </a:solidFill>
            <a:miter lim="800000"/>
            <a:headEnd/>
            <a:tailEnd/>
          </a:ln>
        </p:spPr>
        <p:txBody>
          <a:bodyPr wrap="none" anchor="ctr"/>
          <a:lstStyle/>
          <a:p>
            <a:endParaRPr lang="en-US" altLang="en-US"/>
          </a:p>
        </p:txBody>
      </p:sp>
      <p:sp>
        <p:nvSpPr>
          <p:cNvPr id="13322" name="Rectangle 10"/>
          <p:cNvSpPr>
            <a:spLocks noChangeArrowheads="1"/>
          </p:cNvSpPr>
          <p:nvPr/>
        </p:nvSpPr>
        <p:spPr bwMode="auto">
          <a:xfrm>
            <a:off x="7315200" y="3124200"/>
            <a:ext cx="609600" cy="838200"/>
          </a:xfrm>
          <a:prstGeom prst="rect">
            <a:avLst/>
          </a:prstGeom>
          <a:noFill/>
          <a:ln w="50800">
            <a:solidFill>
              <a:srgbClr val="FF0000"/>
            </a:solidFill>
            <a:miter lim="800000"/>
            <a:headEnd/>
            <a:tailEnd/>
          </a:ln>
        </p:spPr>
        <p:txBody>
          <a:bodyPr wrap="none" anchor="ctr"/>
          <a:lstStyle/>
          <a:p>
            <a:endParaRPr lang="en-US" altLang="en-US"/>
          </a:p>
        </p:txBody>
      </p:sp>
      <p:sp>
        <p:nvSpPr>
          <p:cNvPr id="13323" name="Rectangle 11"/>
          <p:cNvSpPr>
            <a:spLocks noChangeArrowheads="1"/>
          </p:cNvSpPr>
          <p:nvPr/>
        </p:nvSpPr>
        <p:spPr bwMode="auto">
          <a:xfrm>
            <a:off x="5334000" y="3124200"/>
            <a:ext cx="609600" cy="838200"/>
          </a:xfrm>
          <a:prstGeom prst="rect">
            <a:avLst/>
          </a:prstGeom>
          <a:noFill/>
          <a:ln w="50800">
            <a:solidFill>
              <a:srgbClr val="FF0000"/>
            </a:solidFill>
            <a:miter lim="800000"/>
            <a:headEnd/>
            <a:tailEnd/>
          </a:ln>
        </p:spPr>
        <p:txBody>
          <a:bodyPr wrap="none" anchor="ctr"/>
          <a:lstStyle/>
          <a:p>
            <a:endParaRPr lang="en-US" altLang="en-US"/>
          </a:p>
        </p:txBody>
      </p:sp>
      <p:sp>
        <p:nvSpPr>
          <p:cNvPr id="13324" name="Line 12"/>
          <p:cNvSpPr>
            <a:spLocks noChangeShapeType="1"/>
          </p:cNvSpPr>
          <p:nvPr/>
        </p:nvSpPr>
        <p:spPr bwMode="auto">
          <a:xfrm flipV="1">
            <a:off x="3581400" y="4191000"/>
            <a:ext cx="76200" cy="533400"/>
          </a:xfrm>
          <a:prstGeom prst="line">
            <a:avLst/>
          </a:prstGeom>
          <a:noFill/>
          <a:ln w="53975">
            <a:solidFill>
              <a:srgbClr val="FF0000"/>
            </a:solidFill>
            <a:round/>
            <a:headEnd/>
            <a:tailEnd type="triangle" w="med" len="med"/>
          </a:ln>
        </p:spPr>
        <p:txBody>
          <a:bodyPr wrap="none" anchor="ctr"/>
          <a:lstStyle/>
          <a:p>
            <a:endParaRPr lang="en-US"/>
          </a:p>
        </p:txBody>
      </p:sp>
      <p:sp>
        <p:nvSpPr>
          <p:cNvPr id="13325" name="Line 13"/>
          <p:cNvSpPr>
            <a:spLocks noChangeShapeType="1"/>
          </p:cNvSpPr>
          <p:nvPr/>
        </p:nvSpPr>
        <p:spPr bwMode="auto">
          <a:xfrm flipV="1">
            <a:off x="5029200" y="4114800"/>
            <a:ext cx="457200" cy="533400"/>
          </a:xfrm>
          <a:prstGeom prst="line">
            <a:avLst/>
          </a:prstGeom>
          <a:noFill/>
          <a:ln w="53975">
            <a:solidFill>
              <a:srgbClr val="FF0000"/>
            </a:solidFill>
            <a:round/>
            <a:headEnd/>
            <a:tailEnd type="triangle" w="med" len="med"/>
          </a:ln>
        </p:spPr>
        <p:txBody>
          <a:bodyPr wrap="none" anchor="ctr"/>
          <a:lstStyle/>
          <a:p>
            <a:endParaRPr lang="en-US"/>
          </a:p>
        </p:txBody>
      </p:sp>
      <p:sp>
        <p:nvSpPr>
          <p:cNvPr id="13326" name="Line 14"/>
          <p:cNvSpPr>
            <a:spLocks noChangeShapeType="1"/>
          </p:cNvSpPr>
          <p:nvPr/>
        </p:nvSpPr>
        <p:spPr bwMode="auto">
          <a:xfrm flipV="1">
            <a:off x="5943600" y="4191000"/>
            <a:ext cx="1524000" cy="762000"/>
          </a:xfrm>
          <a:prstGeom prst="line">
            <a:avLst/>
          </a:prstGeom>
          <a:noFill/>
          <a:ln w="53975">
            <a:solidFill>
              <a:srgbClr val="FF0000"/>
            </a:solidFill>
            <a:round/>
            <a:headEnd/>
            <a:tailEnd type="triangle" w="med" len="med"/>
          </a:ln>
        </p:spPr>
        <p:txBody>
          <a:bodyPr wrap="none" anchor="ct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31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318"/>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3314"/>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2" fill="hold" nodeType="afterEffect">
                                  <p:stCondLst>
                                    <p:cond delay="0"/>
                                  </p:stCondLst>
                                  <p:childTnLst>
                                    <p:set>
                                      <p:cBhvr>
                                        <p:cTn id="22" dur="1" fill="hold">
                                          <p:stCondLst>
                                            <p:cond delay="0"/>
                                          </p:stCondLst>
                                        </p:cTn>
                                        <p:tgtEl>
                                          <p:spTgt spid="13319"/>
                                        </p:tgtEl>
                                        <p:attrNameLst>
                                          <p:attrName>style.visibility</p:attrName>
                                        </p:attrNameLst>
                                      </p:cBhvr>
                                      <p:to>
                                        <p:strVal val="visible"/>
                                      </p:to>
                                    </p:set>
                                    <p:anim calcmode="lin" valueType="num">
                                      <p:cBhvr additive="base">
                                        <p:cTn id="23" dur="500" fill="hold"/>
                                        <p:tgtEl>
                                          <p:spTgt spid="13319"/>
                                        </p:tgtEl>
                                        <p:attrNameLst>
                                          <p:attrName>ppt_x</p:attrName>
                                        </p:attrNameLst>
                                      </p:cBhvr>
                                      <p:tavLst>
                                        <p:tav tm="0">
                                          <p:val>
                                            <p:strVal val="1+#ppt_w/2"/>
                                          </p:val>
                                        </p:tav>
                                        <p:tav tm="100000">
                                          <p:val>
                                            <p:strVal val="#ppt_x"/>
                                          </p:val>
                                        </p:tav>
                                      </p:tavLst>
                                    </p:anim>
                                    <p:anim calcmode="lin" valueType="num">
                                      <p:cBhvr additive="base">
                                        <p:cTn id="2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3320">
                                            <p:txEl>
                                              <p:pRg st="0" end="0"/>
                                            </p:txEl>
                                          </p:spTgt>
                                        </p:tgtEl>
                                        <p:attrNameLst>
                                          <p:attrName>style.visibility</p:attrName>
                                        </p:attrNameLst>
                                      </p:cBhvr>
                                      <p:to>
                                        <p:strVal val="visible"/>
                                      </p:to>
                                    </p:set>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 calcmode="lin" valueType="num">
                                      <p:cBhvr>
                                        <p:cTn id="32" dur="500" fill="hold"/>
                                        <p:tgtEl>
                                          <p:spTgt spid="13321"/>
                                        </p:tgtEl>
                                        <p:attrNameLst>
                                          <p:attrName>ppt_w</p:attrName>
                                        </p:attrNameLst>
                                      </p:cBhvr>
                                      <p:tavLst>
                                        <p:tav tm="0">
                                          <p:val>
                                            <p:fltVal val="0"/>
                                          </p:val>
                                        </p:tav>
                                        <p:tav tm="100000">
                                          <p:val>
                                            <p:strVal val="#ppt_w"/>
                                          </p:val>
                                        </p:tav>
                                      </p:tavLst>
                                    </p:anim>
                                    <p:anim calcmode="lin" valueType="num">
                                      <p:cBhvr>
                                        <p:cTn id="33" dur="500" fill="hold"/>
                                        <p:tgtEl>
                                          <p:spTgt spid="1332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13324"/>
                                        </p:tgtEl>
                                        <p:attrNameLst>
                                          <p:attrName>style.visibility</p:attrName>
                                        </p:attrNameLst>
                                      </p:cBhvr>
                                      <p:to>
                                        <p:strVal val="visible"/>
                                      </p:to>
                                    </p:set>
                                    <p:anim calcmode="lin" valueType="num">
                                      <p:cBhvr>
                                        <p:cTn id="37" dur="500" fill="hold"/>
                                        <p:tgtEl>
                                          <p:spTgt spid="13324"/>
                                        </p:tgtEl>
                                        <p:attrNameLst>
                                          <p:attrName>ppt_w</p:attrName>
                                        </p:attrNameLst>
                                      </p:cBhvr>
                                      <p:tavLst>
                                        <p:tav tm="0">
                                          <p:val>
                                            <p:fltVal val="0"/>
                                          </p:val>
                                        </p:tav>
                                        <p:tav tm="100000">
                                          <p:val>
                                            <p:strVal val="#ppt_w"/>
                                          </p:val>
                                        </p:tav>
                                      </p:tavLst>
                                    </p:anim>
                                    <p:anim calcmode="lin" valueType="num">
                                      <p:cBhvr>
                                        <p:cTn id="38" dur="500" fill="hold"/>
                                        <p:tgtEl>
                                          <p:spTgt spid="1332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13323"/>
                                        </p:tgtEl>
                                        <p:attrNameLst>
                                          <p:attrName>style.visibility</p:attrName>
                                        </p:attrNameLst>
                                      </p:cBhvr>
                                      <p:to>
                                        <p:strVal val="visible"/>
                                      </p:to>
                                    </p:set>
                                    <p:anim calcmode="lin" valueType="num">
                                      <p:cBhvr>
                                        <p:cTn id="42" dur="500" fill="hold"/>
                                        <p:tgtEl>
                                          <p:spTgt spid="13323"/>
                                        </p:tgtEl>
                                        <p:attrNameLst>
                                          <p:attrName>ppt_w</p:attrName>
                                        </p:attrNameLst>
                                      </p:cBhvr>
                                      <p:tavLst>
                                        <p:tav tm="0">
                                          <p:val>
                                            <p:fltVal val="0"/>
                                          </p:val>
                                        </p:tav>
                                        <p:tav tm="100000">
                                          <p:val>
                                            <p:strVal val="#ppt_w"/>
                                          </p:val>
                                        </p:tav>
                                      </p:tavLst>
                                    </p:anim>
                                    <p:anim calcmode="lin" valueType="num">
                                      <p:cBhvr>
                                        <p:cTn id="43" dur="500" fill="hold"/>
                                        <p:tgtEl>
                                          <p:spTgt spid="13323"/>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p:cTn id="47" dur="500" fill="hold"/>
                                        <p:tgtEl>
                                          <p:spTgt spid="13325"/>
                                        </p:tgtEl>
                                        <p:attrNameLst>
                                          <p:attrName>ppt_w</p:attrName>
                                        </p:attrNameLst>
                                      </p:cBhvr>
                                      <p:tavLst>
                                        <p:tav tm="0">
                                          <p:val>
                                            <p:fltVal val="0"/>
                                          </p:val>
                                        </p:tav>
                                        <p:tav tm="100000">
                                          <p:val>
                                            <p:strVal val="#ppt_w"/>
                                          </p:val>
                                        </p:tav>
                                      </p:tavLst>
                                    </p:anim>
                                    <p:anim calcmode="lin" valueType="num">
                                      <p:cBhvr>
                                        <p:cTn id="48" dur="500" fill="hold"/>
                                        <p:tgtEl>
                                          <p:spTgt spid="13325"/>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13322"/>
                                        </p:tgtEl>
                                        <p:attrNameLst>
                                          <p:attrName>style.visibility</p:attrName>
                                        </p:attrNameLst>
                                      </p:cBhvr>
                                      <p:to>
                                        <p:strVal val="visible"/>
                                      </p:to>
                                    </p:set>
                                    <p:anim calcmode="lin" valueType="num">
                                      <p:cBhvr>
                                        <p:cTn id="52" dur="500" fill="hold"/>
                                        <p:tgtEl>
                                          <p:spTgt spid="13322"/>
                                        </p:tgtEl>
                                        <p:attrNameLst>
                                          <p:attrName>ppt_w</p:attrName>
                                        </p:attrNameLst>
                                      </p:cBhvr>
                                      <p:tavLst>
                                        <p:tav tm="0">
                                          <p:val>
                                            <p:fltVal val="0"/>
                                          </p:val>
                                        </p:tav>
                                        <p:tav tm="100000">
                                          <p:val>
                                            <p:strVal val="#ppt_w"/>
                                          </p:val>
                                        </p:tav>
                                      </p:tavLst>
                                    </p:anim>
                                    <p:anim calcmode="lin" valueType="num">
                                      <p:cBhvr>
                                        <p:cTn id="53" dur="500" fill="hold"/>
                                        <p:tgtEl>
                                          <p:spTgt spid="1332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13326"/>
                                        </p:tgtEl>
                                        <p:attrNameLst>
                                          <p:attrName>style.visibility</p:attrName>
                                        </p:attrNameLst>
                                      </p:cBhvr>
                                      <p:to>
                                        <p:strVal val="visible"/>
                                      </p:to>
                                    </p:set>
                                    <p:anim calcmode="lin" valueType="num">
                                      <p:cBhvr>
                                        <p:cTn id="57" dur="500" fill="hold"/>
                                        <p:tgtEl>
                                          <p:spTgt spid="13326"/>
                                        </p:tgtEl>
                                        <p:attrNameLst>
                                          <p:attrName>ppt_w</p:attrName>
                                        </p:attrNameLst>
                                      </p:cBhvr>
                                      <p:tavLst>
                                        <p:tav tm="0">
                                          <p:val>
                                            <p:fltVal val="0"/>
                                          </p:val>
                                        </p:tav>
                                        <p:tav tm="100000">
                                          <p:val>
                                            <p:strVal val="#ppt_w"/>
                                          </p:val>
                                        </p:tav>
                                      </p:tavLst>
                                    </p:anim>
                                    <p:anim calcmode="lin" valueType="num">
                                      <p:cBhvr>
                                        <p:cTn id="58" dur="500" fill="hold"/>
                                        <p:tgtEl>
                                          <p:spTgt spid="133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utoUpdateAnimBg="0"/>
      <p:bldP spid="13316" grpId="0" build="p" autoUpdateAnimBg="0"/>
      <p:bldP spid="13318" grpId="0" autoUpdateAnimBg="0"/>
      <p:bldP spid="13320" grpId="0" build="p" autoUpdateAnimBg="0"/>
      <p:bldP spid="13321" grpId="0" animBg="1"/>
      <p:bldP spid="13322" grpId="0" animBg="1"/>
      <p:bldP spid="13323" grpId="0" animBg="1"/>
      <p:bldP spid="13324" grpId="0" animBg="1"/>
      <p:bldP spid="13325" grpId="0" animBg="1"/>
      <p:bldP spid="1332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971800" y="30480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4339" name="Rectangle 3"/>
          <p:cNvSpPr>
            <a:spLocks noGrp="1" noChangeArrowheads="1"/>
          </p:cNvSpPr>
          <p:nvPr>
            <p:ph type="title"/>
          </p:nvPr>
        </p:nvSpPr>
        <p:spPr>
          <a:xfrm>
            <a:off x="685800" y="228600"/>
            <a:ext cx="7086600" cy="1143000"/>
          </a:xfrm>
        </p:spPr>
        <p:txBody>
          <a:bodyPr lIns="92075" tIns="46038" rIns="92075" bIns="46038"/>
          <a:lstStyle/>
          <a:p>
            <a:pPr eaLnBrk="1" hangingPunct="1">
              <a:defRPr/>
            </a:pPr>
            <a:r>
              <a:rPr lang="en-US" sz="4800">
                <a:solidFill>
                  <a:schemeClr val="tx1"/>
                </a:solidFill>
              </a:rPr>
              <a:t>Stage 3</a:t>
            </a:r>
            <a:endParaRPr lang="en-US">
              <a:solidFill>
                <a:schemeClr val="tx1"/>
              </a:solidFill>
            </a:endParaRPr>
          </a:p>
        </p:txBody>
      </p:sp>
      <p:sp>
        <p:nvSpPr>
          <p:cNvPr id="14340" name="Rectangle 4"/>
          <p:cNvSpPr>
            <a:spLocks noGrp="1" noChangeArrowheads="1"/>
          </p:cNvSpPr>
          <p:nvPr>
            <p:ph type="body" idx="1"/>
          </p:nvPr>
        </p:nvSpPr>
        <p:spPr>
          <a:xfrm>
            <a:off x="304800" y="1752600"/>
            <a:ext cx="8382000" cy="1219200"/>
          </a:xfrm>
        </p:spPr>
        <p:txBody>
          <a:bodyPr lIns="92075" tIns="46038" rIns="92075" bIns="46038"/>
          <a:lstStyle/>
          <a:p>
            <a:pPr eaLnBrk="1" hangingPunct="1">
              <a:defRPr/>
            </a:pPr>
            <a:r>
              <a:rPr lang="en-US" sz="4000"/>
              <a:t>Sleep is deeper yet</a:t>
            </a:r>
            <a:r>
              <a:rPr lang="en-US" sz="4800"/>
              <a:t>.</a:t>
            </a:r>
            <a:r>
              <a:rPr lang="en-US"/>
              <a:t>  </a:t>
            </a:r>
          </a:p>
        </p:txBody>
      </p:sp>
      <p:sp>
        <p:nvSpPr>
          <p:cNvPr id="20485" name="Rectangle 5"/>
          <p:cNvSpPr>
            <a:spLocks noChangeArrowheads="1"/>
          </p:cNvSpPr>
          <p:nvPr/>
        </p:nvSpPr>
        <p:spPr bwMode="auto">
          <a:xfrm flipV="1">
            <a:off x="381000" y="1219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
        <p:nvSpPr>
          <p:cNvPr id="14342" name="Text Box 6"/>
          <p:cNvSpPr txBox="1">
            <a:spLocks noChangeArrowheads="1"/>
          </p:cNvSpPr>
          <p:nvPr/>
        </p:nvSpPr>
        <p:spPr bwMode="auto">
          <a:xfrm>
            <a:off x="609600" y="32004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Stage 3:</a:t>
            </a:r>
          </a:p>
        </p:txBody>
      </p:sp>
      <p:sp>
        <p:nvSpPr>
          <p:cNvPr id="14343" name="Rectangle 7"/>
          <p:cNvSpPr>
            <a:spLocks noChangeArrowheads="1"/>
          </p:cNvSpPr>
          <p:nvPr/>
        </p:nvSpPr>
        <p:spPr bwMode="auto">
          <a:xfrm>
            <a:off x="457200" y="4648200"/>
            <a:ext cx="8382000" cy="12192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rPr>
              <a:t> </a:t>
            </a:r>
            <a:r>
              <a:rPr lang="en-US" sz="4000">
                <a:effectLst>
                  <a:outerShdw blurRad="38100" dist="38100" dir="2700000" algn="tl">
                    <a:srgbClr val="000000"/>
                  </a:outerShdw>
                </a:effectLst>
              </a:rPr>
              <a:t>Spindles disappear, delta waves appear</a:t>
            </a:r>
            <a:endParaRPr lang="en-US" sz="3200">
              <a:effectLst>
                <a:outerShdw blurRad="38100" dist="38100" dir="2700000" algn="tl">
                  <a:srgbClr val="000000"/>
                </a:outerShdw>
              </a:effectLst>
            </a:endParaRPr>
          </a:p>
        </p:txBody>
      </p:sp>
      <p:sp>
        <p:nvSpPr>
          <p:cNvPr id="14344" name="Line 8"/>
          <p:cNvSpPr>
            <a:spLocks noChangeShapeType="1"/>
          </p:cNvSpPr>
          <p:nvPr/>
        </p:nvSpPr>
        <p:spPr bwMode="auto">
          <a:xfrm flipV="1">
            <a:off x="5410200" y="4114800"/>
            <a:ext cx="76200" cy="609600"/>
          </a:xfrm>
          <a:prstGeom prst="line">
            <a:avLst/>
          </a:prstGeom>
          <a:noFill/>
          <a:ln w="53975">
            <a:solidFill>
              <a:srgbClr val="FF99CC"/>
            </a:solidFill>
            <a:round/>
            <a:headEnd/>
            <a:tailEnd type="triangle" w="med" len="med"/>
          </a:ln>
        </p:spPr>
        <p:txBody>
          <a:bodyPr wrap="none" anchor="ctr"/>
          <a:lstStyle/>
          <a:p>
            <a:endParaRPr lang="en-US"/>
          </a:p>
        </p:txBody>
      </p:sp>
      <p:sp>
        <p:nvSpPr>
          <p:cNvPr id="14345" name="Line 9"/>
          <p:cNvSpPr>
            <a:spLocks noChangeShapeType="1"/>
          </p:cNvSpPr>
          <p:nvPr/>
        </p:nvSpPr>
        <p:spPr bwMode="auto">
          <a:xfrm flipV="1">
            <a:off x="7696200" y="4267200"/>
            <a:ext cx="228600" cy="457200"/>
          </a:xfrm>
          <a:prstGeom prst="line">
            <a:avLst/>
          </a:prstGeom>
          <a:noFill/>
          <a:ln w="53975">
            <a:solidFill>
              <a:srgbClr val="FF99CC"/>
            </a:solidFill>
            <a:round/>
            <a:headEnd/>
            <a:tailEnd type="triangle" w="med" len="med"/>
          </a:ln>
        </p:spPr>
        <p:txBody>
          <a:bodyPr wrap="none" anchor="ctr"/>
          <a:lstStyle/>
          <a:p>
            <a:endParaRPr lang="en-US"/>
          </a:p>
        </p:txBody>
      </p:sp>
      <p:pic>
        <p:nvPicPr>
          <p:cNvPr id="14346" name="Picture 10"/>
          <p:cNvPicPr>
            <a:picLocks noChangeAspect="1" noChangeArrowheads="1"/>
          </p:cNvPicPr>
          <p:nvPr/>
        </p:nvPicPr>
        <p:blipFill>
          <a:blip r:embed="rId2" cstate="print"/>
          <a:srcRect/>
          <a:stretch>
            <a:fillRect/>
          </a:stretch>
        </p:blipFill>
        <p:spPr bwMode="auto">
          <a:xfrm>
            <a:off x="3048000" y="3048000"/>
            <a:ext cx="6096000" cy="838200"/>
          </a:xfrm>
          <a:prstGeom prst="rect">
            <a:avLst/>
          </a:prstGeom>
          <a:noFill/>
          <a:ln w="9525">
            <a:noFill/>
            <a:miter lim="800000"/>
            <a:headEnd/>
            <a:tailEnd/>
          </a:ln>
        </p:spPr>
      </p:pic>
      <p:sp>
        <p:nvSpPr>
          <p:cNvPr id="14347" name="Rectangle 11"/>
          <p:cNvSpPr>
            <a:spLocks noChangeArrowheads="1"/>
          </p:cNvSpPr>
          <p:nvPr/>
        </p:nvSpPr>
        <p:spPr bwMode="auto">
          <a:xfrm>
            <a:off x="7543800" y="2895600"/>
            <a:ext cx="1066800" cy="1219200"/>
          </a:xfrm>
          <a:prstGeom prst="rect">
            <a:avLst/>
          </a:prstGeom>
          <a:noFill/>
          <a:ln w="50800">
            <a:solidFill>
              <a:srgbClr val="FF99CC"/>
            </a:solidFill>
            <a:miter lim="800000"/>
            <a:headEnd/>
            <a:tailEnd/>
          </a:ln>
        </p:spPr>
        <p:txBody>
          <a:bodyPr wrap="none" anchor="ctr"/>
          <a:lstStyle/>
          <a:p>
            <a:endParaRPr lang="en-US" altLang="en-US"/>
          </a:p>
        </p:txBody>
      </p:sp>
      <p:sp>
        <p:nvSpPr>
          <p:cNvPr id="14348" name="Rectangle 12"/>
          <p:cNvSpPr>
            <a:spLocks noChangeArrowheads="1"/>
          </p:cNvSpPr>
          <p:nvPr/>
        </p:nvSpPr>
        <p:spPr bwMode="auto">
          <a:xfrm>
            <a:off x="5105400" y="2895600"/>
            <a:ext cx="1143000" cy="1143000"/>
          </a:xfrm>
          <a:prstGeom prst="rect">
            <a:avLst/>
          </a:prstGeom>
          <a:noFill/>
          <a:ln w="50800">
            <a:solidFill>
              <a:srgbClr val="FF99CC"/>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4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4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4338"/>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2" fill="hold" nodeType="afterEffect">
                                  <p:stCondLst>
                                    <p:cond delay="0"/>
                                  </p:stCondLst>
                                  <p:childTnLst>
                                    <p:set>
                                      <p:cBhvr>
                                        <p:cTn id="22" dur="1" fill="hold">
                                          <p:stCondLst>
                                            <p:cond delay="0"/>
                                          </p:stCondLst>
                                        </p:cTn>
                                        <p:tgtEl>
                                          <p:spTgt spid="14346"/>
                                        </p:tgtEl>
                                        <p:attrNameLst>
                                          <p:attrName>style.visibility</p:attrName>
                                        </p:attrNameLst>
                                      </p:cBhvr>
                                      <p:to>
                                        <p:strVal val="visible"/>
                                      </p:to>
                                    </p:set>
                                    <p:anim calcmode="lin" valueType="num">
                                      <p:cBhvr additive="base">
                                        <p:cTn id="23" dur="500" fill="hold"/>
                                        <p:tgtEl>
                                          <p:spTgt spid="14346"/>
                                        </p:tgtEl>
                                        <p:attrNameLst>
                                          <p:attrName>ppt_x</p:attrName>
                                        </p:attrNameLst>
                                      </p:cBhvr>
                                      <p:tavLst>
                                        <p:tav tm="0">
                                          <p:val>
                                            <p:strVal val="1+#ppt_w/2"/>
                                          </p:val>
                                        </p:tav>
                                        <p:tav tm="100000">
                                          <p:val>
                                            <p:strVal val="#ppt_x"/>
                                          </p:val>
                                        </p:tav>
                                      </p:tavLst>
                                    </p:anim>
                                    <p:anim calcmode="lin" valueType="num">
                                      <p:cBhvr additive="base">
                                        <p:cTn id="24"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343">
                                            <p:txEl>
                                              <p:pRg st="0" end="0"/>
                                            </p:txEl>
                                          </p:spTgt>
                                        </p:tgtEl>
                                        <p:attrNameLst>
                                          <p:attrName>style.visibility</p:attrName>
                                        </p:attrNameLst>
                                      </p:cBhvr>
                                      <p:to>
                                        <p:strVal val="visible"/>
                                      </p:to>
                                    </p:set>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4348"/>
                                        </p:tgtEl>
                                        <p:attrNameLst>
                                          <p:attrName>style.visibility</p:attrName>
                                        </p:attrNameLst>
                                      </p:cBhvr>
                                      <p:to>
                                        <p:strVal val="visible"/>
                                      </p:to>
                                    </p:set>
                                    <p:anim calcmode="lin" valueType="num">
                                      <p:cBhvr>
                                        <p:cTn id="32" dur="500" fill="hold"/>
                                        <p:tgtEl>
                                          <p:spTgt spid="14348"/>
                                        </p:tgtEl>
                                        <p:attrNameLst>
                                          <p:attrName>ppt_w</p:attrName>
                                        </p:attrNameLst>
                                      </p:cBhvr>
                                      <p:tavLst>
                                        <p:tav tm="0">
                                          <p:val>
                                            <p:fltVal val="0"/>
                                          </p:val>
                                        </p:tav>
                                        <p:tav tm="100000">
                                          <p:val>
                                            <p:strVal val="#ppt_w"/>
                                          </p:val>
                                        </p:tav>
                                      </p:tavLst>
                                    </p:anim>
                                    <p:anim calcmode="lin" valueType="num">
                                      <p:cBhvr>
                                        <p:cTn id="33" dur="500" fill="hold"/>
                                        <p:tgtEl>
                                          <p:spTgt spid="14348"/>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14344"/>
                                        </p:tgtEl>
                                        <p:attrNameLst>
                                          <p:attrName>style.visibility</p:attrName>
                                        </p:attrNameLst>
                                      </p:cBhvr>
                                      <p:to>
                                        <p:strVal val="visible"/>
                                      </p:to>
                                    </p:set>
                                    <p:anim calcmode="lin" valueType="num">
                                      <p:cBhvr>
                                        <p:cTn id="37" dur="500" fill="hold"/>
                                        <p:tgtEl>
                                          <p:spTgt spid="14344"/>
                                        </p:tgtEl>
                                        <p:attrNameLst>
                                          <p:attrName>ppt_w</p:attrName>
                                        </p:attrNameLst>
                                      </p:cBhvr>
                                      <p:tavLst>
                                        <p:tav tm="0">
                                          <p:val>
                                            <p:fltVal val="0"/>
                                          </p:val>
                                        </p:tav>
                                        <p:tav tm="100000">
                                          <p:val>
                                            <p:strVal val="#ppt_w"/>
                                          </p:val>
                                        </p:tav>
                                      </p:tavLst>
                                    </p:anim>
                                    <p:anim calcmode="lin" valueType="num">
                                      <p:cBhvr>
                                        <p:cTn id="38" dur="500" fill="hold"/>
                                        <p:tgtEl>
                                          <p:spTgt spid="1434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14347"/>
                                        </p:tgtEl>
                                        <p:attrNameLst>
                                          <p:attrName>style.visibility</p:attrName>
                                        </p:attrNameLst>
                                      </p:cBhvr>
                                      <p:to>
                                        <p:strVal val="visible"/>
                                      </p:to>
                                    </p:set>
                                    <p:anim calcmode="lin" valueType="num">
                                      <p:cBhvr>
                                        <p:cTn id="42" dur="500" fill="hold"/>
                                        <p:tgtEl>
                                          <p:spTgt spid="14347"/>
                                        </p:tgtEl>
                                        <p:attrNameLst>
                                          <p:attrName>ppt_w</p:attrName>
                                        </p:attrNameLst>
                                      </p:cBhvr>
                                      <p:tavLst>
                                        <p:tav tm="0">
                                          <p:val>
                                            <p:fltVal val="0"/>
                                          </p:val>
                                        </p:tav>
                                        <p:tav tm="100000">
                                          <p:val>
                                            <p:strVal val="#ppt_w"/>
                                          </p:val>
                                        </p:tav>
                                      </p:tavLst>
                                    </p:anim>
                                    <p:anim calcmode="lin" valueType="num">
                                      <p:cBhvr>
                                        <p:cTn id="43" dur="500" fill="hold"/>
                                        <p:tgtEl>
                                          <p:spTgt spid="1434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14345"/>
                                        </p:tgtEl>
                                        <p:attrNameLst>
                                          <p:attrName>style.visibility</p:attrName>
                                        </p:attrNameLst>
                                      </p:cBhvr>
                                      <p:to>
                                        <p:strVal val="visible"/>
                                      </p:to>
                                    </p:set>
                                    <p:anim calcmode="lin" valueType="num">
                                      <p:cBhvr>
                                        <p:cTn id="47" dur="500" fill="hold"/>
                                        <p:tgtEl>
                                          <p:spTgt spid="14345"/>
                                        </p:tgtEl>
                                        <p:attrNameLst>
                                          <p:attrName>ppt_w</p:attrName>
                                        </p:attrNameLst>
                                      </p:cBhvr>
                                      <p:tavLst>
                                        <p:tav tm="0">
                                          <p:val>
                                            <p:fltVal val="0"/>
                                          </p:val>
                                        </p:tav>
                                        <p:tav tm="100000">
                                          <p:val>
                                            <p:strVal val="#ppt_w"/>
                                          </p:val>
                                        </p:tav>
                                      </p:tavLst>
                                    </p:anim>
                                    <p:anim calcmode="lin" valueType="num">
                                      <p:cBhvr>
                                        <p:cTn id="48" dur="500" fill="hold"/>
                                        <p:tgtEl>
                                          <p:spTgt spid="143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utoUpdateAnimBg="0"/>
      <p:bldP spid="14340" grpId="0" build="p" autoUpdateAnimBg="0"/>
      <p:bldP spid="14342" grpId="0" autoUpdateAnimBg="0"/>
      <p:bldP spid="14343" grpId="0" build="p" autoUpdateAnimBg="0"/>
      <p:bldP spid="14344" grpId="0" animBg="1"/>
      <p:bldP spid="14345" grpId="0" animBg="1"/>
      <p:bldP spid="14347" grpId="0" animBg="1"/>
      <p:bldP spid="143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423413"/>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Week 1 :  Stages of sleep 1, 2 3 &amp;4 then 90 min REM</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2: </a:t>
            </a: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Do dreams have meaning REM sleep?</a:t>
            </a:r>
            <a:endPar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3: Did you dream? Keep dream diary to share</a:t>
            </a:r>
            <a:b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b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4: </a:t>
            </a: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Understanding your sleep habits</a:t>
            </a:r>
            <a:r>
              <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 </a:t>
            </a: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&amp; sleep disorders</a:t>
            </a:r>
            <a:br>
              <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br>
            <a:endParaRPr kumimoji="0" lang="en-US" sz="2400" b="0" i="0" u="none" strike="noStrike" kern="1200" cap="none" spc="0" normalizeH="0" baseline="0" noProof="0" dirty="0">
              <a:ln>
                <a:noFill/>
              </a:ln>
              <a:solidFill>
                <a:srgbClr val="FFC000"/>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5: Identifying sleep thieves</a:t>
            </a:r>
            <a:b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br>
            <a: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 	</a:t>
            </a:r>
            <a:r>
              <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a few tips for dealing with sleep thieves like caffeine and 	alcohol, computer screen, lights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a:t>
            </a: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6: </a:t>
            </a: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hlinkClick r:id="rId2"/>
              </a:rPr>
              <a:t>“Managing stress”</a:t>
            </a:r>
            <a: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hlinkClick r:id="rId2"/>
              </a:rPr>
              <a:t> </a:t>
            </a:r>
            <a:b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br>
            <a: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	create a sleep friendly bedroom that helps them to de-	stress.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7: “</a:t>
            </a: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What if I still can’t sleep?” Are sleeping pills safe?</a:t>
            </a:r>
            <a:br>
              <a:rPr kumimoji="0" lang="en-US" sz="24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br>
            <a:endPar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6439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971800" y="3048000"/>
            <a:ext cx="6705600" cy="914400"/>
          </a:xfrm>
          <a:prstGeom prst="rect">
            <a:avLst/>
          </a:prstGeom>
          <a:solidFill>
            <a:schemeClr val="bg1"/>
          </a:solidFill>
          <a:ln w="9525">
            <a:noFill/>
            <a:miter lim="800000"/>
            <a:headEnd/>
            <a:tailEnd/>
          </a:ln>
        </p:spPr>
        <p:txBody>
          <a:bodyPr wrap="none" anchor="ctr"/>
          <a:lstStyle/>
          <a:p>
            <a:endParaRPr lang="en-US" altLang="en-US"/>
          </a:p>
        </p:txBody>
      </p:sp>
      <p:sp>
        <p:nvSpPr>
          <p:cNvPr id="15363" name="Rectangle 3"/>
          <p:cNvSpPr>
            <a:spLocks noGrp="1" noChangeArrowheads="1"/>
          </p:cNvSpPr>
          <p:nvPr>
            <p:ph type="title"/>
          </p:nvPr>
        </p:nvSpPr>
        <p:spPr>
          <a:xfrm>
            <a:off x="685800" y="228600"/>
            <a:ext cx="7086600" cy="1143000"/>
          </a:xfrm>
        </p:spPr>
        <p:txBody>
          <a:bodyPr lIns="92075" tIns="46038" rIns="92075" bIns="46038"/>
          <a:lstStyle/>
          <a:p>
            <a:pPr eaLnBrk="1" hangingPunct="1">
              <a:defRPr/>
            </a:pPr>
            <a:r>
              <a:rPr lang="en-US" sz="4800">
                <a:solidFill>
                  <a:schemeClr val="tx1"/>
                </a:solidFill>
              </a:rPr>
              <a:t>Stage 4</a:t>
            </a:r>
            <a:endParaRPr lang="en-US">
              <a:solidFill>
                <a:schemeClr val="tx1"/>
              </a:solidFill>
            </a:endParaRPr>
          </a:p>
        </p:txBody>
      </p:sp>
      <p:sp>
        <p:nvSpPr>
          <p:cNvPr id="15364" name="Rectangle 4"/>
          <p:cNvSpPr>
            <a:spLocks noGrp="1" noChangeArrowheads="1"/>
          </p:cNvSpPr>
          <p:nvPr>
            <p:ph type="body" idx="1"/>
          </p:nvPr>
        </p:nvSpPr>
        <p:spPr>
          <a:xfrm>
            <a:off x="304800" y="1752600"/>
            <a:ext cx="8382000" cy="1219200"/>
          </a:xfrm>
        </p:spPr>
        <p:txBody>
          <a:bodyPr lIns="92075" tIns="46038" rIns="92075" bIns="46038"/>
          <a:lstStyle/>
          <a:p>
            <a:pPr eaLnBrk="1" hangingPunct="1">
              <a:defRPr/>
            </a:pPr>
            <a:r>
              <a:rPr lang="en-US" sz="4000"/>
              <a:t>Very deep sleep</a:t>
            </a:r>
            <a:endParaRPr lang="en-US"/>
          </a:p>
          <a:p>
            <a:pPr eaLnBrk="1" hangingPunct="1">
              <a:defRPr/>
            </a:pPr>
            <a:endParaRPr lang="en-US"/>
          </a:p>
        </p:txBody>
      </p:sp>
      <p:sp>
        <p:nvSpPr>
          <p:cNvPr id="21509" name="Rectangle 5"/>
          <p:cNvSpPr>
            <a:spLocks noChangeArrowheads="1"/>
          </p:cNvSpPr>
          <p:nvPr/>
        </p:nvSpPr>
        <p:spPr bwMode="auto">
          <a:xfrm flipV="1">
            <a:off x="381000" y="1219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
        <p:nvSpPr>
          <p:cNvPr id="15366" name="Text Box 6"/>
          <p:cNvSpPr txBox="1">
            <a:spLocks noChangeArrowheads="1"/>
          </p:cNvSpPr>
          <p:nvPr/>
        </p:nvSpPr>
        <p:spPr bwMode="auto">
          <a:xfrm>
            <a:off x="609600" y="3200400"/>
            <a:ext cx="2286000" cy="579438"/>
          </a:xfrm>
          <a:prstGeom prst="rect">
            <a:avLst/>
          </a:prstGeom>
          <a:noFill/>
          <a:ln w="9525">
            <a:noFill/>
            <a:miter lim="800000"/>
            <a:headEnd/>
            <a:tailEnd/>
          </a:ln>
        </p:spPr>
        <p:txBody>
          <a:bodyPr>
            <a:spAutoFit/>
          </a:bodyPr>
          <a:lstStyle/>
          <a:p>
            <a:pPr algn="r">
              <a:spcBef>
                <a:spcPct val="50000"/>
              </a:spcBef>
            </a:pPr>
            <a:r>
              <a:rPr lang="en-US" altLang="en-US" sz="3200">
                <a:solidFill>
                  <a:schemeClr val="accent2"/>
                </a:solidFill>
                <a:latin typeface="Arial" charset="0"/>
              </a:rPr>
              <a:t>Stage 4:</a:t>
            </a:r>
          </a:p>
        </p:txBody>
      </p:sp>
      <p:sp>
        <p:nvSpPr>
          <p:cNvPr id="15367" name="Rectangle 7"/>
          <p:cNvSpPr>
            <a:spLocks noChangeArrowheads="1"/>
          </p:cNvSpPr>
          <p:nvPr/>
        </p:nvSpPr>
        <p:spPr bwMode="auto">
          <a:xfrm>
            <a:off x="457200" y="4648200"/>
            <a:ext cx="8382000" cy="12192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70000"/>
              <a:buFont typeface="Wingdings" pitchFamily="2" charset="2"/>
              <a:buChar char="n"/>
              <a:defRPr/>
            </a:pPr>
            <a:r>
              <a:rPr lang="en-US" sz="4000">
                <a:effectLst>
                  <a:outerShdw blurRad="38100" dist="38100" dir="2700000" algn="tl">
                    <a:srgbClr val="000000"/>
                  </a:outerShdw>
                </a:effectLst>
              </a:rPr>
              <a:t>Continuous delta waves</a:t>
            </a:r>
          </a:p>
          <a:p>
            <a:pPr marL="342900" indent="-342900" eaLnBrk="1" hangingPunct="1">
              <a:spcBef>
                <a:spcPct val="20000"/>
              </a:spcBef>
              <a:buClr>
                <a:schemeClr val="hlink"/>
              </a:buClr>
              <a:buSzPct val="70000"/>
              <a:buFont typeface="Wingdings" pitchFamily="2" charset="2"/>
              <a:buChar char="n"/>
              <a:defRPr/>
            </a:pPr>
            <a:r>
              <a:rPr lang="en-US" sz="4000">
                <a:effectLst>
                  <a:outerShdw blurRad="38100" dist="38100" dir="2700000" algn="tl">
                    <a:srgbClr val="000000"/>
                  </a:outerShdw>
                </a:effectLst>
              </a:rPr>
              <a:t>Children produce growth hormone primarily in stages 3 &amp; 4</a:t>
            </a:r>
          </a:p>
        </p:txBody>
      </p:sp>
      <p:pic>
        <p:nvPicPr>
          <p:cNvPr id="15368" name="Picture 8"/>
          <p:cNvPicPr>
            <a:picLocks noChangeAspect="1" noChangeArrowheads="1"/>
          </p:cNvPicPr>
          <p:nvPr/>
        </p:nvPicPr>
        <p:blipFill>
          <a:blip r:embed="rId2" cstate="print"/>
          <a:srcRect/>
          <a:stretch>
            <a:fillRect/>
          </a:stretch>
        </p:blipFill>
        <p:spPr bwMode="auto">
          <a:xfrm>
            <a:off x="3048000" y="3048000"/>
            <a:ext cx="6096000" cy="8382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6"/>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5362"/>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2" fill="hold" nodeType="afterEffect">
                                  <p:stCondLst>
                                    <p:cond delay="0"/>
                                  </p:stCondLst>
                                  <p:childTnLst>
                                    <p:set>
                                      <p:cBhvr>
                                        <p:cTn id="22" dur="1" fill="hold">
                                          <p:stCondLst>
                                            <p:cond delay="0"/>
                                          </p:stCondLst>
                                        </p:cTn>
                                        <p:tgtEl>
                                          <p:spTgt spid="15368"/>
                                        </p:tgtEl>
                                        <p:attrNameLst>
                                          <p:attrName>style.visibility</p:attrName>
                                        </p:attrNameLst>
                                      </p:cBhvr>
                                      <p:to>
                                        <p:strVal val="visible"/>
                                      </p:to>
                                    </p:set>
                                    <p:anim calcmode="lin" valueType="num">
                                      <p:cBhvr additive="base">
                                        <p:cTn id="23" dur="500" fill="hold"/>
                                        <p:tgtEl>
                                          <p:spTgt spid="15368"/>
                                        </p:tgtEl>
                                        <p:attrNameLst>
                                          <p:attrName>ppt_x</p:attrName>
                                        </p:attrNameLst>
                                      </p:cBhvr>
                                      <p:tavLst>
                                        <p:tav tm="0">
                                          <p:val>
                                            <p:strVal val="1+#ppt_w/2"/>
                                          </p:val>
                                        </p:tav>
                                        <p:tav tm="100000">
                                          <p:val>
                                            <p:strVal val="#ppt_x"/>
                                          </p:val>
                                        </p:tav>
                                      </p:tavLst>
                                    </p:anim>
                                    <p:anim calcmode="lin" valueType="num">
                                      <p:cBhvr additive="base">
                                        <p:cTn id="24"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367">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3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utoUpdateAnimBg="0"/>
      <p:bldP spid="15364" grpId="0" build="p" autoUpdateAnimBg="0"/>
      <p:bldP spid="15366" grpId="0" autoUpdateAnimBg="0"/>
      <p:bldP spid="153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REM Sleep</a:t>
            </a:r>
            <a:endParaRPr lang="en-US"/>
          </a:p>
        </p:txBody>
      </p:sp>
      <p:sp>
        <p:nvSpPr>
          <p:cNvPr id="16387" name="Rectangle 3"/>
          <p:cNvSpPr>
            <a:spLocks noGrp="1" noChangeArrowheads="1"/>
          </p:cNvSpPr>
          <p:nvPr>
            <p:ph type="body" idx="1"/>
          </p:nvPr>
        </p:nvSpPr>
        <p:spPr>
          <a:xfrm>
            <a:off x="228600" y="1981200"/>
            <a:ext cx="8915400" cy="4648200"/>
          </a:xfrm>
        </p:spPr>
        <p:txBody>
          <a:bodyPr lIns="92075" tIns="46038" rIns="92075" bIns="46038"/>
          <a:lstStyle/>
          <a:p>
            <a:pPr eaLnBrk="1" hangingPunct="1">
              <a:spcBef>
                <a:spcPct val="80000"/>
              </a:spcBef>
              <a:defRPr/>
            </a:pPr>
            <a:r>
              <a:rPr lang="en-US" sz="4000"/>
              <a:t>Rapid eye movements  take place here</a:t>
            </a:r>
          </a:p>
          <a:p>
            <a:pPr eaLnBrk="1" hangingPunct="1">
              <a:spcBef>
                <a:spcPct val="80000"/>
              </a:spcBef>
              <a:defRPr/>
            </a:pPr>
            <a:r>
              <a:rPr lang="en-US" sz="4000"/>
              <a:t>EEG resembles waking pattern </a:t>
            </a:r>
          </a:p>
          <a:p>
            <a:pPr eaLnBrk="1" hangingPunct="1">
              <a:spcBef>
                <a:spcPct val="80000"/>
              </a:spcBef>
              <a:defRPr/>
            </a:pPr>
            <a:r>
              <a:rPr lang="en-US" sz="4000"/>
              <a:t>Signals from the motor cortex to the body are blocked</a:t>
            </a:r>
          </a:p>
          <a:p>
            <a:pPr eaLnBrk="1" hangingPunct="1">
              <a:spcBef>
                <a:spcPct val="80000"/>
              </a:spcBef>
              <a:defRPr/>
            </a:pPr>
            <a:r>
              <a:rPr lang="en-US" sz="4000"/>
              <a:t>Dreaming occurs </a:t>
            </a:r>
          </a:p>
        </p:txBody>
      </p:sp>
      <p:sp>
        <p:nvSpPr>
          <p:cNvPr id="22532"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Sleep Cycles</a:t>
            </a:r>
            <a:endParaRPr lang="en-US"/>
          </a:p>
        </p:txBody>
      </p:sp>
      <p:sp>
        <p:nvSpPr>
          <p:cNvPr id="17411" name="Rectangle 3"/>
          <p:cNvSpPr>
            <a:spLocks noGrp="1" noChangeArrowheads="1"/>
          </p:cNvSpPr>
          <p:nvPr>
            <p:ph type="body" idx="1"/>
          </p:nvPr>
        </p:nvSpPr>
        <p:spPr>
          <a:xfrm>
            <a:off x="228600" y="2286000"/>
            <a:ext cx="8915400" cy="4343400"/>
          </a:xfrm>
        </p:spPr>
        <p:txBody>
          <a:bodyPr lIns="92075" tIns="46038" rIns="92075" bIns="46038"/>
          <a:lstStyle/>
          <a:p>
            <a:pPr eaLnBrk="1" hangingPunct="1">
              <a:defRPr/>
            </a:pPr>
            <a:r>
              <a:rPr lang="en-US"/>
              <a:t>For the first two cycles, people progress down to stage 4, remain there awhile, then return to stage 2 &amp; enter REM</a:t>
            </a:r>
          </a:p>
          <a:p>
            <a:pPr eaLnBrk="1" hangingPunct="1">
              <a:spcBef>
                <a:spcPct val="80000"/>
              </a:spcBef>
              <a:defRPr/>
            </a:pPr>
            <a:r>
              <a:rPr lang="en-US"/>
              <a:t>In later cycles:</a:t>
            </a:r>
          </a:p>
          <a:p>
            <a:pPr lvl="1" eaLnBrk="1" hangingPunct="1">
              <a:buClr>
                <a:srgbClr val="FF6600"/>
              </a:buClr>
              <a:defRPr/>
            </a:pPr>
            <a:r>
              <a:rPr lang="en-US"/>
              <a:t>Stage 4 seldom occurs </a:t>
            </a:r>
          </a:p>
          <a:p>
            <a:pPr lvl="1" eaLnBrk="1" hangingPunct="1">
              <a:buClr>
                <a:srgbClr val="FF6600"/>
              </a:buClr>
              <a:defRPr/>
            </a:pPr>
            <a:r>
              <a:rPr lang="en-US"/>
              <a:t>Amount of REM steadily increases</a:t>
            </a:r>
          </a:p>
          <a:p>
            <a:pPr lvl="1" eaLnBrk="1" hangingPunct="1">
              <a:buClr>
                <a:srgbClr val="FF6600"/>
              </a:buClr>
              <a:defRPr/>
            </a:pPr>
            <a:r>
              <a:rPr lang="en-US"/>
              <a:t>Most get 1 1/2 hours of REM &amp; Stage 4 per night</a:t>
            </a:r>
          </a:p>
        </p:txBody>
      </p:sp>
      <p:sp>
        <p:nvSpPr>
          <p:cNvPr id="23556"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Sleep Cycles</a:t>
            </a:r>
            <a:endParaRPr lang="en-US"/>
          </a:p>
        </p:txBody>
      </p:sp>
      <p:sp>
        <p:nvSpPr>
          <p:cNvPr id="3076" name="Rectangle 3"/>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graphicFrame>
        <p:nvGraphicFramePr>
          <p:cNvPr id="18436" name="Object 4"/>
          <p:cNvGraphicFramePr>
            <a:graphicFrameLocks noChangeAspect="1"/>
          </p:cNvGraphicFramePr>
          <p:nvPr/>
        </p:nvGraphicFramePr>
        <p:xfrm>
          <a:off x="1600200" y="1828800"/>
          <a:ext cx="7091363" cy="4343400"/>
        </p:xfrm>
        <a:graphic>
          <a:graphicData uri="http://schemas.openxmlformats.org/presentationml/2006/ole">
            <mc:AlternateContent xmlns:mc="http://schemas.openxmlformats.org/markup-compatibility/2006">
              <mc:Choice xmlns:v="urn:schemas-microsoft-com:vml" Requires="v">
                <p:oleObj spid="_x0000_s3086" name="Chart" r:id="rId3" imgW="6391317" imgH="3914716" progId="MSGraph.Chart.8">
                  <p:embed followColorScheme="full"/>
                </p:oleObj>
              </mc:Choice>
              <mc:Fallback>
                <p:oleObj name="Chart" r:id="rId3" imgW="6391317" imgH="3914716" progId="MSGraph.Chart.8">
                  <p:embed followColorScheme="full"/>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7091363"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5"/>
          <p:cNvSpPr txBox="1">
            <a:spLocks noChangeArrowheads="1"/>
          </p:cNvSpPr>
          <p:nvPr/>
        </p:nvSpPr>
        <p:spPr bwMode="auto">
          <a:xfrm>
            <a:off x="304800" y="5181600"/>
            <a:ext cx="1219200" cy="366713"/>
          </a:xfrm>
          <a:prstGeom prst="rect">
            <a:avLst/>
          </a:prstGeom>
          <a:noFill/>
          <a:ln w="9525">
            <a:noFill/>
            <a:miter lim="800000"/>
            <a:headEnd/>
            <a:tailEnd/>
          </a:ln>
        </p:spPr>
        <p:txBody>
          <a:bodyPr>
            <a:spAutoFit/>
          </a:bodyPr>
          <a:lstStyle/>
          <a:p>
            <a:pPr algn="r">
              <a:spcBef>
                <a:spcPct val="50000"/>
              </a:spcBef>
            </a:pPr>
            <a:r>
              <a:rPr lang="en-US" altLang="en-US">
                <a:solidFill>
                  <a:schemeClr val="accent2"/>
                </a:solidFill>
                <a:latin typeface="Arial" charset="0"/>
              </a:rPr>
              <a:t>Stage 4</a:t>
            </a:r>
            <a:endParaRPr lang="en-US" altLang="en-US" sz="2400">
              <a:latin typeface="Times New Roman" pitchFamily="18" charset="0"/>
            </a:endParaRPr>
          </a:p>
        </p:txBody>
      </p:sp>
      <p:sp>
        <p:nvSpPr>
          <p:cNvPr id="18438" name="Text Box 6"/>
          <p:cNvSpPr txBox="1">
            <a:spLocks noChangeArrowheads="1"/>
          </p:cNvSpPr>
          <p:nvPr/>
        </p:nvSpPr>
        <p:spPr bwMode="auto">
          <a:xfrm>
            <a:off x="304800" y="4572000"/>
            <a:ext cx="1219200" cy="366713"/>
          </a:xfrm>
          <a:prstGeom prst="rect">
            <a:avLst/>
          </a:prstGeom>
          <a:noFill/>
          <a:ln w="9525">
            <a:noFill/>
            <a:miter lim="800000"/>
            <a:headEnd/>
            <a:tailEnd/>
          </a:ln>
        </p:spPr>
        <p:txBody>
          <a:bodyPr>
            <a:spAutoFit/>
          </a:bodyPr>
          <a:lstStyle/>
          <a:p>
            <a:pPr algn="r">
              <a:spcBef>
                <a:spcPct val="50000"/>
              </a:spcBef>
            </a:pPr>
            <a:r>
              <a:rPr lang="en-US" altLang="en-US">
                <a:solidFill>
                  <a:schemeClr val="accent2"/>
                </a:solidFill>
                <a:latin typeface="Arial" charset="0"/>
              </a:rPr>
              <a:t>Stage 3</a:t>
            </a:r>
            <a:endParaRPr lang="en-US" altLang="en-US" sz="2400">
              <a:latin typeface="Times New Roman" pitchFamily="18" charset="0"/>
            </a:endParaRPr>
          </a:p>
        </p:txBody>
      </p:sp>
      <p:sp>
        <p:nvSpPr>
          <p:cNvPr id="18439" name="Text Box 7"/>
          <p:cNvSpPr txBox="1">
            <a:spLocks noChangeArrowheads="1"/>
          </p:cNvSpPr>
          <p:nvPr/>
        </p:nvSpPr>
        <p:spPr bwMode="auto">
          <a:xfrm>
            <a:off x="304800" y="3886200"/>
            <a:ext cx="1219200" cy="366713"/>
          </a:xfrm>
          <a:prstGeom prst="rect">
            <a:avLst/>
          </a:prstGeom>
          <a:noFill/>
          <a:ln w="9525">
            <a:noFill/>
            <a:miter lim="800000"/>
            <a:headEnd/>
            <a:tailEnd/>
          </a:ln>
        </p:spPr>
        <p:txBody>
          <a:bodyPr>
            <a:spAutoFit/>
          </a:bodyPr>
          <a:lstStyle/>
          <a:p>
            <a:pPr algn="r">
              <a:spcBef>
                <a:spcPct val="50000"/>
              </a:spcBef>
            </a:pPr>
            <a:r>
              <a:rPr lang="en-US" altLang="en-US">
                <a:solidFill>
                  <a:schemeClr val="accent2"/>
                </a:solidFill>
                <a:latin typeface="Arial" charset="0"/>
              </a:rPr>
              <a:t>Stage 2</a:t>
            </a:r>
            <a:endParaRPr lang="en-US" altLang="en-US" sz="2400">
              <a:latin typeface="Times New Roman" pitchFamily="18" charset="0"/>
            </a:endParaRPr>
          </a:p>
        </p:txBody>
      </p:sp>
      <p:sp>
        <p:nvSpPr>
          <p:cNvPr id="18440" name="Text Box 8"/>
          <p:cNvSpPr txBox="1">
            <a:spLocks noChangeArrowheads="1"/>
          </p:cNvSpPr>
          <p:nvPr/>
        </p:nvSpPr>
        <p:spPr bwMode="auto">
          <a:xfrm>
            <a:off x="304800" y="3200400"/>
            <a:ext cx="1219200" cy="366713"/>
          </a:xfrm>
          <a:prstGeom prst="rect">
            <a:avLst/>
          </a:prstGeom>
          <a:noFill/>
          <a:ln w="9525">
            <a:noFill/>
            <a:miter lim="800000"/>
            <a:headEnd/>
            <a:tailEnd/>
          </a:ln>
        </p:spPr>
        <p:txBody>
          <a:bodyPr>
            <a:spAutoFit/>
          </a:bodyPr>
          <a:lstStyle/>
          <a:p>
            <a:pPr algn="r">
              <a:spcBef>
                <a:spcPct val="50000"/>
              </a:spcBef>
            </a:pPr>
            <a:r>
              <a:rPr lang="en-US" altLang="en-US">
                <a:solidFill>
                  <a:schemeClr val="accent2"/>
                </a:solidFill>
                <a:latin typeface="Arial" charset="0"/>
              </a:rPr>
              <a:t>Stage 1</a:t>
            </a:r>
            <a:endParaRPr lang="en-US" altLang="en-US" sz="2400">
              <a:latin typeface="Times New Roman" pitchFamily="18" charset="0"/>
            </a:endParaRPr>
          </a:p>
        </p:txBody>
      </p:sp>
      <p:sp>
        <p:nvSpPr>
          <p:cNvPr id="18441" name="Text Box 9"/>
          <p:cNvSpPr txBox="1">
            <a:spLocks noChangeArrowheads="1"/>
          </p:cNvSpPr>
          <p:nvPr/>
        </p:nvSpPr>
        <p:spPr bwMode="auto">
          <a:xfrm>
            <a:off x="304800" y="2438400"/>
            <a:ext cx="1219200" cy="366713"/>
          </a:xfrm>
          <a:prstGeom prst="rect">
            <a:avLst/>
          </a:prstGeom>
          <a:noFill/>
          <a:ln w="9525">
            <a:noFill/>
            <a:miter lim="800000"/>
            <a:headEnd/>
            <a:tailEnd/>
          </a:ln>
        </p:spPr>
        <p:txBody>
          <a:bodyPr>
            <a:spAutoFit/>
          </a:bodyPr>
          <a:lstStyle/>
          <a:p>
            <a:pPr algn="r">
              <a:spcBef>
                <a:spcPct val="50000"/>
              </a:spcBef>
            </a:pPr>
            <a:r>
              <a:rPr lang="en-US" altLang="en-US">
                <a:solidFill>
                  <a:schemeClr val="accent2"/>
                </a:solidFill>
                <a:latin typeface="Arial" charset="0"/>
              </a:rPr>
              <a:t>Awake</a:t>
            </a:r>
            <a:endParaRPr lang="en-US" altLang="en-US" sz="2400">
              <a:latin typeface="Times New Roman" pitchFamily="18" charset="0"/>
            </a:endParaRPr>
          </a:p>
        </p:txBody>
      </p:sp>
      <p:sp>
        <p:nvSpPr>
          <p:cNvPr id="18442" name="Text Box 10"/>
          <p:cNvSpPr txBox="1">
            <a:spLocks noChangeArrowheads="1"/>
          </p:cNvSpPr>
          <p:nvPr/>
        </p:nvSpPr>
        <p:spPr bwMode="auto">
          <a:xfrm>
            <a:off x="20574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1</a:t>
            </a:r>
            <a:endParaRPr lang="en-US" altLang="en-US" sz="2400">
              <a:latin typeface="Times New Roman" pitchFamily="18" charset="0"/>
            </a:endParaRPr>
          </a:p>
        </p:txBody>
      </p:sp>
      <p:sp>
        <p:nvSpPr>
          <p:cNvPr id="18443" name="Text Box 11"/>
          <p:cNvSpPr txBox="1">
            <a:spLocks noChangeArrowheads="1"/>
          </p:cNvSpPr>
          <p:nvPr/>
        </p:nvSpPr>
        <p:spPr bwMode="auto">
          <a:xfrm>
            <a:off x="28956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2</a:t>
            </a:r>
            <a:endParaRPr lang="en-US" altLang="en-US" sz="2400">
              <a:latin typeface="Times New Roman" pitchFamily="18" charset="0"/>
            </a:endParaRPr>
          </a:p>
        </p:txBody>
      </p:sp>
      <p:sp>
        <p:nvSpPr>
          <p:cNvPr id="18444" name="Text Box 12"/>
          <p:cNvSpPr txBox="1">
            <a:spLocks noChangeArrowheads="1"/>
          </p:cNvSpPr>
          <p:nvPr/>
        </p:nvSpPr>
        <p:spPr bwMode="auto">
          <a:xfrm>
            <a:off x="35814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3</a:t>
            </a:r>
            <a:endParaRPr lang="en-US" altLang="en-US" sz="2400">
              <a:latin typeface="Times New Roman" pitchFamily="18" charset="0"/>
            </a:endParaRPr>
          </a:p>
        </p:txBody>
      </p:sp>
      <p:sp>
        <p:nvSpPr>
          <p:cNvPr id="18445" name="Text Box 13"/>
          <p:cNvSpPr txBox="1">
            <a:spLocks noChangeArrowheads="1"/>
          </p:cNvSpPr>
          <p:nvPr/>
        </p:nvSpPr>
        <p:spPr bwMode="auto">
          <a:xfrm>
            <a:off x="43434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4</a:t>
            </a:r>
            <a:endParaRPr lang="en-US" altLang="en-US" sz="2400">
              <a:latin typeface="Times New Roman" pitchFamily="18" charset="0"/>
            </a:endParaRPr>
          </a:p>
        </p:txBody>
      </p:sp>
      <p:sp>
        <p:nvSpPr>
          <p:cNvPr id="18446" name="Text Box 14"/>
          <p:cNvSpPr txBox="1">
            <a:spLocks noChangeArrowheads="1"/>
          </p:cNvSpPr>
          <p:nvPr/>
        </p:nvSpPr>
        <p:spPr bwMode="auto">
          <a:xfrm>
            <a:off x="73152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8</a:t>
            </a:r>
            <a:endParaRPr lang="en-US" altLang="en-US" sz="2400">
              <a:latin typeface="Times New Roman" pitchFamily="18" charset="0"/>
            </a:endParaRPr>
          </a:p>
        </p:txBody>
      </p:sp>
      <p:sp>
        <p:nvSpPr>
          <p:cNvPr id="18447" name="Text Box 15"/>
          <p:cNvSpPr txBox="1">
            <a:spLocks noChangeArrowheads="1"/>
          </p:cNvSpPr>
          <p:nvPr/>
        </p:nvSpPr>
        <p:spPr bwMode="auto">
          <a:xfrm>
            <a:off x="51054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5</a:t>
            </a:r>
            <a:endParaRPr lang="en-US" altLang="en-US" sz="2400">
              <a:latin typeface="Times New Roman" pitchFamily="18" charset="0"/>
            </a:endParaRPr>
          </a:p>
        </p:txBody>
      </p:sp>
      <p:sp>
        <p:nvSpPr>
          <p:cNvPr id="18448" name="Text Box 16"/>
          <p:cNvSpPr txBox="1">
            <a:spLocks noChangeArrowheads="1"/>
          </p:cNvSpPr>
          <p:nvPr/>
        </p:nvSpPr>
        <p:spPr bwMode="auto">
          <a:xfrm>
            <a:off x="58674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6</a:t>
            </a:r>
            <a:endParaRPr lang="en-US" altLang="en-US" sz="2400">
              <a:latin typeface="Times New Roman" pitchFamily="18" charset="0"/>
            </a:endParaRPr>
          </a:p>
        </p:txBody>
      </p:sp>
      <p:sp>
        <p:nvSpPr>
          <p:cNvPr id="18449" name="Text Box 17"/>
          <p:cNvSpPr txBox="1">
            <a:spLocks noChangeArrowheads="1"/>
          </p:cNvSpPr>
          <p:nvPr/>
        </p:nvSpPr>
        <p:spPr bwMode="auto">
          <a:xfrm>
            <a:off x="6553200" y="6096000"/>
            <a:ext cx="4572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Arial" charset="0"/>
              </a:rPr>
              <a:t>7</a:t>
            </a:r>
            <a:endParaRPr lang="en-US" altLang="en-US" sz="2400">
              <a:latin typeface="Times New Roman" pitchFamily="18" charset="0"/>
            </a:endParaRPr>
          </a:p>
        </p:txBody>
      </p:sp>
      <p:sp>
        <p:nvSpPr>
          <p:cNvPr id="18450" name="Text Box 18"/>
          <p:cNvSpPr txBox="1">
            <a:spLocks noChangeArrowheads="1"/>
          </p:cNvSpPr>
          <p:nvPr/>
        </p:nvSpPr>
        <p:spPr bwMode="auto">
          <a:xfrm>
            <a:off x="2057400" y="6400800"/>
            <a:ext cx="53340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accent2"/>
                </a:solidFill>
                <a:latin typeface="Arial" charset="0"/>
              </a:rPr>
              <a:t>Hour of sleep</a:t>
            </a:r>
            <a:endParaRPr lang="en-US" altLang="en-US" sz="2400">
              <a:latin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slide(fromBottom)">
                                      <p:cBhvr>
                                        <p:cTn id="13" dur="500"/>
                                        <p:tgtEl>
                                          <p:spTgt spid="18436"/>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437"/>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8438"/>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18439"/>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499"/>
                                          </p:stCondLst>
                                        </p:cTn>
                                        <p:tgtEl>
                                          <p:spTgt spid="18440"/>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499"/>
                                          </p:stCondLst>
                                        </p:cTn>
                                        <p:tgtEl>
                                          <p:spTgt spid="18441"/>
                                        </p:tgtEl>
                                        <p:attrNameLst>
                                          <p:attrName>style.visibility</p:attrName>
                                        </p:attrNameLst>
                                      </p:cBhvr>
                                      <p:to>
                                        <p:strVal val="visible"/>
                                      </p:to>
                                    </p:set>
                                  </p:childTnLst>
                                </p:cTn>
                              </p:par>
                            </p:childTnLst>
                          </p:cTn>
                        </p:par>
                        <p:par>
                          <p:cTn id="29" fill="hold" nodeType="afterGroup">
                            <p:stCondLst>
                              <p:cond delay="3000"/>
                            </p:stCondLst>
                            <p:childTnLst>
                              <p:par>
                                <p:cTn id="30" presetID="1" presetClass="entr" presetSubtype="0" fill="hold" grpId="0" nodeType="afterEffect">
                                  <p:stCondLst>
                                    <p:cond delay="0"/>
                                  </p:stCondLst>
                                  <p:childTnLst>
                                    <p:set>
                                      <p:cBhvr>
                                        <p:cTn id="31" dur="1" fill="hold">
                                          <p:stCondLst>
                                            <p:cond delay="499"/>
                                          </p:stCondLst>
                                        </p:cTn>
                                        <p:tgtEl>
                                          <p:spTgt spid="18442"/>
                                        </p:tgtEl>
                                        <p:attrNameLst>
                                          <p:attrName>style.visibility</p:attrName>
                                        </p:attrNameLst>
                                      </p:cBhvr>
                                      <p:to>
                                        <p:strVal val="visible"/>
                                      </p:to>
                                    </p:set>
                                  </p:childTnLst>
                                </p:cTn>
                              </p:par>
                            </p:childTnLst>
                          </p:cTn>
                        </p:par>
                        <p:par>
                          <p:cTn id="32" fill="hold" nodeType="afterGroup">
                            <p:stCondLst>
                              <p:cond delay="3500"/>
                            </p:stCondLst>
                            <p:childTnLst>
                              <p:par>
                                <p:cTn id="33" presetID="1" presetClass="entr" presetSubtype="0" fill="hold" grpId="0" nodeType="afterEffect">
                                  <p:stCondLst>
                                    <p:cond delay="0"/>
                                  </p:stCondLst>
                                  <p:childTnLst>
                                    <p:set>
                                      <p:cBhvr>
                                        <p:cTn id="34" dur="1" fill="hold">
                                          <p:stCondLst>
                                            <p:cond delay="499"/>
                                          </p:stCondLst>
                                        </p:cTn>
                                        <p:tgtEl>
                                          <p:spTgt spid="18443"/>
                                        </p:tgtEl>
                                        <p:attrNameLst>
                                          <p:attrName>style.visibility</p:attrName>
                                        </p:attrNameLst>
                                      </p:cBhvr>
                                      <p:to>
                                        <p:strVal val="visible"/>
                                      </p:to>
                                    </p:set>
                                  </p:childTnLst>
                                </p:cTn>
                              </p:par>
                            </p:childTnLst>
                          </p:cTn>
                        </p:par>
                        <p:par>
                          <p:cTn id="35" fill="hold" nodeType="afterGroup">
                            <p:stCondLst>
                              <p:cond delay="4000"/>
                            </p:stCondLst>
                            <p:childTnLst>
                              <p:par>
                                <p:cTn id="36" presetID="1" presetClass="entr" presetSubtype="0" fill="hold" grpId="0" nodeType="afterEffect">
                                  <p:stCondLst>
                                    <p:cond delay="0"/>
                                  </p:stCondLst>
                                  <p:childTnLst>
                                    <p:set>
                                      <p:cBhvr>
                                        <p:cTn id="37" dur="1" fill="hold">
                                          <p:stCondLst>
                                            <p:cond delay="499"/>
                                          </p:stCondLst>
                                        </p:cTn>
                                        <p:tgtEl>
                                          <p:spTgt spid="18444"/>
                                        </p:tgtEl>
                                        <p:attrNameLst>
                                          <p:attrName>style.visibility</p:attrName>
                                        </p:attrNameLst>
                                      </p:cBhvr>
                                      <p:to>
                                        <p:strVal val="visible"/>
                                      </p:to>
                                    </p:set>
                                  </p:childTnLst>
                                </p:cTn>
                              </p:par>
                            </p:childTnLst>
                          </p:cTn>
                        </p:par>
                        <p:par>
                          <p:cTn id="38" fill="hold" nodeType="afterGroup">
                            <p:stCondLst>
                              <p:cond delay="4500"/>
                            </p:stCondLst>
                            <p:childTnLst>
                              <p:par>
                                <p:cTn id="39" presetID="1" presetClass="entr" presetSubtype="0" fill="hold" grpId="0" nodeType="afterEffect">
                                  <p:stCondLst>
                                    <p:cond delay="0"/>
                                  </p:stCondLst>
                                  <p:childTnLst>
                                    <p:set>
                                      <p:cBhvr>
                                        <p:cTn id="40" dur="1" fill="hold">
                                          <p:stCondLst>
                                            <p:cond delay="499"/>
                                          </p:stCondLst>
                                        </p:cTn>
                                        <p:tgtEl>
                                          <p:spTgt spid="18445"/>
                                        </p:tgtEl>
                                        <p:attrNameLst>
                                          <p:attrName>style.visibility</p:attrName>
                                        </p:attrNameLst>
                                      </p:cBhvr>
                                      <p:to>
                                        <p:strVal val="visible"/>
                                      </p:to>
                                    </p:set>
                                  </p:childTnLst>
                                </p:cTn>
                              </p:par>
                            </p:childTnLst>
                          </p:cTn>
                        </p:par>
                        <p:par>
                          <p:cTn id="41" fill="hold" nodeType="afterGroup">
                            <p:stCondLst>
                              <p:cond delay="5000"/>
                            </p:stCondLst>
                            <p:childTnLst>
                              <p:par>
                                <p:cTn id="42" presetID="1" presetClass="entr" presetSubtype="0" fill="hold" grpId="0" nodeType="afterEffect">
                                  <p:stCondLst>
                                    <p:cond delay="0"/>
                                  </p:stCondLst>
                                  <p:childTnLst>
                                    <p:set>
                                      <p:cBhvr>
                                        <p:cTn id="43" dur="1" fill="hold">
                                          <p:stCondLst>
                                            <p:cond delay="499"/>
                                          </p:stCondLst>
                                        </p:cTn>
                                        <p:tgtEl>
                                          <p:spTgt spid="18446"/>
                                        </p:tgtEl>
                                        <p:attrNameLst>
                                          <p:attrName>style.visibility</p:attrName>
                                        </p:attrNameLst>
                                      </p:cBhvr>
                                      <p:to>
                                        <p:strVal val="visible"/>
                                      </p:to>
                                    </p:set>
                                  </p:childTnLst>
                                </p:cTn>
                              </p:par>
                            </p:childTnLst>
                          </p:cTn>
                        </p:par>
                        <p:par>
                          <p:cTn id="44" fill="hold" nodeType="afterGroup">
                            <p:stCondLst>
                              <p:cond delay="5500"/>
                            </p:stCondLst>
                            <p:childTnLst>
                              <p:par>
                                <p:cTn id="45" presetID="1" presetClass="entr" presetSubtype="0" fill="hold" grpId="0" nodeType="afterEffect">
                                  <p:stCondLst>
                                    <p:cond delay="0"/>
                                  </p:stCondLst>
                                  <p:childTnLst>
                                    <p:set>
                                      <p:cBhvr>
                                        <p:cTn id="46" dur="1" fill="hold">
                                          <p:stCondLst>
                                            <p:cond delay="499"/>
                                          </p:stCondLst>
                                        </p:cTn>
                                        <p:tgtEl>
                                          <p:spTgt spid="18447"/>
                                        </p:tgtEl>
                                        <p:attrNameLst>
                                          <p:attrName>style.visibility</p:attrName>
                                        </p:attrNameLst>
                                      </p:cBhvr>
                                      <p:to>
                                        <p:strVal val="visible"/>
                                      </p:to>
                                    </p:set>
                                  </p:childTnLst>
                                </p:cTn>
                              </p:par>
                            </p:childTnLst>
                          </p:cTn>
                        </p:par>
                        <p:par>
                          <p:cTn id="47" fill="hold" nodeType="afterGroup">
                            <p:stCondLst>
                              <p:cond delay="6000"/>
                            </p:stCondLst>
                            <p:childTnLst>
                              <p:par>
                                <p:cTn id="48" presetID="1" presetClass="entr" presetSubtype="0" fill="hold" grpId="0" nodeType="afterEffect">
                                  <p:stCondLst>
                                    <p:cond delay="0"/>
                                  </p:stCondLst>
                                  <p:childTnLst>
                                    <p:set>
                                      <p:cBhvr>
                                        <p:cTn id="49" dur="1" fill="hold">
                                          <p:stCondLst>
                                            <p:cond delay="499"/>
                                          </p:stCondLst>
                                        </p:cTn>
                                        <p:tgtEl>
                                          <p:spTgt spid="18448"/>
                                        </p:tgtEl>
                                        <p:attrNameLst>
                                          <p:attrName>style.visibility</p:attrName>
                                        </p:attrNameLst>
                                      </p:cBhvr>
                                      <p:to>
                                        <p:strVal val="visible"/>
                                      </p:to>
                                    </p:set>
                                  </p:childTnLst>
                                </p:cTn>
                              </p:par>
                            </p:childTnLst>
                          </p:cTn>
                        </p:par>
                        <p:par>
                          <p:cTn id="50" fill="hold" nodeType="afterGroup">
                            <p:stCondLst>
                              <p:cond delay="6500"/>
                            </p:stCondLst>
                            <p:childTnLst>
                              <p:par>
                                <p:cTn id="51" presetID="1" presetClass="entr" presetSubtype="0" fill="hold" grpId="0" nodeType="afterEffect">
                                  <p:stCondLst>
                                    <p:cond delay="0"/>
                                  </p:stCondLst>
                                  <p:childTnLst>
                                    <p:set>
                                      <p:cBhvr>
                                        <p:cTn id="52" dur="1" fill="hold">
                                          <p:stCondLst>
                                            <p:cond delay="499"/>
                                          </p:stCondLst>
                                        </p:cTn>
                                        <p:tgtEl>
                                          <p:spTgt spid="18449"/>
                                        </p:tgtEl>
                                        <p:attrNameLst>
                                          <p:attrName>style.visibility</p:attrName>
                                        </p:attrNameLst>
                                      </p:cBhvr>
                                      <p:to>
                                        <p:strVal val="visible"/>
                                      </p:to>
                                    </p:set>
                                  </p:childTnLst>
                                </p:cTn>
                              </p:par>
                            </p:childTnLst>
                          </p:cTn>
                        </p:par>
                        <p:par>
                          <p:cTn id="53" fill="hold" nodeType="afterGroup">
                            <p:stCondLst>
                              <p:cond delay="7000"/>
                            </p:stCondLst>
                            <p:childTnLst>
                              <p:par>
                                <p:cTn id="54" presetID="1" presetClass="entr" presetSubtype="0" fill="hold" grpId="0" nodeType="afterEffect">
                                  <p:stCondLst>
                                    <p:cond delay="0"/>
                                  </p:stCondLst>
                                  <p:childTnLst>
                                    <p:set>
                                      <p:cBhvr>
                                        <p:cTn id="55" dur="1" fill="hold">
                                          <p:stCondLst>
                                            <p:cond delay="499"/>
                                          </p:stCondLst>
                                        </p:cTn>
                                        <p:tgtEl>
                                          <p:spTgt spid="18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OleChart spid="18436" grpId="0" animBg="0"/>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1845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s://qph.ec.quoracdn.net/main-qimg-38683608c76cd937018aebc3ef1a1c1f-c?convert_to_webp=true"/>
          <p:cNvPicPr>
            <a:picLocks noChangeAspect="1" noChangeArrowheads="1"/>
          </p:cNvPicPr>
          <p:nvPr/>
        </p:nvPicPr>
        <p:blipFill>
          <a:blip r:embed="rId2" cstate="print"/>
          <a:srcRect/>
          <a:stretch>
            <a:fillRect/>
          </a:stretch>
        </p:blipFill>
        <p:spPr bwMode="auto">
          <a:xfrm>
            <a:off x="914400" y="533400"/>
            <a:ext cx="7315200" cy="518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503a"/>
          <p:cNvPicPr>
            <a:picLocks noChangeAspect="1" noChangeArrowheads="1"/>
          </p:cNvPicPr>
          <p:nvPr/>
        </p:nvPicPr>
        <p:blipFill>
          <a:blip r:embed="rId2" cstate="print"/>
          <a:srcRect/>
          <a:stretch>
            <a:fillRect/>
          </a:stretch>
        </p:blipFill>
        <p:spPr bwMode="auto">
          <a:xfrm>
            <a:off x="0" y="457200"/>
            <a:ext cx="8648700" cy="5867400"/>
          </a:xfrm>
          <a:prstGeom prst="rect">
            <a:avLst/>
          </a:prstGeom>
          <a:noFill/>
          <a:ln w="9525">
            <a:noFill/>
            <a:miter lim="800000"/>
            <a:headEnd/>
            <a:tailEnd/>
          </a:ln>
        </p:spPr>
      </p:pic>
      <p:sp>
        <p:nvSpPr>
          <p:cNvPr id="25603" name="Text Box 4"/>
          <p:cNvSpPr txBox="1">
            <a:spLocks noChangeArrowheads="1"/>
          </p:cNvSpPr>
          <p:nvPr/>
        </p:nvSpPr>
        <p:spPr bwMode="auto">
          <a:xfrm>
            <a:off x="0" y="6019800"/>
            <a:ext cx="9144000" cy="290513"/>
          </a:xfrm>
          <a:prstGeom prst="rect">
            <a:avLst/>
          </a:prstGeom>
          <a:noFill/>
          <a:ln w="9525">
            <a:noFill/>
            <a:miter lim="800000"/>
            <a:headEnd/>
            <a:tailEnd/>
          </a:ln>
        </p:spPr>
        <p:txBody>
          <a:bodyPr>
            <a:spAutoFit/>
          </a:bodyPr>
          <a:lstStyle/>
          <a:p>
            <a:pPr algn="ctr"/>
            <a:r>
              <a:rPr lang="en-US" altLang="en-US" sz="1300" b="1">
                <a:solidFill>
                  <a:schemeClr val="tx2"/>
                </a:solidFill>
                <a:latin typeface="Arial" charset="0"/>
                <a:ea typeface="ＭＳ Ｐゴシック" pitchFamily="34" charset="-128"/>
              </a:rPr>
              <a:t>Figure 5.3  An overview of the cycle of sleep</a:t>
            </a:r>
            <a:endParaRPr lang="en-US" altLang="en-US" sz="2400">
              <a:latin typeface="Arial" charset="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504"/>
          <p:cNvPicPr>
            <a:picLocks noChangeAspect="1" noChangeArrowheads="1"/>
          </p:cNvPicPr>
          <p:nvPr/>
        </p:nvPicPr>
        <p:blipFill>
          <a:blip r:embed="rId2" cstate="print"/>
          <a:srcRect/>
          <a:stretch>
            <a:fillRect/>
          </a:stretch>
        </p:blipFill>
        <p:spPr bwMode="auto">
          <a:xfrm>
            <a:off x="76200" y="65088"/>
            <a:ext cx="8934450" cy="6442075"/>
          </a:xfrm>
          <a:prstGeom prst="rect">
            <a:avLst/>
          </a:prstGeom>
          <a:noFill/>
          <a:ln w="9525">
            <a:noFill/>
            <a:miter lim="800000"/>
            <a:headEnd/>
            <a:tailEnd/>
          </a:ln>
        </p:spPr>
      </p:pic>
      <p:sp>
        <p:nvSpPr>
          <p:cNvPr id="27651" name="Text Box 3"/>
          <p:cNvSpPr txBox="1">
            <a:spLocks noChangeArrowheads="1"/>
          </p:cNvSpPr>
          <p:nvPr/>
        </p:nvSpPr>
        <p:spPr bwMode="auto">
          <a:xfrm>
            <a:off x="25400" y="6567488"/>
            <a:ext cx="9144000" cy="290512"/>
          </a:xfrm>
          <a:prstGeom prst="rect">
            <a:avLst/>
          </a:prstGeom>
          <a:noFill/>
          <a:ln w="9525">
            <a:noFill/>
            <a:miter lim="800000"/>
            <a:headEnd/>
            <a:tailEnd/>
          </a:ln>
        </p:spPr>
        <p:txBody>
          <a:bodyPr>
            <a:spAutoFit/>
          </a:bodyPr>
          <a:lstStyle/>
          <a:p>
            <a:pPr algn="ctr"/>
            <a:r>
              <a:rPr lang="en-US" altLang="en-US" sz="1300" b="1">
                <a:solidFill>
                  <a:schemeClr val="tx2"/>
                </a:solidFill>
                <a:latin typeface="Arial" charset="0"/>
                <a:ea typeface="ＭＳ Ｐゴシック" pitchFamily="34" charset="-128"/>
              </a:rPr>
              <a:t>Figure 5.4  Changes in sleep patterns over the life span</a:t>
            </a:r>
            <a:endParaRPr lang="en-US" altLang="en-US" sz="2400">
              <a:latin typeface="Arial" charset="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cstate="print"/>
          <a:srcRect/>
          <a:stretch>
            <a:fillRect/>
          </a:stretch>
        </p:blipFill>
        <p:spPr bwMode="auto">
          <a:xfrm>
            <a:off x="511175" y="762000"/>
            <a:ext cx="8229600" cy="53070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505"/>
          <p:cNvPicPr>
            <a:picLocks noChangeAspect="1" noChangeArrowheads="1"/>
          </p:cNvPicPr>
          <p:nvPr/>
        </p:nvPicPr>
        <p:blipFill>
          <a:blip r:embed="rId2" cstate="print"/>
          <a:srcRect/>
          <a:stretch>
            <a:fillRect/>
          </a:stretch>
        </p:blipFill>
        <p:spPr bwMode="auto">
          <a:xfrm>
            <a:off x="152400" y="381000"/>
            <a:ext cx="8858250" cy="5918200"/>
          </a:xfrm>
          <a:prstGeom prst="rect">
            <a:avLst/>
          </a:prstGeom>
          <a:noFill/>
          <a:ln w="9525">
            <a:noFill/>
            <a:miter lim="800000"/>
            <a:headEnd/>
            <a:tailEnd/>
          </a:ln>
        </p:spPr>
      </p:pic>
      <p:sp>
        <p:nvSpPr>
          <p:cNvPr id="29699" name="Text Box 3"/>
          <p:cNvSpPr txBox="1">
            <a:spLocks noChangeArrowheads="1"/>
          </p:cNvSpPr>
          <p:nvPr/>
        </p:nvSpPr>
        <p:spPr bwMode="auto">
          <a:xfrm>
            <a:off x="0" y="6400800"/>
            <a:ext cx="9144000" cy="290513"/>
          </a:xfrm>
          <a:prstGeom prst="rect">
            <a:avLst/>
          </a:prstGeom>
          <a:noFill/>
          <a:ln w="9525">
            <a:noFill/>
            <a:miter lim="800000"/>
            <a:headEnd/>
            <a:tailEnd/>
          </a:ln>
        </p:spPr>
        <p:txBody>
          <a:bodyPr>
            <a:spAutoFit/>
          </a:bodyPr>
          <a:lstStyle/>
          <a:p>
            <a:pPr algn="ctr"/>
            <a:r>
              <a:rPr lang="en-US" altLang="en-US" sz="1300" b="1">
                <a:solidFill>
                  <a:schemeClr val="tx2"/>
                </a:solidFill>
                <a:latin typeface="Arial" charset="0"/>
                <a:ea typeface="ＭＳ Ｐゴシック" pitchFamily="34" charset="-128"/>
              </a:rPr>
              <a:t>Figure 5.5  Cultural variations in how long people tend to sleep</a:t>
            </a:r>
            <a:endParaRPr lang="en-US" altLang="en-US" sz="2400">
              <a:latin typeface="Arial" charset="0"/>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&amp; your Health</a:t>
            </a:r>
          </a:p>
        </p:txBody>
      </p:sp>
      <p:sp>
        <p:nvSpPr>
          <p:cNvPr id="3" name="Content Placeholder 2"/>
          <p:cNvSpPr>
            <a:spLocks noGrp="1"/>
          </p:cNvSpPr>
          <p:nvPr>
            <p:ph idx="1"/>
          </p:nvPr>
        </p:nvSpPr>
        <p:spPr/>
        <p:txBody>
          <a:bodyPr/>
          <a:lstStyle/>
          <a:p>
            <a:r>
              <a:rPr lang="en-US" dirty="0"/>
              <a:t>“In the studies we’ve done, almost every variable we measured was affected. There’s not a system in the body that’s not affected by sleep,” says University of Chicago sleep researcher </a:t>
            </a:r>
            <a:r>
              <a:rPr lang="en-US" dirty="0">
                <a:hlinkClick r:id="rId2"/>
              </a:rPr>
              <a:t>Eve Van </a:t>
            </a:r>
            <a:r>
              <a:rPr lang="en-US" dirty="0" err="1">
                <a:hlinkClick r:id="rId2"/>
              </a:rPr>
              <a:t>Cauter</a:t>
            </a:r>
            <a:r>
              <a:rPr lang="en-US" dirty="0"/>
              <a:t>. </a:t>
            </a:r>
          </a:p>
          <a:p>
            <a:endParaRPr lang="en-US" dirty="0"/>
          </a:p>
          <a:p>
            <a:endParaRPr lang="en-US" dirty="0"/>
          </a:p>
        </p:txBody>
      </p:sp>
      <p:pic>
        <p:nvPicPr>
          <p:cNvPr id="4" name="Picture 3" descr="http://www.the-scientist.com/March2016/feature3_crop.jpg"/>
          <p:cNvPicPr/>
          <p:nvPr/>
        </p:nvPicPr>
        <p:blipFill>
          <a:blip r:embed="rId3" cstate="print"/>
          <a:srcRect/>
          <a:stretch>
            <a:fillRect/>
          </a:stretch>
        </p:blipFill>
        <p:spPr bwMode="auto">
          <a:xfrm>
            <a:off x="4648200" y="3810000"/>
            <a:ext cx="3810000"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04800" y="-271284"/>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2800" b="1" dirty="0">
              <a:solidFill>
                <a:srgbClr val="FFFFFF"/>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Week 8 :  What did you learn about sleep?</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9: </a:t>
            </a: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Matthew Walker revisits </a:t>
            </a:r>
            <a:endPar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Week 10: Jeopardy</a:t>
            </a:r>
          </a:p>
          <a:p>
            <a:pPr marL="0" marR="0" lvl="0" indent="0" algn="l" defTabSz="914400" rtl="0" eaLnBrk="0" fontAlgn="base" latinLnBrk="0" hangingPunct="0">
              <a:lnSpc>
                <a:spcPct val="100000"/>
              </a:lnSpc>
              <a:spcBef>
                <a:spcPct val="0"/>
              </a:spcBef>
              <a:spcAft>
                <a:spcPct val="0"/>
              </a:spcAft>
              <a:buClrTx/>
              <a:buSzTx/>
              <a:buFontTx/>
              <a:buChar char="•"/>
              <a:tabLst/>
              <a:defRPr/>
            </a:pPr>
            <a:endParaRPr lang="en-US" sz="2400" b="1" dirty="0">
              <a:solidFill>
                <a:srgbClr val="FFFF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t>Fill out questionnaires online!</a:t>
            </a:r>
            <a:br>
              <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rPr>
            </a:br>
            <a:endPar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lang="en-US" sz="2400" dirty="0">
              <a:solidFill>
                <a:srgbClr val="FFC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srgbClr val="FFC000"/>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sz="4400" dirty="0">
                <a:solidFill>
                  <a:srgbClr val="FFC000"/>
                </a:solidFill>
                <a:latin typeface="Arial" pitchFamily="34" charset="0"/>
                <a:ea typeface="Calibri" pitchFamily="34" charset="0"/>
                <a:cs typeface="Arial" pitchFamily="34" charset="0"/>
              </a:rPr>
              <a:t>Thank you for participating!</a:t>
            </a:r>
            <a:endParaRPr kumimoji="0" lang="en-US" sz="4400" b="0" i="0" u="none" strike="noStrike" kern="1200" cap="none" spc="0" normalizeH="0" baseline="0" noProof="0" dirty="0">
              <a:ln>
                <a:noFill/>
              </a:ln>
              <a:solidFill>
                <a:srgbClr val="FFC000"/>
              </a:solidFill>
              <a:effectLst/>
              <a:uLnTx/>
              <a:uFillTx/>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itchFamily="34" charset="0"/>
              <a:ea typeface="Calibri" pitchFamily="34" charset="0"/>
              <a:cs typeface="Arial" pitchFamily="34" charset="0"/>
            </a:endParaRPr>
          </a:p>
        </p:txBody>
      </p:sp>
      <p:pic>
        <p:nvPicPr>
          <p:cNvPr id="3" name="Picture 2">
            <a:extLst>
              <a:ext uri="{FF2B5EF4-FFF2-40B4-BE49-F238E27FC236}">
                <a16:creationId xmlns:a16="http://schemas.microsoft.com/office/drawing/2014/main" id="{3CB53398-41FC-4DF3-8043-0429D52ED80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2600" y="2412492"/>
            <a:ext cx="3048000" cy="2033016"/>
          </a:xfrm>
          <a:prstGeom prst="rect">
            <a:avLst/>
          </a:prstGeom>
        </p:spPr>
      </p:pic>
      <p:sp>
        <p:nvSpPr>
          <p:cNvPr id="4" name="TextBox 3">
            <a:extLst>
              <a:ext uri="{FF2B5EF4-FFF2-40B4-BE49-F238E27FC236}">
                <a16:creationId xmlns:a16="http://schemas.microsoft.com/office/drawing/2014/main" id="{DA3EDE13-7A07-41AD-A38A-C628547B9A7B}"/>
              </a:ext>
            </a:extLst>
          </p:cNvPr>
          <p:cNvSpPr txBox="1"/>
          <p:nvPr/>
        </p:nvSpPr>
        <p:spPr>
          <a:xfrm>
            <a:off x="5562600" y="4445508"/>
            <a:ext cx="3048000" cy="369332"/>
          </a:xfrm>
          <a:prstGeom prst="rect">
            <a:avLst/>
          </a:prstGeom>
          <a:noFill/>
        </p:spPr>
        <p:txBody>
          <a:bodyPr wrap="square" rtlCol="0">
            <a:spAutoFit/>
          </a:bodyPr>
          <a:lstStyle/>
          <a:p>
            <a:r>
              <a:rPr lang="en-US" sz="900">
                <a:hlinkClick r:id="rId3" tooltip="https://betterhealthwhileaging.net/how-sleep-affects-health-and-changes-with-aging/"/>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168977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A9B7-5663-4657-87A1-66844E5AEFCA}"/>
              </a:ext>
            </a:extLst>
          </p:cNvPr>
          <p:cNvSpPr>
            <a:spLocks noGrp="1"/>
          </p:cNvSpPr>
          <p:nvPr>
            <p:ph type="title"/>
          </p:nvPr>
        </p:nvSpPr>
        <p:spPr/>
        <p:txBody>
          <a:bodyPr/>
          <a:lstStyle/>
          <a:p>
            <a:r>
              <a:rPr lang="en-US" dirty="0"/>
              <a:t>Mathew Walker PhD</a:t>
            </a:r>
          </a:p>
        </p:txBody>
      </p:sp>
      <p:pic>
        <p:nvPicPr>
          <p:cNvPr id="4" name="Online Media 3">
            <a:hlinkClick r:id="" action="ppaction://media"/>
            <a:extLst>
              <a:ext uri="{FF2B5EF4-FFF2-40B4-BE49-F238E27FC236}">
                <a16:creationId xmlns:a16="http://schemas.microsoft.com/office/drawing/2014/main" id="{591602EE-125C-4430-9A82-21EBD7ACFA52}"/>
              </a:ext>
            </a:extLst>
          </p:cNvPr>
          <p:cNvPicPr>
            <a:picLocks noGrp="1" noRot="1" noChangeAspect="1"/>
          </p:cNvPicPr>
          <p:nvPr>
            <p:ph idx="1"/>
            <a:videoFile r:link="rId1"/>
          </p:nvPr>
        </p:nvPicPr>
        <p:blipFill>
          <a:blip r:embed="rId3"/>
          <a:stretch>
            <a:fillRect/>
          </a:stretch>
        </p:blipFill>
        <p:spPr>
          <a:xfrm>
            <a:off x="194734" y="1847851"/>
            <a:ext cx="7958666" cy="4476749"/>
          </a:xfrm>
          <a:prstGeom prst="rect">
            <a:avLst/>
          </a:prstGeom>
        </p:spPr>
      </p:pic>
    </p:spTree>
    <p:extLst>
      <p:ext uri="{BB962C8B-B14F-4D97-AF65-F5344CB8AC3E}">
        <p14:creationId xmlns:p14="http://schemas.microsoft.com/office/powerpoint/2010/main" val="4011217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he-scientist.com/March2016/GoToBed_2.jpg"/>
          <p:cNvPicPr/>
          <p:nvPr/>
        </p:nvPicPr>
        <p:blipFill>
          <a:blip r:embed="rId2" cstate="print"/>
          <a:srcRect/>
          <a:stretch>
            <a:fillRect/>
          </a:stretch>
        </p:blipFill>
        <p:spPr bwMode="auto">
          <a:xfrm>
            <a:off x="609600" y="381000"/>
            <a:ext cx="4391025" cy="2790825"/>
          </a:xfrm>
          <a:prstGeom prst="rect">
            <a:avLst/>
          </a:prstGeom>
          <a:noFill/>
          <a:ln w="9525">
            <a:noFill/>
            <a:miter lim="800000"/>
            <a:headEnd/>
            <a:tailEnd/>
          </a:ln>
        </p:spPr>
      </p:pic>
      <p:pic>
        <p:nvPicPr>
          <p:cNvPr id="5" name="Picture 4" descr="http://www.the-scientist.com/March2016/Feature3.jpg"/>
          <p:cNvPicPr/>
          <p:nvPr/>
        </p:nvPicPr>
        <p:blipFill>
          <a:blip r:embed="rId3" cstate="print"/>
          <a:srcRect/>
          <a:stretch>
            <a:fillRect/>
          </a:stretch>
        </p:blipFill>
        <p:spPr bwMode="auto">
          <a:xfrm>
            <a:off x="5257800" y="533400"/>
            <a:ext cx="3886200" cy="2819400"/>
          </a:xfrm>
          <a:prstGeom prst="rect">
            <a:avLst/>
          </a:prstGeom>
          <a:noFill/>
          <a:ln w="9525">
            <a:noFill/>
            <a:miter lim="800000"/>
            <a:headEnd/>
            <a:tailEnd/>
          </a:ln>
        </p:spPr>
      </p:pic>
      <p:sp>
        <p:nvSpPr>
          <p:cNvPr id="36865" name="Rectangle 1"/>
          <p:cNvSpPr>
            <a:spLocks noChangeArrowheads="1"/>
          </p:cNvSpPr>
          <p:nvPr/>
        </p:nvSpPr>
        <p:spPr bwMode="auto">
          <a:xfrm>
            <a:off x="0" y="4203413"/>
            <a:ext cx="802495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Relationship Problems? Try Getting More Sleep</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Tita's Sleep pattern.pn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Deprivation</a:t>
            </a:r>
          </a:p>
        </p:txBody>
      </p:sp>
      <p:sp>
        <p:nvSpPr>
          <p:cNvPr id="3" name="Content Placeholder 2"/>
          <p:cNvSpPr>
            <a:spLocks noGrp="1"/>
          </p:cNvSpPr>
          <p:nvPr>
            <p:ph idx="1"/>
          </p:nvPr>
        </p:nvSpPr>
        <p:spPr/>
        <p:txBody>
          <a:bodyPr/>
          <a:lstStyle/>
          <a:p>
            <a:r>
              <a:rPr lang="en-US" sz="4800" dirty="0"/>
              <a:t>Poor memories</a:t>
            </a:r>
          </a:p>
          <a:p>
            <a:r>
              <a:rPr lang="en-US" sz="4800" dirty="0"/>
              <a:t>Gain weight</a:t>
            </a:r>
          </a:p>
          <a:p>
            <a:r>
              <a:rPr lang="en-US" sz="4800" dirty="0"/>
              <a:t>Increase stress hormone </a:t>
            </a:r>
            <a:r>
              <a:rPr lang="en-US" sz="4800" dirty="0" err="1"/>
              <a:t>cortisol</a:t>
            </a:r>
            <a:endParaRPr lang="en-US" sz="4800" dirty="0"/>
          </a:p>
          <a:p>
            <a:r>
              <a:rPr lang="en-US" sz="4800" dirty="0"/>
              <a:t>Depression</a:t>
            </a:r>
          </a:p>
          <a:p>
            <a:r>
              <a:rPr lang="en-US" sz="4800" dirty="0"/>
              <a:t>Deprived 11 days may cause death </a:t>
            </a:r>
            <a:r>
              <a:rPr lang="en-US" sz="4800" dirty="0">
                <a:sym typeface="Wingdings" pitchFamily="2" charset="2"/>
              </a:rPr>
              <a:t></a:t>
            </a:r>
            <a:endParaRPr lang="en-US" sz="4800" dirty="0"/>
          </a:p>
          <a:p>
            <a:endParaRPr lang="en-US" sz="4800" dirty="0"/>
          </a:p>
          <a:p>
            <a:endParaRPr lang="en-US" sz="4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b="0">
                <a:solidFill>
                  <a:schemeClr val="tx1"/>
                </a:solidFill>
              </a:rPr>
              <a:t>REM Sleep</a:t>
            </a:r>
            <a:endParaRPr lang="en-US" b="0">
              <a:solidFill>
                <a:schemeClr val="tx1"/>
              </a:solidFill>
            </a:endParaRPr>
          </a:p>
        </p:txBody>
      </p:sp>
      <p:sp>
        <p:nvSpPr>
          <p:cNvPr id="20483" name="Rectangle 3"/>
          <p:cNvSpPr>
            <a:spLocks noGrp="1" noChangeArrowheads="1"/>
          </p:cNvSpPr>
          <p:nvPr>
            <p:ph type="body" idx="1"/>
          </p:nvPr>
        </p:nvSpPr>
        <p:spPr>
          <a:xfrm>
            <a:off x="228600" y="1828800"/>
            <a:ext cx="8915400" cy="4343400"/>
          </a:xfrm>
        </p:spPr>
        <p:txBody>
          <a:bodyPr lIns="92075" tIns="46038" rIns="92075" bIns="46038"/>
          <a:lstStyle/>
          <a:p>
            <a:pPr eaLnBrk="1" hangingPunct="1">
              <a:defRPr/>
            </a:pPr>
            <a:r>
              <a:rPr lang="en-US" sz="3600" dirty="0">
                <a:solidFill>
                  <a:srgbClr val="FFC000"/>
                </a:solidFill>
              </a:rPr>
              <a:t>Functions of REM:</a:t>
            </a:r>
          </a:p>
          <a:p>
            <a:pPr lvl="1" eaLnBrk="1" hangingPunct="1">
              <a:buClr>
                <a:srgbClr val="FF6600"/>
              </a:buClr>
              <a:defRPr/>
            </a:pPr>
            <a:r>
              <a:rPr lang="en-US" sz="2900" dirty="0"/>
              <a:t>Memory Consolidation</a:t>
            </a:r>
          </a:p>
          <a:p>
            <a:pPr lvl="1" eaLnBrk="1" hangingPunct="1">
              <a:buClr>
                <a:srgbClr val="FF6600"/>
              </a:buClr>
              <a:defRPr/>
            </a:pPr>
            <a:r>
              <a:rPr lang="en-US" sz="2900" dirty="0"/>
              <a:t>Clearing of unnecessary memories</a:t>
            </a:r>
            <a:endParaRPr lang="en-US" sz="3200" dirty="0"/>
          </a:p>
          <a:p>
            <a:pPr eaLnBrk="1" hangingPunct="1">
              <a:defRPr/>
            </a:pPr>
            <a:r>
              <a:rPr lang="en-US" dirty="0">
                <a:solidFill>
                  <a:srgbClr val="FFC000"/>
                </a:solidFill>
              </a:rPr>
              <a:t>Story-like dreams </a:t>
            </a:r>
            <a:r>
              <a:rPr lang="en-US" dirty="0"/>
              <a:t>occur in REM sleep; dreams appear to unfold in real time</a:t>
            </a:r>
          </a:p>
          <a:p>
            <a:pPr eaLnBrk="1" hangingPunct="1">
              <a:defRPr/>
            </a:pPr>
            <a:r>
              <a:rPr lang="en-US" dirty="0"/>
              <a:t>Everyone dreams, even if they don't recall doing so; we tend to remember only the dreams that occur just before waking</a:t>
            </a:r>
            <a:endParaRPr lang="en-US" sz="4000" dirty="0"/>
          </a:p>
          <a:p>
            <a:pPr eaLnBrk="1" hangingPunct="1">
              <a:defRPr/>
            </a:pPr>
            <a:endParaRPr lang="en-US" sz="2800" dirty="0"/>
          </a:p>
        </p:txBody>
      </p:sp>
      <p:sp>
        <p:nvSpPr>
          <p:cNvPr id="31748"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48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48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a:t>What Happens if we are deprived of REM?</a:t>
            </a:r>
          </a:p>
        </p:txBody>
      </p:sp>
      <p:sp>
        <p:nvSpPr>
          <p:cNvPr id="21507" name="Rectangle 3"/>
          <p:cNvSpPr>
            <a:spLocks noGrp="1" noChangeArrowheads="1"/>
          </p:cNvSpPr>
          <p:nvPr>
            <p:ph type="body" idx="1"/>
          </p:nvPr>
        </p:nvSpPr>
        <p:spPr/>
        <p:txBody>
          <a:bodyPr/>
          <a:lstStyle/>
          <a:p>
            <a:pPr eaLnBrk="1" hangingPunct="1">
              <a:lnSpc>
                <a:spcPct val="90000"/>
              </a:lnSpc>
              <a:defRPr/>
            </a:pPr>
            <a:r>
              <a:rPr lang="en-US" sz="4000" dirty="0"/>
              <a:t>Poor memory &amp; performance</a:t>
            </a:r>
          </a:p>
          <a:p>
            <a:pPr eaLnBrk="1" hangingPunct="1">
              <a:lnSpc>
                <a:spcPct val="90000"/>
              </a:lnSpc>
              <a:defRPr/>
            </a:pPr>
            <a:r>
              <a:rPr lang="en-US" sz="4000" dirty="0"/>
              <a:t>Increases stress hormone </a:t>
            </a:r>
            <a:r>
              <a:rPr lang="en-US" sz="4000" dirty="0" err="1"/>
              <a:t>Cortisol</a:t>
            </a:r>
            <a:endParaRPr lang="en-US" sz="4000" dirty="0"/>
          </a:p>
          <a:p>
            <a:pPr eaLnBrk="1" hangingPunct="1">
              <a:lnSpc>
                <a:spcPct val="90000"/>
              </a:lnSpc>
              <a:defRPr/>
            </a:pPr>
            <a:r>
              <a:rPr lang="en-US" sz="4000" dirty="0"/>
              <a:t>REM Rebound- have more dreams</a:t>
            </a:r>
          </a:p>
          <a:p>
            <a:pPr eaLnBrk="1" hangingPunct="1">
              <a:lnSpc>
                <a:spcPct val="90000"/>
              </a:lnSpc>
              <a:buFont typeface="Wingdings" pitchFamily="2" charset="2"/>
              <a:buNone/>
              <a:defRPr/>
            </a:pPr>
            <a:r>
              <a:rPr lang="en-US" sz="4000" dirty="0"/>
              <a:t>	</a:t>
            </a:r>
            <a:r>
              <a:rPr lang="en-US" sz="4000" dirty="0" err="1">
                <a:solidFill>
                  <a:srgbClr val="FFC000"/>
                </a:solidFill>
              </a:rPr>
              <a:t>Microsleeps</a:t>
            </a:r>
            <a:endParaRPr lang="en-US" sz="4000" dirty="0">
              <a:solidFill>
                <a:srgbClr val="FFC000"/>
              </a:solidFill>
            </a:endParaRPr>
          </a:p>
          <a:p>
            <a:pPr eaLnBrk="1" hangingPunct="1">
              <a:lnSpc>
                <a:spcPct val="90000"/>
              </a:lnSpc>
              <a:defRPr/>
            </a:pPr>
            <a:r>
              <a:rPr lang="en-US" sz="4000" dirty="0">
                <a:solidFill>
                  <a:srgbClr val="FFC000"/>
                </a:solidFill>
              </a:rPr>
              <a:t>Drugs that block REM</a:t>
            </a:r>
          </a:p>
          <a:p>
            <a:pPr eaLnBrk="1" hangingPunct="1">
              <a:lnSpc>
                <a:spcPct val="90000"/>
              </a:lnSpc>
              <a:buFont typeface="Wingdings" pitchFamily="2" charset="2"/>
              <a:buNone/>
              <a:defRPr/>
            </a:pPr>
            <a:r>
              <a:rPr lang="en-US" sz="4000" dirty="0">
                <a:solidFill>
                  <a:srgbClr val="FFC000"/>
                </a:solidFill>
              </a:rPr>
              <a:t>	Alcohol, Valium &amp; sleeping pills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a:solidFill>
                  <a:srgbClr val="FFC000"/>
                </a:solidFill>
              </a:rPr>
              <a:t>REM &amp; Dreaming</a:t>
            </a:r>
          </a:p>
        </p:txBody>
      </p:sp>
      <p:sp>
        <p:nvSpPr>
          <p:cNvPr id="22531" name="Rectangle 3"/>
          <p:cNvSpPr>
            <a:spLocks noGrp="1" noChangeArrowheads="1"/>
          </p:cNvSpPr>
          <p:nvPr>
            <p:ph type="body" idx="1"/>
          </p:nvPr>
        </p:nvSpPr>
        <p:spPr/>
        <p:txBody>
          <a:bodyPr/>
          <a:lstStyle/>
          <a:p>
            <a:pPr eaLnBrk="1" hangingPunct="1">
              <a:defRPr/>
            </a:pPr>
            <a:r>
              <a:rPr lang="en-US" sz="4000"/>
              <a:t>80% recall dreams following REM</a:t>
            </a:r>
          </a:p>
          <a:p>
            <a:pPr eaLnBrk="1" hangingPunct="1">
              <a:defRPr/>
            </a:pPr>
            <a:r>
              <a:rPr lang="en-US" sz="4000"/>
              <a:t>7% recall during other stages</a:t>
            </a:r>
          </a:p>
          <a:p>
            <a:pPr eaLnBrk="1" hangingPunct="1">
              <a:defRPr/>
            </a:pPr>
            <a:r>
              <a:rPr lang="en-US" sz="4000"/>
              <a:t>Dream in real time</a:t>
            </a:r>
          </a:p>
          <a:p>
            <a:pPr eaLnBrk="1" hangingPunct="1">
              <a:defRPr/>
            </a:pPr>
            <a:r>
              <a:rPr lang="en-US" sz="4000"/>
              <a:t>External stimuli influences dreams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a:t>Dream Content</a:t>
            </a:r>
          </a:p>
        </p:txBody>
      </p:sp>
      <p:sp>
        <p:nvSpPr>
          <p:cNvPr id="24579" name="Rectangle 3"/>
          <p:cNvSpPr>
            <a:spLocks noGrp="1" noChangeArrowheads="1"/>
          </p:cNvSpPr>
          <p:nvPr>
            <p:ph type="body" idx="1"/>
          </p:nvPr>
        </p:nvSpPr>
        <p:spPr/>
        <p:txBody>
          <a:bodyPr/>
          <a:lstStyle/>
          <a:p>
            <a:pPr eaLnBrk="1" hangingPunct="1">
              <a:lnSpc>
                <a:spcPct val="90000"/>
              </a:lnSpc>
              <a:defRPr/>
            </a:pPr>
            <a:r>
              <a:rPr lang="en-US" sz="4000"/>
              <a:t>Usually of common events</a:t>
            </a:r>
          </a:p>
          <a:p>
            <a:pPr eaLnBrk="1" hangingPunct="1">
              <a:lnSpc>
                <a:spcPct val="90000"/>
              </a:lnSpc>
              <a:buFont typeface="Wingdings" pitchFamily="2" charset="2"/>
              <a:buNone/>
              <a:defRPr/>
            </a:pPr>
            <a:endParaRPr lang="en-US" sz="4000"/>
          </a:p>
          <a:p>
            <a:pPr eaLnBrk="1" hangingPunct="1">
              <a:lnSpc>
                <a:spcPct val="90000"/>
              </a:lnSpc>
              <a:defRPr/>
            </a:pPr>
            <a:r>
              <a:rPr lang="en-US" sz="4000"/>
              <a:t>Reoccurring Dream- Unresolved problem</a:t>
            </a:r>
          </a:p>
          <a:p>
            <a:pPr eaLnBrk="1" hangingPunct="1">
              <a:lnSpc>
                <a:spcPct val="90000"/>
              </a:lnSpc>
              <a:defRPr/>
            </a:pPr>
            <a:endParaRPr lang="en-US" sz="4000"/>
          </a:p>
          <a:p>
            <a:pPr eaLnBrk="1" hangingPunct="1">
              <a:lnSpc>
                <a:spcPct val="90000"/>
              </a:lnSpc>
              <a:defRPr/>
            </a:pPr>
            <a:r>
              <a:rPr lang="en-US" sz="4000"/>
              <a:t>Lucid Dreams- Vivid dreams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Dream Meaning</a:t>
            </a:r>
            <a:endParaRPr lang="en-US"/>
          </a:p>
        </p:txBody>
      </p:sp>
      <p:sp>
        <p:nvSpPr>
          <p:cNvPr id="25603" name="Rectangle 3"/>
          <p:cNvSpPr>
            <a:spLocks noGrp="1" noChangeArrowheads="1"/>
          </p:cNvSpPr>
          <p:nvPr>
            <p:ph type="body" idx="1"/>
          </p:nvPr>
        </p:nvSpPr>
        <p:spPr>
          <a:xfrm>
            <a:off x="228600" y="2667000"/>
            <a:ext cx="8915400" cy="3505200"/>
          </a:xfrm>
        </p:spPr>
        <p:txBody>
          <a:bodyPr lIns="92075" tIns="46038" rIns="92075" bIns="46038"/>
          <a:lstStyle/>
          <a:p>
            <a:pPr eaLnBrk="1" hangingPunct="1">
              <a:spcBef>
                <a:spcPct val="80000"/>
              </a:spcBef>
              <a:defRPr/>
            </a:pPr>
            <a:r>
              <a:rPr lang="en-US" sz="4000" dirty="0"/>
              <a:t>Freud: Dreams reflect the unconscious</a:t>
            </a:r>
          </a:p>
          <a:p>
            <a:pPr eaLnBrk="1" hangingPunct="1">
              <a:spcBef>
                <a:spcPct val="80000"/>
              </a:spcBef>
              <a:buFont typeface="Wingdings" pitchFamily="2" charset="2"/>
              <a:buNone/>
              <a:defRPr/>
            </a:pPr>
            <a:r>
              <a:rPr lang="en-US" sz="4000" dirty="0"/>
              <a:t>	</a:t>
            </a:r>
            <a:r>
              <a:rPr lang="en-US" sz="4000" b="1" i="1" dirty="0">
                <a:solidFill>
                  <a:srgbClr val="FFC000"/>
                </a:solidFill>
              </a:rPr>
              <a:t>Manifest content</a:t>
            </a:r>
            <a:r>
              <a:rPr lang="en-US" sz="4000" dirty="0"/>
              <a:t>: Events in the dream</a:t>
            </a:r>
          </a:p>
          <a:p>
            <a:pPr eaLnBrk="1" hangingPunct="1">
              <a:spcBef>
                <a:spcPct val="80000"/>
              </a:spcBef>
              <a:buFont typeface="Wingdings" pitchFamily="2" charset="2"/>
              <a:buNone/>
              <a:defRPr/>
            </a:pPr>
            <a:r>
              <a:rPr lang="en-US" sz="4000" dirty="0"/>
              <a:t>	</a:t>
            </a:r>
            <a:r>
              <a:rPr lang="en-US" sz="4000" b="1" i="1" dirty="0">
                <a:solidFill>
                  <a:srgbClr val="FFC000"/>
                </a:solidFill>
              </a:rPr>
              <a:t>Latent Content</a:t>
            </a:r>
            <a:r>
              <a:rPr lang="en-US" sz="4000" dirty="0"/>
              <a:t>: Unconscious Wishes  </a:t>
            </a:r>
          </a:p>
        </p:txBody>
      </p:sp>
      <p:sp>
        <p:nvSpPr>
          <p:cNvPr id="36868"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a:t>More Recent Theories of Dreams</a:t>
            </a:r>
          </a:p>
        </p:txBody>
      </p:sp>
      <p:sp>
        <p:nvSpPr>
          <p:cNvPr id="26627" name="Rectangle 3"/>
          <p:cNvSpPr>
            <a:spLocks noGrp="1" noChangeArrowheads="1"/>
          </p:cNvSpPr>
          <p:nvPr>
            <p:ph type="body" idx="1"/>
          </p:nvPr>
        </p:nvSpPr>
        <p:spPr/>
        <p:txBody>
          <a:bodyPr/>
          <a:lstStyle/>
          <a:p>
            <a:pPr eaLnBrk="1" hangingPunct="1">
              <a:defRPr/>
            </a:pPr>
            <a:r>
              <a:rPr lang="en-US" sz="4000" b="1" dirty="0"/>
              <a:t>Information Processing</a:t>
            </a:r>
          </a:p>
          <a:p>
            <a:pPr eaLnBrk="1" hangingPunct="1">
              <a:buFont typeface="Wingdings" pitchFamily="2" charset="2"/>
              <a:buNone/>
              <a:defRPr/>
            </a:pPr>
            <a:r>
              <a:rPr lang="en-US" sz="3600" dirty="0"/>
              <a:t>	</a:t>
            </a:r>
            <a:r>
              <a:rPr lang="en-US" sz="3600" b="1" u="sng" dirty="0">
                <a:solidFill>
                  <a:srgbClr val="FFC000"/>
                </a:solidFill>
              </a:rPr>
              <a:t>Crick</a:t>
            </a:r>
            <a:r>
              <a:rPr lang="en-US" sz="3600" u="sng" dirty="0">
                <a:solidFill>
                  <a:srgbClr val="FFC000"/>
                </a:solidFill>
              </a:rPr>
              <a:t>:</a:t>
            </a:r>
            <a:r>
              <a:rPr lang="en-US" sz="3600" dirty="0">
                <a:solidFill>
                  <a:srgbClr val="FFC000"/>
                </a:solidFill>
              </a:rPr>
              <a:t> </a:t>
            </a:r>
            <a:r>
              <a:rPr lang="en-US" sz="3600" i="1" dirty="0">
                <a:solidFill>
                  <a:srgbClr val="FFC000"/>
                </a:solidFill>
              </a:rPr>
              <a:t>Erase unimportant 			information to free space</a:t>
            </a:r>
          </a:p>
          <a:p>
            <a:pPr eaLnBrk="1" hangingPunct="1">
              <a:buFont typeface="Wingdings" pitchFamily="2" charset="2"/>
              <a:buNone/>
              <a:defRPr/>
            </a:pPr>
            <a:r>
              <a:rPr lang="en-US" sz="4000" b="1" dirty="0">
                <a:cs typeface="Times New Roman" pitchFamily="18" charset="0"/>
              </a:rPr>
              <a:t>•</a:t>
            </a:r>
            <a:r>
              <a:rPr lang="en-US" sz="4000" b="1" dirty="0"/>
              <a:t>Activation Synthesis Hypothesis</a:t>
            </a:r>
          </a:p>
          <a:p>
            <a:pPr eaLnBrk="1" hangingPunct="1">
              <a:buFont typeface="Wingdings" pitchFamily="2" charset="2"/>
              <a:buNone/>
              <a:defRPr/>
            </a:pPr>
            <a:r>
              <a:rPr lang="en-US" sz="3600" i="1" dirty="0"/>
              <a:t>   </a:t>
            </a:r>
            <a:r>
              <a:rPr lang="en-US" sz="3600" b="1" u="sng" dirty="0">
                <a:solidFill>
                  <a:srgbClr val="FFC000"/>
                </a:solidFill>
              </a:rPr>
              <a:t>Hobson’s Theory</a:t>
            </a:r>
            <a:r>
              <a:rPr lang="en-US" sz="3600" i="1" u="sng" dirty="0">
                <a:solidFill>
                  <a:srgbClr val="FFC000"/>
                </a:solidFill>
              </a:rPr>
              <a:t>-</a:t>
            </a:r>
            <a:r>
              <a:rPr lang="en-US" sz="3600" i="1" dirty="0">
                <a:solidFill>
                  <a:srgbClr val="FFC000"/>
                </a:solidFill>
              </a:rPr>
              <a:t> Random Neural</a:t>
            </a:r>
          </a:p>
          <a:p>
            <a:pPr eaLnBrk="1" hangingPunct="1">
              <a:buFont typeface="Wingdings" pitchFamily="2" charset="2"/>
              <a:buNone/>
              <a:defRPr/>
            </a:pPr>
            <a:r>
              <a:rPr lang="en-US" sz="3600" i="1" dirty="0">
                <a:solidFill>
                  <a:srgbClr val="FFC000"/>
                </a:solidFill>
              </a:rPr>
              <a:t>		Firing- Pons-</a:t>
            </a:r>
            <a:r>
              <a:rPr lang="en-US" sz="3600" i="1" dirty="0" err="1">
                <a:solidFill>
                  <a:srgbClr val="FFC000"/>
                </a:solidFill>
              </a:rPr>
              <a:t>Geniculilate</a:t>
            </a:r>
            <a:r>
              <a:rPr lang="en-US" sz="3600" i="1" dirty="0">
                <a:solidFill>
                  <a:srgbClr val="FFC000"/>
                </a:solidFill>
              </a:rPr>
              <a:t>-Occipital lobe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b="0"/>
              <a:t>Alter State of Consciousness</a:t>
            </a:r>
          </a:p>
        </p:txBody>
      </p:sp>
      <p:sp>
        <p:nvSpPr>
          <p:cNvPr id="3075" name="Rectangle 3"/>
          <p:cNvSpPr>
            <a:spLocks noGrp="1" noChangeArrowheads="1"/>
          </p:cNvSpPr>
          <p:nvPr>
            <p:ph type="body" idx="1"/>
          </p:nvPr>
        </p:nvSpPr>
        <p:spPr/>
        <p:txBody>
          <a:bodyPr/>
          <a:lstStyle/>
          <a:p>
            <a:pPr eaLnBrk="1" hangingPunct="1">
              <a:buClr>
                <a:schemeClr val="tx1"/>
              </a:buClr>
              <a:defRPr/>
            </a:pPr>
            <a:r>
              <a:rPr lang="en-US" b="1"/>
              <a:t>What are Circadian Rhythms?</a:t>
            </a:r>
          </a:p>
          <a:p>
            <a:pPr eaLnBrk="1" hangingPunct="1">
              <a:defRPr/>
            </a:pPr>
            <a:r>
              <a:rPr lang="en-US" b="1"/>
              <a:t>Sleep</a:t>
            </a:r>
          </a:p>
          <a:p>
            <a:pPr lvl="1" eaLnBrk="1" hangingPunct="1">
              <a:defRPr/>
            </a:pPr>
            <a:r>
              <a:rPr lang="en-US" sz="3200" b="1"/>
              <a:t>Why do we need to sleep?</a:t>
            </a:r>
          </a:p>
          <a:p>
            <a:pPr lvl="1" eaLnBrk="1" hangingPunct="1">
              <a:defRPr/>
            </a:pPr>
            <a:r>
              <a:rPr lang="en-US" sz="3200" b="1"/>
              <a:t>Are you a night owl or early bird?</a:t>
            </a:r>
          </a:p>
          <a:p>
            <a:pPr lvl="1" eaLnBrk="1" hangingPunct="1">
              <a:defRPr/>
            </a:pPr>
            <a:r>
              <a:rPr lang="en-US" sz="3200" b="1"/>
              <a:t>Sleep disorders</a:t>
            </a:r>
          </a:p>
          <a:p>
            <a:pPr lvl="2" eaLnBrk="1" hangingPunct="1">
              <a:defRPr/>
            </a:pPr>
            <a:r>
              <a:rPr lang="en-US" sz="3200" b="1"/>
              <a:t>Genetics &amp; Stress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REM Facilitates Memory</a:t>
            </a:r>
          </a:p>
        </p:txBody>
      </p:sp>
      <p:sp>
        <p:nvSpPr>
          <p:cNvPr id="27651" name="Rectangle 3"/>
          <p:cNvSpPr>
            <a:spLocks noGrp="1" noChangeArrowheads="1"/>
          </p:cNvSpPr>
          <p:nvPr>
            <p:ph type="body" idx="1"/>
          </p:nvPr>
        </p:nvSpPr>
        <p:spPr/>
        <p:txBody>
          <a:bodyPr/>
          <a:lstStyle/>
          <a:p>
            <a:pPr eaLnBrk="1" hangingPunct="1">
              <a:defRPr/>
            </a:pPr>
            <a:r>
              <a:rPr lang="en-US" sz="4000" b="1" dirty="0">
                <a:solidFill>
                  <a:srgbClr val="FFC000"/>
                </a:solidFill>
              </a:rPr>
              <a:t>Consolidate learned Information</a:t>
            </a:r>
          </a:p>
          <a:p>
            <a:pPr eaLnBrk="1" hangingPunct="1">
              <a:buFont typeface="Wingdings" pitchFamily="2" charset="2"/>
              <a:buNone/>
              <a:defRPr/>
            </a:pPr>
            <a:r>
              <a:rPr lang="en-US" dirty="0"/>
              <a:t>	  </a:t>
            </a:r>
            <a:r>
              <a:rPr lang="en-US" sz="3600" dirty="0"/>
              <a:t>NO REM poor memory</a:t>
            </a:r>
          </a:p>
          <a:p>
            <a:pPr eaLnBrk="1" hangingPunct="1">
              <a:buFont typeface="Wingdings" pitchFamily="2" charset="2"/>
              <a:buNone/>
              <a:defRPr/>
            </a:pPr>
            <a:endParaRPr lang="en-US" sz="3600" dirty="0"/>
          </a:p>
          <a:p>
            <a:pPr eaLnBrk="1" hangingPunct="1">
              <a:buFont typeface="Wingdings" pitchFamily="2" charset="2"/>
              <a:buNone/>
              <a:defRPr/>
            </a:pPr>
            <a:r>
              <a:rPr lang="en-US" sz="4000" b="1" dirty="0">
                <a:cs typeface="Times New Roman" pitchFamily="18" charset="0"/>
              </a:rPr>
              <a:t>•</a:t>
            </a:r>
            <a:r>
              <a:rPr lang="en-US" sz="4000" b="1" dirty="0">
                <a:solidFill>
                  <a:srgbClr val="FFC000"/>
                </a:solidFill>
              </a:rPr>
              <a:t>Theta Rhythms</a:t>
            </a:r>
          </a:p>
          <a:p>
            <a:pPr eaLnBrk="1" hangingPunct="1">
              <a:buFont typeface="Wingdings" pitchFamily="2" charset="2"/>
              <a:buNone/>
              <a:defRPr/>
            </a:pPr>
            <a:r>
              <a:rPr lang="en-US" dirty="0"/>
              <a:t>	During REM Stimulate the </a:t>
            </a:r>
            <a:r>
              <a:rPr lang="en-US" dirty="0">
                <a:solidFill>
                  <a:srgbClr val="FFC000"/>
                </a:solidFill>
              </a:rPr>
              <a:t>Hippocampus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508"/>
          <p:cNvPicPr>
            <a:picLocks noChangeAspect="1" noChangeArrowheads="1"/>
          </p:cNvPicPr>
          <p:nvPr/>
        </p:nvPicPr>
        <p:blipFill>
          <a:blip r:embed="rId3" cstate="print"/>
          <a:srcRect/>
          <a:stretch>
            <a:fillRect/>
          </a:stretch>
        </p:blipFill>
        <p:spPr bwMode="auto">
          <a:xfrm>
            <a:off x="152400" y="468313"/>
            <a:ext cx="8859838" cy="5856287"/>
          </a:xfrm>
          <a:prstGeom prst="rect">
            <a:avLst/>
          </a:prstGeom>
          <a:noFill/>
          <a:ln w="9525">
            <a:noFill/>
            <a:miter lim="800000"/>
            <a:headEnd/>
            <a:tailEnd/>
          </a:ln>
        </p:spPr>
      </p:pic>
      <p:sp>
        <p:nvSpPr>
          <p:cNvPr id="39939" name="Text Box 3"/>
          <p:cNvSpPr txBox="1">
            <a:spLocks noChangeArrowheads="1"/>
          </p:cNvSpPr>
          <p:nvPr/>
        </p:nvSpPr>
        <p:spPr bwMode="auto">
          <a:xfrm>
            <a:off x="0" y="6400800"/>
            <a:ext cx="9144000" cy="290513"/>
          </a:xfrm>
          <a:prstGeom prst="rect">
            <a:avLst/>
          </a:prstGeom>
          <a:noFill/>
          <a:ln w="9525">
            <a:noFill/>
            <a:miter lim="800000"/>
            <a:headEnd/>
            <a:tailEnd/>
          </a:ln>
        </p:spPr>
        <p:txBody>
          <a:bodyPr>
            <a:spAutoFit/>
          </a:bodyPr>
          <a:lstStyle/>
          <a:p>
            <a:pPr algn="ctr"/>
            <a:r>
              <a:rPr lang="en-US" altLang="en-US" sz="1300" b="1">
                <a:solidFill>
                  <a:schemeClr val="tx2"/>
                </a:solidFill>
                <a:latin typeface="Arial" charset="0"/>
                <a:ea typeface="ＭＳ Ｐゴシック" pitchFamily="34" charset="-128"/>
              </a:rPr>
              <a:t>Figure 5.8  Three theories of dreaming</a:t>
            </a:r>
            <a:endParaRPr lang="en-US" altLang="en-US" sz="2400">
              <a:latin typeface="Arial" charset="0"/>
              <a:ea typeface="ＭＳ Ｐゴシック"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Problems </a:t>
            </a:r>
          </a:p>
        </p:txBody>
      </p:sp>
      <p:pic>
        <p:nvPicPr>
          <p:cNvPr id="4" name="Content Placeholder 3" descr="starbucks.jpg"/>
          <p:cNvPicPr>
            <a:picLocks noGrp="1" noChangeAspect="1"/>
          </p:cNvPicPr>
          <p:nvPr>
            <p:ph idx="1"/>
          </p:nvPr>
        </p:nvPicPr>
        <p:blipFill>
          <a:blip r:embed="rId2" cstate="print"/>
          <a:stretch>
            <a:fillRect/>
          </a:stretch>
        </p:blipFill>
        <p:spPr>
          <a:xfrm>
            <a:off x="1143000" y="1752600"/>
            <a:ext cx="2466975" cy="1847850"/>
          </a:xfrm>
        </p:spPr>
      </p:pic>
      <p:pic>
        <p:nvPicPr>
          <p:cNvPr id="5" name="Picture 4" descr="woman-choosing-postive-attitude-600x600.jpg"/>
          <p:cNvPicPr>
            <a:picLocks noChangeAspect="1"/>
          </p:cNvPicPr>
          <p:nvPr/>
        </p:nvPicPr>
        <p:blipFill>
          <a:blip r:embed="rId3" cstate="print"/>
          <a:stretch>
            <a:fillRect/>
          </a:stretch>
        </p:blipFill>
        <p:spPr>
          <a:xfrm>
            <a:off x="5867400" y="1752600"/>
            <a:ext cx="2933700" cy="2933700"/>
          </a:xfrm>
          <a:prstGeom prst="rect">
            <a:avLst/>
          </a:prstGeom>
        </p:spPr>
      </p:pic>
      <p:pic>
        <p:nvPicPr>
          <p:cNvPr id="6" name="Picture 5" descr="00sleepycouples-superJumbo.jpg"/>
          <p:cNvPicPr>
            <a:picLocks noChangeAspect="1"/>
          </p:cNvPicPr>
          <p:nvPr/>
        </p:nvPicPr>
        <p:blipFill>
          <a:blip r:embed="rId4" cstate="print"/>
          <a:stretch>
            <a:fillRect/>
          </a:stretch>
        </p:blipFill>
        <p:spPr>
          <a:xfrm>
            <a:off x="838200" y="3856018"/>
            <a:ext cx="4504073" cy="300198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b="0">
                <a:solidFill>
                  <a:schemeClr val="tx1"/>
                </a:solidFill>
              </a:rPr>
              <a:t>Sleep Disturbances</a:t>
            </a:r>
            <a:endParaRPr lang="en-US" b="0">
              <a:solidFill>
                <a:schemeClr val="tx1"/>
              </a:solidFill>
            </a:endParaRPr>
          </a:p>
        </p:txBody>
      </p:sp>
      <p:sp>
        <p:nvSpPr>
          <p:cNvPr id="28675" name="Rectangle 3"/>
          <p:cNvSpPr>
            <a:spLocks noGrp="1" noChangeArrowheads="1"/>
          </p:cNvSpPr>
          <p:nvPr>
            <p:ph type="body" idx="1"/>
          </p:nvPr>
        </p:nvSpPr>
        <p:spPr>
          <a:xfrm>
            <a:off x="304800" y="2133600"/>
            <a:ext cx="8839200" cy="4495800"/>
          </a:xfrm>
        </p:spPr>
        <p:txBody>
          <a:bodyPr lIns="92075" tIns="46038" rIns="92075" bIns="46038"/>
          <a:lstStyle/>
          <a:p>
            <a:pPr eaLnBrk="1" hangingPunct="1">
              <a:lnSpc>
                <a:spcPct val="90000"/>
              </a:lnSpc>
              <a:buFont typeface="Wingdings" pitchFamily="2" charset="2"/>
              <a:buNone/>
              <a:defRPr/>
            </a:pPr>
            <a:r>
              <a:rPr lang="en-US" sz="4800" b="1" u="sng" dirty="0"/>
              <a:t>Sleep Walking</a:t>
            </a:r>
            <a:endParaRPr lang="en-US" sz="4000" b="1" u="sng" dirty="0"/>
          </a:p>
          <a:p>
            <a:pPr eaLnBrk="1" hangingPunct="1">
              <a:lnSpc>
                <a:spcPct val="90000"/>
              </a:lnSpc>
              <a:defRPr/>
            </a:pPr>
            <a:r>
              <a:rPr lang="en-US" sz="4000" dirty="0"/>
              <a:t>Occurs in Stage 4 sleep  </a:t>
            </a:r>
          </a:p>
          <a:p>
            <a:pPr eaLnBrk="1" hangingPunct="1">
              <a:lnSpc>
                <a:spcPct val="90000"/>
              </a:lnSpc>
              <a:defRPr/>
            </a:pPr>
            <a:r>
              <a:rPr lang="en-US" sz="4000" dirty="0"/>
              <a:t>Person is not conscious</a:t>
            </a:r>
          </a:p>
          <a:p>
            <a:pPr eaLnBrk="1" hangingPunct="1">
              <a:lnSpc>
                <a:spcPct val="90000"/>
              </a:lnSpc>
              <a:defRPr/>
            </a:pPr>
            <a:r>
              <a:rPr lang="en-US" sz="4000" dirty="0"/>
              <a:t>It is not dangerous to awaken a sleepwalker </a:t>
            </a:r>
          </a:p>
          <a:p>
            <a:pPr eaLnBrk="1" hangingPunct="1">
              <a:lnSpc>
                <a:spcPct val="90000"/>
              </a:lnSpc>
              <a:defRPr/>
            </a:pPr>
            <a:r>
              <a:rPr lang="en-US" sz="4000" dirty="0"/>
              <a:t>Strong genetic component</a:t>
            </a:r>
          </a:p>
          <a:p>
            <a:pPr eaLnBrk="1" hangingPunct="1">
              <a:lnSpc>
                <a:spcPct val="90000"/>
              </a:lnSpc>
              <a:defRPr/>
            </a:pPr>
            <a:r>
              <a:rPr lang="en-US" sz="1400" dirty="0"/>
              <a:t>http://www.funnyordie.com/videos/3e024b10db/bizket-the-sleepwalking-dog</a:t>
            </a:r>
          </a:p>
        </p:txBody>
      </p:sp>
      <p:sp>
        <p:nvSpPr>
          <p:cNvPr id="40964"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pic>
        <p:nvPicPr>
          <p:cNvPr id="40965" name="Picture 2" descr="C:\Users\Owner\AppData\Local\Microsoft\Windows\Temporary Internet Files\Content.IE5\QW54LMRC\MC900280877[1].wmf"/>
          <p:cNvPicPr>
            <a:picLocks noChangeAspect="1" noChangeArrowheads="1"/>
          </p:cNvPicPr>
          <p:nvPr/>
        </p:nvPicPr>
        <p:blipFill>
          <a:blip r:embed="rId2" cstate="print"/>
          <a:srcRect/>
          <a:stretch>
            <a:fillRect/>
          </a:stretch>
        </p:blipFill>
        <p:spPr bwMode="auto">
          <a:xfrm>
            <a:off x="6172200" y="2057400"/>
            <a:ext cx="2514600" cy="2911475"/>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b="0">
                <a:solidFill>
                  <a:schemeClr val="tx1"/>
                </a:solidFill>
              </a:rPr>
              <a:t>Sleep Disturbances</a:t>
            </a:r>
            <a:endParaRPr lang="en-US" b="0">
              <a:solidFill>
                <a:schemeClr val="tx1"/>
              </a:solidFill>
            </a:endParaRPr>
          </a:p>
        </p:txBody>
      </p:sp>
      <p:sp>
        <p:nvSpPr>
          <p:cNvPr id="29699" name="Rectangle 3"/>
          <p:cNvSpPr>
            <a:spLocks noGrp="1" noChangeArrowheads="1"/>
          </p:cNvSpPr>
          <p:nvPr>
            <p:ph type="body" idx="1"/>
          </p:nvPr>
        </p:nvSpPr>
        <p:spPr>
          <a:xfrm>
            <a:off x="228600" y="2133600"/>
            <a:ext cx="8915400" cy="4038600"/>
          </a:xfrm>
        </p:spPr>
        <p:txBody>
          <a:bodyPr lIns="92075" tIns="46038" rIns="92075" bIns="46038"/>
          <a:lstStyle/>
          <a:p>
            <a:pPr eaLnBrk="1" hangingPunct="1">
              <a:buFont typeface="Wingdings" pitchFamily="2" charset="2"/>
              <a:buNone/>
              <a:defRPr/>
            </a:pPr>
            <a:r>
              <a:rPr lang="en-US" sz="4800" b="1" dirty="0">
                <a:solidFill>
                  <a:srgbClr val="FFC000"/>
                </a:solidFill>
              </a:rPr>
              <a:t>Nightmares</a:t>
            </a:r>
            <a:endParaRPr lang="en-US" sz="4000" b="1" dirty="0">
              <a:solidFill>
                <a:srgbClr val="FFC000"/>
              </a:solidFill>
            </a:endParaRPr>
          </a:p>
          <a:p>
            <a:pPr eaLnBrk="1" hangingPunct="1">
              <a:defRPr/>
            </a:pPr>
            <a:r>
              <a:rPr lang="en-US" sz="4000" dirty="0"/>
              <a:t>Vivid, disturbing dreams that occur in REM sleep  </a:t>
            </a:r>
          </a:p>
          <a:p>
            <a:pPr eaLnBrk="1" hangingPunct="1">
              <a:defRPr/>
            </a:pPr>
            <a:r>
              <a:rPr lang="en-US" sz="4000" dirty="0"/>
              <a:t>More frequent when people are under emotional stress</a:t>
            </a:r>
            <a:endParaRPr lang="en-US" dirty="0"/>
          </a:p>
        </p:txBody>
      </p:sp>
      <p:sp>
        <p:nvSpPr>
          <p:cNvPr id="41988"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a:solidFill>
                  <a:schemeClr val="accent2"/>
                </a:solidFill>
              </a:rPr>
              <a:t>Sleep Disturbances</a:t>
            </a:r>
            <a:endParaRPr lang="en-US"/>
          </a:p>
        </p:txBody>
      </p:sp>
      <p:sp>
        <p:nvSpPr>
          <p:cNvPr id="30723" name="Rectangle 3"/>
          <p:cNvSpPr>
            <a:spLocks noGrp="1" noChangeArrowheads="1"/>
          </p:cNvSpPr>
          <p:nvPr>
            <p:ph type="body" idx="1"/>
          </p:nvPr>
        </p:nvSpPr>
        <p:spPr>
          <a:xfrm>
            <a:off x="228600" y="2133600"/>
            <a:ext cx="8915400" cy="4038600"/>
          </a:xfrm>
        </p:spPr>
        <p:txBody>
          <a:bodyPr lIns="92075" tIns="46038" rIns="92075" bIns="46038"/>
          <a:lstStyle/>
          <a:p>
            <a:pPr eaLnBrk="1" hangingPunct="1">
              <a:buFont typeface="Wingdings" pitchFamily="2" charset="2"/>
              <a:buNone/>
              <a:defRPr/>
            </a:pPr>
            <a:r>
              <a:rPr lang="en-US" sz="4800" b="1" dirty="0">
                <a:solidFill>
                  <a:srgbClr val="FFC000"/>
                </a:solidFill>
              </a:rPr>
              <a:t>Sleep Talking</a:t>
            </a:r>
            <a:endParaRPr lang="en-US" sz="4000" b="1" dirty="0">
              <a:solidFill>
                <a:srgbClr val="FFC000"/>
              </a:solidFill>
            </a:endParaRPr>
          </a:p>
          <a:p>
            <a:pPr eaLnBrk="1" hangingPunct="1">
              <a:defRPr/>
            </a:pPr>
            <a:r>
              <a:rPr lang="en-US" sz="4000" dirty="0"/>
              <a:t>Common, esp. among children </a:t>
            </a:r>
          </a:p>
          <a:p>
            <a:pPr eaLnBrk="1" hangingPunct="1">
              <a:defRPr/>
            </a:pPr>
            <a:r>
              <a:rPr lang="en-US" sz="4000" dirty="0"/>
              <a:t>The talker often makes no sense, but sometimes speaks or even shouts intelligible phrases</a:t>
            </a:r>
            <a:endParaRPr lang="en-US" dirty="0"/>
          </a:p>
        </p:txBody>
      </p:sp>
      <p:sp>
        <p:nvSpPr>
          <p:cNvPr id="43012"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pic>
        <p:nvPicPr>
          <p:cNvPr id="43013" name="Picture 2" descr="C:\Users\Owner\AppData\Local\Microsoft\Windows\Temporary Internet Files\Content.IE5\HVE1PBQV\MC900389162[1].wmf"/>
          <p:cNvPicPr>
            <a:picLocks noChangeAspect="1" noChangeArrowheads="1"/>
          </p:cNvPicPr>
          <p:nvPr/>
        </p:nvPicPr>
        <p:blipFill>
          <a:blip r:embed="rId2" cstate="print"/>
          <a:srcRect/>
          <a:stretch>
            <a:fillRect/>
          </a:stretch>
        </p:blipFill>
        <p:spPr bwMode="auto">
          <a:xfrm>
            <a:off x="6858000" y="2057400"/>
            <a:ext cx="1981200" cy="1677988"/>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b="0">
                <a:solidFill>
                  <a:schemeClr val="accent2"/>
                </a:solidFill>
              </a:rPr>
              <a:t>Sleep Disturbances</a:t>
            </a:r>
            <a:endParaRPr lang="en-US" b="0"/>
          </a:p>
        </p:txBody>
      </p:sp>
      <p:sp>
        <p:nvSpPr>
          <p:cNvPr id="31747" name="Rectangle 3"/>
          <p:cNvSpPr>
            <a:spLocks noGrp="1" noChangeArrowheads="1"/>
          </p:cNvSpPr>
          <p:nvPr>
            <p:ph type="body" idx="1"/>
          </p:nvPr>
        </p:nvSpPr>
        <p:spPr>
          <a:xfrm>
            <a:off x="228600" y="2133600"/>
            <a:ext cx="8915400" cy="4038600"/>
          </a:xfrm>
        </p:spPr>
        <p:txBody>
          <a:bodyPr lIns="92075" tIns="46038" rIns="92075" bIns="46038"/>
          <a:lstStyle/>
          <a:p>
            <a:pPr eaLnBrk="1" hangingPunct="1">
              <a:lnSpc>
                <a:spcPct val="90000"/>
              </a:lnSpc>
              <a:buFont typeface="Wingdings" pitchFamily="2" charset="2"/>
              <a:buNone/>
              <a:defRPr/>
            </a:pPr>
            <a:r>
              <a:rPr lang="en-US" sz="4800" b="1" u="sng" dirty="0">
                <a:solidFill>
                  <a:srgbClr val="FFC000"/>
                </a:solidFill>
              </a:rPr>
              <a:t>Narcolepsy</a:t>
            </a:r>
            <a:endParaRPr lang="en-US" sz="4000" b="1" u="sng" dirty="0">
              <a:solidFill>
                <a:srgbClr val="FFC000"/>
              </a:solidFill>
            </a:endParaRPr>
          </a:p>
          <a:p>
            <a:pPr eaLnBrk="1" hangingPunct="1">
              <a:lnSpc>
                <a:spcPct val="90000"/>
              </a:lnSpc>
              <a:defRPr/>
            </a:pPr>
            <a:r>
              <a:rPr lang="en-US" sz="4000" dirty="0"/>
              <a:t>Involves brain abnormality</a:t>
            </a:r>
          </a:p>
          <a:p>
            <a:pPr eaLnBrk="1" hangingPunct="1">
              <a:lnSpc>
                <a:spcPct val="90000"/>
              </a:lnSpc>
              <a:defRPr/>
            </a:pPr>
            <a:r>
              <a:rPr lang="en-US" sz="4000" dirty="0"/>
              <a:t>Person may suddenly fall into REM sleep without warning</a:t>
            </a:r>
            <a:r>
              <a:rPr lang="en-US" dirty="0"/>
              <a:t> </a:t>
            </a:r>
          </a:p>
          <a:p>
            <a:pPr eaLnBrk="1" hangingPunct="1">
              <a:lnSpc>
                <a:spcPct val="90000"/>
              </a:lnSpc>
              <a:defRPr/>
            </a:pPr>
            <a:r>
              <a:rPr lang="en-US" sz="4000" dirty="0"/>
              <a:t>Cataplexy- Loss of muscle tone</a:t>
            </a:r>
          </a:p>
          <a:p>
            <a:pPr eaLnBrk="1" hangingPunct="1">
              <a:lnSpc>
                <a:spcPct val="90000"/>
              </a:lnSpc>
              <a:defRPr/>
            </a:pPr>
            <a:r>
              <a:rPr lang="en-US" sz="4000" dirty="0"/>
              <a:t>Treatment- Amphetamines</a:t>
            </a:r>
          </a:p>
        </p:txBody>
      </p:sp>
      <p:sp>
        <p:nvSpPr>
          <p:cNvPr id="44036"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lIns="0" rIns="0" bIns="0" anchor="b"/>
          <a:lstStyle/>
          <a:p>
            <a:pPr eaLnBrk="1" hangingPunct="1">
              <a:defRPr/>
            </a:pPr>
            <a:r>
              <a:rPr lang="en-US"/>
              <a:t>Cause of Narcolepsy (cont)</a:t>
            </a:r>
          </a:p>
        </p:txBody>
      </p:sp>
      <p:sp>
        <p:nvSpPr>
          <p:cNvPr id="62467" name="Content Placeholder 2"/>
          <p:cNvSpPr>
            <a:spLocks noGrp="1"/>
          </p:cNvSpPr>
          <p:nvPr>
            <p:ph idx="4294967295"/>
          </p:nvPr>
        </p:nvSpPr>
        <p:spPr>
          <a:xfrm>
            <a:off x="609600" y="1600200"/>
            <a:ext cx="8077200" cy="4267200"/>
          </a:xfrm>
        </p:spPr>
        <p:txBody>
          <a:bodyPr/>
          <a:lstStyle/>
          <a:p>
            <a:pPr marL="273050" indent="-273050" algn="ctr" eaLnBrk="1" hangingPunct="1">
              <a:buFont typeface="Wingdings" pitchFamily="2" charset="2"/>
              <a:buNone/>
              <a:defRPr/>
            </a:pPr>
            <a:r>
              <a:rPr lang="en-US" sz="4100" dirty="0">
                <a:hlinkClick r:id="rId2"/>
              </a:rPr>
              <a:t>Dogs!</a:t>
            </a:r>
            <a:endParaRPr lang="en-US" sz="4100" dirty="0"/>
          </a:p>
          <a:p>
            <a:pPr marL="273050" indent="-273050" algn="ctr" eaLnBrk="1" hangingPunct="1">
              <a:buFont typeface="Wingdings" pitchFamily="2" charset="2"/>
              <a:buNone/>
              <a:defRPr/>
            </a:pPr>
            <a:r>
              <a:rPr lang="en-US" sz="1200" dirty="0">
                <a:hlinkClick r:id="rId3"/>
              </a:rPr>
              <a:t>http://www.metacafe.com/watch/yt-LbmbQkX7czo/skeeter_the_narcoleptic_poodle/</a:t>
            </a:r>
            <a:endParaRPr lang="en-US" sz="1200" dirty="0"/>
          </a:p>
          <a:p>
            <a:pPr marL="273050" indent="-273050" algn="ctr" eaLnBrk="1" hangingPunct="1">
              <a:buFont typeface="Wingdings" pitchFamily="2" charset="2"/>
              <a:buNone/>
              <a:defRPr/>
            </a:pPr>
            <a:r>
              <a:rPr lang="en-US" dirty="0"/>
              <a:t>Siegel and colleagues found considerable damage to the basal forebrain and the </a:t>
            </a:r>
            <a:r>
              <a:rPr lang="en-US" dirty="0">
                <a:solidFill>
                  <a:srgbClr val="FFC000"/>
                </a:solidFill>
              </a:rPr>
              <a:t>amygdala</a:t>
            </a:r>
            <a:endParaRPr lang="en-US" dirty="0"/>
          </a:p>
          <a:p>
            <a:pPr marL="273050" indent="-273050" eaLnBrk="1" hangingPunct="1">
              <a:defRPr/>
            </a:pPr>
            <a:r>
              <a:rPr lang="en-US" dirty="0"/>
              <a:t>Basal forebrain: group of structures in the brain that is associated with learning, and when stimulated gives rise to sleep.</a:t>
            </a:r>
          </a:p>
        </p:txBody>
      </p:sp>
      <p:sp>
        <p:nvSpPr>
          <p:cNvPr id="45060" name="Rectangle 1"/>
          <p:cNvSpPr>
            <a:spLocks noChangeArrowheads="1"/>
          </p:cNvSpPr>
          <p:nvPr/>
        </p:nvSpPr>
        <p:spPr bwMode="auto">
          <a:xfrm>
            <a:off x="533400" y="5638800"/>
            <a:ext cx="7391400" cy="1200150"/>
          </a:xfrm>
          <a:prstGeom prst="rect">
            <a:avLst/>
          </a:prstGeom>
          <a:noFill/>
          <a:ln w="9525">
            <a:noFill/>
            <a:miter lim="800000"/>
            <a:headEnd/>
            <a:tailEnd/>
          </a:ln>
        </p:spPr>
        <p:txBody>
          <a:bodyPr>
            <a:spAutoFit/>
          </a:bodyPr>
          <a:lstStyle/>
          <a:p>
            <a:r>
              <a:rPr lang="en-US" altLang="en-US">
                <a:hlinkClick r:id="rId4"/>
              </a:rPr>
              <a:t>http://www.youtube.com/watch?v=wN1_yS6_5T4</a:t>
            </a:r>
            <a:endParaRPr lang="en-US" altLang="en-US"/>
          </a:p>
          <a:p>
            <a:r>
              <a:rPr lang="en-US" altLang="en-US"/>
              <a:t>Dog-sheep below</a:t>
            </a:r>
          </a:p>
          <a:p>
            <a:r>
              <a:rPr lang="en-US" altLang="en-US"/>
              <a:t>http://www.youtube.com/watch?v=we9_CdNPuJg&amp;list=RD02wN1_yS6_5T4</a:t>
            </a:r>
          </a:p>
          <a:p>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sz="4800" b="0">
                <a:solidFill>
                  <a:schemeClr val="tx1"/>
                </a:solidFill>
              </a:rPr>
              <a:t>Sleep Disturbances</a:t>
            </a:r>
            <a:endParaRPr lang="en-US" b="0">
              <a:solidFill>
                <a:schemeClr val="tx1"/>
              </a:solidFill>
            </a:endParaRPr>
          </a:p>
        </p:txBody>
      </p:sp>
      <p:sp>
        <p:nvSpPr>
          <p:cNvPr id="33795" name="Rectangle 3"/>
          <p:cNvSpPr>
            <a:spLocks noGrp="1" noChangeArrowheads="1"/>
          </p:cNvSpPr>
          <p:nvPr>
            <p:ph type="body" idx="1"/>
          </p:nvPr>
        </p:nvSpPr>
        <p:spPr>
          <a:xfrm>
            <a:off x="228600" y="1676400"/>
            <a:ext cx="8915400" cy="4038600"/>
          </a:xfrm>
        </p:spPr>
        <p:txBody>
          <a:bodyPr lIns="92075" tIns="46038" rIns="92075" bIns="46038"/>
          <a:lstStyle/>
          <a:p>
            <a:pPr eaLnBrk="1" hangingPunct="1">
              <a:buFont typeface="Wingdings" pitchFamily="2" charset="2"/>
              <a:buNone/>
              <a:defRPr/>
            </a:pPr>
            <a:r>
              <a:rPr lang="en-US" sz="4800" b="1" u="sng" dirty="0"/>
              <a:t>Sleep Apnea </a:t>
            </a:r>
            <a:r>
              <a:rPr lang="en-US" sz="1100" b="1" u="sng" dirty="0"/>
              <a:t>sleep apnea video</a:t>
            </a:r>
          </a:p>
          <a:p>
            <a:pPr eaLnBrk="1" hangingPunct="1">
              <a:defRPr/>
            </a:pPr>
            <a:r>
              <a:rPr lang="en-US" sz="4000" dirty="0"/>
              <a:t>A dangerous condition where the person stops breathing while asleep </a:t>
            </a:r>
          </a:p>
          <a:p>
            <a:pPr eaLnBrk="1" hangingPunct="1">
              <a:defRPr/>
            </a:pPr>
            <a:r>
              <a:rPr lang="en-US" sz="4000" dirty="0"/>
              <a:t>Treated with devices that keep airways open</a:t>
            </a:r>
            <a:r>
              <a:rPr lang="en-US" dirty="0"/>
              <a:t> </a:t>
            </a:r>
          </a:p>
          <a:p>
            <a:pPr eaLnBrk="1" hangingPunct="1">
              <a:defRPr/>
            </a:pPr>
            <a:endParaRPr lang="en-US" dirty="0"/>
          </a:p>
        </p:txBody>
      </p:sp>
      <p:sp>
        <p:nvSpPr>
          <p:cNvPr id="48132"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sp>
        <p:nvSpPr>
          <p:cNvPr id="48133" name="Rectangle 4"/>
          <p:cNvSpPr>
            <a:spLocks noChangeArrowheads="1"/>
          </p:cNvSpPr>
          <p:nvPr/>
        </p:nvSpPr>
        <p:spPr bwMode="auto">
          <a:xfrm>
            <a:off x="304800" y="5562600"/>
            <a:ext cx="5486400" cy="369888"/>
          </a:xfrm>
          <a:prstGeom prst="rect">
            <a:avLst/>
          </a:prstGeom>
          <a:noFill/>
          <a:ln w="9525">
            <a:noFill/>
            <a:miter lim="800000"/>
            <a:headEnd/>
            <a:tailEnd/>
          </a:ln>
        </p:spPr>
        <p:txBody>
          <a:bodyPr>
            <a:spAutoFit/>
          </a:bodyPr>
          <a:lstStyle/>
          <a:p>
            <a:r>
              <a:rPr lang="en-US" altLang="en-US"/>
              <a:t>http://www.youtube.com/watch?v=mtPwbi_SeWA</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Rot="1" noChangeArrowheads="1"/>
          </p:cNvSpPr>
          <p:nvPr>
            <p:ph type="title"/>
          </p:nvPr>
        </p:nvSpPr>
        <p:spPr/>
        <p:txBody>
          <a:bodyPr/>
          <a:lstStyle/>
          <a:p>
            <a:pPr eaLnBrk="1" hangingPunct="1">
              <a:defRPr/>
            </a:pPr>
            <a:r>
              <a:rPr lang="en-US"/>
              <a:t>Treatment for Sleep apnea</a:t>
            </a:r>
          </a:p>
        </p:txBody>
      </p:sp>
      <p:pic>
        <p:nvPicPr>
          <p:cNvPr id="49155" name="Picture 5" descr="Ventilat"/>
          <p:cNvPicPr>
            <a:picLocks noChangeAspect="1" noChangeArrowheads="1"/>
          </p:cNvPicPr>
          <p:nvPr/>
        </p:nvPicPr>
        <p:blipFill>
          <a:blip r:embed="rId2" cstate="print"/>
          <a:srcRect/>
          <a:stretch>
            <a:fillRect/>
          </a:stretch>
        </p:blipFill>
        <p:spPr bwMode="auto">
          <a:xfrm>
            <a:off x="685800" y="2209800"/>
            <a:ext cx="3238500" cy="3286125"/>
          </a:xfrm>
          <a:prstGeom prst="rect">
            <a:avLst/>
          </a:prstGeom>
          <a:noFill/>
          <a:ln w="9525">
            <a:noFill/>
            <a:miter lim="800000"/>
            <a:headEnd/>
            <a:tailEnd/>
          </a:ln>
        </p:spPr>
      </p:pic>
      <p:sp>
        <p:nvSpPr>
          <p:cNvPr id="49156" name="Text Box 7"/>
          <p:cNvSpPr txBox="1">
            <a:spLocks noChangeArrowheads="1"/>
          </p:cNvSpPr>
          <p:nvPr/>
        </p:nvSpPr>
        <p:spPr bwMode="auto">
          <a:xfrm>
            <a:off x="4267200" y="2971800"/>
            <a:ext cx="3962400" cy="1465263"/>
          </a:xfrm>
          <a:prstGeom prst="rect">
            <a:avLst/>
          </a:prstGeom>
          <a:noFill/>
          <a:ln w="9525">
            <a:noFill/>
            <a:miter lim="800000"/>
            <a:headEnd/>
            <a:tailEnd/>
          </a:ln>
        </p:spPr>
        <p:txBody>
          <a:bodyPr>
            <a:spAutoFit/>
          </a:bodyPr>
          <a:lstStyle/>
          <a:p>
            <a:pPr>
              <a:spcBef>
                <a:spcPct val="50000"/>
              </a:spcBef>
            </a:pPr>
            <a:r>
              <a:rPr lang="en-US" altLang="en-US" sz="3600"/>
              <a:t>Change Diet</a:t>
            </a:r>
          </a:p>
          <a:p>
            <a:pPr>
              <a:spcBef>
                <a:spcPct val="50000"/>
              </a:spcBef>
            </a:pPr>
            <a:r>
              <a:rPr lang="en-US" altLang="en-US" sz="3600"/>
              <a:t>Or Surgery!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152400"/>
            <a:ext cx="8458200" cy="6337300"/>
          </a:xfrm>
          <a:prstGeom prst="rect">
            <a:avLst/>
          </a:prstGeom>
          <a:noFill/>
          <a:ln w="9525">
            <a:noFill/>
            <a:miter lim="800000"/>
            <a:headEnd/>
            <a:tailEnd/>
          </a:ln>
        </p:spPr>
        <p:txBody>
          <a:bodyPr>
            <a:spAutoFit/>
          </a:bodyPr>
          <a:lstStyle/>
          <a:p>
            <a:pPr>
              <a:lnSpc>
                <a:spcPct val="70000"/>
              </a:lnSpc>
              <a:spcBef>
                <a:spcPct val="50000"/>
              </a:spcBef>
            </a:pPr>
            <a:r>
              <a:rPr kumimoji="1" lang="en-US" altLang="en-US" sz="5400" b="1">
                <a:solidFill>
                  <a:schemeClr val="accent2"/>
                </a:solidFill>
                <a:latin typeface="Arial Narrow" pitchFamily="34" charset="0"/>
              </a:rPr>
              <a:t>Circadian Rhythms</a:t>
            </a:r>
            <a:endParaRPr kumimoji="1" lang="en-US" altLang="en-US" sz="4800" b="1">
              <a:solidFill>
                <a:schemeClr val="tx2"/>
              </a:solidFill>
              <a:latin typeface="Arial Narrow" pitchFamily="34" charset="0"/>
            </a:endParaRPr>
          </a:p>
          <a:p>
            <a:pPr>
              <a:spcBef>
                <a:spcPct val="50000"/>
              </a:spcBef>
              <a:buClr>
                <a:schemeClr val="hlink"/>
              </a:buClr>
              <a:buSzPct val="50000"/>
              <a:buFont typeface="Monotype Sorts" pitchFamily="2" charset="2"/>
              <a:buChar char="n"/>
            </a:pPr>
            <a:r>
              <a:rPr kumimoji="1" lang="en-US" altLang="en-US" sz="3200">
                <a:latin typeface="Arial" charset="0"/>
              </a:rPr>
              <a:t>Changes in energy level, mood, &amp; efficiency through the day</a:t>
            </a:r>
          </a:p>
          <a:p>
            <a:pPr>
              <a:spcBef>
                <a:spcPct val="50000"/>
              </a:spcBef>
              <a:buClr>
                <a:schemeClr val="hlink"/>
              </a:buClr>
              <a:buSzPct val="50000"/>
              <a:buFont typeface="Monotype Sorts" pitchFamily="2" charset="2"/>
              <a:buChar char="n"/>
            </a:pPr>
            <a:r>
              <a:rPr kumimoji="1" lang="en-US" altLang="en-US" sz="3200">
                <a:solidFill>
                  <a:srgbClr val="FFC000"/>
                </a:solidFill>
                <a:latin typeface="Arial" charset="0"/>
              </a:rPr>
              <a:t>Controlled by the hypothalamus </a:t>
            </a:r>
          </a:p>
          <a:p>
            <a:pPr>
              <a:spcBef>
                <a:spcPct val="50000"/>
              </a:spcBef>
              <a:buClr>
                <a:schemeClr val="hlink"/>
              </a:buClr>
              <a:buSzPct val="50000"/>
              <a:buFont typeface="Monotype Sorts" pitchFamily="2" charset="2"/>
              <a:buChar char="n"/>
            </a:pPr>
            <a:r>
              <a:rPr kumimoji="1" lang="en-US" altLang="en-US" sz="3200">
                <a:solidFill>
                  <a:srgbClr val="FFFF00"/>
                </a:solidFill>
                <a:latin typeface="Arial" charset="0"/>
              </a:rPr>
              <a:t>In the absence of outside cues, people fall into a 25 hour rhythm</a:t>
            </a:r>
          </a:p>
          <a:p>
            <a:pPr>
              <a:spcBef>
                <a:spcPct val="50000"/>
              </a:spcBef>
              <a:buClr>
                <a:schemeClr val="hlink"/>
              </a:buClr>
              <a:buSzPct val="50000"/>
              <a:buFont typeface="Monotype Sorts" pitchFamily="2" charset="2"/>
              <a:buChar char="n"/>
            </a:pPr>
            <a:r>
              <a:rPr kumimoji="1" lang="en-US" altLang="en-US" sz="3200">
                <a:solidFill>
                  <a:schemeClr val="accent2"/>
                </a:solidFill>
                <a:latin typeface="Arial" charset="0"/>
              </a:rPr>
              <a:t>Outside cues draw us into </a:t>
            </a:r>
            <a:r>
              <a:rPr kumimoji="1" lang="en-US" altLang="en-US" sz="3200">
                <a:latin typeface="Arial" charset="0"/>
              </a:rPr>
              <a:t>a 24 hr. rhythm</a:t>
            </a:r>
          </a:p>
          <a:p>
            <a:pPr>
              <a:spcBef>
                <a:spcPct val="50000"/>
              </a:spcBef>
              <a:buClr>
                <a:schemeClr val="hlink"/>
              </a:buClr>
              <a:buSzPct val="50000"/>
              <a:buFont typeface="Monotype Sorts" pitchFamily="2" charset="2"/>
              <a:buChar char="n"/>
            </a:pPr>
            <a:r>
              <a:rPr kumimoji="1" lang="en-US" altLang="en-US" sz="3200">
                <a:latin typeface="Arial" charset="0"/>
              </a:rPr>
              <a:t>Jet Lag</a:t>
            </a:r>
            <a:r>
              <a:rPr kumimoji="1" lang="en-US" altLang="en-US" sz="3200">
                <a:solidFill>
                  <a:schemeClr val="accent2"/>
                </a:solidFill>
                <a:latin typeface="Arial" charset="0"/>
              </a:rPr>
              <a:t>: Results from changing time zones too quickly for the circadian rhythms to change</a:t>
            </a:r>
            <a:r>
              <a:rPr kumimoji="1" lang="en-US" altLang="en-US" sz="3200">
                <a:latin typeface="Arial"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0"/>
            <a:ext cx="7086600" cy="1143000"/>
          </a:xfrm>
        </p:spPr>
        <p:txBody>
          <a:bodyPr lIns="92075" tIns="46038" rIns="92075" bIns="46038"/>
          <a:lstStyle/>
          <a:p>
            <a:pPr eaLnBrk="1" hangingPunct="1">
              <a:defRPr/>
            </a:pPr>
            <a:r>
              <a:rPr lang="en-US">
                <a:solidFill>
                  <a:schemeClr val="tx1"/>
                </a:solidFill>
              </a:rPr>
              <a:t>Sleep Disturbances- most common</a:t>
            </a:r>
            <a:endParaRPr lang="en-US" sz="4000">
              <a:solidFill>
                <a:schemeClr val="tx1"/>
              </a:solidFill>
            </a:endParaRPr>
          </a:p>
        </p:txBody>
      </p:sp>
      <p:sp>
        <p:nvSpPr>
          <p:cNvPr id="34819" name="Rectangle 3"/>
          <p:cNvSpPr>
            <a:spLocks noGrp="1" noChangeArrowheads="1"/>
          </p:cNvSpPr>
          <p:nvPr>
            <p:ph type="body" idx="1"/>
          </p:nvPr>
        </p:nvSpPr>
        <p:spPr>
          <a:xfrm>
            <a:off x="228600" y="2133600"/>
            <a:ext cx="8915400" cy="4038600"/>
          </a:xfrm>
        </p:spPr>
        <p:txBody>
          <a:bodyPr lIns="92075" tIns="46038" rIns="92075" bIns="46038"/>
          <a:lstStyle/>
          <a:p>
            <a:pPr eaLnBrk="1" hangingPunct="1">
              <a:buFont typeface="Wingdings" pitchFamily="2" charset="2"/>
              <a:buNone/>
              <a:defRPr/>
            </a:pPr>
            <a:r>
              <a:rPr lang="en-US" sz="4400" dirty="0">
                <a:solidFill>
                  <a:srgbClr val="FFC000"/>
                </a:solidFill>
              </a:rPr>
              <a:t>Insomnia</a:t>
            </a:r>
            <a:endParaRPr lang="en-US" sz="3600" dirty="0">
              <a:solidFill>
                <a:srgbClr val="FFC000"/>
              </a:solidFill>
            </a:endParaRPr>
          </a:p>
          <a:p>
            <a:pPr eaLnBrk="1" hangingPunct="1">
              <a:defRPr/>
            </a:pPr>
            <a:r>
              <a:rPr lang="en-US" sz="3600" dirty="0"/>
              <a:t>Impairment in functioning due to inability to sleep </a:t>
            </a:r>
          </a:p>
          <a:p>
            <a:pPr eaLnBrk="1" hangingPunct="1">
              <a:defRPr/>
            </a:pPr>
            <a:r>
              <a:rPr lang="en-US" sz="3600" dirty="0"/>
              <a:t>One major cause is worry about having insomnia</a:t>
            </a:r>
          </a:p>
          <a:p>
            <a:pPr eaLnBrk="1" hangingPunct="1">
              <a:defRPr/>
            </a:pPr>
            <a:r>
              <a:rPr lang="en-US" sz="3600" dirty="0"/>
              <a:t>Treatment </a:t>
            </a:r>
            <a:r>
              <a:rPr lang="en-US" sz="3600" dirty="0" err="1"/>
              <a:t>Ambien</a:t>
            </a:r>
            <a:r>
              <a:rPr lang="en-US" sz="3600" dirty="0"/>
              <a:t> or over the counter pills</a:t>
            </a:r>
            <a:endParaRPr lang="en-US" sz="2800" dirty="0"/>
          </a:p>
        </p:txBody>
      </p:sp>
      <p:sp>
        <p:nvSpPr>
          <p:cNvPr id="50180" name="Rectangle 4"/>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pic>
        <p:nvPicPr>
          <p:cNvPr id="50181" name="Picture 5" descr="C:\Users\Kim\AppData\Local\Microsoft\Windows\Temporary Internet Files\Content.IE5\PM95BX73\2013-3-5-Sleep[1].jpg"/>
          <p:cNvPicPr>
            <a:picLocks noChangeAspect="1" noChangeArrowheads="1"/>
          </p:cNvPicPr>
          <p:nvPr/>
        </p:nvPicPr>
        <p:blipFill>
          <a:blip r:embed="rId2" cstate="print"/>
          <a:srcRect/>
          <a:stretch>
            <a:fillRect/>
          </a:stretch>
        </p:blipFill>
        <p:spPr bwMode="auto">
          <a:xfrm>
            <a:off x="6248400" y="1752600"/>
            <a:ext cx="1889125" cy="1262063"/>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0506"/>
          <p:cNvPicPr>
            <a:picLocks noChangeAspect="1" noChangeArrowheads="1"/>
          </p:cNvPicPr>
          <p:nvPr/>
        </p:nvPicPr>
        <p:blipFill>
          <a:blip r:embed="rId2" cstate="print"/>
          <a:srcRect/>
          <a:stretch>
            <a:fillRect/>
          </a:stretch>
        </p:blipFill>
        <p:spPr bwMode="auto">
          <a:xfrm>
            <a:off x="1371600" y="133350"/>
            <a:ext cx="6392863" cy="6335713"/>
          </a:xfrm>
          <a:prstGeom prst="rect">
            <a:avLst/>
          </a:prstGeom>
          <a:noFill/>
          <a:ln w="9525">
            <a:noFill/>
            <a:miter lim="800000"/>
            <a:headEnd/>
            <a:tailEnd/>
          </a:ln>
        </p:spPr>
      </p:pic>
      <p:sp>
        <p:nvSpPr>
          <p:cNvPr id="51203" name="Text Box 3"/>
          <p:cNvSpPr txBox="1">
            <a:spLocks noChangeArrowheads="1"/>
          </p:cNvSpPr>
          <p:nvPr/>
        </p:nvSpPr>
        <p:spPr bwMode="auto">
          <a:xfrm>
            <a:off x="0" y="6567488"/>
            <a:ext cx="9144000" cy="290512"/>
          </a:xfrm>
          <a:prstGeom prst="rect">
            <a:avLst/>
          </a:prstGeom>
          <a:noFill/>
          <a:ln w="9525">
            <a:noFill/>
            <a:miter lim="800000"/>
            <a:headEnd/>
            <a:tailEnd/>
          </a:ln>
        </p:spPr>
        <p:txBody>
          <a:bodyPr>
            <a:spAutoFit/>
          </a:bodyPr>
          <a:lstStyle/>
          <a:p>
            <a:pPr algn="ctr"/>
            <a:r>
              <a:rPr lang="en-US" altLang="en-US" sz="1300" b="1">
                <a:solidFill>
                  <a:schemeClr val="tx2"/>
                </a:solidFill>
                <a:latin typeface="Arial" charset="0"/>
                <a:ea typeface="ＭＳ Ｐゴシック" pitchFamily="34" charset="-128"/>
              </a:rPr>
              <a:t>Figure 5.6  The vicious cycle of dependence on sleeping pills</a:t>
            </a:r>
            <a:endParaRPr lang="en-US" altLang="en-US" sz="2400">
              <a:latin typeface="Arial" charset="0"/>
              <a:ea typeface="ＭＳ Ｐゴシック"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dirty="0" err="1"/>
              <a:t>Kleine</a:t>
            </a:r>
            <a:r>
              <a:rPr lang="en-US" dirty="0"/>
              <a:t>-Levin Syndrome</a:t>
            </a:r>
          </a:p>
        </p:txBody>
      </p:sp>
      <p:sp>
        <p:nvSpPr>
          <p:cNvPr id="35843" name="Rectangle 3"/>
          <p:cNvSpPr>
            <a:spLocks noGrp="1" noChangeArrowheads="1"/>
          </p:cNvSpPr>
          <p:nvPr>
            <p:ph type="body" idx="1"/>
          </p:nvPr>
        </p:nvSpPr>
        <p:spPr/>
        <p:txBody>
          <a:bodyPr/>
          <a:lstStyle/>
          <a:p>
            <a:pPr eaLnBrk="1" hangingPunct="1">
              <a:defRPr/>
            </a:pPr>
            <a:r>
              <a:rPr lang="en-US" sz="4000" b="1" dirty="0">
                <a:solidFill>
                  <a:srgbClr val="FFC000"/>
                </a:solidFill>
              </a:rPr>
              <a:t>Sleep for Days</a:t>
            </a:r>
          </a:p>
          <a:p>
            <a:pPr eaLnBrk="1" hangingPunct="1">
              <a:defRPr/>
            </a:pPr>
            <a:r>
              <a:rPr lang="en-US" sz="4000" dirty="0"/>
              <a:t>When a wake, patient appears to be in a trancelike state</a:t>
            </a:r>
          </a:p>
          <a:p>
            <a:pPr eaLnBrk="1" hangingPunct="1">
              <a:buFont typeface="Wingdings" pitchFamily="2" charset="2"/>
              <a:buNone/>
              <a:defRPr/>
            </a:pPr>
            <a:r>
              <a:rPr lang="en-US" sz="4000" dirty="0">
                <a:cs typeface="Times New Roman" pitchFamily="18" charset="0"/>
              </a:rPr>
              <a:t>•</a:t>
            </a:r>
            <a:r>
              <a:rPr lang="en-US" sz="4000" dirty="0">
                <a:solidFill>
                  <a:srgbClr val="FFC000"/>
                </a:solidFill>
              </a:rPr>
              <a:t>More common in Young Females</a:t>
            </a:r>
          </a:p>
        </p:txBody>
      </p:sp>
      <p:pic>
        <p:nvPicPr>
          <p:cNvPr id="52228" name="Picture 4" descr="C:\Users\Kim\AppData\Local\Microsoft\Windows\Temporary Internet Files\Content.IE5\7O0G8SY2\sleep1[1].jpg"/>
          <p:cNvPicPr>
            <a:picLocks noChangeAspect="1" noChangeArrowheads="1"/>
          </p:cNvPicPr>
          <p:nvPr/>
        </p:nvPicPr>
        <p:blipFill>
          <a:blip r:embed="rId2" cstate="print"/>
          <a:srcRect/>
          <a:stretch>
            <a:fillRect/>
          </a:stretch>
        </p:blipFill>
        <p:spPr bwMode="auto">
          <a:xfrm>
            <a:off x="3581400" y="4343400"/>
            <a:ext cx="3048000" cy="21526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a:defRPr/>
            </a:pPr>
            <a:r>
              <a:rPr lang="en-US" dirty="0">
                <a:effectLst/>
              </a:rPr>
              <a:t>'Sleeping Beauty' syndrome</a:t>
            </a:r>
            <a:endParaRPr lang="en-US" dirty="0"/>
          </a:p>
        </p:txBody>
      </p:sp>
      <p:sp>
        <p:nvSpPr>
          <p:cNvPr id="3" name="Content Placeholder 2"/>
          <p:cNvSpPr>
            <a:spLocks noGrp="1"/>
          </p:cNvSpPr>
          <p:nvPr>
            <p:ph idx="4294967295"/>
          </p:nvPr>
        </p:nvSpPr>
        <p:spPr>
          <a:xfrm>
            <a:off x="0" y="1600200"/>
            <a:ext cx="8229600" cy="4525963"/>
          </a:xfrm>
        </p:spPr>
        <p:txBody>
          <a:bodyPr/>
          <a:lstStyle/>
          <a:p>
            <a:pPr>
              <a:defRPr/>
            </a:pPr>
            <a:r>
              <a:rPr lang="en-US" b="1" dirty="0">
                <a:effectLst/>
              </a:rPr>
              <a:t>Teen with sleeps for days</a:t>
            </a:r>
            <a:endParaRPr lang="en-US" dirty="0">
              <a:effectLst/>
            </a:endParaRPr>
          </a:p>
          <a:p>
            <a:pPr>
              <a:defRPr/>
            </a:pPr>
            <a:r>
              <a:rPr lang="en-US" b="1" dirty="0" err="1">
                <a:effectLst/>
              </a:rPr>
              <a:t>Kaitlyn</a:t>
            </a:r>
            <a:r>
              <a:rPr lang="en-US" b="1" dirty="0">
                <a:effectLst/>
              </a:rPr>
              <a:t> </a:t>
            </a:r>
            <a:r>
              <a:rPr lang="en-US" b="1" dirty="0" err="1">
                <a:effectLst/>
              </a:rPr>
              <a:t>Terrana</a:t>
            </a:r>
            <a:r>
              <a:rPr lang="en-US" b="1" dirty="0">
                <a:effectLst/>
              </a:rPr>
              <a:t> diagnosed with mysterious </a:t>
            </a:r>
            <a:r>
              <a:rPr lang="en-US" b="1" dirty="0" err="1">
                <a:solidFill>
                  <a:srgbClr val="FFC000"/>
                </a:solidFill>
                <a:effectLst/>
              </a:rPr>
              <a:t>Kleine</a:t>
            </a:r>
            <a:r>
              <a:rPr lang="en-US" b="1" dirty="0">
                <a:solidFill>
                  <a:srgbClr val="FFC000"/>
                </a:solidFill>
                <a:effectLst/>
              </a:rPr>
              <a:t>-Levin syndrome </a:t>
            </a:r>
            <a:endParaRPr lang="en-US" dirty="0">
              <a:solidFill>
                <a:srgbClr val="FFC000"/>
              </a:solidFill>
              <a:effectLst/>
            </a:endParaRPr>
          </a:p>
          <a:p>
            <a:pPr>
              <a:defRPr/>
            </a:pPr>
            <a:r>
              <a:rPr lang="en-US" b="1" dirty="0">
                <a:effectLst/>
              </a:rPr>
              <a:t>Posted: Oct 8, 2012 5:19 PM ET</a:t>
            </a:r>
            <a:endParaRPr lang="en-US" dirty="0">
              <a:effectLst/>
            </a:endParaRPr>
          </a:p>
          <a:p>
            <a:pPr>
              <a:defRPr/>
            </a:pPr>
            <a:r>
              <a:rPr lang="en-US" sz="1600" dirty="0"/>
              <a:t>http://www.youtube.com/watch?v=i3RJos0Ax_o</a:t>
            </a:r>
          </a:p>
        </p:txBody>
      </p:sp>
      <p:pic>
        <p:nvPicPr>
          <p:cNvPr id="53252" name="Picture 4" descr="Kaitlyn Terrana, 17, has developed an extremely rare disease called Kleine-Levin syndrome, dubbed "/>
          <p:cNvPicPr>
            <a:picLocks noChangeAspect="1" noChangeArrowheads="1"/>
          </p:cNvPicPr>
          <p:nvPr/>
        </p:nvPicPr>
        <p:blipFill>
          <a:blip r:embed="rId2" cstate="print"/>
          <a:srcRect/>
          <a:stretch>
            <a:fillRect/>
          </a:stretch>
        </p:blipFill>
        <p:spPr bwMode="auto">
          <a:xfrm>
            <a:off x="1219200" y="4495800"/>
            <a:ext cx="4024313" cy="2057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dirty="0"/>
              <a:t>Fatal Familial Insomnia</a:t>
            </a:r>
          </a:p>
        </p:txBody>
      </p:sp>
      <p:sp>
        <p:nvSpPr>
          <p:cNvPr id="67587" name="Rectangle 3"/>
          <p:cNvSpPr>
            <a:spLocks noGrp="1" noChangeArrowheads="1"/>
          </p:cNvSpPr>
          <p:nvPr>
            <p:ph type="body" idx="1"/>
          </p:nvPr>
        </p:nvSpPr>
        <p:spPr/>
        <p:txBody>
          <a:bodyPr/>
          <a:lstStyle/>
          <a:p>
            <a:pPr eaLnBrk="1" hangingPunct="1">
              <a:defRPr/>
            </a:pPr>
            <a:r>
              <a:rPr lang="en-US" dirty="0"/>
              <a:t>Genetic component but rare found in 50 200,000 families dominant allele</a:t>
            </a:r>
          </a:p>
          <a:p>
            <a:pPr eaLnBrk="1" hangingPunct="1">
              <a:defRPr/>
            </a:pPr>
            <a:r>
              <a:rPr lang="en-US" dirty="0"/>
              <a:t>Onset occurs in their 40’s or 50’s</a:t>
            </a:r>
          </a:p>
          <a:p>
            <a:pPr eaLnBrk="1" hangingPunct="1">
              <a:defRPr/>
            </a:pPr>
            <a:r>
              <a:rPr lang="en-US" dirty="0"/>
              <a:t>Their children have a 50% of developing it</a:t>
            </a:r>
          </a:p>
          <a:p>
            <a:pPr eaLnBrk="1" hangingPunct="1">
              <a:defRPr/>
            </a:pPr>
            <a:endParaRPr lang="en-US" dirty="0"/>
          </a:p>
          <a:p>
            <a:pPr eaLnBrk="1" hangingPunct="1">
              <a:defRPr/>
            </a:pPr>
            <a:r>
              <a:rPr lang="en-US" dirty="0"/>
              <a:t>Video fatal Familial insomnia (genetic)</a:t>
            </a:r>
          </a:p>
          <a:p>
            <a:pPr eaLnBrk="1" hangingPunct="1">
              <a:defRPr/>
            </a:pPr>
            <a:r>
              <a:rPr lang="en-US" sz="1400" dirty="0">
                <a:hlinkClick r:id="rId3"/>
              </a:rPr>
              <a:t>http://www.youtube.com/watch?v=IJzZcFoT-1A</a:t>
            </a:r>
            <a:endParaRPr lang="en-US" sz="1400" dirty="0"/>
          </a:p>
          <a:p>
            <a:pPr eaLnBrk="1" hangingPunct="1">
              <a:defRPr/>
            </a:pPr>
            <a:r>
              <a:rPr lang="en-US" sz="1400" dirty="0"/>
              <a:t>https://www.youtube.com/watch?v=IJzZcFoT-1A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eep-and-Sleep-Disorder-Statistics-ASA.jpg"/>
          <p:cNvPicPr>
            <a:picLocks noChangeAspect="1"/>
          </p:cNvPicPr>
          <p:nvPr/>
        </p:nvPicPr>
        <p:blipFill>
          <a:blip r:embed="rId2" cstate="print"/>
          <a:stretch>
            <a:fillRect/>
          </a:stretch>
        </p:blipFill>
        <p:spPr>
          <a:xfrm>
            <a:off x="0" y="0"/>
            <a:ext cx="9218341" cy="663442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
            <a:ext cx="6934200" cy="4524315"/>
          </a:xfrm>
          <a:prstGeom prst="rect">
            <a:avLst/>
          </a:prstGeom>
        </p:spPr>
        <p:txBody>
          <a:bodyPr wrap="square">
            <a:spAutoFit/>
          </a:bodyPr>
          <a:lstStyle/>
          <a:p>
            <a:pPr lvl="0" eaLnBrk="1" hangingPunct="1"/>
            <a:r>
              <a:rPr lang="en-US" sz="3200" b="1" dirty="0">
                <a:solidFill>
                  <a:srgbClr val="FFFFFF"/>
                </a:solidFill>
                <a:latin typeface="Calibri" pitchFamily="34" charset="0"/>
                <a:ea typeface="Times New Roman" pitchFamily="18" charset="0"/>
                <a:cs typeface="Times New Roman" pitchFamily="18" charset="0"/>
              </a:rPr>
              <a:t>Insomnia</a:t>
            </a:r>
            <a:r>
              <a:rPr lang="en-US" sz="3200" dirty="0">
                <a:solidFill>
                  <a:srgbClr val="FFFFFF"/>
                </a:solidFill>
                <a:latin typeface="Calibri" pitchFamily="34" charset="0"/>
                <a:ea typeface="Times New Roman" pitchFamily="18" charset="0"/>
                <a:cs typeface="Times New Roman" pitchFamily="18" charset="0"/>
              </a:rPr>
              <a:t> is the most common specific sleep disorder,  </a:t>
            </a:r>
          </a:p>
          <a:p>
            <a:pPr lvl="0" eaLnBrk="1" hangingPunct="1"/>
            <a:endParaRPr lang="en-US" sz="3200" dirty="0">
              <a:solidFill>
                <a:srgbClr val="FFFFFF"/>
              </a:solidFill>
              <a:latin typeface="Calibri" pitchFamily="34" charset="0"/>
              <a:ea typeface="Times New Roman" pitchFamily="18" charset="0"/>
              <a:cs typeface="Times New Roman" pitchFamily="18" charset="0"/>
            </a:endParaRPr>
          </a:p>
          <a:p>
            <a:pPr lvl="0" eaLnBrk="1" hangingPunct="1">
              <a:buFont typeface="Arial" pitchFamily="34" charset="0"/>
              <a:buChar char="•"/>
            </a:pPr>
            <a:r>
              <a:rPr lang="en-US" sz="3200" dirty="0">
                <a:solidFill>
                  <a:srgbClr val="FFC000"/>
                </a:solidFill>
                <a:latin typeface="Calibri" pitchFamily="34" charset="0"/>
                <a:ea typeface="Times New Roman" pitchFamily="18" charset="0"/>
                <a:cs typeface="Times New Roman" pitchFamily="18" charset="0"/>
              </a:rPr>
              <a:t>Short term issues reported by about   </a:t>
            </a:r>
          </a:p>
          <a:p>
            <a:pPr lvl="0" eaLnBrk="1" hangingPunct="1"/>
            <a:r>
              <a:rPr lang="en-US" sz="3200" dirty="0">
                <a:solidFill>
                  <a:srgbClr val="FFC000"/>
                </a:solidFill>
                <a:latin typeface="Calibri" pitchFamily="34" charset="0"/>
                <a:ea typeface="Times New Roman" pitchFamily="18" charset="0"/>
                <a:cs typeface="Times New Roman" pitchFamily="18" charset="0"/>
              </a:rPr>
              <a:t>      30% of adults and </a:t>
            </a:r>
          </a:p>
          <a:p>
            <a:pPr lvl="0" eaLnBrk="1" hangingPunct="1"/>
            <a:endParaRPr lang="en-US" sz="3200" dirty="0">
              <a:solidFill>
                <a:srgbClr val="FFFFFF"/>
              </a:solidFill>
              <a:latin typeface="Calibri" pitchFamily="34" charset="0"/>
              <a:ea typeface="Times New Roman" pitchFamily="18" charset="0"/>
              <a:cs typeface="Times New Roman" pitchFamily="18" charset="0"/>
            </a:endParaRPr>
          </a:p>
          <a:p>
            <a:pPr lvl="0" eaLnBrk="1" hangingPunct="1"/>
            <a:endParaRPr lang="en-US" sz="3200" dirty="0">
              <a:solidFill>
                <a:srgbClr val="FFFFFF"/>
              </a:solidFill>
              <a:latin typeface="Calibri" pitchFamily="34" charset="0"/>
              <a:ea typeface="Times New Roman" pitchFamily="18" charset="0"/>
              <a:cs typeface="Times New Roman" pitchFamily="18" charset="0"/>
            </a:endParaRPr>
          </a:p>
          <a:p>
            <a:pPr lvl="1" eaLnBrk="1" hangingPunct="1">
              <a:buFont typeface="Arial" pitchFamily="34" charset="0"/>
              <a:buChar char="•"/>
            </a:pPr>
            <a:r>
              <a:rPr lang="en-US" sz="3200" dirty="0">
                <a:solidFill>
                  <a:srgbClr val="FFC000"/>
                </a:solidFill>
                <a:latin typeface="Calibri" pitchFamily="34" charset="0"/>
                <a:ea typeface="Times New Roman" pitchFamily="18" charset="0"/>
                <a:cs typeface="Times New Roman" pitchFamily="18" charset="0"/>
              </a:rPr>
              <a:t>Chronic insomnia by 10%</a:t>
            </a:r>
          </a:p>
          <a:p>
            <a:pPr lvl="0" eaLnBrk="1" hangingPunct="1"/>
            <a:endParaRPr lang="en-US" sz="3200" dirty="0">
              <a:solidFill>
                <a:srgbClr val="FFC000"/>
              </a:solidFill>
              <a:latin typeface="Arial" pitchFamily="34" charset="0"/>
              <a:cs typeface="Arial" pitchFamily="34" charset="0"/>
            </a:endParaRPr>
          </a:p>
        </p:txBody>
      </p:sp>
      <p:pic>
        <p:nvPicPr>
          <p:cNvPr id="4" name="Picture 3" descr="insomina fun.jpg"/>
          <p:cNvPicPr>
            <a:picLocks noChangeAspect="1"/>
          </p:cNvPicPr>
          <p:nvPr/>
        </p:nvPicPr>
        <p:blipFill>
          <a:blip r:embed="rId2" cstate="print"/>
          <a:stretch>
            <a:fillRect/>
          </a:stretch>
        </p:blipFill>
        <p:spPr>
          <a:xfrm>
            <a:off x="6096000" y="2590800"/>
            <a:ext cx="2290762" cy="190224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cstate="print"/>
          <a:srcRect/>
          <a:stretch>
            <a:fillRect/>
          </a:stretch>
        </p:blipFill>
        <p:spPr bwMode="auto">
          <a:xfrm>
            <a:off x="914400" y="152400"/>
            <a:ext cx="7185025" cy="659288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Apnea</a:t>
            </a:r>
          </a:p>
        </p:txBody>
      </p:sp>
      <p:sp>
        <p:nvSpPr>
          <p:cNvPr id="3" name="Content Placeholder 2"/>
          <p:cNvSpPr>
            <a:spLocks noGrp="1"/>
          </p:cNvSpPr>
          <p:nvPr>
            <p:ph idx="1"/>
          </p:nvPr>
        </p:nvSpPr>
        <p:spPr/>
        <p:txBody>
          <a:bodyPr/>
          <a:lstStyle/>
          <a:p>
            <a:pPr lvl="0">
              <a:buFont typeface="Arial" pitchFamily="34" charset="0"/>
              <a:buChar char="•"/>
            </a:pPr>
            <a:r>
              <a:rPr lang="en-US" dirty="0">
                <a:solidFill>
                  <a:srgbClr val="FFFFFF"/>
                </a:solidFill>
                <a:latin typeface="Calibri" pitchFamily="34" charset="0"/>
                <a:ea typeface="Times New Roman" pitchFamily="18" charset="0"/>
                <a:cs typeface="Times New Roman" pitchFamily="18" charset="0"/>
              </a:rPr>
              <a:t> 25 Million U.S. adults have </a:t>
            </a:r>
            <a:r>
              <a:rPr lang="en-US" b="1" dirty="0">
                <a:solidFill>
                  <a:srgbClr val="FFFFFF"/>
                </a:solidFill>
                <a:latin typeface="Calibri" pitchFamily="34" charset="0"/>
                <a:ea typeface="Times New Roman" pitchFamily="18" charset="0"/>
                <a:cs typeface="Times New Roman" pitchFamily="18" charset="0"/>
              </a:rPr>
              <a:t>obstructive    </a:t>
            </a:r>
          </a:p>
          <a:p>
            <a:pPr lvl="0">
              <a:buNone/>
            </a:pPr>
            <a:r>
              <a:rPr lang="en-US" b="1" dirty="0">
                <a:solidFill>
                  <a:srgbClr val="FFFFFF"/>
                </a:solidFill>
                <a:latin typeface="Calibri" pitchFamily="34" charset="0"/>
                <a:ea typeface="Times New Roman" pitchFamily="18" charset="0"/>
                <a:cs typeface="Times New Roman" pitchFamily="18" charset="0"/>
              </a:rPr>
              <a:t>    sleep apnea</a:t>
            </a:r>
          </a:p>
          <a:p>
            <a:pPr lvl="0">
              <a:buNone/>
            </a:pPr>
            <a:endParaRPr lang="en-US" dirty="0">
              <a:solidFill>
                <a:srgbClr val="FFFFFF"/>
              </a:solidFill>
              <a:latin typeface="Arial" pitchFamily="34" charset="0"/>
              <a:cs typeface="Arial" pitchFamily="34" charset="0"/>
            </a:endParaRPr>
          </a:p>
          <a:p>
            <a:pPr lvl="0">
              <a:buFont typeface="Arial" pitchFamily="34" charset="0"/>
              <a:buChar char="•"/>
            </a:pPr>
            <a:r>
              <a:rPr lang="en-US" dirty="0">
                <a:solidFill>
                  <a:srgbClr val="FFFFFF"/>
                </a:solidFill>
                <a:latin typeface="Calibri" pitchFamily="34" charset="0"/>
                <a:ea typeface="Times New Roman" pitchFamily="18" charset="0"/>
                <a:cs typeface="Times New Roman" pitchFamily="18" charset="0"/>
              </a:rPr>
              <a:t>9-21% of </a:t>
            </a:r>
            <a:r>
              <a:rPr lang="en-US" b="1" dirty="0">
                <a:solidFill>
                  <a:srgbClr val="FFFFFF"/>
                </a:solidFill>
                <a:latin typeface="Calibri" pitchFamily="34" charset="0"/>
                <a:ea typeface="Times New Roman" pitchFamily="18" charset="0"/>
                <a:cs typeface="Times New Roman" pitchFamily="18" charset="0"/>
              </a:rPr>
              <a:t>women</a:t>
            </a:r>
            <a:r>
              <a:rPr lang="en-US" dirty="0">
                <a:solidFill>
                  <a:srgbClr val="FFFFFF"/>
                </a:solidFill>
                <a:latin typeface="Calibri" pitchFamily="34" charset="0"/>
                <a:ea typeface="Times New Roman" pitchFamily="18" charset="0"/>
                <a:cs typeface="Times New Roman" pitchFamily="18" charset="0"/>
              </a:rPr>
              <a:t> have </a:t>
            </a:r>
            <a:r>
              <a:rPr lang="en-US" b="1" dirty="0">
                <a:solidFill>
                  <a:srgbClr val="FFFFFF"/>
                </a:solidFill>
                <a:latin typeface="Calibri" pitchFamily="34" charset="0"/>
                <a:ea typeface="Times New Roman" pitchFamily="18" charset="0"/>
                <a:cs typeface="Times New Roman" pitchFamily="18" charset="0"/>
              </a:rPr>
              <a:t>obstructive  sleep apnea</a:t>
            </a:r>
          </a:p>
          <a:p>
            <a:pPr lvl="0">
              <a:buFont typeface="Arial" pitchFamily="34" charset="0"/>
              <a:buChar char="•"/>
            </a:pPr>
            <a:endParaRPr lang="en-US" dirty="0">
              <a:solidFill>
                <a:srgbClr val="FFFFFF"/>
              </a:solidFill>
              <a:latin typeface="Arial" pitchFamily="34" charset="0"/>
              <a:cs typeface="Arial" pitchFamily="34" charset="0"/>
            </a:endParaRPr>
          </a:p>
          <a:p>
            <a:pPr lvl="0">
              <a:buFont typeface="Arial" pitchFamily="34" charset="0"/>
              <a:buChar char="•"/>
            </a:pPr>
            <a:r>
              <a:rPr lang="en-US" dirty="0">
                <a:solidFill>
                  <a:srgbClr val="FFFFFF"/>
                </a:solidFill>
                <a:latin typeface="Calibri" pitchFamily="34" charset="0"/>
                <a:ea typeface="Times New Roman" pitchFamily="18" charset="0"/>
                <a:cs typeface="Times New Roman" pitchFamily="18" charset="0"/>
              </a:rPr>
              <a:t>24-31% of </a:t>
            </a:r>
            <a:r>
              <a:rPr lang="en-US" b="1" dirty="0">
                <a:solidFill>
                  <a:srgbClr val="FFFFFF"/>
                </a:solidFill>
                <a:latin typeface="Calibri" pitchFamily="34" charset="0"/>
                <a:ea typeface="Times New Roman" pitchFamily="18" charset="0"/>
                <a:cs typeface="Times New Roman" pitchFamily="18" charset="0"/>
              </a:rPr>
              <a:t>men</a:t>
            </a:r>
            <a:r>
              <a:rPr lang="en-US" dirty="0">
                <a:solidFill>
                  <a:srgbClr val="FFFFFF"/>
                </a:solidFill>
                <a:latin typeface="Calibri" pitchFamily="34" charset="0"/>
                <a:ea typeface="Times New Roman" pitchFamily="18" charset="0"/>
                <a:cs typeface="Times New Roman" pitchFamily="18" charset="0"/>
              </a:rPr>
              <a:t> have </a:t>
            </a:r>
            <a:r>
              <a:rPr lang="en-US" b="1" dirty="0">
                <a:solidFill>
                  <a:srgbClr val="FFFFFF"/>
                </a:solidFill>
                <a:latin typeface="Calibri" pitchFamily="34" charset="0"/>
                <a:ea typeface="Times New Roman" pitchFamily="18" charset="0"/>
                <a:cs typeface="Times New Roman" pitchFamily="18" charset="0"/>
              </a:rPr>
              <a:t>obstructive sleep apnea</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Continuous Positive Airway Pressure (CPAP) is the leading therapy for </a:t>
            </a:r>
            <a:r>
              <a:rPr lang="en-US" dirty="0">
                <a:hlinkClick r:id="rId2" tooltip="Sleep apnea "/>
              </a:rPr>
              <a:t>sleep apnea</a:t>
            </a:r>
            <a:endParaRPr lang="en-US" dirty="0"/>
          </a:p>
          <a:p>
            <a:r>
              <a:rPr lang="en-US" sz="1400" dirty="0">
                <a:hlinkClick r:id="rId3"/>
              </a:rPr>
              <a:t>https://www.youtube.com/watch?v=GzrJCqHCx8U</a:t>
            </a:r>
            <a:r>
              <a:rPr lang="en-US" sz="1400" dirty="0"/>
              <a:t> (3min good)</a:t>
            </a:r>
          </a:p>
        </p:txBody>
      </p:sp>
      <p:pic>
        <p:nvPicPr>
          <p:cNvPr id="4" name="Picture 3" descr="cpap apnea.jpg"/>
          <p:cNvPicPr>
            <a:picLocks noChangeAspect="1"/>
          </p:cNvPicPr>
          <p:nvPr/>
        </p:nvPicPr>
        <p:blipFill>
          <a:blip r:embed="rId4" cstate="print"/>
          <a:stretch>
            <a:fillRect/>
          </a:stretch>
        </p:blipFill>
        <p:spPr>
          <a:xfrm>
            <a:off x="1981200" y="3429000"/>
            <a:ext cx="3200400" cy="2133600"/>
          </a:xfrm>
          <a:prstGeom prst="rect">
            <a:avLst/>
          </a:prstGeom>
        </p:spPr>
      </p:pic>
      <p:pic>
        <p:nvPicPr>
          <p:cNvPr id="41986" name="Picture 2" descr="Mini Travel CPAP Sleep Apnea Pillow"/>
          <p:cNvPicPr>
            <a:picLocks noChangeAspect="1" noChangeArrowheads="1"/>
          </p:cNvPicPr>
          <p:nvPr/>
        </p:nvPicPr>
        <p:blipFill>
          <a:blip r:embed="rId5" cstate="print"/>
          <a:srcRect/>
          <a:stretch>
            <a:fillRect/>
          </a:stretch>
        </p:blipFill>
        <p:spPr bwMode="auto">
          <a:xfrm>
            <a:off x="838200" y="0"/>
            <a:ext cx="1755775" cy="1755776"/>
          </a:xfrm>
          <a:prstGeom prst="rect">
            <a:avLst/>
          </a:prstGeom>
          <a:noFill/>
        </p:spPr>
      </p:pic>
      <p:pic>
        <p:nvPicPr>
          <p:cNvPr id="7" name="Picture 6" descr="CGWCPDME299.JPG"/>
          <p:cNvPicPr>
            <a:picLocks noChangeAspect="1"/>
          </p:cNvPicPr>
          <p:nvPr/>
        </p:nvPicPr>
        <p:blipFill>
          <a:blip r:embed="rId6" cstate="print"/>
          <a:stretch>
            <a:fillRect/>
          </a:stretch>
        </p:blipFill>
        <p:spPr>
          <a:xfrm>
            <a:off x="5715000" y="3276600"/>
            <a:ext cx="2686050" cy="2686050"/>
          </a:xfrm>
          <a:prstGeom prst="rect">
            <a:avLst/>
          </a:prstGeom>
        </p:spPr>
      </p:pic>
      <p:sp>
        <p:nvSpPr>
          <p:cNvPr id="8" name="Rectangle 7"/>
          <p:cNvSpPr/>
          <p:nvPr/>
        </p:nvSpPr>
        <p:spPr>
          <a:xfrm>
            <a:off x="1143000" y="5943600"/>
            <a:ext cx="7162800" cy="646331"/>
          </a:xfrm>
          <a:prstGeom prst="rect">
            <a:avLst/>
          </a:prstGeom>
        </p:spPr>
        <p:txBody>
          <a:bodyPr wrap="square">
            <a:spAutoFit/>
          </a:bodyPr>
          <a:lstStyle/>
          <a:p>
            <a:r>
              <a:rPr lang="en-US" dirty="0">
                <a:hlinkClick r:id="rId7"/>
              </a:rPr>
              <a:t>https://www.youtube.com/watch?v=QL-lBcQuYAg</a:t>
            </a:r>
            <a:endParaRPr lang="en-US" dirty="0"/>
          </a:p>
          <a:p>
            <a:r>
              <a:rPr lang="en-US" dirty="0"/>
              <a:t>Examples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a:solidFill>
                  <a:schemeClr val="accent2"/>
                </a:solidFill>
              </a:rPr>
              <a:t>Temperature Rhythm</a:t>
            </a:r>
            <a:endParaRPr lang="en-US"/>
          </a:p>
        </p:txBody>
      </p:sp>
      <p:sp>
        <p:nvSpPr>
          <p:cNvPr id="1028" name="Rectangle 3"/>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graphicFrame>
        <p:nvGraphicFramePr>
          <p:cNvPr id="5124" name="Object 4"/>
          <p:cNvGraphicFramePr>
            <a:graphicFrameLocks noChangeAspect="1"/>
          </p:cNvGraphicFramePr>
          <p:nvPr/>
        </p:nvGraphicFramePr>
        <p:xfrm>
          <a:off x="0" y="1939925"/>
          <a:ext cx="9144000" cy="4918075"/>
        </p:xfrm>
        <a:graphic>
          <a:graphicData uri="http://schemas.openxmlformats.org/presentationml/2006/ole">
            <mc:AlternateContent xmlns:mc="http://schemas.openxmlformats.org/markup-compatibility/2006">
              <mc:Choice xmlns:v="urn:schemas-microsoft-com:vml" Requires="v">
                <p:oleObj spid="_x0000_s1038" name="Chart" r:id="rId3" imgW="4324367" imgH="3781417" progId="MSGraph.Chart.8">
                  <p:embed followColorScheme="full"/>
                </p:oleObj>
              </mc:Choice>
              <mc:Fallback>
                <p:oleObj name="Chart" r:id="rId3" imgW="4324367" imgH="3781417" progId="MSGraph.Chart.8">
                  <p:embed followColorScheme="full"/>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39925"/>
                        <a:ext cx="91440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left)">
                                      <p:cBhvr>
                                        <p:cTn id="12" dur="500"/>
                                        <p:tgtEl>
                                          <p:spTgt spid="5124"/>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left)">
                                      <p:cBhvr>
                                        <p:cTn id="16" dur="500"/>
                                        <p:tgtEl>
                                          <p:spTgt spid="5124"/>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left)">
                                      <p:cBhvr>
                                        <p:cTn id="20" dur="500"/>
                                        <p:tgtEl>
                                          <p:spTgt spid="5124"/>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wipe(left)">
                                      <p:cBhvr>
                                        <p:cTn id="24" dur="500"/>
                                        <p:tgtEl>
                                          <p:spTgt spid="5124"/>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wipe(left)">
                                      <p:cBhvr>
                                        <p:cTn id="2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OleChart spid="5124" grpId="0" bld="series"/>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Sleep Deprivation Statistics:</a:t>
            </a:r>
            <a:br>
              <a:rPr lang="en-US" dirty="0"/>
            </a:br>
            <a:endParaRPr lang="en-US" dirty="0"/>
          </a:p>
        </p:txBody>
      </p:sp>
      <p:sp>
        <p:nvSpPr>
          <p:cNvPr id="3" name="Content Placeholder 2"/>
          <p:cNvSpPr>
            <a:spLocks noGrp="1"/>
          </p:cNvSpPr>
          <p:nvPr>
            <p:ph idx="1"/>
          </p:nvPr>
        </p:nvSpPr>
        <p:spPr/>
        <p:txBody>
          <a:bodyPr/>
          <a:lstStyle/>
          <a:p>
            <a:r>
              <a:rPr lang="en-US" dirty="0"/>
              <a:t>37% of </a:t>
            </a:r>
            <a:r>
              <a:rPr lang="en-US" dirty="0">
                <a:solidFill>
                  <a:srgbClr val="FFC000"/>
                </a:solidFill>
              </a:rPr>
              <a:t>20-39 year-olds </a:t>
            </a:r>
            <a:r>
              <a:rPr lang="en-US" dirty="0"/>
              <a:t>report </a:t>
            </a:r>
            <a:r>
              <a:rPr lang="en-US" b="1" dirty="0"/>
              <a:t>short sleep duration</a:t>
            </a:r>
            <a:endParaRPr lang="en-US" dirty="0"/>
          </a:p>
          <a:p>
            <a:r>
              <a:rPr lang="en-US" dirty="0"/>
              <a:t>40% of </a:t>
            </a:r>
            <a:r>
              <a:rPr lang="en-US" dirty="0">
                <a:solidFill>
                  <a:srgbClr val="FFC000"/>
                </a:solidFill>
              </a:rPr>
              <a:t>40-59 year-olds </a:t>
            </a:r>
            <a:r>
              <a:rPr lang="en-US" dirty="0"/>
              <a:t>report </a:t>
            </a:r>
            <a:r>
              <a:rPr lang="en-US" b="1" dirty="0"/>
              <a:t>short sleep duration</a:t>
            </a:r>
            <a:endParaRPr lang="en-US" dirty="0"/>
          </a:p>
          <a:p>
            <a:r>
              <a:rPr lang="en-US" dirty="0">
                <a:solidFill>
                  <a:srgbClr val="FFC000"/>
                </a:solidFill>
              </a:rPr>
              <a:t>35.3% adults report &lt;7 hours of sleep during a typical 24-hour period.</a:t>
            </a:r>
          </a:p>
          <a:p>
            <a:r>
              <a:rPr lang="en-US" dirty="0"/>
              <a:t>100,000 </a:t>
            </a:r>
            <a:r>
              <a:rPr lang="en-US" b="1" dirty="0"/>
              <a:t>deaths occur</a:t>
            </a:r>
            <a:r>
              <a:rPr lang="en-US" dirty="0"/>
              <a:t> each year in US hospitals </a:t>
            </a:r>
            <a:r>
              <a:rPr lang="en-US" b="1" dirty="0"/>
              <a:t>due to medical errors and sleep deprivation</a:t>
            </a:r>
            <a:endParaRPr lang="en-US"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sleep_270px.jpg"/>
          <p:cNvPicPr>
            <a:picLocks noChangeAspect="1"/>
          </p:cNvPicPr>
          <p:nvPr/>
        </p:nvPicPr>
        <p:blipFill>
          <a:blip r:embed="rId2" cstate="print"/>
          <a:stretch>
            <a:fillRect/>
          </a:stretch>
        </p:blipFill>
        <p:spPr>
          <a:xfrm>
            <a:off x="674410" y="609600"/>
            <a:ext cx="7326590" cy="56388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Circadian Rhythm Sleep-Wake Disorders</a:t>
            </a:r>
            <a:br>
              <a:rPr lang="en-US" dirty="0"/>
            </a:br>
            <a:endParaRPr lang="en-US" dirty="0"/>
          </a:p>
        </p:txBody>
      </p:sp>
      <p:sp>
        <p:nvSpPr>
          <p:cNvPr id="3" name="Content Placeholder 2"/>
          <p:cNvSpPr>
            <a:spLocks noGrp="1"/>
          </p:cNvSpPr>
          <p:nvPr>
            <p:ph idx="1"/>
          </p:nvPr>
        </p:nvSpPr>
        <p:spPr/>
        <p:txBody>
          <a:bodyPr/>
          <a:lstStyle/>
          <a:p>
            <a:r>
              <a:rPr lang="en-US" dirty="0"/>
              <a:t>A patient with one of these disorders does not follow the normal sleep times at night.</a:t>
            </a:r>
          </a:p>
          <a:p>
            <a:r>
              <a:rPr lang="en-US" dirty="0"/>
              <a:t>follow the normal sleep times at night.</a:t>
            </a:r>
          </a:p>
          <a:p>
            <a:r>
              <a:rPr lang="en-US" dirty="0">
                <a:hlinkClick r:id="rId2"/>
              </a:rPr>
              <a:t>Delayed Sleep-Wake </a:t>
            </a:r>
            <a:r>
              <a:rPr lang="en-US" dirty="0"/>
              <a:t> stays up later &amp; wakes up later</a:t>
            </a:r>
          </a:p>
          <a:p>
            <a:r>
              <a:rPr lang="en-US" dirty="0">
                <a:hlinkClick r:id="rId3"/>
              </a:rPr>
              <a:t>Advanced Sleep-Wake </a:t>
            </a:r>
            <a:r>
              <a:rPr lang="en-US" dirty="0"/>
              <a:t>wake up hours earlier than most people 3 or 4 am</a:t>
            </a:r>
          </a:p>
          <a:p>
            <a:r>
              <a:rPr lang="en-US" u="sng" dirty="0">
                <a:solidFill>
                  <a:srgbClr val="FFC000"/>
                </a:solidFill>
                <a:hlinkClick r:id="rId4"/>
              </a:rPr>
              <a:t>Shift</a:t>
            </a:r>
            <a:r>
              <a:rPr lang="en-US" u="sng" dirty="0">
                <a:solidFill>
                  <a:srgbClr val="FFC000"/>
                </a:solidFill>
              </a:rPr>
              <a:t> work</a:t>
            </a:r>
          </a:p>
          <a:p>
            <a:r>
              <a:rPr lang="en-US" u="sng">
                <a:solidFill>
                  <a:srgbClr val="FFC000"/>
                </a:solidFill>
                <a:effectLst/>
              </a:rPr>
              <a:t>Jet lag</a:t>
            </a:r>
            <a:endParaRPr lang="en-US" u="sng" dirty="0">
              <a:solidFill>
                <a:srgbClr val="FFC000"/>
              </a:solidFill>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Amount of sleep you need!</a:t>
            </a:r>
          </a:p>
        </p:txBody>
      </p:sp>
      <p:sp>
        <p:nvSpPr>
          <p:cNvPr id="3" name="Content Placeholder 2"/>
          <p:cNvSpPr>
            <a:spLocks noGrp="1"/>
          </p:cNvSpPr>
          <p:nvPr>
            <p:ph idx="1"/>
          </p:nvPr>
        </p:nvSpPr>
        <p:spPr>
          <a:xfrm>
            <a:off x="304800" y="1600200"/>
            <a:ext cx="8382000" cy="5029200"/>
          </a:xfrm>
        </p:spPr>
        <p:txBody>
          <a:bodyPr/>
          <a:lstStyle/>
          <a:p>
            <a:r>
              <a:rPr lang="en-US" b="1" dirty="0">
                <a:solidFill>
                  <a:srgbClr val="FFC000"/>
                </a:solidFill>
              </a:rPr>
              <a:t>Adult:</a:t>
            </a:r>
            <a:r>
              <a:rPr lang="en-US" dirty="0">
                <a:solidFill>
                  <a:srgbClr val="FFC000"/>
                </a:solidFill>
              </a:rPr>
              <a:t> 7 – 9 hours</a:t>
            </a:r>
          </a:p>
          <a:p>
            <a:r>
              <a:rPr lang="en-US" b="1" dirty="0"/>
              <a:t>Teenager:</a:t>
            </a:r>
            <a:r>
              <a:rPr lang="en-US" dirty="0"/>
              <a:t> 8 – 10 hours</a:t>
            </a:r>
          </a:p>
          <a:p>
            <a:r>
              <a:rPr lang="en-US" b="1" dirty="0"/>
              <a:t>Child 6 – 12 years</a:t>
            </a:r>
            <a:r>
              <a:rPr lang="en-US" dirty="0"/>
              <a:t>: 9- 12 hours</a:t>
            </a:r>
          </a:p>
          <a:p>
            <a:r>
              <a:rPr lang="en-US" b="1" dirty="0"/>
              <a:t>Child 3 – 5 years:</a:t>
            </a:r>
            <a:r>
              <a:rPr lang="en-US" dirty="0"/>
              <a:t>  10 – 13 hours (including naps)</a:t>
            </a:r>
          </a:p>
          <a:p>
            <a:r>
              <a:rPr lang="en-US" b="1" dirty="0"/>
              <a:t>Child 1 – 2 years:</a:t>
            </a:r>
            <a:r>
              <a:rPr lang="en-US" dirty="0"/>
              <a:t> 11 – 14 hours (including naps)</a:t>
            </a:r>
          </a:p>
          <a:p>
            <a:r>
              <a:rPr lang="en-US" b="1" dirty="0"/>
              <a:t>Infants 4 -12 months:</a:t>
            </a:r>
            <a:r>
              <a:rPr lang="en-US" dirty="0"/>
              <a:t> 12 – 16 hours (including naps)</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Sleep Habits</a:t>
            </a: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Go to bed at the same time every night!</a:t>
            </a:r>
          </a:p>
          <a:p>
            <a:r>
              <a:rPr lang="en-US" dirty="0"/>
              <a:t>Do not drink caffeine after 3 pm!</a:t>
            </a:r>
          </a:p>
          <a:p>
            <a:r>
              <a:rPr lang="en-US" dirty="0"/>
              <a:t>Do not drink excessive alcohol (reduces REM)</a:t>
            </a:r>
          </a:p>
          <a:p>
            <a:r>
              <a:rPr lang="en-US" dirty="0"/>
              <a:t>Do not take sleeping pills if possible!</a:t>
            </a:r>
          </a:p>
          <a:p>
            <a:r>
              <a:rPr lang="en-US" dirty="0"/>
              <a:t>If you cannot fall asleep within 1.5 hours leave your bedroom &amp; read until you can fall asleep</a:t>
            </a:r>
          </a:p>
          <a:p>
            <a:r>
              <a:rPr lang="en-US" dirty="0"/>
              <a:t>Try NOT to exercise too late it may increase your heart rate!!!!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stress before you sleep!</a:t>
            </a:r>
          </a:p>
        </p:txBody>
      </p:sp>
      <p:sp>
        <p:nvSpPr>
          <p:cNvPr id="3" name="Content Placeholder 2"/>
          <p:cNvSpPr>
            <a:spLocks noGrp="1"/>
          </p:cNvSpPr>
          <p:nvPr>
            <p:ph idx="1"/>
          </p:nvPr>
        </p:nvSpPr>
        <p:spPr/>
        <p:txBody>
          <a:bodyPr/>
          <a:lstStyle/>
          <a:p>
            <a:r>
              <a:rPr lang="en-US" dirty="0"/>
              <a:t>Don’t think about work in bed!</a:t>
            </a:r>
          </a:p>
          <a:p>
            <a:pPr>
              <a:buNone/>
            </a:pPr>
            <a:endParaRPr lang="en-US" dirty="0"/>
          </a:p>
          <a:p>
            <a:r>
              <a:rPr lang="en-US" dirty="0"/>
              <a:t>Don’t worry about issues you cannot control!</a:t>
            </a:r>
          </a:p>
          <a:p>
            <a:endParaRPr lang="en-US" dirty="0"/>
          </a:p>
          <a:p>
            <a:r>
              <a:rPr lang="en-US" dirty="0"/>
              <a:t>Recycled thoughts need to be stopped! Yes, distract yourself by thinking of something positive! </a:t>
            </a:r>
          </a:p>
        </p:txBody>
      </p:sp>
      <p:pic>
        <p:nvPicPr>
          <p:cNvPr id="4" name="Picture 3" descr="Kona_Coast_Big_Island_Hawaii_1024x768.jpg"/>
          <p:cNvPicPr>
            <a:picLocks noChangeAspect="1"/>
          </p:cNvPicPr>
          <p:nvPr/>
        </p:nvPicPr>
        <p:blipFill>
          <a:blip r:embed="rId2" cstate="print"/>
          <a:stretch>
            <a:fillRect/>
          </a:stretch>
        </p:blipFill>
        <p:spPr>
          <a:xfrm>
            <a:off x="6248400" y="1295400"/>
            <a:ext cx="2057400" cy="15430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Walker </a:t>
            </a:r>
          </a:p>
        </p:txBody>
      </p:sp>
      <p:sp>
        <p:nvSpPr>
          <p:cNvPr id="3" name="Content Placeholder 2"/>
          <p:cNvSpPr>
            <a:spLocks noGrp="1"/>
          </p:cNvSpPr>
          <p:nvPr>
            <p:ph idx="1"/>
          </p:nvPr>
        </p:nvSpPr>
        <p:spPr/>
        <p:txBody>
          <a:bodyPr/>
          <a:lstStyle/>
          <a:p>
            <a:r>
              <a:rPr lang="en-US" dirty="0"/>
              <a:t>Why we sleep? </a:t>
            </a:r>
          </a:p>
          <a:p>
            <a:r>
              <a:rPr lang="en-US" sz="1100" dirty="0">
                <a:hlinkClick r:id="rId2"/>
              </a:rPr>
              <a:t>https://www.youtube.com/watch?v=_d583swchPA</a:t>
            </a:r>
            <a:endParaRPr lang="en-US" sz="1100" dirty="0"/>
          </a:p>
          <a:p>
            <a:pPr>
              <a:buNone/>
            </a:pPr>
            <a:r>
              <a:rPr lang="en-US" sz="1100" dirty="0"/>
              <a:t>	14 min Ted talks</a:t>
            </a:r>
          </a:p>
          <a:p>
            <a:pPr>
              <a:buNone/>
            </a:pPr>
            <a:endParaRPr lang="en-US" sz="1100" dirty="0"/>
          </a:p>
          <a:p>
            <a:r>
              <a:rPr lang="en-US" sz="1100" dirty="0">
                <a:hlinkClick r:id="rId3"/>
              </a:rPr>
              <a:t>https://www.youtube.com/watch?v=KpyoDML2eUI</a:t>
            </a:r>
            <a:endParaRPr lang="en-US" sz="1100" dirty="0"/>
          </a:p>
          <a:p>
            <a:r>
              <a:rPr lang="en-US" sz="1100" dirty="0"/>
              <a:t>(5min) news good</a:t>
            </a:r>
          </a:p>
          <a:p>
            <a:endParaRPr lang="en-US" sz="1100" dirty="0"/>
          </a:p>
          <a:p>
            <a:pPr>
              <a:buNone/>
            </a:pPr>
            <a:endParaRPr lang="en-US" sz="11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may clean out Alzheimer’s plaques during sleep</a:t>
            </a:r>
          </a:p>
        </p:txBody>
      </p:sp>
      <p:sp>
        <p:nvSpPr>
          <p:cNvPr id="3" name="Content Placeholder 2"/>
          <p:cNvSpPr>
            <a:spLocks noGrp="1"/>
          </p:cNvSpPr>
          <p:nvPr>
            <p:ph idx="1"/>
          </p:nvPr>
        </p:nvSpPr>
        <p:spPr/>
        <p:txBody>
          <a:bodyPr/>
          <a:lstStyle/>
          <a:p>
            <a:r>
              <a:rPr lang="en-US" dirty="0">
                <a:hlinkClick r:id="rId2"/>
              </a:rPr>
              <a:t>Vol. 194, No. 2, July 21, 2018, p. 22</a:t>
            </a:r>
            <a:r>
              <a:rPr lang="en-US" dirty="0"/>
              <a:t> </a:t>
            </a:r>
          </a:p>
          <a:p>
            <a:endParaRPr lang="en-US" dirty="0"/>
          </a:p>
        </p:txBody>
      </p:sp>
      <p:pic>
        <p:nvPicPr>
          <p:cNvPr id="4" name="Picture 3" descr="https://www.sciencenews.org/sites/default/files/2018/07/072118_alz_flowchart_370.png"/>
          <p:cNvPicPr/>
          <p:nvPr/>
        </p:nvPicPr>
        <p:blipFill>
          <a:blip r:embed="rId3" cstate="print"/>
          <a:srcRect/>
          <a:stretch>
            <a:fillRect/>
          </a:stretch>
        </p:blipFill>
        <p:spPr bwMode="auto">
          <a:xfrm>
            <a:off x="3505199" y="2133600"/>
            <a:ext cx="2828925" cy="403383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Evidence Mice &amp; Humans</a:t>
            </a:r>
          </a:p>
        </p:txBody>
      </p:sp>
      <p:sp>
        <p:nvSpPr>
          <p:cNvPr id="3" name="Content Placeholder 2"/>
          <p:cNvSpPr>
            <a:spLocks noGrp="1"/>
          </p:cNvSpPr>
          <p:nvPr>
            <p:ph idx="1"/>
          </p:nvPr>
        </p:nvSpPr>
        <p:spPr/>
        <p:txBody>
          <a:bodyPr/>
          <a:lstStyle/>
          <a:p>
            <a:r>
              <a:rPr lang="en-US" dirty="0"/>
              <a:t>To </a:t>
            </a:r>
            <a:r>
              <a:rPr lang="en-US" dirty="0" err="1"/>
              <a:t>Holtzman’s</a:t>
            </a:r>
            <a:r>
              <a:rPr lang="en-US" dirty="0"/>
              <a:t> surprise, time of day mattered — a lot. A-beta levels were highest when the animals were awake but </a:t>
            </a:r>
            <a:r>
              <a:rPr lang="en-US" dirty="0">
                <a:hlinkClick r:id="rId2"/>
              </a:rPr>
              <a:t>fell when the mice were sleeping</a:t>
            </a:r>
            <a:r>
              <a:rPr lang="en-US" dirty="0"/>
              <a:t> (</a:t>
            </a:r>
            <a:r>
              <a:rPr lang="en-US" i="1" dirty="0"/>
              <a:t>SN: 10/24/09, p. 11</a:t>
            </a:r>
            <a:r>
              <a:rPr lang="en-US" dirty="0"/>
              <a:t>).</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sciencenews.org/sites/default/files/2018/07/072118_alz_brainscans_730.jpg"/>
          <p:cNvPicPr>
            <a:picLocks noGrp="1"/>
          </p:cNvPicPr>
          <p:nvPr>
            <p:ph idx="4294967295"/>
          </p:nvPr>
        </p:nvPicPr>
        <p:blipFill>
          <a:blip r:embed="rId2" cstate="print"/>
          <a:srcRect/>
          <a:stretch>
            <a:fillRect/>
          </a:stretch>
        </p:blipFill>
        <p:spPr bwMode="auto">
          <a:xfrm>
            <a:off x="914400" y="457200"/>
            <a:ext cx="6953250" cy="3028950"/>
          </a:xfrm>
          <a:prstGeom prst="rect">
            <a:avLst/>
          </a:prstGeom>
          <a:noFill/>
          <a:ln w="9525">
            <a:noFill/>
            <a:miter lim="800000"/>
            <a:headEnd/>
            <a:tailEnd/>
          </a:ln>
        </p:spPr>
      </p:pic>
      <p:sp>
        <p:nvSpPr>
          <p:cNvPr id="99330" name="Rectangle 2"/>
          <p:cNvSpPr>
            <a:spLocks noChangeArrowheads="1"/>
          </p:cNvSpPr>
          <p:nvPr/>
        </p:nvSpPr>
        <p:spPr bwMode="auto">
          <a:xfrm>
            <a:off x="381000" y="3625334"/>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HARD DAY'S NIGHT</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Scientists measured accumulation of </a:t>
            </a:r>
            <a:r>
              <a:rPr kumimoji="0" lang="en-US" sz="24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amyloid</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-beta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in people who were rested (left)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and then again after 31 hours without sleep (right).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In this PET scan of one volunteer’s brain, levels of A-beta,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which is linked to Alzheimer’s, rose in the hippocampus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(yellow at arrow) after sleep deprivation.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uliane Halloween Cow costume 2 Rancho 2001"/>
          <p:cNvPicPr>
            <a:picLocks noChangeAspect="1" noChangeArrowheads="1"/>
          </p:cNvPicPr>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sciencenews.org/sites/default/files/2018/07/072118_alz_line-graph_370.png"/>
          <p:cNvPicPr/>
          <p:nvPr/>
        </p:nvPicPr>
        <p:blipFill>
          <a:blip r:embed="rId2" cstate="print"/>
          <a:srcRect/>
          <a:stretch>
            <a:fillRect/>
          </a:stretch>
        </p:blipFill>
        <p:spPr bwMode="auto">
          <a:xfrm>
            <a:off x="1600200" y="914400"/>
            <a:ext cx="5638800" cy="5181599"/>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Foods that help you sleep!</a:t>
            </a:r>
          </a:p>
        </p:txBody>
      </p:sp>
      <p:sp>
        <p:nvSpPr>
          <p:cNvPr id="5" name="Content Placeholder 4"/>
          <p:cNvSpPr>
            <a:spLocks noGrp="1"/>
          </p:cNvSpPr>
          <p:nvPr>
            <p:ph idx="1"/>
          </p:nvPr>
        </p:nvSpPr>
        <p:spPr>
          <a:xfrm>
            <a:off x="457200" y="1295400"/>
            <a:ext cx="8229600" cy="5287962"/>
          </a:xfrm>
        </p:spPr>
        <p:txBody>
          <a:bodyPr/>
          <a:lstStyle/>
          <a:p>
            <a:r>
              <a:rPr lang="en-US" b="1" dirty="0">
                <a:solidFill>
                  <a:srgbClr val="FF0000"/>
                </a:solidFill>
              </a:rPr>
              <a:t>Walnuts</a:t>
            </a:r>
          </a:p>
          <a:p>
            <a:pPr>
              <a:buNone/>
            </a:pPr>
            <a:r>
              <a:rPr lang="en-US" dirty="0"/>
              <a:t>	The walnut is one of the best foods you can eat right before bed. That’s because eating walnuts causes the human brain to secrete melatonin, the chemical responsible for regulating the body’s internal clock. </a:t>
            </a:r>
          </a:p>
          <a:p>
            <a:r>
              <a:rPr lang="en-US" b="1" dirty="0">
                <a:solidFill>
                  <a:srgbClr val="FF0000"/>
                </a:solidFill>
              </a:rPr>
              <a:t>Cherries</a:t>
            </a:r>
            <a:r>
              <a:rPr lang="en-US" dirty="0"/>
              <a:t>- Help with sleep</a:t>
            </a:r>
          </a:p>
          <a:p>
            <a:r>
              <a:rPr lang="en-US" b="1" dirty="0"/>
              <a:t>You workout while you sleep</a:t>
            </a:r>
          </a:p>
          <a:p>
            <a:pPr lvl="1"/>
            <a:r>
              <a:rPr lang="en-US" dirty="0"/>
              <a:t>Another reason to get a full 8 hours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Axe’s Food Recommendations</a:t>
            </a:r>
          </a:p>
        </p:txBody>
      </p:sp>
      <p:sp>
        <p:nvSpPr>
          <p:cNvPr id="3" name="Content Placeholder 2"/>
          <p:cNvSpPr>
            <a:spLocks noGrp="1"/>
          </p:cNvSpPr>
          <p:nvPr>
            <p:ph idx="1"/>
          </p:nvPr>
        </p:nvSpPr>
        <p:spPr>
          <a:xfrm>
            <a:off x="0" y="1600200"/>
            <a:ext cx="8686800" cy="5257800"/>
          </a:xfrm>
        </p:spPr>
        <p:txBody>
          <a:bodyPr/>
          <a:lstStyle/>
          <a:p>
            <a:r>
              <a:rPr lang="en-US" b="1" dirty="0"/>
              <a:t>Food Is Medicine!</a:t>
            </a:r>
          </a:p>
          <a:p>
            <a:pPr lvl="1"/>
            <a:r>
              <a:rPr lang="en-US" dirty="0"/>
              <a:t>Foods high in the amino acid </a:t>
            </a:r>
            <a:r>
              <a:rPr lang="en-US" b="1" dirty="0">
                <a:hlinkClick r:id="rId2"/>
              </a:rPr>
              <a:t>tryptophan</a:t>
            </a:r>
            <a:r>
              <a:rPr lang="en-US" dirty="0"/>
              <a:t> </a:t>
            </a:r>
          </a:p>
          <a:p>
            <a:pPr lvl="2"/>
            <a:r>
              <a:rPr lang="en-US" dirty="0">
                <a:solidFill>
                  <a:srgbClr val="FF0000"/>
                </a:solidFill>
              </a:rPr>
              <a:t>Milk, Turkey</a:t>
            </a:r>
          </a:p>
          <a:p>
            <a:pPr lvl="2"/>
            <a:r>
              <a:rPr lang="en-US" dirty="0"/>
              <a:t>A study published in </a:t>
            </a:r>
            <a:r>
              <a:rPr lang="en-US" i="1" dirty="0"/>
              <a:t>Sports Medicine </a:t>
            </a:r>
            <a:r>
              <a:rPr lang="en-US" dirty="0"/>
              <a:t>out of France was conducted to improve the sleep of elite soccer players </a:t>
            </a:r>
            <a:r>
              <a:rPr lang="en-US" i="1" dirty="0">
                <a:solidFill>
                  <a:srgbClr val="FFC000"/>
                </a:solidFill>
              </a:rPr>
              <a:t>The study found that by consuming carbohydrates — such as honey and whole grain bread — and some forms of protein, especially those that contain serotonin-producing tryptophan etc</a:t>
            </a:r>
          </a:p>
          <a:p>
            <a:pPr lvl="1"/>
            <a:r>
              <a:rPr lang="en-US" b="1" dirty="0"/>
              <a:t>Calcium for Relaxation	</a:t>
            </a:r>
          </a:p>
          <a:p>
            <a:pPr lvl="1">
              <a:buNone/>
            </a:pPr>
            <a:r>
              <a:rPr lang="en-US" b="1" dirty="0"/>
              <a:t>	</a:t>
            </a:r>
            <a:r>
              <a:rPr lang="en-US" i="1" dirty="0"/>
              <a:t>European Neurology Journal</a:t>
            </a:r>
            <a:r>
              <a:rPr lang="en-US" dirty="0"/>
              <a:t>, calcium levels are at their highest during our deep rapid eye movement (REM) sleep periods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continue..</a:t>
            </a:r>
          </a:p>
        </p:txBody>
      </p:sp>
      <p:sp>
        <p:nvSpPr>
          <p:cNvPr id="3" name="Content Placeholder 2"/>
          <p:cNvSpPr>
            <a:spLocks noGrp="1"/>
          </p:cNvSpPr>
          <p:nvPr>
            <p:ph idx="1"/>
          </p:nvPr>
        </p:nvSpPr>
        <p:spPr>
          <a:xfrm>
            <a:off x="381000" y="1143000"/>
            <a:ext cx="8305800" cy="5562600"/>
          </a:xfrm>
        </p:spPr>
        <p:txBody>
          <a:bodyPr/>
          <a:lstStyle/>
          <a:p>
            <a:r>
              <a:rPr lang="en-US" b="1" dirty="0"/>
              <a:t>Magnesium May Help You Get the Slumber You Need- induces deep sleep &amp; reduces leg cramps!</a:t>
            </a:r>
          </a:p>
          <a:p>
            <a:pPr lvl="1"/>
            <a:r>
              <a:rPr lang="en-US" dirty="0"/>
              <a:t>Half a banana with a few almonds</a:t>
            </a:r>
          </a:p>
          <a:p>
            <a:pPr lvl="1"/>
            <a:r>
              <a:rPr lang="en-US" dirty="0"/>
              <a:t>Crackers with almond butter</a:t>
            </a:r>
          </a:p>
          <a:p>
            <a:pPr lvl="1"/>
            <a:r>
              <a:rPr lang="en-US" dirty="0"/>
              <a:t>Gluten-free oatmeal with honey and dark cherries</a:t>
            </a:r>
          </a:p>
          <a:p>
            <a:pPr lvl="1"/>
            <a:r>
              <a:rPr lang="en-US" dirty="0"/>
              <a:t>Small glass of warm goat’s milk kefir with turmeric and a dash of cinnamon</a:t>
            </a:r>
          </a:p>
          <a:p>
            <a:pPr lvl="1"/>
            <a:r>
              <a:rPr lang="en-US" dirty="0"/>
              <a:t>Small glass of tart cherry juice</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Well naturally</a:t>
            </a:r>
          </a:p>
        </p:txBody>
      </p:sp>
      <p:sp>
        <p:nvSpPr>
          <p:cNvPr id="3" name="Content Placeholder 2"/>
          <p:cNvSpPr>
            <a:spLocks noGrp="1"/>
          </p:cNvSpPr>
          <p:nvPr>
            <p:ph idx="1"/>
          </p:nvPr>
        </p:nvSpPr>
        <p:spPr/>
        <p:txBody>
          <a:bodyPr/>
          <a:lstStyle/>
          <a:p>
            <a:r>
              <a:rPr lang="en-US" b="1" dirty="0">
                <a:solidFill>
                  <a:srgbClr val="FFC000"/>
                </a:solidFill>
              </a:rPr>
              <a:t>Essential Oils for Sleep</a:t>
            </a:r>
          </a:p>
          <a:p>
            <a:endParaRPr lang="en-US" b="1" dirty="0"/>
          </a:p>
          <a:p>
            <a:r>
              <a:rPr lang="en-US" b="1" dirty="0">
                <a:solidFill>
                  <a:srgbClr val="FFC000"/>
                </a:solidFill>
              </a:rPr>
              <a:t>Passion Flower for Calming and Restful Sleep</a:t>
            </a:r>
          </a:p>
          <a:p>
            <a:pPr lvl="1"/>
            <a:r>
              <a:rPr lang="en-US" dirty="0"/>
              <a:t>Clinical trials have shown that passion flower can reduce anxiety as effectively as the prescribed drug known as benzodiazepine </a:t>
            </a:r>
            <a:r>
              <a:rPr lang="en-US" dirty="0" err="1"/>
              <a:t>Xanax</a:t>
            </a:r>
            <a:r>
              <a:rPr lang="en-US" dirty="0"/>
              <a:t>..</a:t>
            </a:r>
          </a:p>
          <a:p>
            <a:r>
              <a:rPr lang="en-US" b="1" dirty="0"/>
              <a:t>St. John’s </a:t>
            </a:r>
            <a:r>
              <a:rPr lang="en-US" b="1" dirty="0" err="1"/>
              <a:t>Wort</a:t>
            </a:r>
            <a:r>
              <a:rPr lang="en-US" b="1" dirty="0"/>
              <a:t> May Help Provide Sleep Through Less Depression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Sleeping Pills</a:t>
            </a:r>
          </a:p>
        </p:txBody>
      </p:sp>
      <p:sp>
        <p:nvSpPr>
          <p:cNvPr id="3" name="Content Placeholder 2"/>
          <p:cNvSpPr>
            <a:spLocks noGrp="1"/>
          </p:cNvSpPr>
          <p:nvPr>
            <p:ph idx="1"/>
          </p:nvPr>
        </p:nvSpPr>
        <p:spPr/>
        <p:txBody>
          <a:bodyPr/>
          <a:lstStyle/>
          <a:p>
            <a:r>
              <a:rPr lang="en-US" dirty="0"/>
              <a:t>Valium (benzodiazepine) Barbiturates (dangerous) </a:t>
            </a:r>
            <a:r>
              <a:rPr lang="en-US" dirty="0" err="1"/>
              <a:t>Ambien</a:t>
            </a:r>
            <a:r>
              <a:rPr lang="en-US" dirty="0"/>
              <a:t> (reduces REM)</a:t>
            </a:r>
          </a:p>
          <a:p>
            <a:pPr lvl="1"/>
            <a:r>
              <a:rPr lang="en-US" dirty="0"/>
              <a:t>Changes in appetite</a:t>
            </a:r>
          </a:p>
          <a:p>
            <a:pPr lvl="1"/>
            <a:r>
              <a:rPr lang="en-US" dirty="0"/>
              <a:t>Gas, constipation and/or diarrhea</a:t>
            </a:r>
          </a:p>
          <a:p>
            <a:pPr lvl="1"/>
            <a:r>
              <a:rPr lang="en-US" dirty="0"/>
              <a:t>Dizziness and problems with balance</a:t>
            </a:r>
          </a:p>
          <a:p>
            <a:pPr lvl="1"/>
            <a:r>
              <a:rPr lang="en-US" dirty="0"/>
              <a:t>Drowsiness during the day</a:t>
            </a:r>
          </a:p>
          <a:p>
            <a:pPr lvl="1"/>
            <a:r>
              <a:rPr lang="en-US" dirty="0"/>
              <a:t>Dryness in the mouth or throat area</a:t>
            </a:r>
          </a:p>
          <a:p>
            <a:pPr lvl="1"/>
            <a:r>
              <a:rPr lang="en-US" dirty="0"/>
              <a:t>Headache</a:t>
            </a:r>
          </a:p>
          <a:p>
            <a:pPr lvl="1"/>
            <a:r>
              <a:rPr lang="en-US" dirty="0"/>
              <a:t>Feelings of weakness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1000" y="1295400"/>
            <a:ext cx="8305800" cy="5257800"/>
          </a:xfrm>
        </p:spPr>
        <p:txBody>
          <a:bodyPr/>
          <a:lstStyle/>
          <a:p>
            <a:r>
              <a:rPr lang="en-US" dirty="0">
                <a:solidFill>
                  <a:srgbClr val="FFC000"/>
                </a:solidFill>
              </a:rPr>
              <a:t>Stay away from synthetics and stimulants, and try the following natural sleep aids instead:</a:t>
            </a:r>
          </a:p>
          <a:p>
            <a:r>
              <a:rPr lang="en-US" dirty="0"/>
              <a:t>Tryptophan and serotonin foods</a:t>
            </a:r>
          </a:p>
          <a:p>
            <a:r>
              <a:rPr lang="en-US" dirty="0"/>
              <a:t>Calcium (yogurt Milk)</a:t>
            </a:r>
          </a:p>
          <a:p>
            <a:r>
              <a:rPr lang="en-US" dirty="0"/>
              <a:t>Magnesium (walnuts, cherries, bananas) </a:t>
            </a:r>
          </a:p>
          <a:p>
            <a:r>
              <a:rPr lang="en-US" dirty="0"/>
              <a:t>Essential oils</a:t>
            </a:r>
          </a:p>
          <a:p>
            <a:r>
              <a:rPr lang="en-US" dirty="0"/>
              <a:t>Passion flower</a:t>
            </a:r>
          </a:p>
          <a:p>
            <a:r>
              <a:rPr lang="en-US" dirty="0">
                <a:solidFill>
                  <a:srgbClr val="FFC000"/>
                </a:solidFill>
              </a:rPr>
              <a:t>Melatonin </a:t>
            </a:r>
            <a:r>
              <a:rPr lang="en-US" dirty="0"/>
              <a:t>(gummies 2.5mg) St. John’s wort  * Ask Doctor before taking anything</a:t>
            </a:r>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Positions </a:t>
            </a:r>
          </a:p>
        </p:txBody>
      </p:sp>
      <p:sp>
        <p:nvSpPr>
          <p:cNvPr id="3" name="Content Placeholder 2"/>
          <p:cNvSpPr>
            <a:spLocks noGrp="1"/>
          </p:cNvSpPr>
          <p:nvPr>
            <p:ph idx="1"/>
          </p:nvPr>
        </p:nvSpPr>
        <p:spPr/>
        <p:txBody>
          <a:bodyPr/>
          <a:lstStyle/>
          <a:p>
            <a:r>
              <a:rPr lang="en-US" dirty="0">
                <a:solidFill>
                  <a:srgbClr val="FFC000"/>
                </a:solidFill>
              </a:rPr>
              <a:t>Back</a:t>
            </a:r>
            <a:r>
              <a:rPr lang="en-US" dirty="0"/>
              <a:t>- good for spine but may snore</a:t>
            </a:r>
          </a:p>
          <a:p>
            <a:r>
              <a:rPr lang="en-US" dirty="0">
                <a:solidFill>
                  <a:srgbClr val="FFC000"/>
                </a:solidFill>
              </a:rPr>
              <a:t>Side</a:t>
            </a:r>
            <a:r>
              <a:rPr lang="en-US" dirty="0"/>
              <a:t>-good but not for Sciatic nerve</a:t>
            </a:r>
          </a:p>
          <a:p>
            <a:r>
              <a:rPr lang="en-US" dirty="0">
                <a:solidFill>
                  <a:srgbClr val="FFC000"/>
                </a:solidFill>
              </a:rPr>
              <a:t>Stomach</a:t>
            </a:r>
            <a:r>
              <a:rPr lang="en-US" dirty="0"/>
              <a:t>- Not good for your body!</a:t>
            </a:r>
          </a:p>
          <a:p>
            <a:pPr>
              <a:buNone/>
            </a:pPr>
            <a:endParaRPr lang="en-US" dirty="0"/>
          </a:p>
          <a:p>
            <a:r>
              <a:rPr lang="en-US" dirty="0"/>
              <a:t>https://draxe.com/sleep-positions/</a:t>
            </a:r>
          </a:p>
        </p:txBody>
      </p:sp>
      <p:pic>
        <p:nvPicPr>
          <p:cNvPr id="5" name="Picture 4" descr="kid sleep.jpg"/>
          <p:cNvPicPr>
            <a:picLocks noChangeAspect="1"/>
          </p:cNvPicPr>
          <p:nvPr/>
        </p:nvPicPr>
        <p:blipFill>
          <a:blip r:embed="rId2" cstate="print"/>
          <a:stretch>
            <a:fillRect/>
          </a:stretch>
        </p:blipFill>
        <p:spPr>
          <a:xfrm>
            <a:off x="7126782" y="1676400"/>
            <a:ext cx="1571059" cy="2133600"/>
          </a:xfrm>
          <a:prstGeom prst="rect">
            <a:avLst/>
          </a:prstGeom>
        </p:spPr>
      </p:pic>
      <p:pic>
        <p:nvPicPr>
          <p:cNvPr id="6" name="Picture 5" descr="kid sleep piano.jpg"/>
          <p:cNvPicPr>
            <a:picLocks noChangeAspect="1"/>
          </p:cNvPicPr>
          <p:nvPr/>
        </p:nvPicPr>
        <p:blipFill>
          <a:blip r:embed="rId3" cstate="print"/>
          <a:stretch>
            <a:fillRect/>
          </a:stretch>
        </p:blipFill>
        <p:spPr>
          <a:xfrm>
            <a:off x="3733800" y="4648200"/>
            <a:ext cx="1447800" cy="12954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a:t>
            </a:r>
          </a:p>
        </p:txBody>
      </p:sp>
      <p:sp>
        <p:nvSpPr>
          <p:cNvPr id="3" name="Content Placeholder 2"/>
          <p:cNvSpPr>
            <a:spLocks noGrp="1"/>
          </p:cNvSpPr>
          <p:nvPr>
            <p:ph idx="1"/>
          </p:nvPr>
        </p:nvSpPr>
        <p:spPr>
          <a:xfrm>
            <a:off x="304800" y="1219200"/>
            <a:ext cx="8534400" cy="5486400"/>
          </a:xfrm>
        </p:spPr>
        <p:txBody>
          <a:bodyPr/>
          <a:lstStyle/>
          <a:p>
            <a:r>
              <a:rPr lang="en-US" b="1" dirty="0"/>
              <a:t>The spine elongates and realigns</a:t>
            </a:r>
          </a:p>
          <a:p>
            <a:r>
              <a:rPr lang="en-US" b="1" dirty="0"/>
              <a:t>Heart rate decreases</a:t>
            </a:r>
          </a:p>
          <a:p>
            <a:r>
              <a:rPr lang="en-US" b="1" dirty="0"/>
              <a:t>Collagen increases to repair damaged skin</a:t>
            </a:r>
          </a:p>
          <a:p>
            <a:r>
              <a:rPr lang="en-US" b="1" dirty="0"/>
              <a:t>Muscle and tissue repair</a:t>
            </a:r>
          </a:p>
          <a:p>
            <a:r>
              <a:rPr lang="en-US" b="1" dirty="0"/>
              <a:t>Your immune system gets a boost</a:t>
            </a:r>
          </a:p>
          <a:p>
            <a:pPr>
              <a:buFont typeface="Wingdings" pitchFamily="2" charset="2"/>
              <a:buChar char="§"/>
            </a:pPr>
            <a:r>
              <a:rPr lang="en-US" b="1" dirty="0"/>
              <a:t>The digestive system gets a rest</a:t>
            </a:r>
          </a:p>
          <a:p>
            <a:endParaRPr lang="en-US" dirty="0"/>
          </a:p>
        </p:txBody>
      </p:sp>
      <p:pic>
        <p:nvPicPr>
          <p:cNvPr id="4" name="Picture 3" descr="imagessleep.jpg"/>
          <p:cNvPicPr>
            <a:picLocks noChangeAspect="1"/>
          </p:cNvPicPr>
          <p:nvPr/>
        </p:nvPicPr>
        <p:blipFill>
          <a:blip r:embed="rId2" cstate="print"/>
          <a:stretch>
            <a:fillRect/>
          </a:stretch>
        </p:blipFill>
        <p:spPr>
          <a:xfrm>
            <a:off x="6553200" y="4267200"/>
            <a:ext cx="1952625" cy="233362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Strange sleep habits?</a:t>
            </a:r>
          </a:p>
        </p:txBody>
      </p:sp>
      <p:sp>
        <p:nvSpPr>
          <p:cNvPr id="3" name="Content Placeholder 2"/>
          <p:cNvSpPr>
            <a:spLocks noGrp="1"/>
          </p:cNvSpPr>
          <p:nvPr>
            <p:ph idx="1"/>
          </p:nvPr>
        </p:nvSpPr>
        <p:spPr>
          <a:xfrm>
            <a:off x="152400" y="1600200"/>
            <a:ext cx="8534400" cy="4876800"/>
          </a:xfrm>
        </p:spPr>
        <p:txBody>
          <a:bodyPr/>
          <a:lstStyle/>
          <a:p>
            <a:r>
              <a:rPr lang="en-US" dirty="0">
                <a:solidFill>
                  <a:srgbClr val="FFC000"/>
                </a:solidFill>
              </a:rPr>
              <a:t>Tom Cruise's </a:t>
            </a:r>
            <a:r>
              <a:rPr lang="en-US" dirty="0"/>
              <a:t>snores are apparently so bad that he sleeps in a soundproof "</a:t>
            </a:r>
            <a:r>
              <a:rPr lang="en-US" dirty="0" err="1"/>
              <a:t>snoratorium</a:t>
            </a:r>
            <a:r>
              <a:rPr lang="en-US" dirty="0"/>
              <a:t>.“</a:t>
            </a:r>
          </a:p>
          <a:p>
            <a:r>
              <a:rPr lang="en-US" dirty="0">
                <a:solidFill>
                  <a:srgbClr val="FFC000"/>
                </a:solidFill>
              </a:rPr>
              <a:t>Michael Phelps </a:t>
            </a:r>
            <a:r>
              <a:rPr lang="en-US" dirty="0"/>
              <a:t>sleeps in a chamber with air comparable to that at an elevation of 8,500 to 9,000 feet</a:t>
            </a:r>
          </a:p>
          <a:p>
            <a:r>
              <a:rPr lang="en-US" dirty="0">
                <a:solidFill>
                  <a:srgbClr val="FFC000"/>
                </a:solidFill>
              </a:rPr>
              <a:t>Eminem</a:t>
            </a:r>
            <a:r>
              <a:rPr lang="en-US" dirty="0"/>
              <a:t> (singer) takes it to another level by wrapping tinfoil around his windows to get a better nights sleep</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504113" cy="1143000"/>
          </a:xfrm>
        </p:spPr>
        <p:txBody>
          <a:bodyPr lIns="92075" tIns="46038" rIns="92075" bIns="46038"/>
          <a:lstStyle/>
          <a:p>
            <a:pPr eaLnBrk="1" hangingPunct="1">
              <a:defRPr/>
            </a:pPr>
            <a:r>
              <a:rPr lang="en-US">
                <a:solidFill>
                  <a:schemeClr val="accent2"/>
                </a:solidFill>
              </a:rPr>
              <a:t>Alertness Rhythm</a:t>
            </a:r>
            <a:endParaRPr lang="en-US"/>
          </a:p>
        </p:txBody>
      </p:sp>
      <p:sp>
        <p:nvSpPr>
          <p:cNvPr id="2052" name="Rectangle 3"/>
          <p:cNvSpPr>
            <a:spLocks noChangeArrowheads="1"/>
          </p:cNvSpPr>
          <p:nvPr/>
        </p:nvSpPr>
        <p:spPr bwMode="auto">
          <a:xfrm flipV="1">
            <a:off x="381000" y="1600200"/>
            <a:ext cx="8229600" cy="76200"/>
          </a:xfrm>
          <a:prstGeom prst="rect">
            <a:avLst/>
          </a:prstGeom>
          <a:solidFill>
            <a:srgbClr val="A50021"/>
          </a:solidFill>
          <a:ln w="9525">
            <a:solidFill>
              <a:srgbClr val="A50021"/>
            </a:solidFill>
            <a:miter lim="800000"/>
            <a:headEnd/>
            <a:tailEnd/>
          </a:ln>
        </p:spPr>
        <p:txBody>
          <a:bodyPr wrap="none" anchor="ctr"/>
          <a:lstStyle/>
          <a:p>
            <a:endParaRPr lang="en-US" altLang="en-US"/>
          </a:p>
        </p:txBody>
      </p:sp>
      <p:graphicFrame>
        <p:nvGraphicFramePr>
          <p:cNvPr id="7172" name="Object 4"/>
          <p:cNvGraphicFramePr>
            <a:graphicFrameLocks noChangeAspect="1"/>
          </p:cNvGraphicFramePr>
          <p:nvPr/>
        </p:nvGraphicFramePr>
        <p:xfrm>
          <a:off x="990600" y="1676400"/>
          <a:ext cx="7086600" cy="3910946"/>
        </p:xfrm>
        <a:graphic>
          <a:graphicData uri="http://schemas.openxmlformats.org/presentationml/2006/ole">
            <mc:AlternateContent xmlns:mc="http://schemas.openxmlformats.org/markup-compatibility/2006">
              <mc:Choice xmlns:v="urn:schemas-microsoft-com:vml" Requires="v">
                <p:oleObj spid="_x0000_s2062" name="Chart" r:id="rId3" imgW="4295648" imgH="3752969" progId="MSGraph.Chart.8">
                  <p:embed followColorScheme="full"/>
                </p:oleObj>
              </mc:Choice>
              <mc:Fallback>
                <p:oleObj name="Chart" r:id="rId3" imgW="4295648" imgH="3752969" progId="MSGraph.Chart.8">
                  <p:embed followColorScheme="full"/>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7086600" cy="3910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5"/>
          <p:cNvSpPr txBox="1">
            <a:spLocks noChangeArrowheads="1"/>
          </p:cNvSpPr>
          <p:nvPr/>
        </p:nvSpPr>
        <p:spPr bwMode="auto">
          <a:xfrm rot="-5400000">
            <a:off x="-990600" y="3503613"/>
            <a:ext cx="30480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accent2"/>
                </a:solidFill>
                <a:latin typeface="Arial" charset="0"/>
              </a:rPr>
              <a:t>Alertness</a:t>
            </a:r>
          </a:p>
        </p:txBody>
      </p:sp>
      <p:sp>
        <p:nvSpPr>
          <p:cNvPr id="7174" name="Text Box 6"/>
          <p:cNvSpPr txBox="1">
            <a:spLocks noChangeArrowheads="1"/>
          </p:cNvSpPr>
          <p:nvPr/>
        </p:nvSpPr>
        <p:spPr bwMode="auto">
          <a:xfrm>
            <a:off x="2667000" y="5562600"/>
            <a:ext cx="39624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accent2"/>
                </a:solidFill>
                <a:latin typeface="Arial" charset="0"/>
              </a:rPr>
              <a:t>Time of Day</a:t>
            </a:r>
          </a:p>
        </p:txBody>
      </p:sp>
      <p:sp>
        <p:nvSpPr>
          <p:cNvPr id="7" name="TextBox 6"/>
          <p:cNvSpPr txBox="1"/>
          <p:nvPr/>
        </p:nvSpPr>
        <p:spPr>
          <a:xfrm>
            <a:off x="838200" y="6019800"/>
            <a:ext cx="8001000" cy="830997"/>
          </a:xfrm>
          <a:prstGeom prst="rect">
            <a:avLst/>
          </a:prstGeom>
          <a:noFill/>
        </p:spPr>
        <p:txBody>
          <a:bodyPr wrap="square" rtlCol="0">
            <a:spAutoFit/>
          </a:bodyPr>
          <a:lstStyle/>
          <a:p>
            <a:r>
              <a:rPr lang="en-US" sz="2400" dirty="0"/>
              <a:t>Draw a chart indicating when you are most alert in am to pm &amp; complete questionnaire! Are you a night or morning owl?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173"/>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7174"/>
                                        </p:tgtEl>
                                        <p:attrNameLst>
                                          <p:attrName>style.visibility</p:attrName>
                                        </p:attrNameLst>
                                      </p:cBhvr>
                                      <p:to>
                                        <p:strVal val="visible"/>
                                      </p:to>
                                    </p:se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wipe(left)">
                                      <p:cBhvr>
                                        <p:cTn id="18" dur="500"/>
                                        <p:tgtEl>
                                          <p:spTgt spid="7172"/>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ipe(left)">
                                      <p:cBhvr>
                                        <p:cTn id="22" dur="500"/>
                                        <p:tgtEl>
                                          <p:spTgt spid="7172"/>
                                        </p:tgtEl>
                                      </p:cBhvr>
                                    </p:animEffect>
                                  </p:childTnLst>
                                </p:cTn>
                              </p:par>
                            </p:childTnLst>
                          </p:cTn>
                        </p:par>
                        <p:par>
                          <p:cTn id="23" fill="hold" nodeType="afterGroup">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left)">
                                      <p:cBhvr>
                                        <p:cTn id="26" dur="500"/>
                                        <p:tgtEl>
                                          <p:spTgt spid="7172"/>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wipe(left)">
                                      <p:cBhvr>
                                        <p:cTn id="30" dur="500"/>
                                        <p:tgtEl>
                                          <p:spTgt spid="7172"/>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wipe(left)">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OleChart spid="7172" grpId="0" bld="series"/>
      <p:bldP spid="7173" grpId="0" autoUpdateAnimBg="0"/>
      <p:bldP spid="717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habits..</a:t>
            </a:r>
          </a:p>
        </p:txBody>
      </p:sp>
      <p:sp>
        <p:nvSpPr>
          <p:cNvPr id="3" name="Content Placeholder 2"/>
          <p:cNvSpPr>
            <a:spLocks noGrp="1"/>
          </p:cNvSpPr>
          <p:nvPr>
            <p:ph idx="1"/>
          </p:nvPr>
        </p:nvSpPr>
        <p:spPr/>
        <p:txBody>
          <a:bodyPr/>
          <a:lstStyle/>
          <a:p>
            <a:r>
              <a:rPr lang="en-US" dirty="0">
                <a:solidFill>
                  <a:srgbClr val="FFC000"/>
                </a:solidFill>
              </a:rPr>
              <a:t>Martha Stewart sleeps 4 hours night</a:t>
            </a:r>
          </a:p>
          <a:p>
            <a:r>
              <a:rPr lang="en-US" dirty="0"/>
              <a:t>Marissa Mayer</a:t>
            </a:r>
          </a:p>
          <a:p>
            <a:pPr lvl="1"/>
            <a:r>
              <a:rPr lang="en-US" dirty="0"/>
              <a:t>Yahoo's CEO is a workaholic, clocking as many as 130 hours- </a:t>
            </a:r>
            <a:r>
              <a:rPr lang="en-US" sz="2000" dirty="0"/>
              <a:t>To catch up, she recharges by taking weeklong vacations every four months.</a:t>
            </a:r>
          </a:p>
          <a:p>
            <a:r>
              <a:rPr lang="en-US" dirty="0"/>
              <a:t>Mariah Carey-</a:t>
            </a:r>
          </a:p>
          <a:p>
            <a:pPr lvl="1"/>
            <a:r>
              <a:rPr lang="en-US" dirty="0"/>
              <a:t>Sleeps 10 hours a day with 20 humidifiers in her room?</a:t>
            </a:r>
          </a:p>
        </p:txBody>
      </p:sp>
      <p:pic>
        <p:nvPicPr>
          <p:cNvPr id="4" name="Picture 3" descr="mariah carey.jpg"/>
          <p:cNvPicPr>
            <a:picLocks noChangeAspect="1"/>
          </p:cNvPicPr>
          <p:nvPr/>
        </p:nvPicPr>
        <p:blipFill>
          <a:blip r:embed="rId2" cstate="print"/>
          <a:stretch>
            <a:fillRect/>
          </a:stretch>
        </p:blipFill>
        <p:spPr>
          <a:xfrm>
            <a:off x="6934200" y="304800"/>
            <a:ext cx="1566863" cy="227081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Habits..</a:t>
            </a:r>
          </a:p>
        </p:txBody>
      </p:sp>
      <p:sp>
        <p:nvSpPr>
          <p:cNvPr id="3" name="Content Placeholder 2"/>
          <p:cNvSpPr>
            <a:spLocks noGrp="1"/>
          </p:cNvSpPr>
          <p:nvPr>
            <p:ph idx="1"/>
          </p:nvPr>
        </p:nvSpPr>
        <p:spPr>
          <a:xfrm>
            <a:off x="457200" y="1143000"/>
            <a:ext cx="8229600" cy="4525963"/>
          </a:xfrm>
        </p:spPr>
        <p:txBody>
          <a:bodyPr/>
          <a:lstStyle/>
          <a:p>
            <a:r>
              <a:rPr lang="en-US" dirty="0" err="1">
                <a:solidFill>
                  <a:srgbClr val="FFC000"/>
                </a:solidFill>
              </a:rPr>
              <a:t>Da</a:t>
            </a:r>
            <a:r>
              <a:rPr lang="en-US" dirty="0">
                <a:solidFill>
                  <a:srgbClr val="FFC000"/>
                </a:solidFill>
              </a:rPr>
              <a:t> Vinci </a:t>
            </a:r>
            <a:r>
              <a:rPr lang="en-US" dirty="0"/>
              <a:t>followed an extreme form of a </a:t>
            </a:r>
            <a:r>
              <a:rPr lang="en-US" dirty="0" err="1"/>
              <a:t>polyphasic</a:t>
            </a:r>
            <a:r>
              <a:rPr lang="en-US" dirty="0"/>
              <a:t> sleep schedule called the </a:t>
            </a:r>
            <a:r>
              <a:rPr lang="en-US" dirty="0" err="1"/>
              <a:t>Uberman</a:t>
            </a:r>
            <a:r>
              <a:rPr lang="en-US" dirty="0"/>
              <a:t> sleep cycle, which consists of 20-minute naps every four hours.</a:t>
            </a:r>
          </a:p>
          <a:p>
            <a:r>
              <a:rPr lang="en-US" b="1" dirty="0"/>
              <a:t>Novelist </a:t>
            </a:r>
            <a:r>
              <a:rPr lang="en-US" b="1" dirty="0">
                <a:solidFill>
                  <a:srgbClr val="FFC000"/>
                </a:solidFill>
              </a:rPr>
              <a:t>Emily </a:t>
            </a:r>
            <a:r>
              <a:rPr lang="en-US" b="1" dirty="0" err="1">
                <a:solidFill>
                  <a:srgbClr val="FFC000"/>
                </a:solidFill>
              </a:rPr>
              <a:t>Brontë</a:t>
            </a:r>
            <a:r>
              <a:rPr lang="en-US" b="1" dirty="0">
                <a:solidFill>
                  <a:srgbClr val="FFC000"/>
                </a:solidFill>
              </a:rPr>
              <a:t> </a:t>
            </a:r>
            <a:r>
              <a:rPr lang="en-US" b="1" dirty="0"/>
              <a:t>walked around in circles until she fell asleep.</a:t>
            </a:r>
            <a:endParaRPr lang="en-US" dirty="0"/>
          </a:p>
          <a:p>
            <a:r>
              <a:rPr lang="en-US" b="1" dirty="0">
                <a:solidFill>
                  <a:srgbClr val="FFC000"/>
                </a:solidFill>
              </a:rPr>
              <a:t>Churchill</a:t>
            </a:r>
            <a:r>
              <a:rPr lang="en-US" dirty="0"/>
              <a:t> Every day at 5 p.m., would drink a weak whiskey &amp; soda before taking a two-hour nap.</a:t>
            </a:r>
          </a:p>
          <a:p>
            <a:r>
              <a:rPr lang="en-US" b="1" dirty="0">
                <a:solidFill>
                  <a:srgbClr val="FFC000"/>
                </a:solidFill>
              </a:rPr>
              <a:t>Lyndon Johnson </a:t>
            </a:r>
            <a:r>
              <a:rPr lang="en-US" dirty="0"/>
              <a:t>– worked 7-2pm then napped worked 4-9pm.</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z="4000" dirty="0"/>
              <a:t>Meditation: Pure Consciousness or Relaxation</a:t>
            </a:r>
            <a:endParaRPr lang="en-US" b="0" dirty="0"/>
          </a:p>
        </p:txBody>
      </p:sp>
      <p:sp>
        <p:nvSpPr>
          <p:cNvPr id="57347" name="Rectangle 3"/>
          <p:cNvSpPr>
            <a:spLocks noGrp="1" noChangeArrowheads="1"/>
          </p:cNvSpPr>
          <p:nvPr>
            <p:ph type="body" idx="1"/>
          </p:nvPr>
        </p:nvSpPr>
        <p:spPr>
          <a:xfrm>
            <a:off x="0" y="1905000"/>
            <a:ext cx="7772400" cy="2911475"/>
          </a:xfrm>
        </p:spPr>
        <p:txBody>
          <a:bodyPr/>
          <a:lstStyle/>
          <a:p>
            <a:pPr eaLnBrk="1" hangingPunct="1">
              <a:defRPr/>
            </a:pPr>
            <a:r>
              <a:rPr lang="en-US" b="1" dirty="0"/>
              <a:t>Meditation</a:t>
            </a:r>
            <a:r>
              <a:rPr lang="en-US" dirty="0"/>
              <a:t> = practices that train attention to heighten awareness and bring mental processes under greater voluntary control</a:t>
            </a:r>
            <a:endParaRPr lang="en-US" b="1" dirty="0"/>
          </a:p>
          <a:p>
            <a:pPr eaLnBrk="1" hangingPunct="1">
              <a:defRPr/>
            </a:pPr>
            <a:r>
              <a:rPr lang="en-US" b="1" dirty="0">
                <a:solidFill>
                  <a:srgbClr val="FFC000"/>
                </a:solidFill>
              </a:rPr>
              <a:t>Yoga, Zen, transcendental meditation (TM)</a:t>
            </a:r>
            <a:endParaRPr lang="en-US" dirty="0">
              <a:solidFill>
                <a:srgbClr val="FFC000"/>
              </a:solidFill>
            </a:endParaRPr>
          </a:p>
          <a:p>
            <a:pPr eaLnBrk="1" hangingPunct="1">
              <a:defRPr/>
            </a:pPr>
            <a:r>
              <a:rPr lang="en-US" dirty="0"/>
              <a:t>Potential physiological benefits</a:t>
            </a:r>
          </a:p>
          <a:p>
            <a:pPr lvl="1" eaLnBrk="1" hangingPunct="1">
              <a:defRPr/>
            </a:pPr>
            <a:r>
              <a:rPr lang="en-US" dirty="0"/>
              <a:t>Similar to effective relaxation procedures</a:t>
            </a:r>
          </a:p>
        </p:txBody>
      </p:sp>
      <p:pic>
        <p:nvPicPr>
          <p:cNvPr id="62468" name="Picture 4" descr="MCj04114620000[1]"/>
          <p:cNvPicPr>
            <a:picLocks noChangeAspect="1" noChangeArrowheads="1"/>
          </p:cNvPicPr>
          <p:nvPr/>
        </p:nvPicPr>
        <p:blipFill>
          <a:blip r:embed="rId3" cstate="print"/>
          <a:srcRect/>
          <a:stretch>
            <a:fillRect/>
          </a:stretch>
        </p:blipFill>
        <p:spPr bwMode="auto">
          <a:xfrm>
            <a:off x="6629400" y="4343400"/>
            <a:ext cx="1870075" cy="2016125"/>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a:t>Sleep &amp; Dreams</a:t>
            </a:r>
          </a:p>
        </p:txBody>
      </p:sp>
      <p:sp>
        <p:nvSpPr>
          <p:cNvPr id="37891" name="Rectangle 3"/>
          <p:cNvSpPr>
            <a:spLocks noGrp="1" noChangeArrowheads="1"/>
          </p:cNvSpPr>
          <p:nvPr>
            <p:ph type="body" idx="1"/>
          </p:nvPr>
        </p:nvSpPr>
        <p:spPr>
          <a:xfrm>
            <a:off x="685800" y="1981200"/>
            <a:ext cx="8077200" cy="4572000"/>
          </a:xfrm>
        </p:spPr>
        <p:txBody>
          <a:bodyPr/>
          <a:lstStyle/>
          <a:p>
            <a:pPr eaLnBrk="1" hangingPunct="1">
              <a:defRPr/>
            </a:pPr>
            <a:r>
              <a:rPr lang="en-US" sz="4000" dirty="0"/>
              <a:t>Evolutionary &amp; Biological Reasons</a:t>
            </a:r>
          </a:p>
          <a:p>
            <a:pPr eaLnBrk="1" hangingPunct="1">
              <a:buFont typeface="Wingdings" pitchFamily="2" charset="2"/>
              <a:buNone/>
              <a:defRPr/>
            </a:pPr>
            <a:r>
              <a:rPr lang="en-US" sz="4000" dirty="0"/>
              <a:t> </a:t>
            </a:r>
          </a:p>
          <a:p>
            <a:pPr eaLnBrk="1" hangingPunct="1">
              <a:defRPr/>
            </a:pPr>
            <a:r>
              <a:rPr lang="en-US" sz="4000" dirty="0">
                <a:solidFill>
                  <a:srgbClr val="FFC000"/>
                </a:solidFill>
              </a:rPr>
              <a:t>A lack of sleep leads to </a:t>
            </a:r>
            <a:r>
              <a:rPr lang="en-US" sz="4000" b="1" i="1" dirty="0">
                <a:solidFill>
                  <a:srgbClr val="FFC000"/>
                </a:solidFill>
              </a:rPr>
              <a:t>illness</a:t>
            </a:r>
          </a:p>
          <a:p>
            <a:pPr eaLnBrk="1" hangingPunct="1">
              <a:defRPr/>
            </a:pPr>
            <a:endParaRPr lang="en-US" sz="4000" b="1" i="1" dirty="0"/>
          </a:p>
          <a:p>
            <a:pPr eaLnBrk="1" hangingPunct="1">
              <a:defRPr/>
            </a:pPr>
            <a:r>
              <a:rPr lang="en-US" sz="4000" dirty="0">
                <a:solidFill>
                  <a:srgbClr val="FFC000"/>
                </a:solidFill>
              </a:rPr>
              <a:t>Explaining Dreams is difficult</a:t>
            </a:r>
          </a:p>
          <a:p>
            <a:pPr eaLnBrk="1" hangingPunct="1">
              <a:buFont typeface="Wingdings" pitchFamily="2" charset="2"/>
              <a:buNone/>
              <a:defRPr/>
            </a:pPr>
            <a:r>
              <a:rPr lang="en-US" sz="3600" dirty="0">
                <a:solidFill>
                  <a:srgbClr val="FFC000"/>
                </a:solidFill>
              </a:rPr>
              <a:t>	</a:t>
            </a:r>
            <a:r>
              <a:rPr lang="en-US" sz="3600" i="1" dirty="0">
                <a:solidFill>
                  <a:srgbClr val="FFC000"/>
                </a:solidFill>
              </a:rPr>
              <a:t>May lead to personal growth?</a:t>
            </a:r>
          </a:p>
          <a:p>
            <a:pPr eaLnBrk="1" hangingPunct="1">
              <a:buFont typeface="Wingdings" pitchFamily="2" charset="2"/>
              <a:buNone/>
              <a:defRPr/>
            </a:pPr>
            <a:endParaRPr lang="en-US" sz="4000"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a:t>The End</a:t>
            </a:r>
          </a:p>
        </p:txBody>
      </p:sp>
      <p:pic>
        <p:nvPicPr>
          <p:cNvPr id="63491" name="Picture 3" descr="Jul with bottle"/>
          <p:cNvPicPr>
            <a:picLocks noChangeAspect="1" noChangeArrowheads="1"/>
          </p:cNvPicPr>
          <p:nvPr/>
        </p:nvPicPr>
        <p:blipFill>
          <a:blip r:embed="rId2" cstate="print"/>
          <a:srcRect/>
          <a:stretch>
            <a:fillRect/>
          </a:stretch>
        </p:blipFill>
        <p:spPr bwMode="auto">
          <a:xfrm>
            <a:off x="3200400" y="1752600"/>
            <a:ext cx="3962400" cy="2971800"/>
          </a:xfrm>
          <a:prstGeom prst="rect">
            <a:avLst/>
          </a:prstGeom>
          <a:noFill/>
          <a:ln w="9525">
            <a:noFill/>
            <a:miter lim="800000"/>
            <a:headEnd/>
            <a:tailEnd/>
          </a:ln>
        </p:spPr>
      </p:pic>
      <p:sp>
        <p:nvSpPr>
          <p:cNvPr id="63492" name="TextBox 3"/>
          <p:cNvSpPr txBox="1">
            <a:spLocks noChangeArrowheads="1"/>
          </p:cNvSpPr>
          <p:nvPr/>
        </p:nvSpPr>
        <p:spPr bwMode="auto">
          <a:xfrm>
            <a:off x="1905000" y="5029200"/>
            <a:ext cx="4953000" cy="646331"/>
          </a:xfrm>
          <a:prstGeom prst="rect">
            <a:avLst/>
          </a:prstGeom>
          <a:noFill/>
          <a:ln w="9525">
            <a:noFill/>
            <a:miter lim="800000"/>
            <a:headEnd/>
            <a:tailEnd/>
          </a:ln>
        </p:spPr>
        <p:txBody>
          <a:bodyPr>
            <a:spAutoFit/>
          </a:bodyPr>
          <a:lstStyle/>
          <a:p>
            <a:r>
              <a:rPr lang="en-US" altLang="en-US" sz="3600" i="1" dirty="0">
                <a:solidFill>
                  <a:srgbClr val="FFC000"/>
                </a:solidFill>
              </a:rPr>
              <a:t>Get some sleep!  Jeopardy? </a:t>
            </a:r>
          </a:p>
        </p:txBody>
      </p:sp>
      <p:sp>
        <p:nvSpPr>
          <p:cNvPr id="368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Times New Roman" pitchFamily="18" charset="0"/>
                <a:hlinkClick r:id="rId3"/>
              </a:rPr>
              <a:t>http://jeopardylabs.com/play/sleep-dreams4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Times New Roman" pitchFamily="18" charset="0"/>
                <a:hlinkClick r:id="rId3"/>
              </a:rPr>
              <a:t>http://jeopardylabs.com/play/sleep-dreams4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Times New Roman" pitchFamily="18" charset="0"/>
                <a:hlinkClick r:id="rId3"/>
              </a:rPr>
              <a:t>http://jeopardylabs.com/play/sleep-dreams4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Times New Roman" pitchFamily="18" charset="0"/>
                <a:hlinkClick r:id="rId3"/>
              </a:rPr>
              <a:t>http://jeopardylabs.com/play/sleep-dreams4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 or Early bird</a:t>
            </a:r>
          </a:p>
        </p:txBody>
      </p:sp>
      <p:sp>
        <p:nvSpPr>
          <p:cNvPr id="3" name="Content Placeholder 2"/>
          <p:cNvSpPr>
            <a:spLocks noGrp="1"/>
          </p:cNvSpPr>
          <p:nvPr>
            <p:ph idx="1"/>
          </p:nvPr>
        </p:nvSpPr>
        <p:spPr/>
        <p:txBody>
          <a:bodyPr/>
          <a:lstStyle/>
          <a:p>
            <a:r>
              <a:rPr lang="en-US" b="1" dirty="0"/>
              <a:t>What time would you get up if you were entirely free to plan your own day?</a:t>
            </a:r>
            <a:endParaRPr lang="en-US" dirty="0"/>
          </a:p>
          <a:p>
            <a:pPr>
              <a:buNone/>
            </a:pPr>
            <a:r>
              <a:rPr lang="en-US" dirty="0"/>
              <a:t>   A. 5 to 6:30 a.m. (5 points)</a:t>
            </a:r>
            <a:br>
              <a:rPr lang="en-US" dirty="0"/>
            </a:br>
            <a:r>
              <a:rPr lang="en-US" dirty="0"/>
              <a:t>B. 6:30 to 7:45 a.m. (4 points)</a:t>
            </a:r>
            <a:br>
              <a:rPr lang="en-US" dirty="0"/>
            </a:br>
            <a:r>
              <a:rPr lang="en-US" dirty="0"/>
              <a:t>C. 7:45 to 9:45 a.m. (3 points)</a:t>
            </a:r>
            <a:br>
              <a:rPr lang="en-US" dirty="0"/>
            </a:br>
            <a:r>
              <a:rPr lang="en-US" dirty="0"/>
              <a:t>D. 9:45 to 11 a.m. (2 points)</a:t>
            </a:r>
            <a:br>
              <a:rPr lang="en-US" dirty="0"/>
            </a:br>
            <a:r>
              <a:rPr lang="en-US" dirty="0"/>
              <a:t>E. 11 a.m. to noon (1 point)</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1582</TotalTime>
  <Words>3322</Words>
  <Application>Microsoft Office PowerPoint</Application>
  <PresentationFormat>On-screen Show (4:3)</PresentationFormat>
  <Paragraphs>400</Paragraphs>
  <Slides>84</Slides>
  <Notes>4</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4" baseType="lpstr">
      <vt:lpstr>ＭＳ Ｐゴシック</vt:lpstr>
      <vt:lpstr>Arial</vt:lpstr>
      <vt:lpstr>Arial Narrow</vt:lpstr>
      <vt:lpstr>Calibri</vt:lpstr>
      <vt:lpstr>Garamond</vt:lpstr>
      <vt:lpstr>Monotype Sorts</vt:lpstr>
      <vt:lpstr>Times New Roman</vt:lpstr>
      <vt:lpstr>Wingdings</vt:lpstr>
      <vt:lpstr>Stream</vt:lpstr>
      <vt:lpstr>Chart</vt:lpstr>
      <vt:lpstr>Sleep: Is important to your health!  </vt:lpstr>
      <vt:lpstr>PowerPoint Presentation</vt:lpstr>
      <vt:lpstr>PowerPoint Presentation</vt:lpstr>
      <vt:lpstr>Alter State of Consciousness</vt:lpstr>
      <vt:lpstr>PowerPoint Presentation</vt:lpstr>
      <vt:lpstr>Temperature Rhythm</vt:lpstr>
      <vt:lpstr>PowerPoint Presentation</vt:lpstr>
      <vt:lpstr>Alertness Rhythm</vt:lpstr>
      <vt:lpstr>Night owl or Early bird</vt:lpstr>
      <vt:lpstr>How dependent are you on being woken up by an alarm clock? </vt:lpstr>
      <vt:lpstr>How alert do you feel during the first half-hour after having woken in the morning? </vt:lpstr>
      <vt:lpstr>During the first half-hour after having woken in the morning, how tired do you feel? </vt:lpstr>
      <vt:lpstr>Your scores! </vt:lpstr>
      <vt:lpstr>Characteristics of Waking and Sleep Cycles</vt:lpstr>
      <vt:lpstr>PowerPoint Presentation</vt:lpstr>
      <vt:lpstr>Sleep</vt:lpstr>
      <vt:lpstr>Stage 1</vt:lpstr>
      <vt:lpstr>Stage 2</vt:lpstr>
      <vt:lpstr>Stage 3</vt:lpstr>
      <vt:lpstr>Stage 4</vt:lpstr>
      <vt:lpstr>REM Sleep</vt:lpstr>
      <vt:lpstr>Sleep Cycles</vt:lpstr>
      <vt:lpstr>Sleep Cycles</vt:lpstr>
      <vt:lpstr>PowerPoint Presentation</vt:lpstr>
      <vt:lpstr>PowerPoint Presentation</vt:lpstr>
      <vt:lpstr>PowerPoint Presentation</vt:lpstr>
      <vt:lpstr>PowerPoint Presentation</vt:lpstr>
      <vt:lpstr>PowerPoint Presentation</vt:lpstr>
      <vt:lpstr>Sleep &amp; your Health</vt:lpstr>
      <vt:lpstr>Mathew Walker PhD</vt:lpstr>
      <vt:lpstr>PowerPoint Presentation</vt:lpstr>
      <vt:lpstr>PowerPoint Presentation</vt:lpstr>
      <vt:lpstr>Sleep Deprivation</vt:lpstr>
      <vt:lpstr>REM Sleep</vt:lpstr>
      <vt:lpstr>What Happens if we are deprived of REM?</vt:lpstr>
      <vt:lpstr>REM &amp; Dreaming</vt:lpstr>
      <vt:lpstr>Dream Content</vt:lpstr>
      <vt:lpstr>Dream Meaning</vt:lpstr>
      <vt:lpstr>More Recent Theories of Dreams</vt:lpstr>
      <vt:lpstr>REM Facilitates Memory</vt:lpstr>
      <vt:lpstr>PowerPoint Presentation</vt:lpstr>
      <vt:lpstr>Sleep Problems </vt:lpstr>
      <vt:lpstr>Sleep Disturbances</vt:lpstr>
      <vt:lpstr>Sleep Disturbances</vt:lpstr>
      <vt:lpstr>Sleep Disturbances</vt:lpstr>
      <vt:lpstr>Sleep Disturbances</vt:lpstr>
      <vt:lpstr>Cause of Narcolepsy (cont)</vt:lpstr>
      <vt:lpstr>Sleep Disturbances</vt:lpstr>
      <vt:lpstr>Treatment for Sleep apnea</vt:lpstr>
      <vt:lpstr>Sleep Disturbances- most common</vt:lpstr>
      <vt:lpstr>PowerPoint Presentation</vt:lpstr>
      <vt:lpstr>Kleine-Levin Syndrome</vt:lpstr>
      <vt:lpstr>'Sleeping Beauty' syndrome</vt:lpstr>
      <vt:lpstr>Fatal Familial Insomnia</vt:lpstr>
      <vt:lpstr>PowerPoint Presentation</vt:lpstr>
      <vt:lpstr>PowerPoint Presentation</vt:lpstr>
      <vt:lpstr>PowerPoint Presentation</vt:lpstr>
      <vt:lpstr>Sleep Apnea</vt:lpstr>
      <vt:lpstr>Treatment</vt:lpstr>
      <vt:lpstr>Sleep Deprivation Statistics: </vt:lpstr>
      <vt:lpstr>PowerPoint Presentation</vt:lpstr>
      <vt:lpstr> Circadian Rhythm Sleep-Wake Disorders </vt:lpstr>
      <vt:lpstr>Amount of sleep you need!</vt:lpstr>
      <vt:lpstr>Healthy Sleep Habits</vt:lpstr>
      <vt:lpstr>Do not stress before you sleep!</vt:lpstr>
      <vt:lpstr>Matthew Walker </vt:lpstr>
      <vt:lpstr>The brain may clean out Alzheimer’s plaques during sleep</vt:lpstr>
      <vt:lpstr>New Evidence Mice &amp; Humans</vt:lpstr>
      <vt:lpstr>PowerPoint Presentation</vt:lpstr>
      <vt:lpstr>PowerPoint Presentation</vt:lpstr>
      <vt:lpstr>Foods that help you sleep!</vt:lpstr>
      <vt:lpstr>Dr. Axe’s Food Recommendations</vt:lpstr>
      <vt:lpstr>Foods continue..</vt:lpstr>
      <vt:lpstr>Sleep Well naturally</vt:lpstr>
      <vt:lpstr>Problems with Sleeping Pills</vt:lpstr>
      <vt:lpstr>Summary</vt:lpstr>
      <vt:lpstr>Sleep Positions </vt:lpstr>
      <vt:lpstr>Sleep..</vt:lpstr>
      <vt:lpstr>Strange sleep habits?</vt:lpstr>
      <vt:lpstr>Sleep habits..</vt:lpstr>
      <vt:lpstr>Sleep Habits..</vt:lpstr>
      <vt:lpstr>Meditation: Pure Consciousness or Relaxation</vt:lpstr>
      <vt:lpstr>Sleep &amp; Dreams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Variations in Consciousness</dc:title>
  <dc:creator>John Hansen</dc:creator>
  <cp:lastModifiedBy>Roberts, Kim A</cp:lastModifiedBy>
  <cp:revision>120</cp:revision>
  <dcterms:created xsi:type="dcterms:W3CDTF">2008-10-05T21:37:14Z</dcterms:created>
  <dcterms:modified xsi:type="dcterms:W3CDTF">2020-10-21T01:07:26Z</dcterms:modified>
</cp:coreProperties>
</file>