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1" r:id="rId2"/>
    <p:sldId id="257" r:id="rId3"/>
    <p:sldId id="258" r:id="rId4"/>
    <p:sldId id="259" r:id="rId5"/>
    <p:sldId id="260" r:id="rId6"/>
    <p:sldId id="261" r:id="rId7"/>
    <p:sldId id="263" r:id="rId8"/>
    <p:sldId id="262" r:id="rId9"/>
    <p:sldId id="270" r:id="rId10"/>
    <p:sldId id="265" r:id="rId11"/>
    <p:sldId id="264"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4D2E9F-6BD5-4156-AA2F-46FE62FA87D4}" v="22" dt="2019-12-04T23:27:14.3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12/5/2019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12/5/2019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1F6DF-B063-4F7D-A014-4DD49892FF59}"/>
              </a:ext>
            </a:extLst>
          </p:cNvPr>
          <p:cNvSpPr>
            <a:spLocks noGrp="1"/>
          </p:cNvSpPr>
          <p:nvPr>
            <p:ph type="ctrTitle"/>
          </p:nvPr>
        </p:nvSpPr>
        <p:spPr/>
        <p:txBody>
          <a:bodyPr>
            <a:normAutofit/>
          </a:bodyPr>
          <a:lstStyle/>
          <a:p>
            <a:pPr algn="ctr"/>
            <a:r>
              <a:rPr lang="en-US" sz="4800" dirty="0"/>
              <a:t>optimizing your exercise routine</a:t>
            </a:r>
          </a:p>
        </p:txBody>
      </p:sp>
      <p:sp>
        <p:nvSpPr>
          <p:cNvPr id="3" name="Subtitle 2">
            <a:extLst>
              <a:ext uri="{FF2B5EF4-FFF2-40B4-BE49-F238E27FC236}">
                <a16:creationId xmlns:a16="http://schemas.microsoft.com/office/drawing/2014/main" id="{363BF36A-BCFA-4AB1-AF67-44804609B365}"/>
              </a:ext>
            </a:extLst>
          </p:cNvPr>
          <p:cNvSpPr>
            <a:spLocks noGrp="1"/>
          </p:cNvSpPr>
          <p:nvPr>
            <p:ph type="subTitle" idx="1"/>
          </p:nvPr>
        </p:nvSpPr>
        <p:spPr/>
        <p:txBody>
          <a:bodyPr/>
          <a:lstStyle/>
          <a:p>
            <a:pPr algn="ctr"/>
            <a:r>
              <a:rPr lang="en-US" dirty="0"/>
              <a:t>A review of the types and benefits of regular exercise and some suggestions for optimizing your routine</a:t>
            </a:r>
          </a:p>
        </p:txBody>
      </p:sp>
    </p:spTree>
    <p:extLst>
      <p:ext uri="{BB962C8B-B14F-4D97-AF65-F5344CB8AC3E}">
        <p14:creationId xmlns:p14="http://schemas.microsoft.com/office/powerpoint/2010/main" val="1878391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3FF3C-4BCC-4B4A-8F93-B41E14BF3482}"/>
              </a:ext>
            </a:extLst>
          </p:cNvPr>
          <p:cNvSpPr>
            <a:spLocks noGrp="1"/>
          </p:cNvSpPr>
          <p:nvPr>
            <p:ph type="title"/>
          </p:nvPr>
        </p:nvSpPr>
        <p:spPr/>
        <p:txBody>
          <a:bodyPr/>
          <a:lstStyle/>
          <a:p>
            <a:pPr algn="ctr"/>
            <a:r>
              <a:rPr lang="en-US" dirty="0"/>
              <a:t>WEIGHT / RESISTANCE TRAINING</a:t>
            </a:r>
          </a:p>
        </p:txBody>
      </p:sp>
      <p:sp>
        <p:nvSpPr>
          <p:cNvPr id="3" name="Content Placeholder 2">
            <a:extLst>
              <a:ext uri="{FF2B5EF4-FFF2-40B4-BE49-F238E27FC236}">
                <a16:creationId xmlns:a16="http://schemas.microsoft.com/office/drawing/2014/main" id="{292B2A04-7A15-481A-918D-8B652D75C2D0}"/>
              </a:ext>
            </a:extLst>
          </p:cNvPr>
          <p:cNvSpPr>
            <a:spLocks noGrp="1"/>
          </p:cNvSpPr>
          <p:nvPr>
            <p:ph idx="1"/>
          </p:nvPr>
        </p:nvSpPr>
        <p:spPr/>
        <p:txBody>
          <a:bodyPr>
            <a:normAutofit fontScale="92500" lnSpcReduction="20000"/>
          </a:bodyPr>
          <a:lstStyle/>
          <a:p>
            <a:r>
              <a:rPr lang="en-US" dirty="0"/>
              <a:t>A TYPE OF EXERCISE INVOLVING THE USE OF FREE WEIGHTS, RESISTANCE BANDS, WEIGHT MACHINES, OR JUST YOUR BODY WEIGHT TO CAUSE REPEATED RESISTANCE TO MUSCLE FUNCTION WITH THE GOAL OF INCREASING STRENGTH, TONE, MASS, AND ENDURANCE.</a:t>
            </a:r>
          </a:p>
          <a:p>
            <a:r>
              <a:rPr lang="en-US" dirty="0"/>
              <a:t>TYPICALLY CARRIED OUT IN 2-3 SETS OF 10-12 REPETITIONS,  2-3 X PER WEEK, WITH ENOUGH  WEIGHT OR RESISTANCE TO BEGIN  TO FATIGUE THE MUSCLE BY THE END OF THE SET, PARTICULARLY THE LAST SET.  REST TIME BETWEEN SETS VARIES DEPENDING ON THE GOAL.</a:t>
            </a:r>
          </a:p>
          <a:p>
            <a:r>
              <a:rPr lang="en-US" dirty="0"/>
              <a:t>WHEN YOU CAN COMPLETE A SET WITHOUT FEELING ANY FATIGUE IT’S TIME TO INCREASE THE WEIGHT A LITTLE.</a:t>
            </a:r>
          </a:p>
        </p:txBody>
      </p:sp>
    </p:spTree>
    <p:extLst>
      <p:ext uri="{BB962C8B-B14F-4D97-AF65-F5344CB8AC3E}">
        <p14:creationId xmlns:p14="http://schemas.microsoft.com/office/powerpoint/2010/main" val="4172762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4106-B7B9-4EC9-9687-8A53BA0F7FC7}"/>
              </a:ext>
            </a:extLst>
          </p:cNvPr>
          <p:cNvSpPr>
            <a:spLocks noGrp="1"/>
          </p:cNvSpPr>
          <p:nvPr>
            <p:ph type="title"/>
          </p:nvPr>
        </p:nvSpPr>
        <p:spPr/>
        <p:txBody>
          <a:bodyPr/>
          <a:lstStyle/>
          <a:p>
            <a:pPr algn="ctr"/>
            <a:r>
              <a:rPr lang="en-US" dirty="0"/>
              <a:t>BENEFITS OF WEIGHT / RESISTANCE TRAINING</a:t>
            </a:r>
          </a:p>
        </p:txBody>
      </p:sp>
      <p:sp>
        <p:nvSpPr>
          <p:cNvPr id="3" name="Content Placeholder 2">
            <a:extLst>
              <a:ext uri="{FF2B5EF4-FFF2-40B4-BE49-F238E27FC236}">
                <a16:creationId xmlns:a16="http://schemas.microsoft.com/office/drawing/2014/main" id="{10DE2CE1-4379-4F3D-BED2-B0EF5DD16BEB}"/>
              </a:ext>
            </a:extLst>
          </p:cNvPr>
          <p:cNvSpPr>
            <a:spLocks noGrp="1"/>
          </p:cNvSpPr>
          <p:nvPr>
            <p:ph idx="1"/>
          </p:nvPr>
        </p:nvSpPr>
        <p:spPr>
          <a:xfrm>
            <a:off x="1451579" y="1853754"/>
            <a:ext cx="9603275" cy="4199727"/>
          </a:xfrm>
        </p:spPr>
        <p:txBody>
          <a:bodyPr>
            <a:normAutofit fontScale="92500" lnSpcReduction="20000"/>
          </a:bodyPr>
          <a:lstStyle/>
          <a:p>
            <a:r>
              <a:rPr lang="en-US" dirty="0"/>
              <a:t>AGE-RELATED MUSCLE LOSS, CALLED SARCOPENIA, IS A NATURAL PART OF AGING.  AFTER AGE 30 YOU BEGIN TO LOSE AS MUCH AS 3-5% PER DECADE.</a:t>
            </a:r>
          </a:p>
          <a:p>
            <a:r>
              <a:rPr lang="en-US" dirty="0"/>
              <a:t>LESS MUSCLE MEANS GREATER WEAKNESS AND LESS MOBILITY, AND CAN INCREASE YOUR RISK OF FALLS AND FRACTURES.</a:t>
            </a:r>
          </a:p>
          <a:p>
            <a:r>
              <a:rPr lang="en-US" dirty="0"/>
              <a:t>INCREASING MUSCLE MASS IMPROVES METBOLISM. COMPARED TO FAT, SKELETAL MUSCLE BURNS MORE CALORIES AT REST.</a:t>
            </a:r>
          </a:p>
          <a:p>
            <a:r>
              <a:rPr lang="en-US" dirty="0"/>
              <a:t>GREATER MUSCLE MASS IS ASSOCIATED WITH LONGEVITY.  A 2014 STUDY IN THE AMERICAN JOURNAL OF MEDICINE FOUND THAT OLDER ADULTS WITH MORE MUSCLE MASS LIVED LONGER THAN THOSE WITH LESS.</a:t>
            </a:r>
          </a:p>
          <a:p>
            <a:r>
              <a:rPr lang="en-US" dirty="0"/>
              <a:t>CURRENT RESEARCH SUGGESTS WEIGHT TRAINING INCREASES NEUROGENESIS – THE GROWTH OF NEURONAL BRAIN CELLS- AND SLOWS THE EFFECTS OF AGING AND DEPRESSION.</a:t>
            </a:r>
          </a:p>
          <a:p>
            <a:endParaRPr lang="en-US" dirty="0"/>
          </a:p>
          <a:p>
            <a:endParaRPr lang="en-US" dirty="0"/>
          </a:p>
        </p:txBody>
      </p:sp>
    </p:spTree>
    <p:extLst>
      <p:ext uri="{BB962C8B-B14F-4D97-AF65-F5344CB8AC3E}">
        <p14:creationId xmlns:p14="http://schemas.microsoft.com/office/powerpoint/2010/main" val="2471306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FEF54-6AC6-4217-8D7E-F59900BBAAA8}"/>
              </a:ext>
            </a:extLst>
          </p:cNvPr>
          <p:cNvSpPr>
            <a:spLocks noGrp="1"/>
          </p:cNvSpPr>
          <p:nvPr>
            <p:ph type="title"/>
          </p:nvPr>
        </p:nvSpPr>
        <p:spPr/>
        <p:txBody>
          <a:bodyPr/>
          <a:lstStyle/>
          <a:p>
            <a:pPr algn="ctr"/>
            <a:r>
              <a:rPr lang="en-US" dirty="0"/>
              <a:t>AND EVEN MORE BENEFITS OF WEIGHT TRAINING</a:t>
            </a:r>
          </a:p>
        </p:txBody>
      </p:sp>
      <p:sp>
        <p:nvSpPr>
          <p:cNvPr id="3" name="Content Placeholder 2">
            <a:extLst>
              <a:ext uri="{FF2B5EF4-FFF2-40B4-BE49-F238E27FC236}">
                <a16:creationId xmlns:a16="http://schemas.microsoft.com/office/drawing/2014/main" id="{AA3D9528-7804-43A7-9FC3-2EA21F1CE3FC}"/>
              </a:ext>
            </a:extLst>
          </p:cNvPr>
          <p:cNvSpPr>
            <a:spLocks noGrp="1"/>
          </p:cNvSpPr>
          <p:nvPr>
            <p:ph idx="1"/>
          </p:nvPr>
        </p:nvSpPr>
        <p:spPr/>
        <p:txBody>
          <a:bodyPr>
            <a:normAutofit lnSpcReduction="10000"/>
          </a:bodyPr>
          <a:lstStyle/>
          <a:p>
            <a:r>
              <a:rPr lang="en-US" dirty="0"/>
              <a:t>BUILDS MUSCLE STRENGTH WHICH REDUCES CHANCE OF STRAIN,  ALLOWS FOR INCREASED ACTIVITY WITH LESS FATIGUE / SORENESS. </a:t>
            </a:r>
          </a:p>
          <a:p>
            <a:r>
              <a:rPr lang="en-US" dirty="0"/>
              <a:t>INCREASES BONE DENSITY BY PUTTING A LOAD ON THE SKELETAL SYSTEM. CAN HELP TO PREVENT OR DECREASE OSTEOPOROSIS.</a:t>
            </a:r>
          </a:p>
          <a:p>
            <a:r>
              <a:rPr lang="en-US" dirty="0"/>
              <a:t>HELPS TO REGULATE BLOOD SUGAR LEVELS.</a:t>
            </a:r>
          </a:p>
          <a:p>
            <a:r>
              <a:rPr lang="en-US" dirty="0"/>
              <a:t>ELEVATES MOOD BY BOOSTING SERATONIN LEVELS.</a:t>
            </a:r>
          </a:p>
          <a:p>
            <a:r>
              <a:rPr lang="en-US" dirty="0"/>
              <a:t>STIMULATES PRODUCTION OF ENDORPHINS, THE BODY’S NATURAL PAINKILLERS.</a:t>
            </a:r>
          </a:p>
          <a:p>
            <a:endParaRPr lang="en-US" dirty="0"/>
          </a:p>
        </p:txBody>
      </p:sp>
    </p:spTree>
    <p:extLst>
      <p:ext uri="{BB962C8B-B14F-4D97-AF65-F5344CB8AC3E}">
        <p14:creationId xmlns:p14="http://schemas.microsoft.com/office/powerpoint/2010/main" val="1981534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7C727-77EC-4809-8D4F-E4050F729732}"/>
              </a:ext>
            </a:extLst>
          </p:cNvPr>
          <p:cNvSpPr>
            <a:spLocks noGrp="1"/>
          </p:cNvSpPr>
          <p:nvPr>
            <p:ph type="title"/>
          </p:nvPr>
        </p:nvSpPr>
        <p:spPr/>
        <p:txBody>
          <a:bodyPr/>
          <a:lstStyle/>
          <a:p>
            <a:pPr algn="ctr"/>
            <a:r>
              <a:rPr lang="en-US" dirty="0"/>
              <a:t>OPTIMIZING YOUR WEIGHT  TRAINING</a:t>
            </a:r>
          </a:p>
        </p:txBody>
      </p:sp>
      <p:sp>
        <p:nvSpPr>
          <p:cNvPr id="3" name="Content Placeholder 2">
            <a:extLst>
              <a:ext uri="{FF2B5EF4-FFF2-40B4-BE49-F238E27FC236}">
                <a16:creationId xmlns:a16="http://schemas.microsoft.com/office/drawing/2014/main" id="{5F18FF53-2B8E-4F63-A1D5-35C75B382A4B}"/>
              </a:ext>
            </a:extLst>
          </p:cNvPr>
          <p:cNvSpPr>
            <a:spLocks noGrp="1"/>
          </p:cNvSpPr>
          <p:nvPr>
            <p:ph idx="1"/>
          </p:nvPr>
        </p:nvSpPr>
        <p:spPr>
          <a:xfrm>
            <a:off x="1451579" y="2015732"/>
            <a:ext cx="9603275" cy="3940568"/>
          </a:xfrm>
        </p:spPr>
        <p:txBody>
          <a:bodyPr>
            <a:normAutofit fontScale="77500" lnSpcReduction="20000"/>
          </a:bodyPr>
          <a:lstStyle/>
          <a:p>
            <a:r>
              <a:rPr lang="en-US" dirty="0"/>
              <a:t>THE GOAL IS TO IMPROVE MUSCLE TONE,  MASS,  AND STRENGTH,  WHICH REQUIRES STRESSING THE MUSCLE AND THEN LETTING IT RECOVER. THAT’S WHY LEAVING A DAY OR TWO BETWEEN WORKOUTS IS BEST.  IT IS OK TO DO 2 DAYS IN A ROW IF YOU ARE EXERCISING DIFFERENT MUSCLE GROUPS.</a:t>
            </a:r>
          </a:p>
          <a:p>
            <a:r>
              <a:rPr lang="en-US" dirty="0"/>
              <a:t>TOO MUCH STRESS AND NOT ENOUGH REST RESULTS IN SORENESS OR INJURY, AND MORE REST THAN STRESS MEANS MINIMAL IMPROVEMENT.</a:t>
            </a:r>
          </a:p>
          <a:p>
            <a:r>
              <a:rPr lang="en-US" dirty="0"/>
              <a:t>STRESSING THE MUSCLE IS ACCOMPLISHED BY SELECTING ENOUGH  WEIGHT OR RESISTANCE TO MAKE  THE LAST 2-3 REPETITIONS MORE DIFFICULT TO DO.</a:t>
            </a:r>
          </a:p>
          <a:p>
            <a:r>
              <a:rPr lang="en-US" dirty="0"/>
              <a:t>A SLOWER PACE IS BETTER, WITH MORE TIME GIVEN TO THE RELEASE PHASE THAN THE CONTRACTION PHASE, SUCH AS A 2 SEC CONTRACTION, 4 SEC RELEASE.</a:t>
            </a:r>
          </a:p>
          <a:p>
            <a:r>
              <a:rPr lang="en-US" dirty="0"/>
              <a:t>TO LINK YOUR BREATHING WITH YOUR REPETITIONS, TAKE A BREATH IN, THEN EXHALE WHEN PUSHING OR PULLING THE WEIGHT OR BAND, THEN INHALE ON THE RELEASE PHASE, THEN REPEAT. AVOID HOLDING YOUR BREATH WHILE EXERTING EFFORT.</a:t>
            </a:r>
          </a:p>
          <a:p>
            <a:endParaRPr lang="en-US" dirty="0"/>
          </a:p>
          <a:p>
            <a:endParaRPr lang="en-US" dirty="0"/>
          </a:p>
        </p:txBody>
      </p:sp>
    </p:spTree>
    <p:extLst>
      <p:ext uri="{BB962C8B-B14F-4D97-AF65-F5344CB8AC3E}">
        <p14:creationId xmlns:p14="http://schemas.microsoft.com/office/powerpoint/2010/main" val="3034086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888F-1437-4500-92D2-9E4DD485E239}"/>
              </a:ext>
            </a:extLst>
          </p:cNvPr>
          <p:cNvSpPr>
            <a:spLocks noGrp="1"/>
          </p:cNvSpPr>
          <p:nvPr>
            <p:ph type="title"/>
          </p:nvPr>
        </p:nvSpPr>
        <p:spPr/>
        <p:txBody>
          <a:bodyPr/>
          <a:lstStyle/>
          <a:p>
            <a:pPr algn="ctr"/>
            <a:r>
              <a:rPr lang="en-US" dirty="0"/>
              <a:t>ADDITIONAL OPTIMIZING TIPS</a:t>
            </a:r>
          </a:p>
        </p:txBody>
      </p:sp>
      <p:sp>
        <p:nvSpPr>
          <p:cNvPr id="3" name="Content Placeholder 2">
            <a:extLst>
              <a:ext uri="{FF2B5EF4-FFF2-40B4-BE49-F238E27FC236}">
                <a16:creationId xmlns:a16="http://schemas.microsoft.com/office/drawing/2014/main" id="{5F14532E-0447-40B7-AA25-3225E8214D3B}"/>
              </a:ext>
            </a:extLst>
          </p:cNvPr>
          <p:cNvSpPr>
            <a:spLocks noGrp="1"/>
          </p:cNvSpPr>
          <p:nvPr>
            <p:ph idx="1"/>
          </p:nvPr>
        </p:nvSpPr>
        <p:spPr>
          <a:xfrm>
            <a:off x="1451579" y="2015732"/>
            <a:ext cx="9603275" cy="4037749"/>
          </a:xfrm>
        </p:spPr>
        <p:txBody>
          <a:bodyPr>
            <a:normAutofit fontScale="92500" lnSpcReduction="10000"/>
          </a:bodyPr>
          <a:lstStyle/>
          <a:p>
            <a:r>
              <a:rPr lang="en-US" dirty="0"/>
              <a:t>A GOOD WAY TO ENSURE A BALANCED WORKOUT IS TO WORK WITH OPPOSITE MOTIONS.  A PUSHING AWAY MOVEMENT SHOULD HAVE A PULLING TOWARD YOU COUNTERPART, SUCH AS A CHEST PRESS / PUSHUP FOLLOWED BY A PULLING BACK / ROWING TYPE OF MOVEMENT.</a:t>
            </a:r>
          </a:p>
          <a:p>
            <a:r>
              <a:rPr lang="en-US" dirty="0"/>
              <a:t>THE OPPOSITE MOTIONS DO NOT HAVE TO IMMEDIATELY FOLLOW EACH OTHER OR OCCUR ON THE SAME DAYS.</a:t>
            </a:r>
          </a:p>
          <a:p>
            <a:r>
              <a:rPr lang="en-US" dirty="0"/>
              <a:t>TAKE THE WEIGHT OR BAND THROUGH THE FULL MOTION POSSIBLE AT THE JOINTS INVOLVED.  THIS HELPS MAINTAIN FULL JOINT RANGE OF MOTION, MUSCLE LENGTH,  AND STRENGTHENS THROUGHOUT THE FULL RANGE.</a:t>
            </a:r>
          </a:p>
          <a:p>
            <a:r>
              <a:rPr lang="en-US" dirty="0"/>
              <a:t>CORE STRENGTHENING EXERCISES FOR THE TRUNK MUSCLES ARE SUPPLEMENTED  BY MAINTAINING ERECT POSTURE WHICH USES THESE TRUNK MUSCLES.</a:t>
            </a:r>
          </a:p>
          <a:p>
            <a:endParaRPr lang="en-US" dirty="0"/>
          </a:p>
        </p:txBody>
      </p:sp>
    </p:spTree>
    <p:extLst>
      <p:ext uri="{BB962C8B-B14F-4D97-AF65-F5344CB8AC3E}">
        <p14:creationId xmlns:p14="http://schemas.microsoft.com/office/powerpoint/2010/main" val="4178145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FD240-6DAF-407C-B390-BEF5D2B0E796}"/>
              </a:ext>
            </a:extLst>
          </p:cNvPr>
          <p:cNvSpPr>
            <a:spLocks noGrp="1"/>
          </p:cNvSpPr>
          <p:nvPr>
            <p:ph type="title"/>
          </p:nvPr>
        </p:nvSpPr>
        <p:spPr/>
        <p:txBody>
          <a:bodyPr/>
          <a:lstStyle/>
          <a:p>
            <a:pPr algn="ctr"/>
            <a:r>
              <a:rPr lang="en-US" dirty="0"/>
              <a:t>FINAL TIPS</a:t>
            </a:r>
          </a:p>
        </p:txBody>
      </p:sp>
      <p:sp>
        <p:nvSpPr>
          <p:cNvPr id="3" name="Content Placeholder 2">
            <a:extLst>
              <a:ext uri="{FF2B5EF4-FFF2-40B4-BE49-F238E27FC236}">
                <a16:creationId xmlns:a16="http://schemas.microsoft.com/office/drawing/2014/main" id="{D28CDBE5-5E70-4443-8886-6D15ADA37C58}"/>
              </a:ext>
            </a:extLst>
          </p:cNvPr>
          <p:cNvSpPr>
            <a:spLocks noGrp="1"/>
          </p:cNvSpPr>
          <p:nvPr>
            <p:ph idx="1"/>
          </p:nvPr>
        </p:nvSpPr>
        <p:spPr/>
        <p:txBody>
          <a:bodyPr>
            <a:normAutofit fontScale="77500" lnSpcReduction="20000"/>
          </a:bodyPr>
          <a:lstStyle/>
          <a:p>
            <a:r>
              <a:rPr lang="en-US" dirty="0"/>
              <a:t>AN EXCELLENT AEROBIC AND RESISTANCE EXERCISE PROGRAM CAN BE CARRIED OUT WITHOUT THE NEED FOR SPECIALIZED EQUIPMENT.</a:t>
            </a:r>
          </a:p>
          <a:p>
            <a:r>
              <a:rPr lang="en-US" dirty="0"/>
              <a:t>EXAMPLES INCLUDE INCLINE PUSHUPS AGAINST WALL OR COUNTER,  CHAIR DIPS, PARTIAL SQUATS, HEEL RAISES.</a:t>
            </a:r>
          </a:p>
          <a:p>
            <a:r>
              <a:rPr lang="en-US" dirty="0"/>
              <a:t>GOOD WEIGHTS TO USE AT HOME CAN BE SACKS OF BEANS OR RICE TO USE FOR OVERHEAD PRESSES, BICEP CURLS, BENT-OVER ROWS FOR EXAMPLE.</a:t>
            </a:r>
          </a:p>
          <a:p>
            <a:r>
              <a:rPr lang="en-US" dirty="0"/>
              <a:t>A NEW YORK TIMES ARTICLE ENTITLED “THE ZEN OF WEIGHT LIFTING” SUGGESTS A “FARMER’S CARRY”,  STRENGTHENING  YOUR GRIP,  ARMS, LEGS, CORE,  AND CARDIOVASCULAR SYSTEM ALL AT ONCE BY GRIPPING A HEAVY  WEIGHT IN EACH HAND (SUCH AS BAGS WITH HANDLES, FILLED WITH SOME CANS, OR HEAVIER DUMBELL WEIGHTS) AND WALKING WITH A SOLID, UPRIGHT POSTURE FOR 30-60 SECONDS. </a:t>
            </a:r>
            <a:r>
              <a:rPr lang="en-US"/>
              <a:t>IF YOU TRY THIS MAKE SURE TO USE </a:t>
            </a:r>
            <a:r>
              <a:rPr lang="en-US" dirty="0"/>
              <a:t>GOOD BODY MECHANICS TO LIFT WHEN BEGINNING AND LOWER WHEN FINISHED.</a:t>
            </a:r>
          </a:p>
        </p:txBody>
      </p:sp>
    </p:spTree>
    <p:extLst>
      <p:ext uri="{BB962C8B-B14F-4D97-AF65-F5344CB8AC3E}">
        <p14:creationId xmlns:p14="http://schemas.microsoft.com/office/powerpoint/2010/main" val="2158951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5EE5D-18B9-459C-8489-B05A0DA2A344}"/>
              </a:ext>
            </a:extLst>
          </p:cNvPr>
          <p:cNvSpPr>
            <a:spLocks noGrp="1"/>
          </p:cNvSpPr>
          <p:nvPr>
            <p:ph type="title"/>
          </p:nvPr>
        </p:nvSpPr>
        <p:spPr/>
        <p:txBody>
          <a:bodyPr/>
          <a:lstStyle/>
          <a:p>
            <a:r>
              <a:rPr lang="en-US" dirty="0"/>
              <a:t>Components of a good exercise program</a:t>
            </a:r>
          </a:p>
        </p:txBody>
      </p:sp>
      <p:sp>
        <p:nvSpPr>
          <p:cNvPr id="3" name="Content Placeholder 2">
            <a:extLst>
              <a:ext uri="{FF2B5EF4-FFF2-40B4-BE49-F238E27FC236}">
                <a16:creationId xmlns:a16="http://schemas.microsoft.com/office/drawing/2014/main" id="{49172E28-976A-40FB-9533-3BBD4B59220D}"/>
              </a:ext>
            </a:extLst>
          </p:cNvPr>
          <p:cNvSpPr>
            <a:spLocks noGrp="1"/>
          </p:cNvSpPr>
          <p:nvPr>
            <p:ph idx="1"/>
          </p:nvPr>
        </p:nvSpPr>
        <p:spPr>
          <a:xfrm>
            <a:off x="1451579" y="2015732"/>
            <a:ext cx="9603275" cy="3450613"/>
          </a:xfrm>
        </p:spPr>
        <p:txBody>
          <a:bodyPr/>
          <a:lstStyle/>
          <a:p>
            <a:pPr marL="457200" indent="-457200">
              <a:buAutoNum type="arabicPeriod"/>
            </a:pPr>
            <a:r>
              <a:rPr lang="en-US" dirty="0"/>
              <a:t>WARM-UP / STRETCHING</a:t>
            </a:r>
          </a:p>
          <a:p>
            <a:pPr marL="457200" indent="-457200">
              <a:buAutoNum type="arabicPeriod"/>
            </a:pPr>
            <a:r>
              <a:rPr lang="en-US" dirty="0"/>
              <a:t>AEROBIC / CARDIOVASCULAR EXERCISE</a:t>
            </a:r>
          </a:p>
          <a:p>
            <a:pPr marL="457200" indent="-457200">
              <a:buAutoNum type="arabicPeriod"/>
            </a:pPr>
            <a:r>
              <a:rPr lang="en-US" dirty="0"/>
              <a:t>COOL-DOWN / STRETCHING</a:t>
            </a:r>
          </a:p>
          <a:p>
            <a:pPr marL="457200" indent="-457200">
              <a:buAutoNum type="arabicPeriod"/>
            </a:pPr>
            <a:r>
              <a:rPr lang="en-US" dirty="0"/>
              <a:t>WEIGHT / RESISTANCE TRAINING</a:t>
            </a:r>
          </a:p>
          <a:p>
            <a:pPr marL="0" indent="0">
              <a:buNone/>
            </a:pPr>
            <a:endParaRPr lang="en-US" dirty="0"/>
          </a:p>
          <a:p>
            <a:endParaRPr lang="en-US" dirty="0"/>
          </a:p>
        </p:txBody>
      </p:sp>
    </p:spTree>
    <p:extLst>
      <p:ext uri="{BB962C8B-B14F-4D97-AF65-F5344CB8AC3E}">
        <p14:creationId xmlns:p14="http://schemas.microsoft.com/office/powerpoint/2010/main" val="395305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CFC-0837-4DD0-B421-957A3228A587}"/>
              </a:ext>
            </a:extLst>
          </p:cNvPr>
          <p:cNvSpPr>
            <a:spLocks noGrp="1"/>
          </p:cNvSpPr>
          <p:nvPr>
            <p:ph type="title"/>
          </p:nvPr>
        </p:nvSpPr>
        <p:spPr/>
        <p:txBody>
          <a:bodyPr/>
          <a:lstStyle/>
          <a:p>
            <a:pPr algn="ctr"/>
            <a:r>
              <a:rPr lang="en-US" dirty="0"/>
              <a:t>WARM-UP </a:t>
            </a:r>
          </a:p>
        </p:txBody>
      </p:sp>
      <p:sp>
        <p:nvSpPr>
          <p:cNvPr id="3" name="Content Placeholder 2">
            <a:extLst>
              <a:ext uri="{FF2B5EF4-FFF2-40B4-BE49-F238E27FC236}">
                <a16:creationId xmlns:a16="http://schemas.microsoft.com/office/drawing/2014/main" id="{0CE41CDB-0DF9-4574-83BD-34D52A9C6FA5}"/>
              </a:ext>
            </a:extLst>
          </p:cNvPr>
          <p:cNvSpPr>
            <a:spLocks noGrp="1"/>
          </p:cNvSpPr>
          <p:nvPr>
            <p:ph idx="1"/>
          </p:nvPr>
        </p:nvSpPr>
        <p:spPr/>
        <p:txBody>
          <a:bodyPr/>
          <a:lstStyle/>
          <a:p>
            <a:r>
              <a:rPr lang="en-US" dirty="0"/>
              <a:t>INVOLVES LIGHT AEROBIC ACTIVITY FOR A FEW MINUTES TO GRADUALLY INCREASE HEART RATE AND BEGIN TO LOOSEN MUSCLES AND JOINTS</a:t>
            </a:r>
          </a:p>
          <a:p>
            <a:r>
              <a:rPr lang="en-US" dirty="0"/>
              <a:t>HELPS TO PREVENT INJURY AND POST-EXERCISE SORENESS</a:t>
            </a:r>
          </a:p>
          <a:p>
            <a:r>
              <a:rPr lang="en-US" dirty="0"/>
              <a:t>CAN BE A COMPONENT OF YOUR AEROBIC EXERCISE PROGRAM IF YOU BEGIN AT AN EASIER PACE THAN WHAT YOU USUALLY REACH, SUCH AS WALKING SLOWER THAN USUAL ON THE TREADMILL OR ROWING SLOWLY FOR THE FIRST 4-5 MINUTES.</a:t>
            </a:r>
          </a:p>
        </p:txBody>
      </p:sp>
    </p:spTree>
    <p:extLst>
      <p:ext uri="{BB962C8B-B14F-4D97-AF65-F5344CB8AC3E}">
        <p14:creationId xmlns:p14="http://schemas.microsoft.com/office/powerpoint/2010/main" val="1937638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AC3B4-E8AC-4A1D-8331-F9280BF8789F}"/>
              </a:ext>
            </a:extLst>
          </p:cNvPr>
          <p:cNvSpPr>
            <a:spLocks noGrp="1"/>
          </p:cNvSpPr>
          <p:nvPr>
            <p:ph type="title"/>
          </p:nvPr>
        </p:nvSpPr>
        <p:spPr/>
        <p:txBody>
          <a:bodyPr/>
          <a:lstStyle/>
          <a:p>
            <a:pPr algn="ctr"/>
            <a:r>
              <a:rPr lang="en-US" dirty="0"/>
              <a:t>STRETCHING</a:t>
            </a:r>
          </a:p>
        </p:txBody>
      </p:sp>
      <p:sp>
        <p:nvSpPr>
          <p:cNvPr id="3" name="Content Placeholder 2">
            <a:extLst>
              <a:ext uri="{FF2B5EF4-FFF2-40B4-BE49-F238E27FC236}">
                <a16:creationId xmlns:a16="http://schemas.microsoft.com/office/drawing/2014/main" id="{DE7B03BB-CC96-4CB8-8AF8-00879AE7D503}"/>
              </a:ext>
            </a:extLst>
          </p:cNvPr>
          <p:cNvSpPr>
            <a:spLocks noGrp="1"/>
          </p:cNvSpPr>
          <p:nvPr>
            <p:ph idx="1"/>
          </p:nvPr>
        </p:nvSpPr>
        <p:spPr/>
        <p:txBody>
          <a:bodyPr>
            <a:normAutofit fontScale="85000" lnSpcReduction="20000"/>
          </a:bodyPr>
          <a:lstStyle/>
          <a:p>
            <a:r>
              <a:rPr lang="en-US" dirty="0"/>
              <a:t>AGING OFTEN RESULTS IN LESS ACTIVITY = TIGHTER MUSCLES &amp; JOINTS = GREATER RISK OF STRAIN / SPRAIN</a:t>
            </a:r>
          </a:p>
          <a:p>
            <a:r>
              <a:rPr lang="en-US" dirty="0"/>
              <a:t>SHOULD BE INCLUDED IN YOUR EXERCISE PROGRAM,  AFTER  INITIAL WARM-UP ACTIVITY OR AT THE END OF YOUR EXERCISE ROUTINE (BETTER)</a:t>
            </a:r>
          </a:p>
          <a:p>
            <a:r>
              <a:rPr lang="en-US" dirty="0"/>
              <a:t>FOCUS ON MAJOR MUSCLE GROUPS AND MUSCLES AND/OR JOINTS THAT FEEL TIGHT TO YOU OR  THAT INTERFERE WITH YOUR ACTIVITIES</a:t>
            </a:r>
          </a:p>
          <a:p>
            <a:r>
              <a:rPr lang="en-US" dirty="0"/>
              <a:t>LENGTHENS AND BALANCES TIGHT MUSCLES, PREVENTS STRAINS,  ALLOWS YOUR MIND TO RELAX AND FOCUS ON YOUR BODY</a:t>
            </a:r>
          </a:p>
          <a:p>
            <a:r>
              <a:rPr lang="en-US" dirty="0"/>
              <a:t>DECREASES MUSCLE STIFFNESS / PAIN AND INCREASES RANGE OF MOTION</a:t>
            </a:r>
          </a:p>
          <a:p>
            <a:r>
              <a:rPr lang="en-US" dirty="0"/>
              <a:t>ALLOWS FOR IMPROVED POSTURE</a:t>
            </a:r>
          </a:p>
          <a:p>
            <a:endParaRPr lang="en-US" dirty="0"/>
          </a:p>
          <a:p>
            <a:endParaRPr lang="en-US" dirty="0"/>
          </a:p>
        </p:txBody>
      </p:sp>
    </p:spTree>
    <p:extLst>
      <p:ext uri="{BB962C8B-B14F-4D97-AF65-F5344CB8AC3E}">
        <p14:creationId xmlns:p14="http://schemas.microsoft.com/office/powerpoint/2010/main" val="1793811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79B57-A77D-4F15-9C7D-254AC68D8006}"/>
              </a:ext>
            </a:extLst>
          </p:cNvPr>
          <p:cNvSpPr>
            <a:spLocks noGrp="1"/>
          </p:cNvSpPr>
          <p:nvPr>
            <p:ph type="title"/>
          </p:nvPr>
        </p:nvSpPr>
        <p:spPr/>
        <p:txBody>
          <a:bodyPr/>
          <a:lstStyle/>
          <a:p>
            <a:pPr algn="ctr"/>
            <a:r>
              <a:rPr lang="en-US" dirty="0"/>
              <a:t>HOW TO STRETCH EFFECTIVELY AND SAFELY</a:t>
            </a:r>
          </a:p>
        </p:txBody>
      </p:sp>
      <p:sp>
        <p:nvSpPr>
          <p:cNvPr id="3" name="Content Placeholder 2">
            <a:extLst>
              <a:ext uri="{FF2B5EF4-FFF2-40B4-BE49-F238E27FC236}">
                <a16:creationId xmlns:a16="http://schemas.microsoft.com/office/drawing/2014/main" id="{03FDD6FB-EB8F-41DF-AE3C-488731AD578C}"/>
              </a:ext>
            </a:extLst>
          </p:cNvPr>
          <p:cNvSpPr>
            <a:spLocks noGrp="1"/>
          </p:cNvSpPr>
          <p:nvPr>
            <p:ph idx="1"/>
          </p:nvPr>
        </p:nvSpPr>
        <p:spPr/>
        <p:txBody>
          <a:bodyPr>
            <a:normAutofit fontScale="92500" lnSpcReduction="20000"/>
          </a:bodyPr>
          <a:lstStyle/>
          <a:p>
            <a:r>
              <a:rPr lang="en-US" dirty="0"/>
              <a:t>DO NOT STRETCH TOO AGGRESSIVELY.  RESEARCH HAS SHOWN THAT A LIGHTER STRETCH HELD FOR A LONGER TIME (10-15 SECONDS OR MORE) IS MORE EFFECTIVE, LONGER LASTING AND SAFER. THE RULE IS  “LONG DURATION / LOW INTENSITY”.  MAKE USE OF RESTING POSITIONS FOR PROLONGED STRETCHING (DISCUSS EXAMPLES).</a:t>
            </a:r>
          </a:p>
          <a:p>
            <a:r>
              <a:rPr lang="en-US" dirty="0"/>
              <a:t>BREATHE SLOWLY, DEEPLY,  AND NATURALLY WHILE STRETCHING. DO NOT HOLD YOUR BREATH OR STRETCH TO A POINT OF INCREASING PAIN.  AS YOU ARE EXHALING FOCUS ON RELEASING ANY MUSCLES YOU ARE HOLDING TENSE.</a:t>
            </a:r>
          </a:p>
          <a:p>
            <a:r>
              <a:rPr lang="en-US" dirty="0"/>
              <a:t>DO NOT BOUNCE!  THIS CAUSES A REFLEX CONTRACTION THAT TIGHTENS THE VERY MUSCLES YOU ARE TRYING TO STRETCH.</a:t>
            </a:r>
          </a:p>
          <a:p>
            <a:endParaRPr lang="en-US" dirty="0"/>
          </a:p>
          <a:p>
            <a:endParaRPr lang="en-US" dirty="0"/>
          </a:p>
        </p:txBody>
      </p:sp>
    </p:spTree>
    <p:extLst>
      <p:ext uri="{BB962C8B-B14F-4D97-AF65-F5344CB8AC3E}">
        <p14:creationId xmlns:p14="http://schemas.microsoft.com/office/powerpoint/2010/main" val="910912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2509A-2B8E-4C62-A59E-2185D58CEECF}"/>
              </a:ext>
            </a:extLst>
          </p:cNvPr>
          <p:cNvSpPr>
            <a:spLocks noGrp="1"/>
          </p:cNvSpPr>
          <p:nvPr>
            <p:ph type="title"/>
          </p:nvPr>
        </p:nvSpPr>
        <p:spPr/>
        <p:txBody>
          <a:bodyPr/>
          <a:lstStyle/>
          <a:p>
            <a:pPr algn="ctr"/>
            <a:r>
              <a:rPr lang="en-US" dirty="0"/>
              <a:t>AEROBIC / CARDIOVASCULAR EXERCISE</a:t>
            </a:r>
          </a:p>
        </p:txBody>
      </p:sp>
      <p:sp>
        <p:nvSpPr>
          <p:cNvPr id="3" name="Content Placeholder 2">
            <a:extLst>
              <a:ext uri="{FF2B5EF4-FFF2-40B4-BE49-F238E27FC236}">
                <a16:creationId xmlns:a16="http://schemas.microsoft.com/office/drawing/2014/main" id="{CCC8DFA8-A99A-4A78-A4EB-17D54E8CC2E2}"/>
              </a:ext>
            </a:extLst>
          </p:cNvPr>
          <p:cNvSpPr>
            <a:spLocks noGrp="1"/>
          </p:cNvSpPr>
          <p:nvPr>
            <p:ph idx="1"/>
          </p:nvPr>
        </p:nvSpPr>
        <p:spPr/>
        <p:txBody>
          <a:bodyPr>
            <a:normAutofit fontScale="92500" lnSpcReduction="20000"/>
          </a:bodyPr>
          <a:lstStyle/>
          <a:p>
            <a:r>
              <a:rPr lang="en-US" dirty="0"/>
              <a:t>CALLED “AEROBIC” BECAUSE IT INVOLVES THE INTAKE OF OXYGEN TO CREATE ENERGY FROM GLUCOSE.  ANAEROBIC EXERCISE USES STORED ENERGY IN THE FORM OF GLYCOGEN IN THE MUSCLES DURING SHORT DURATION, INTENSE EXERCISE, AS IN WEIGHTLIFTING OR SPRINTING.</a:t>
            </a:r>
          </a:p>
          <a:p>
            <a:r>
              <a:rPr lang="en-US" dirty="0"/>
              <a:t>CALLED “CARDIOVASCULAR” BECAUSE THE SUSTAINED LOW TO MODERATE EXERCISE CAUSES AN INCREASED HEART RATE AND RESULTS IN CONDITIONING OF THE HEART, LUNGS,  AND VASCULAR SYSTEM.</a:t>
            </a:r>
          </a:p>
          <a:p>
            <a:r>
              <a:rPr lang="en-US" dirty="0"/>
              <a:t>CAN INVOLVE A TARGET HEART RATE BUT WITH CARDIAC DISEASE HISTORY SHOULD BE UNDER ADVICE FROM CARDIOLOGIST.  ALSO BE AWARE THAT SOME MEDICATIONS CAN AFFECT HEART RATE.</a:t>
            </a:r>
          </a:p>
          <a:p>
            <a:endParaRPr lang="en-US" dirty="0"/>
          </a:p>
        </p:txBody>
      </p:sp>
    </p:spTree>
    <p:extLst>
      <p:ext uri="{BB962C8B-B14F-4D97-AF65-F5344CB8AC3E}">
        <p14:creationId xmlns:p14="http://schemas.microsoft.com/office/powerpoint/2010/main" val="1299538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79FA2-FAAE-4D48-8A64-2806C82FDEB4}"/>
              </a:ext>
            </a:extLst>
          </p:cNvPr>
          <p:cNvSpPr>
            <a:spLocks noGrp="1"/>
          </p:cNvSpPr>
          <p:nvPr>
            <p:ph type="title"/>
          </p:nvPr>
        </p:nvSpPr>
        <p:spPr/>
        <p:txBody>
          <a:bodyPr/>
          <a:lstStyle/>
          <a:p>
            <a:pPr algn="ctr"/>
            <a:r>
              <a:rPr lang="en-US" dirty="0"/>
              <a:t>BENEFITS OF AEROBIC/CARDIO EXERCISE</a:t>
            </a:r>
          </a:p>
        </p:txBody>
      </p:sp>
      <p:sp>
        <p:nvSpPr>
          <p:cNvPr id="3" name="Content Placeholder 2">
            <a:extLst>
              <a:ext uri="{FF2B5EF4-FFF2-40B4-BE49-F238E27FC236}">
                <a16:creationId xmlns:a16="http://schemas.microsoft.com/office/drawing/2014/main" id="{79742D33-BE95-45BC-9455-0C05707EFD2E}"/>
              </a:ext>
            </a:extLst>
          </p:cNvPr>
          <p:cNvSpPr>
            <a:spLocks noGrp="1"/>
          </p:cNvSpPr>
          <p:nvPr>
            <p:ph idx="1"/>
          </p:nvPr>
        </p:nvSpPr>
        <p:spPr>
          <a:xfrm>
            <a:off x="1451579" y="2015732"/>
            <a:ext cx="9603275" cy="3889768"/>
          </a:xfrm>
        </p:spPr>
        <p:txBody>
          <a:bodyPr>
            <a:normAutofit lnSpcReduction="10000"/>
          </a:bodyPr>
          <a:lstStyle/>
          <a:p>
            <a:r>
              <a:rPr lang="en-US" dirty="0"/>
              <a:t>DECREASED RESTING HEART RATE AND INCREASED HEART EFFICIENCY</a:t>
            </a:r>
          </a:p>
          <a:p>
            <a:r>
              <a:rPr lang="en-US" dirty="0"/>
              <a:t>IMPROVED OXYGEN AVAILABILITY THROUGH INCREASED LUNG CAPACITY</a:t>
            </a:r>
          </a:p>
          <a:p>
            <a:r>
              <a:rPr lang="en-US" dirty="0"/>
              <a:t>IMPROVED COLLATERAL CIRCULATION</a:t>
            </a:r>
          </a:p>
          <a:p>
            <a:r>
              <a:rPr lang="en-US" dirty="0"/>
              <a:t>DECREASED BLOOD PRESSURE</a:t>
            </a:r>
          </a:p>
          <a:p>
            <a:r>
              <a:rPr lang="en-US" dirty="0"/>
              <a:t>WEIGHT REDUCTION</a:t>
            </a:r>
          </a:p>
          <a:p>
            <a:r>
              <a:rPr lang="en-US" dirty="0"/>
              <a:t>STRONGER BONES</a:t>
            </a:r>
          </a:p>
          <a:p>
            <a:r>
              <a:rPr lang="en-US" dirty="0"/>
              <a:t>STRESS / DEPRESSION REDUCTION (HARVARD STUDY)</a:t>
            </a:r>
          </a:p>
          <a:p>
            <a:r>
              <a:rPr lang="en-US" dirty="0"/>
              <a:t>IMPROVED MEMORY AND COGNITION</a:t>
            </a:r>
          </a:p>
          <a:p>
            <a:endParaRPr lang="en-US" dirty="0"/>
          </a:p>
        </p:txBody>
      </p:sp>
    </p:spTree>
    <p:extLst>
      <p:ext uri="{BB962C8B-B14F-4D97-AF65-F5344CB8AC3E}">
        <p14:creationId xmlns:p14="http://schemas.microsoft.com/office/powerpoint/2010/main" val="2852385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9EF18-E4B2-4C53-BBB1-7FB9ADDC8C40}"/>
              </a:ext>
            </a:extLst>
          </p:cNvPr>
          <p:cNvSpPr>
            <a:spLocks noGrp="1"/>
          </p:cNvSpPr>
          <p:nvPr>
            <p:ph type="title"/>
          </p:nvPr>
        </p:nvSpPr>
        <p:spPr/>
        <p:txBody>
          <a:bodyPr/>
          <a:lstStyle/>
          <a:p>
            <a:pPr algn="ctr"/>
            <a:r>
              <a:rPr lang="en-US" dirty="0"/>
              <a:t> OPTIMIZING YOUR AEROBIC EXERCISE </a:t>
            </a:r>
          </a:p>
        </p:txBody>
      </p:sp>
      <p:sp>
        <p:nvSpPr>
          <p:cNvPr id="3" name="Content Placeholder 2">
            <a:extLst>
              <a:ext uri="{FF2B5EF4-FFF2-40B4-BE49-F238E27FC236}">
                <a16:creationId xmlns:a16="http://schemas.microsoft.com/office/drawing/2014/main" id="{4D7E0ABC-FFF3-4C2C-ABA2-ED7CC748CDBF}"/>
              </a:ext>
            </a:extLst>
          </p:cNvPr>
          <p:cNvSpPr>
            <a:spLocks noGrp="1"/>
          </p:cNvSpPr>
          <p:nvPr>
            <p:ph idx="1"/>
          </p:nvPr>
        </p:nvSpPr>
        <p:spPr>
          <a:xfrm>
            <a:off x="1451579" y="2015733"/>
            <a:ext cx="9603275" cy="4037748"/>
          </a:xfrm>
        </p:spPr>
        <p:txBody>
          <a:bodyPr>
            <a:normAutofit fontScale="77500" lnSpcReduction="20000"/>
          </a:bodyPr>
          <a:lstStyle/>
          <a:p>
            <a:r>
              <a:rPr lang="en-US" dirty="0"/>
              <a:t>RECOMMENDATION FOR SENIORS IS GOAL OF 150 MINUTES/WEEK, IDEALLY SPREAD OUT OVER 3-5 DAYS.</a:t>
            </a:r>
          </a:p>
          <a:p>
            <a:r>
              <a:rPr lang="en-US" dirty="0"/>
              <a:t>EXERCISE AT AN INTENSITY THAT INCREASES YOUR RESPIRATION AND HEART RATE TO A LEVEL CONSISTENT WITH YOUR CARDIOLOGIST’S INSTRUCTION AND MAINTAINED FOR AT LEAST 20-30 MINUTES.  IF NOT LIMITED BY CARDIOLOGIST THEN ONE FORMULA IS 55-85% OF MAXIMUM HR WHICH IS 220-AGE.</a:t>
            </a:r>
          </a:p>
          <a:p>
            <a:r>
              <a:rPr lang="en-US" dirty="0"/>
              <a:t>TRY TO MAINTAIN GOOD, ERECT POSTURE WHILE SITTING ON BIKE OR ROWER, STANDING ON TREADMILL OR ELLIPTICAL, OR WHEN WALKING. THIS ALLOWS FOR DEEPER BREATHING AND CONDITIONS CORE TRUNK MUSCLES.</a:t>
            </a:r>
          </a:p>
          <a:p>
            <a:r>
              <a:rPr lang="en-US" dirty="0"/>
              <a:t>INTERVAL TRAINING (DISCUSS) CAN FACILITATE INCREASED HEART AND RESPIRATORY RATE AND TOLERANCE TO INTERMITTANT  VIGOROUS ACTIVITY.</a:t>
            </a:r>
          </a:p>
          <a:p>
            <a:r>
              <a:rPr lang="en-US" dirty="0"/>
              <a:t>RATHER THAN ALWAYS USING ONE TYPE OF MACHINE, MIX IT UP AND ROTATE USING 3 OR 4 OF THE MACHINES AVAILABLE (NOT ALL IN THE SAME DAY).  THIS CHANGES THE MAJOR EFFORT TO DIFFERENT MUSCLE GROUPS.</a:t>
            </a:r>
          </a:p>
          <a:p>
            <a:endParaRPr lang="en-US" dirty="0"/>
          </a:p>
          <a:p>
            <a:endParaRPr lang="en-US" dirty="0"/>
          </a:p>
          <a:p>
            <a:endParaRPr lang="en-US" dirty="0"/>
          </a:p>
        </p:txBody>
      </p:sp>
    </p:spTree>
    <p:extLst>
      <p:ext uri="{BB962C8B-B14F-4D97-AF65-F5344CB8AC3E}">
        <p14:creationId xmlns:p14="http://schemas.microsoft.com/office/powerpoint/2010/main" val="2627756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0F595-7948-4516-9425-25F8B025034B}"/>
              </a:ext>
            </a:extLst>
          </p:cNvPr>
          <p:cNvSpPr>
            <a:spLocks noGrp="1"/>
          </p:cNvSpPr>
          <p:nvPr>
            <p:ph type="title"/>
          </p:nvPr>
        </p:nvSpPr>
        <p:spPr/>
        <p:txBody>
          <a:bodyPr/>
          <a:lstStyle/>
          <a:p>
            <a:pPr algn="ctr"/>
            <a:r>
              <a:rPr lang="en-US" dirty="0"/>
              <a:t>COOL DOWN / STRETCHING</a:t>
            </a:r>
          </a:p>
        </p:txBody>
      </p:sp>
      <p:sp>
        <p:nvSpPr>
          <p:cNvPr id="3" name="Content Placeholder 2">
            <a:extLst>
              <a:ext uri="{FF2B5EF4-FFF2-40B4-BE49-F238E27FC236}">
                <a16:creationId xmlns:a16="http://schemas.microsoft.com/office/drawing/2014/main" id="{C45FB0C5-46C3-497B-A79C-5079135B980D}"/>
              </a:ext>
            </a:extLst>
          </p:cNvPr>
          <p:cNvSpPr>
            <a:spLocks noGrp="1"/>
          </p:cNvSpPr>
          <p:nvPr>
            <p:ph idx="1"/>
          </p:nvPr>
        </p:nvSpPr>
        <p:spPr/>
        <p:txBody>
          <a:bodyPr/>
          <a:lstStyle/>
          <a:p>
            <a:r>
              <a:rPr lang="en-US" dirty="0"/>
              <a:t>DO NOT ABRUPTLY STOP YOUR AEROBIC EXERCISE WITHOUT TAKING THE LAST 5+ MINUTES TO SLOW/COOL DOWN.</a:t>
            </a:r>
          </a:p>
          <a:p>
            <a:r>
              <a:rPr lang="en-US" dirty="0"/>
              <a:t>THIS ALLOWS YOUR HEART AND RESPIRATORY RATE TO GRADUALLY RETURN TO NORMAL.</a:t>
            </a:r>
          </a:p>
          <a:p>
            <a:r>
              <a:rPr lang="en-US" dirty="0"/>
              <a:t>FOLLOWING COOL DOWN IS ALSO AN EXCELLENT TIME TO STRETCH,  AS YOUR MUSCLES ARE WARMED UP AND LENGTHENED FROM THE AEROBIC EXERCISE.</a:t>
            </a:r>
          </a:p>
          <a:p>
            <a:endParaRPr lang="en-US" dirty="0"/>
          </a:p>
        </p:txBody>
      </p:sp>
    </p:spTree>
    <p:extLst>
      <p:ext uri="{BB962C8B-B14F-4D97-AF65-F5344CB8AC3E}">
        <p14:creationId xmlns:p14="http://schemas.microsoft.com/office/powerpoint/2010/main" val="315327711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1882</TotalTime>
  <Words>1458</Words>
  <Application>Microsoft Office PowerPoint</Application>
  <PresentationFormat>Widescreen</PresentationFormat>
  <Paragraphs>78</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Gill Sans MT</vt:lpstr>
      <vt:lpstr>Gallery</vt:lpstr>
      <vt:lpstr>optimizing your exercise routine</vt:lpstr>
      <vt:lpstr>Components of a good exercise program</vt:lpstr>
      <vt:lpstr>WARM-UP </vt:lpstr>
      <vt:lpstr>STRETCHING</vt:lpstr>
      <vt:lpstr>HOW TO STRETCH EFFECTIVELY AND SAFELY</vt:lpstr>
      <vt:lpstr>AEROBIC / CARDIOVASCULAR EXERCISE</vt:lpstr>
      <vt:lpstr>BENEFITS OF AEROBIC/CARDIO EXERCISE</vt:lpstr>
      <vt:lpstr> OPTIMIZING YOUR AEROBIC EXERCISE </vt:lpstr>
      <vt:lpstr>COOL DOWN / STRETCHING</vt:lpstr>
      <vt:lpstr>WEIGHT / RESISTANCE TRAINING</vt:lpstr>
      <vt:lpstr>BENEFITS OF WEIGHT / RESISTANCE TRAINING</vt:lpstr>
      <vt:lpstr>AND EVEN MORE BENEFITS OF WEIGHT TRAINING</vt:lpstr>
      <vt:lpstr>OPTIMIZING YOUR WEIGHT  TRAINING</vt:lpstr>
      <vt:lpstr>ADDITIONAL OPTIMIZING TIPS</vt:lpstr>
      <vt:lpstr>FINAL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Optimizing your exercise program</dc:title>
  <dc:creator>Robert Suggett</dc:creator>
  <cp:lastModifiedBy>Robert Suggett</cp:lastModifiedBy>
  <cp:revision>8</cp:revision>
  <dcterms:created xsi:type="dcterms:W3CDTF">2019-11-27T19:29:32Z</dcterms:created>
  <dcterms:modified xsi:type="dcterms:W3CDTF">2019-12-05T17:34:44Z</dcterms:modified>
</cp:coreProperties>
</file>