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1"/>
  </p:notesMasterIdLst>
  <p:sldIdLst>
    <p:sldId id="256" r:id="rId2"/>
    <p:sldId id="265" r:id="rId3"/>
    <p:sldId id="260" r:id="rId4"/>
    <p:sldId id="257" r:id="rId5"/>
    <p:sldId id="267" r:id="rId6"/>
    <p:sldId id="272" r:id="rId7"/>
    <p:sldId id="275" r:id="rId8"/>
    <p:sldId id="276" r:id="rId9"/>
    <p:sldId id="278" r:id="rId10"/>
    <p:sldId id="268" r:id="rId11"/>
    <p:sldId id="262" r:id="rId12"/>
    <p:sldId id="269" r:id="rId13"/>
    <p:sldId id="270" r:id="rId14"/>
    <p:sldId id="271" r:id="rId15"/>
    <p:sldId id="266" r:id="rId16"/>
    <p:sldId id="263" r:id="rId17"/>
    <p:sldId id="258" r:id="rId18"/>
    <p:sldId id="273" r:id="rId19"/>
    <p:sldId id="274"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4"/>
  </p:normalViewPr>
  <p:slideViewPr>
    <p:cSldViewPr snapToGrid="0" snapToObjects="1">
      <p:cViewPr varScale="1">
        <p:scale>
          <a:sx n="93" d="100"/>
          <a:sy n="93" d="100"/>
        </p:scale>
        <p:origin x="274" y="106"/>
      </p:cViewPr>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3595D56-72B2-C549-8E4D-499922F655AB}" type="datetimeFigureOut">
              <a:rPr lang="en-US" smtClean="0"/>
              <a:t>3/26/2021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8DB68D7-E8B2-7142-97BD-268EABA4967F}" type="slidenum">
              <a:rPr lang="en-US" smtClean="0"/>
              <a:t>‹#›</a:t>
            </a:fld>
            <a:endParaRPr lang="en-US" dirty="0"/>
          </a:p>
        </p:txBody>
      </p:sp>
    </p:spTree>
    <p:extLst>
      <p:ext uri="{BB962C8B-B14F-4D97-AF65-F5344CB8AC3E}">
        <p14:creationId xmlns:p14="http://schemas.microsoft.com/office/powerpoint/2010/main" val="19411535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all are encouraged  as part of your self –discovery project to write some small stories that reflect </a:t>
            </a:r>
          </a:p>
        </p:txBody>
      </p:sp>
      <p:sp>
        <p:nvSpPr>
          <p:cNvPr id="4" name="Slide Number Placeholder 3"/>
          <p:cNvSpPr>
            <a:spLocks noGrp="1"/>
          </p:cNvSpPr>
          <p:nvPr>
            <p:ph type="sldNum" sz="quarter" idx="5"/>
          </p:nvPr>
        </p:nvSpPr>
        <p:spPr/>
        <p:txBody>
          <a:bodyPr/>
          <a:lstStyle/>
          <a:p>
            <a:fld id="{58DB68D7-E8B2-7142-97BD-268EABA4967F}" type="slidenum">
              <a:rPr lang="en-US" smtClean="0"/>
              <a:t>1</a:t>
            </a:fld>
            <a:endParaRPr lang="en-US" dirty="0"/>
          </a:p>
        </p:txBody>
      </p:sp>
    </p:spTree>
    <p:extLst>
      <p:ext uri="{BB962C8B-B14F-4D97-AF65-F5344CB8AC3E}">
        <p14:creationId xmlns:p14="http://schemas.microsoft.com/office/powerpoint/2010/main" val="39068788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of them appear to represent visual stories. It is even possible that the scenes depicted on those cave walls were associated with some kind of oral storytelling.</a:t>
            </a:r>
            <a:br>
              <a:rPr lang="en-US" dirty="0"/>
            </a:br>
            <a:endParaRPr lang="en-US" dirty="0"/>
          </a:p>
        </p:txBody>
      </p:sp>
      <p:sp>
        <p:nvSpPr>
          <p:cNvPr id="4" name="Slide Number Placeholder 3"/>
          <p:cNvSpPr>
            <a:spLocks noGrp="1"/>
          </p:cNvSpPr>
          <p:nvPr>
            <p:ph type="sldNum" sz="quarter" idx="5"/>
          </p:nvPr>
        </p:nvSpPr>
        <p:spPr/>
        <p:txBody>
          <a:bodyPr/>
          <a:lstStyle/>
          <a:p>
            <a:fld id="{58DB68D7-E8B2-7142-97BD-268EABA4967F}" type="slidenum">
              <a:rPr lang="en-US" smtClean="0"/>
              <a:t>3</a:t>
            </a:fld>
            <a:endParaRPr lang="en-US" dirty="0"/>
          </a:p>
        </p:txBody>
      </p:sp>
    </p:spTree>
    <p:extLst>
      <p:ext uri="{BB962C8B-B14F-4D97-AF65-F5344CB8AC3E}">
        <p14:creationId xmlns:p14="http://schemas.microsoft.com/office/powerpoint/2010/main" val="17430865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where are the stories? They are definitely in our heads, we share brief stories throughout our day as we interact with others, and then of course written type stories are everywhere</a:t>
            </a:r>
          </a:p>
        </p:txBody>
      </p:sp>
      <p:sp>
        <p:nvSpPr>
          <p:cNvPr id="4" name="Slide Number Placeholder 3"/>
          <p:cNvSpPr>
            <a:spLocks noGrp="1"/>
          </p:cNvSpPr>
          <p:nvPr>
            <p:ph type="sldNum" sz="quarter" idx="5"/>
          </p:nvPr>
        </p:nvSpPr>
        <p:spPr/>
        <p:txBody>
          <a:bodyPr/>
          <a:lstStyle/>
          <a:p>
            <a:fld id="{58DB68D7-E8B2-7142-97BD-268EABA4967F}" type="slidenum">
              <a:rPr lang="en-US" smtClean="0"/>
              <a:t>4</a:t>
            </a:fld>
            <a:endParaRPr lang="en-US" dirty="0"/>
          </a:p>
        </p:txBody>
      </p:sp>
    </p:spTree>
    <p:extLst>
      <p:ext uri="{BB962C8B-B14F-4D97-AF65-F5344CB8AC3E}">
        <p14:creationId xmlns:p14="http://schemas.microsoft.com/office/powerpoint/2010/main" val="7996730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Survival- All the traditions and rituals that a part of religions are part of the survival need of the religion and the human species. But this is also true for stories about  traditions that are part of our societal structure as well. </a:t>
            </a:r>
          </a:p>
          <a:p>
            <a:r>
              <a:rPr lang="en-US" dirty="0"/>
              <a:t>Empathy- The more compelling the story , the more empathetic people become. For example the stories of the Me Too movement and some of the stories being told help to draw people in – Women's USA gymnastics team</a:t>
            </a:r>
          </a:p>
          <a:p>
            <a:r>
              <a:rPr lang="en-US" dirty="0"/>
              <a:t>Memory- Memory Researchers recommend we use brief stores to help us store new information. </a:t>
            </a:r>
          </a:p>
        </p:txBody>
      </p:sp>
      <p:sp>
        <p:nvSpPr>
          <p:cNvPr id="4" name="Slide Number Placeholder 3"/>
          <p:cNvSpPr>
            <a:spLocks noGrp="1"/>
          </p:cNvSpPr>
          <p:nvPr>
            <p:ph type="sldNum" sz="quarter" idx="5"/>
          </p:nvPr>
        </p:nvSpPr>
        <p:spPr/>
        <p:txBody>
          <a:bodyPr/>
          <a:lstStyle/>
          <a:p>
            <a:fld id="{58DB68D7-E8B2-7142-97BD-268EABA4967F}" type="slidenum">
              <a:rPr lang="en-US" smtClean="0"/>
              <a:t>6</a:t>
            </a:fld>
            <a:endParaRPr lang="en-US" dirty="0"/>
          </a:p>
        </p:txBody>
      </p:sp>
    </p:spTree>
    <p:extLst>
      <p:ext uri="{BB962C8B-B14F-4D97-AF65-F5344CB8AC3E}">
        <p14:creationId xmlns:p14="http://schemas.microsoft.com/office/powerpoint/2010/main" val="21706898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Tell story about me moving so much and the story I tell about how it affected me.</a:t>
            </a:r>
          </a:p>
          <a:p>
            <a:r>
              <a:rPr lang="en-US" dirty="0"/>
              <a:t>Flexible, resilient, good at making friends. </a:t>
            </a:r>
          </a:p>
        </p:txBody>
      </p:sp>
      <p:sp>
        <p:nvSpPr>
          <p:cNvPr id="4" name="Slide Number Placeholder 3"/>
          <p:cNvSpPr>
            <a:spLocks noGrp="1"/>
          </p:cNvSpPr>
          <p:nvPr>
            <p:ph type="sldNum" sz="quarter" idx="5"/>
          </p:nvPr>
        </p:nvSpPr>
        <p:spPr/>
        <p:txBody>
          <a:bodyPr/>
          <a:lstStyle/>
          <a:p>
            <a:fld id="{58DB68D7-E8B2-7142-97BD-268EABA4967F}" type="slidenum">
              <a:rPr lang="en-US" smtClean="0"/>
              <a:t>10</a:t>
            </a:fld>
            <a:endParaRPr lang="en-US" dirty="0"/>
          </a:p>
        </p:txBody>
      </p:sp>
    </p:spTree>
    <p:extLst>
      <p:ext uri="{BB962C8B-B14F-4D97-AF65-F5344CB8AC3E}">
        <p14:creationId xmlns:p14="http://schemas.microsoft.com/office/powerpoint/2010/main" val="27599966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Sons graduation from college story</a:t>
            </a:r>
          </a:p>
        </p:txBody>
      </p:sp>
      <p:sp>
        <p:nvSpPr>
          <p:cNvPr id="4" name="Slide Number Placeholder 3"/>
          <p:cNvSpPr>
            <a:spLocks noGrp="1"/>
          </p:cNvSpPr>
          <p:nvPr>
            <p:ph type="sldNum" sz="quarter" idx="5"/>
          </p:nvPr>
        </p:nvSpPr>
        <p:spPr/>
        <p:txBody>
          <a:bodyPr/>
          <a:lstStyle/>
          <a:p>
            <a:fld id="{58DB68D7-E8B2-7142-97BD-268EABA4967F}" type="slidenum">
              <a:rPr lang="en-US" smtClean="0"/>
              <a:t>12</a:t>
            </a:fld>
            <a:endParaRPr lang="en-US" dirty="0"/>
          </a:p>
        </p:txBody>
      </p:sp>
    </p:spTree>
    <p:extLst>
      <p:ext uri="{BB962C8B-B14F-4D97-AF65-F5344CB8AC3E}">
        <p14:creationId xmlns:p14="http://schemas.microsoft.com/office/powerpoint/2010/main" val="22328341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/Share the Example of therapy patient – father who died in front of him. </a:t>
            </a:r>
          </a:p>
          <a:p>
            <a:r>
              <a:rPr lang="en-US" dirty="0"/>
              <a:t>Present, stood strong, called for help etc. </a:t>
            </a:r>
          </a:p>
        </p:txBody>
      </p:sp>
      <p:sp>
        <p:nvSpPr>
          <p:cNvPr id="4" name="Slide Number Placeholder 3"/>
          <p:cNvSpPr>
            <a:spLocks noGrp="1"/>
          </p:cNvSpPr>
          <p:nvPr>
            <p:ph type="sldNum" sz="quarter" idx="5"/>
          </p:nvPr>
        </p:nvSpPr>
        <p:spPr/>
        <p:txBody>
          <a:bodyPr/>
          <a:lstStyle/>
          <a:p>
            <a:fld id="{58DB68D7-E8B2-7142-97BD-268EABA4967F}" type="slidenum">
              <a:rPr lang="en-US" smtClean="0"/>
              <a:t>13</a:t>
            </a:fld>
            <a:endParaRPr lang="en-US" dirty="0"/>
          </a:p>
        </p:txBody>
      </p:sp>
    </p:spTree>
    <p:extLst>
      <p:ext uri="{BB962C8B-B14F-4D97-AF65-F5344CB8AC3E}">
        <p14:creationId xmlns:p14="http://schemas.microsoft.com/office/powerpoint/2010/main" val="37959363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8DB68D7-E8B2-7142-97BD-268EABA4967F}" type="slidenum">
              <a:rPr lang="en-US" smtClean="0"/>
              <a:t>14</a:t>
            </a:fld>
            <a:endParaRPr lang="en-US" dirty="0"/>
          </a:p>
        </p:txBody>
      </p:sp>
    </p:spTree>
    <p:extLst>
      <p:ext uri="{BB962C8B-B14F-4D97-AF65-F5344CB8AC3E}">
        <p14:creationId xmlns:p14="http://schemas.microsoft.com/office/powerpoint/2010/main" val="29168685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Story of Christmas letters- helped me make sense of a chaotic life. Helped me find humor, Helped me connect with others and not feel alone.  Helped me see my children and myself in a new way. Helped me see a beginning, middle and end. </a:t>
            </a:r>
          </a:p>
        </p:txBody>
      </p:sp>
      <p:sp>
        <p:nvSpPr>
          <p:cNvPr id="4" name="Slide Number Placeholder 3"/>
          <p:cNvSpPr>
            <a:spLocks noGrp="1"/>
          </p:cNvSpPr>
          <p:nvPr>
            <p:ph type="sldNum" sz="quarter" idx="5"/>
          </p:nvPr>
        </p:nvSpPr>
        <p:spPr/>
        <p:txBody>
          <a:bodyPr/>
          <a:lstStyle/>
          <a:p>
            <a:fld id="{58DB68D7-E8B2-7142-97BD-268EABA4967F}" type="slidenum">
              <a:rPr lang="en-US" smtClean="0"/>
              <a:t>15</a:t>
            </a:fld>
            <a:endParaRPr lang="en-US" dirty="0"/>
          </a:p>
        </p:txBody>
      </p:sp>
    </p:spTree>
    <p:extLst>
      <p:ext uri="{BB962C8B-B14F-4D97-AF65-F5344CB8AC3E}">
        <p14:creationId xmlns:p14="http://schemas.microsoft.com/office/powerpoint/2010/main" val="14723519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45A582-759A-CE43-9000-4CBF79855E8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FB666F3-1F69-E540-9CD4-C798189DEEF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F916C91-8648-D748-ACB0-F4106BDF5753}"/>
              </a:ext>
            </a:extLst>
          </p:cNvPr>
          <p:cNvSpPr>
            <a:spLocks noGrp="1"/>
          </p:cNvSpPr>
          <p:nvPr>
            <p:ph type="dt" sz="half" idx="10"/>
          </p:nvPr>
        </p:nvSpPr>
        <p:spPr/>
        <p:txBody>
          <a:bodyPr/>
          <a:lstStyle/>
          <a:p>
            <a:fld id="{63C216FF-3A31-C04F-8E9E-DEB342BAE9B9}" type="datetimeFigureOut">
              <a:rPr lang="en-US" smtClean="0"/>
              <a:t>3/26/2021</a:t>
            </a:fld>
            <a:endParaRPr lang="en-US" dirty="0"/>
          </a:p>
        </p:txBody>
      </p:sp>
      <p:sp>
        <p:nvSpPr>
          <p:cNvPr id="5" name="Footer Placeholder 4">
            <a:extLst>
              <a:ext uri="{FF2B5EF4-FFF2-40B4-BE49-F238E27FC236}">
                <a16:creationId xmlns:a16="http://schemas.microsoft.com/office/drawing/2014/main" id="{01988FED-5AA8-AA4E-A6FA-44F5D3351D6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D585360-6F2D-AE49-BE35-C5085E3C005C}"/>
              </a:ext>
            </a:extLst>
          </p:cNvPr>
          <p:cNvSpPr>
            <a:spLocks noGrp="1"/>
          </p:cNvSpPr>
          <p:nvPr>
            <p:ph type="sldNum" sz="quarter" idx="12"/>
          </p:nvPr>
        </p:nvSpPr>
        <p:spPr/>
        <p:txBody>
          <a:bodyPr/>
          <a:lstStyle/>
          <a:p>
            <a:fld id="{6767B975-DE37-2345-B68F-D60C5A6AF873}" type="slidenum">
              <a:rPr lang="en-US" smtClean="0"/>
              <a:t>‹#›</a:t>
            </a:fld>
            <a:endParaRPr lang="en-US" dirty="0"/>
          </a:p>
        </p:txBody>
      </p:sp>
    </p:spTree>
    <p:extLst>
      <p:ext uri="{BB962C8B-B14F-4D97-AF65-F5344CB8AC3E}">
        <p14:creationId xmlns:p14="http://schemas.microsoft.com/office/powerpoint/2010/main" val="13066322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7498A4-2FC9-A140-A885-5AA987AAA2D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B6CC5A0-8346-6C4B-8C39-C493F7F4EC3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1F3D3B2-E2AD-9545-8AA6-C97223DC9E48}"/>
              </a:ext>
            </a:extLst>
          </p:cNvPr>
          <p:cNvSpPr>
            <a:spLocks noGrp="1"/>
          </p:cNvSpPr>
          <p:nvPr>
            <p:ph type="dt" sz="half" idx="10"/>
          </p:nvPr>
        </p:nvSpPr>
        <p:spPr/>
        <p:txBody>
          <a:bodyPr/>
          <a:lstStyle/>
          <a:p>
            <a:fld id="{63C216FF-3A31-C04F-8E9E-DEB342BAE9B9}" type="datetimeFigureOut">
              <a:rPr lang="en-US" smtClean="0"/>
              <a:t>3/26/2021</a:t>
            </a:fld>
            <a:endParaRPr lang="en-US" dirty="0"/>
          </a:p>
        </p:txBody>
      </p:sp>
      <p:sp>
        <p:nvSpPr>
          <p:cNvPr id="5" name="Footer Placeholder 4">
            <a:extLst>
              <a:ext uri="{FF2B5EF4-FFF2-40B4-BE49-F238E27FC236}">
                <a16:creationId xmlns:a16="http://schemas.microsoft.com/office/drawing/2014/main" id="{9720A5F1-8D7F-7C43-8573-8193B29AE3C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E2CF5EE-6239-CF44-8C6E-E668C9986B9F}"/>
              </a:ext>
            </a:extLst>
          </p:cNvPr>
          <p:cNvSpPr>
            <a:spLocks noGrp="1"/>
          </p:cNvSpPr>
          <p:nvPr>
            <p:ph type="sldNum" sz="quarter" idx="12"/>
          </p:nvPr>
        </p:nvSpPr>
        <p:spPr/>
        <p:txBody>
          <a:bodyPr/>
          <a:lstStyle/>
          <a:p>
            <a:fld id="{6767B975-DE37-2345-B68F-D60C5A6AF873}" type="slidenum">
              <a:rPr lang="en-US" smtClean="0"/>
              <a:t>‹#›</a:t>
            </a:fld>
            <a:endParaRPr lang="en-US" dirty="0"/>
          </a:p>
        </p:txBody>
      </p:sp>
    </p:spTree>
    <p:extLst>
      <p:ext uri="{BB962C8B-B14F-4D97-AF65-F5344CB8AC3E}">
        <p14:creationId xmlns:p14="http://schemas.microsoft.com/office/powerpoint/2010/main" val="2450071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E4B864C-B672-2542-9919-7140C366D80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3095C65-D31D-A14E-98F6-AC774DB9FAC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00B1FC-8D92-0C45-9543-92F309379B29}"/>
              </a:ext>
            </a:extLst>
          </p:cNvPr>
          <p:cNvSpPr>
            <a:spLocks noGrp="1"/>
          </p:cNvSpPr>
          <p:nvPr>
            <p:ph type="dt" sz="half" idx="10"/>
          </p:nvPr>
        </p:nvSpPr>
        <p:spPr/>
        <p:txBody>
          <a:bodyPr/>
          <a:lstStyle/>
          <a:p>
            <a:fld id="{63C216FF-3A31-C04F-8E9E-DEB342BAE9B9}" type="datetimeFigureOut">
              <a:rPr lang="en-US" smtClean="0"/>
              <a:t>3/26/2021</a:t>
            </a:fld>
            <a:endParaRPr lang="en-US" dirty="0"/>
          </a:p>
        </p:txBody>
      </p:sp>
      <p:sp>
        <p:nvSpPr>
          <p:cNvPr id="5" name="Footer Placeholder 4">
            <a:extLst>
              <a:ext uri="{FF2B5EF4-FFF2-40B4-BE49-F238E27FC236}">
                <a16:creationId xmlns:a16="http://schemas.microsoft.com/office/drawing/2014/main" id="{2B41AA49-E763-2C47-A7E0-FFDB3A2AECC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30DF243-04E5-6F44-B5A3-ADFF7380B042}"/>
              </a:ext>
            </a:extLst>
          </p:cNvPr>
          <p:cNvSpPr>
            <a:spLocks noGrp="1"/>
          </p:cNvSpPr>
          <p:nvPr>
            <p:ph type="sldNum" sz="quarter" idx="12"/>
          </p:nvPr>
        </p:nvSpPr>
        <p:spPr/>
        <p:txBody>
          <a:bodyPr/>
          <a:lstStyle/>
          <a:p>
            <a:fld id="{6767B975-DE37-2345-B68F-D60C5A6AF873}" type="slidenum">
              <a:rPr lang="en-US" smtClean="0"/>
              <a:t>‹#›</a:t>
            </a:fld>
            <a:endParaRPr lang="en-US" dirty="0"/>
          </a:p>
        </p:txBody>
      </p:sp>
    </p:spTree>
    <p:extLst>
      <p:ext uri="{BB962C8B-B14F-4D97-AF65-F5344CB8AC3E}">
        <p14:creationId xmlns:p14="http://schemas.microsoft.com/office/powerpoint/2010/main" val="16747294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Slide Typical">
    <p:spTree>
      <p:nvGrpSpPr>
        <p:cNvPr id="1" name=""/>
        <p:cNvGrpSpPr/>
        <p:nvPr/>
      </p:nvGrpSpPr>
      <p:grpSpPr>
        <a:xfrm>
          <a:off x="0" y="0"/>
          <a:ext cx="0" cy="0"/>
          <a:chOff x="0" y="0"/>
          <a:chExt cx="0" cy="0"/>
        </a:xfrm>
      </p:grpSpPr>
      <p:sp>
        <p:nvSpPr>
          <p:cNvPr id="17" name="Title 1">
            <a:extLst>
              <a:ext uri="{FF2B5EF4-FFF2-40B4-BE49-F238E27FC236}">
                <a16:creationId xmlns:a16="http://schemas.microsoft.com/office/drawing/2014/main" id="{EA6774B9-7EC6-864E-9952-54CD236A7C95}"/>
              </a:ext>
            </a:extLst>
          </p:cNvPr>
          <p:cNvSpPr>
            <a:spLocks noGrp="1"/>
          </p:cNvSpPr>
          <p:nvPr>
            <p:ph type="ctrTitle" hasCustomPrompt="1"/>
          </p:nvPr>
        </p:nvSpPr>
        <p:spPr>
          <a:xfrm>
            <a:off x="1396230" y="427982"/>
            <a:ext cx="9144000" cy="451249"/>
          </a:xfrm>
          <a:prstGeom prst="rect">
            <a:avLst/>
          </a:prstGeom>
        </p:spPr>
        <p:txBody>
          <a:bodyPr anchor="b">
            <a:noAutofit/>
          </a:bodyPr>
          <a:lstStyle>
            <a:lvl1pPr algn="l">
              <a:defRPr sz="2800" b="0" i="0">
                <a:solidFill>
                  <a:schemeClr val="accent6"/>
                </a:solidFill>
                <a:latin typeface="Proxima Nova Light" pitchFamily="50" charset="0"/>
                <a:cs typeface="Arial" panose="020B0604020202020204" pitchFamily="34" charset="0"/>
              </a:defRPr>
            </a:lvl1pPr>
          </a:lstStyle>
          <a:p>
            <a:r>
              <a:rPr lang="en-US" dirty="0"/>
              <a:t>Page Title Topic Continued</a:t>
            </a:r>
          </a:p>
        </p:txBody>
      </p:sp>
      <p:cxnSp>
        <p:nvCxnSpPr>
          <p:cNvPr id="16" name="Straight Connector 15">
            <a:extLst>
              <a:ext uri="{FF2B5EF4-FFF2-40B4-BE49-F238E27FC236}">
                <a16:creationId xmlns:a16="http://schemas.microsoft.com/office/drawing/2014/main" id="{C6F7DB34-BFA4-EA47-9F18-3B2D3C2EFA01}"/>
              </a:ext>
            </a:extLst>
          </p:cNvPr>
          <p:cNvCxnSpPr/>
          <p:nvPr userDrawn="1"/>
        </p:nvCxnSpPr>
        <p:spPr>
          <a:xfrm flipV="1">
            <a:off x="1205464" y="243191"/>
            <a:ext cx="0" cy="2412460"/>
          </a:xfrm>
          <a:prstGeom prst="line">
            <a:avLst/>
          </a:prstGeom>
        </p:spPr>
        <p:style>
          <a:lnRef idx="1">
            <a:schemeClr val="accent1"/>
          </a:lnRef>
          <a:fillRef idx="0">
            <a:schemeClr val="accent1"/>
          </a:fillRef>
          <a:effectRef idx="0">
            <a:schemeClr val="accent1"/>
          </a:effectRef>
          <a:fontRef idx="minor">
            <a:schemeClr val="tx1"/>
          </a:fontRef>
        </p:style>
      </p:cxnSp>
      <p:sp>
        <p:nvSpPr>
          <p:cNvPr id="5" name="Content Placeholder 2">
            <a:extLst>
              <a:ext uri="{FF2B5EF4-FFF2-40B4-BE49-F238E27FC236}">
                <a16:creationId xmlns:a16="http://schemas.microsoft.com/office/drawing/2014/main" id="{BCF60ACC-01D8-D74A-A59F-79FE2FA96177}"/>
              </a:ext>
            </a:extLst>
          </p:cNvPr>
          <p:cNvSpPr>
            <a:spLocks noGrp="1"/>
          </p:cNvSpPr>
          <p:nvPr>
            <p:ph idx="1" hasCustomPrompt="1"/>
          </p:nvPr>
        </p:nvSpPr>
        <p:spPr>
          <a:xfrm>
            <a:off x="1396230" y="1428814"/>
            <a:ext cx="9972224" cy="4459479"/>
          </a:xfrm>
          <a:prstGeom prst="rect">
            <a:avLst/>
          </a:prstGeom>
        </p:spPr>
        <p:txBody>
          <a:bodyPr>
            <a:normAutofit/>
          </a:bodyPr>
          <a:lstStyle>
            <a:lvl1pPr marL="342900" indent="-342900">
              <a:buSzPct val="85000"/>
              <a:buFont typeface="Wingdings" panose="05000000000000000000" pitchFamily="2" charset="2"/>
              <a:buChar char="§"/>
              <a:defRPr sz="2000" b="0" i="0">
                <a:solidFill>
                  <a:schemeClr val="accent6"/>
                </a:solidFill>
                <a:latin typeface="Proxima Nova Light" pitchFamily="50" charset="0"/>
                <a:cs typeface="Arial" panose="020B0604020202020204" pitchFamily="34" charset="0"/>
              </a:defRPr>
            </a:lvl1pPr>
            <a:lvl2pPr marL="685800" marR="0" indent="-228600" algn="l" defTabSz="914400" rtl="0" eaLnBrk="1" fontAlgn="auto" latinLnBrk="0" hangingPunct="1">
              <a:lnSpc>
                <a:spcPct val="90000"/>
              </a:lnSpc>
              <a:spcBef>
                <a:spcPts val="500"/>
              </a:spcBef>
              <a:spcAft>
                <a:spcPts val="0"/>
              </a:spcAft>
              <a:buClrTx/>
              <a:buSzPct val="85000"/>
              <a:buFont typeface="Proxima Nova Light" panose="02000506030000020004" pitchFamily="2" charset="0"/>
              <a:buChar char="–"/>
              <a:tabLst/>
              <a:defRPr sz="2000" b="0" i="0">
                <a:solidFill>
                  <a:schemeClr val="accent6"/>
                </a:solidFill>
                <a:latin typeface="Proxima Nova Light" pitchFamily="50" charset="0"/>
                <a:cs typeface="Arial" panose="020B0604020202020204" pitchFamily="34" charset="0"/>
              </a:defRPr>
            </a:lvl2pPr>
            <a:lvl3pPr marL="914400" indent="0">
              <a:buNone/>
              <a:defRPr b="0" i="0">
                <a:solidFill>
                  <a:srgbClr val="150221"/>
                </a:solidFill>
                <a:latin typeface="Proxima Nova A Thin" panose="02000506030000020004" pitchFamily="2" charset="0"/>
              </a:defRPr>
            </a:lvl3pPr>
            <a:lvl4pPr>
              <a:defRPr b="0" i="0">
                <a:solidFill>
                  <a:srgbClr val="150221"/>
                </a:solidFill>
                <a:latin typeface="Gibson Light" panose="02000000000000000000" pitchFamily="2" charset="77"/>
              </a:defRPr>
            </a:lvl4pPr>
            <a:lvl5pPr>
              <a:defRPr b="0" i="0">
                <a:solidFill>
                  <a:srgbClr val="150221"/>
                </a:solidFill>
                <a:latin typeface="Gibson Light" panose="02000000000000000000" pitchFamily="2" charset="77"/>
              </a:defRPr>
            </a:lvl5pPr>
          </a:lstStyle>
          <a:p>
            <a:pPr lvl="0"/>
            <a:r>
              <a:rPr lang="en-US" dirty="0"/>
              <a:t>Introduction to a series of bullets points to make important points about the program or what you feel is important to say here. Important points about the program.</a:t>
            </a:r>
          </a:p>
          <a:p>
            <a:pPr lvl="1"/>
            <a:r>
              <a:rPr lang="en-US" dirty="0"/>
              <a:t>Text is here</a:t>
            </a:r>
            <a:br>
              <a:rPr lang="en-US" dirty="0"/>
            </a:br>
            <a:endParaRPr lang="en-US" dirty="0"/>
          </a:p>
          <a:p>
            <a:pPr lvl="0"/>
            <a:r>
              <a:rPr lang="en-US" dirty="0"/>
              <a:t>Important points about the program or what you feel is important to say here.</a:t>
            </a:r>
          </a:p>
          <a:p>
            <a:pPr lvl="1"/>
            <a:r>
              <a:rPr lang="en-US" dirty="0"/>
              <a:t>Text is here</a:t>
            </a:r>
            <a:br>
              <a:rPr lang="en-US" dirty="0"/>
            </a:br>
            <a:endParaRPr lang="en-US" dirty="0"/>
          </a:p>
          <a:p>
            <a:pPr lvl="0"/>
            <a:r>
              <a:rPr lang="en-US" dirty="0"/>
              <a:t>Series of bullets points to make important points about the program or what you feel is important to say here.</a:t>
            </a:r>
          </a:p>
        </p:txBody>
      </p:sp>
    </p:spTree>
    <p:extLst>
      <p:ext uri="{BB962C8B-B14F-4D97-AF65-F5344CB8AC3E}">
        <p14:creationId xmlns:p14="http://schemas.microsoft.com/office/powerpoint/2010/main" val="30320857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DEF94A-1A33-E949-8823-AA6BF3D1E6C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0173EB6-1A37-0749-B931-E40F62AD9D9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7838AC-2FA2-F644-B53D-DED6895613DE}"/>
              </a:ext>
            </a:extLst>
          </p:cNvPr>
          <p:cNvSpPr>
            <a:spLocks noGrp="1"/>
          </p:cNvSpPr>
          <p:nvPr>
            <p:ph type="dt" sz="half" idx="10"/>
          </p:nvPr>
        </p:nvSpPr>
        <p:spPr/>
        <p:txBody>
          <a:bodyPr/>
          <a:lstStyle/>
          <a:p>
            <a:fld id="{63C216FF-3A31-C04F-8E9E-DEB342BAE9B9}" type="datetimeFigureOut">
              <a:rPr lang="en-US" smtClean="0"/>
              <a:t>3/26/2021</a:t>
            </a:fld>
            <a:endParaRPr lang="en-US" dirty="0"/>
          </a:p>
        </p:txBody>
      </p:sp>
      <p:sp>
        <p:nvSpPr>
          <p:cNvPr id="5" name="Footer Placeholder 4">
            <a:extLst>
              <a:ext uri="{FF2B5EF4-FFF2-40B4-BE49-F238E27FC236}">
                <a16:creationId xmlns:a16="http://schemas.microsoft.com/office/drawing/2014/main" id="{4CB83481-3F31-6545-B880-540F191FA95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494A9F7-3549-CA41-AF3C-CC9EB2F06380}"/>
              </a:ext>
            </a:extLst>
          </p:cNvPr>
          <p:cNvSpPr>
            <a:spLocks noGrp="1"/>
          </p:cNvSpPr>
          <p:nvPr>
            <p:ph type="sldNum" sz="quarter" idx="12"/>
          </p:nvPr>
        </p:nvSpPr>
        <p:spPr/>
        <p:txBody>
          <a:bodyPr/>
          <a:lstStyle/>
          <a:p>
            <a:fld id="{6767B975-DE37-2345-B68F-D60C5A6AF873}" type="slidenum">
              <a:rPr lang="en-US" smtClean="0"/>
              <a:t>‹#›</a:t>
            </a:fld>
            <a:endParaRPr lang="en-US" dirty="0"/>
          </a:p>
        </p:txBody>
      </p:sp>
    </p:spTree>
    <p:extLst>
      <p:ext uri="{BB962C8B-B14F-4D97-AF65-F5344CB8AC3E}">
        <p14:creationId xmlns:p14="http://schemas.microsoft.com/office/powerpoint/2010/main" val="32882352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C3E13F-D408-4E4D-92C1-85D666DBDA2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31CEBCB-863E-E74E-9D58-2155890BD1B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D9836DF-8A1F-084E-9FA2-E4DF64A505E0}"/>
              </a:ext>
            </a:extLst>
          </p:cNvPr>
          <p:cNvSpPr>
            <a:spLocks noGrp="1"/>
          </p:cNvSpPr>
          <p:nvPr>
            <p:ph type="dt" sz="half" idx="10"/>
          </p:nvPr>
        </p:nvSpPr>
        <p:spPr/>
        <p:txBody>
          <a:bodyPr/>
          <a:lstStyle/>
          <a:p>
            <a:fld id="{63C216FF-3A31-C04F-8E9E-DEB342BAE9B9}" type="datetimeFigureOut">
              <a:rPr lang="en-US" smtClean="0"/>
              <a:t>3/26/2021</a:t>
            </a:fld>
            <a:endParaRPr lang="en-US" dirty="0"/>
          </a:p>
        </p:txBody>
      </p:sp>
      <p:sp>
        <p:nvSpPr>
          <p:cNvPr id="5" name="Footer Placeholder 4">
            <a:extLst>
              <a:ext uri="{FF2B5EF4-FFF2-40B4-BE49-F238E27FC236}">
                <a16:creationId xmlns:a16="http://schemas.microsoft.com/office/drawing/2014/main" id="{83D6D316-C0F7-4848-95D8-442BFE52C96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B73485D-C32E-2746-B0B1-919FB7340FE4}"/>
              </a:ext>
            </a:extLst>
          </p:cNvPr>
          <p:cNvSpPr>
            <a:spLocks noGrp="1"/>
          </p:cNvSpPr>
          <p:nvPr>
            <p:ph type="sldNum" sz="quarter" idx="12"/>
          </p:nvPr>
        </p:nvSpPr>
        <p:spPr/>
        <p:txBody>
          <a:bodyPr/>
          <a:lstStyle/>
          <a:p>
            <a:fld id="{6767B975-DE37-2345-B68F-D60C5A6AF873}" type="slidenum">
              <a:rPr lang="en-US" smtClean="0"/>
              <a:t>‹#›</a:t>
            </a:fld>
            <a:endParaRPr lang="en-US" dirty="0"/>
          </a:p>
        </p:txBody>
      </p:sp>
    </p:spTree>
    <p:extLst>
      <p:ext uri="{BB962C8B-B14F-4D97-AF65-F5344CB8AC3E}">
        <p14:creationId xmlns:p14="http://schemas.microsoft.com/office/powerpoint/2010/main" val="2957234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44C58A-DFC0-8143-9F25-9B4CE5187B2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670BDA7-E7C9-3547-BDEC-B9432D46CD4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67E4D6F-0E3D-1243-AE3B-ADAE6A9F419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B5745B3-2623-CE4C-9EFA-8EA51801BFC7}"/>
              </a:ext>
            </a:extLst>
          </p:cNvPr>
          <p:cNvSpPr>
            <a:spLocks noGrp="1"/>
          </p:cNvSpPr>
          <p:nvPr>
            <p:ph type="dt" sz="half" idx="10"/>
          </p:nvPr>
        </p:nvSpPr>
        <p:spPr/>
        <p:txBody>
          <a:bodyPr/>
          <a:lstStyle/>
          <a:p>
            <a:fld id="{63C216FF-3A31-C04F-8E9E-DEB342BAE9B9}" type="datetimeFigureOut">
              <a:rPr lang="en-US" smtClean="0"/>
              <a:t>3/26/2021</a:t>
            </a:fld>
            <a:endParaRPr lang="en-US" dirty="0"/>
          </a:p>
        </p:txBody>
      </p:sp>
      <p:sp>
        <p:nvSpPr>
          <p:cNvPr id="6" name="Footer Placeholder 5">
            <a:extLst>
              <a:ext uri="{FF2B5EF4-FFF2-40B4-BE49-F238E27FC236}">
                <a16:creationId xmlns:a16="http://schemas.microsoft.com/office/drawing/2014/main" id="{1912B881-0866-274D-A773-5636CA9E20E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108060A-8634-9F48-8517-C65DC320C9AB}"/>
              </a:ext>
            </a:extLst>
          </p:cNvPr>
          <p:cNvSpPr>
            <a:spLocks noGrp="1"/>
          </p:cNvSpPr>
          <p:nvPr>
            <p:ph type="sldNum" sz="quarter" idx="12"/>
          </p:nvPr>
        </p:nvSpPr>
        <p:spPr/>
        <p:txBody>
          <a:bodyPr/>
          <a:lstStyle/>
          <a:p>
            <a:fld id="{6767B975-DE37-2345-B68F-D60C5A6AF873}" type="slidenum">
              <a:rPr lang="en-US" smtClean="0"/>
              <a:t>‹#›</a:t>
            </a:fld>
            <a:endParaRPr lang="en-US" dirty="0"/>
          </a:p>
        </p:txBody>
      </p:sp>
    </p:spTree>
    <p:extLst>
      <p:ext uri="{BB962C8B-B14F-4D97-AF65-F5344CB8AC3E}">
        <p14:creationId xmlns:p14="http://schemas.microsoft.com/office/powerpoint/2010/main" val="32497079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0309C-47D1-1248-B9BC-E01ED3F934A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DC4DD3C-CD6B-E546-8E7E-C1D70BB4C6C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D160471-6FB8-7945-B3E4-1FD6D39AE7F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C1D24EF-A8B7-BD47-BBA8-299C09F3C3C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82A33AB-CAD5-814F-9C3C-299739BA7F9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2A7C3BD-23E7-6C4C-A827-3F6D49483315}"/>
              </a:ext>
            </a:extLst>
          </p:cNvPr>
          <p:cNvSpPr>
            <a:spLocks noGrp="1"/>
          </p:cNvSpPr>
          <p:nvPr>
            <p:ph type="dt" sz="half" idx="10"/>
          </p:nvPr>
        </p:nvSpPr>
        <p:spPr/>
        <p:txBody>
          <a:bodyPr/>
          <a:lstStyle/>
          <a:p>
            <a:fld id="{63C216FF-3A31-C04F-8E9E-DEB342BAE9B9}" type="datetimeFigureOut">
              <a:rPr lang="en-US" smtClean="0"/>
              <a:t>3/26/2021</a:t>
            </a:fld>
            <a:endParaRPr lang="en-US" dirty="0"/>
          </a:p>
        </p:txBody>
      </p:sp>
      <p:sp>
        <p:nvSpPr>
          <p:cNvPr id="8" name="Footer Placeholder 7">
            <a:extLst>
              <a:ext uri="{FF2B5EF4-FFF2-40B4-BE49-F238E27FC236}">
                <a16:creationId xmlns:a16="http://schemas.microsoft.com/office/drawing/2014/main" id="{5B483336-10FA-BF45-AF19-47686D88009D}"/>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AD166053-45C8-FA49-A9C2-52552581FED0}"/>
              </a:ext>
            </a:extLst>
          </p:cNvPr>
          <p:cNvSpPr>
            <a:spLocks noGrp="1"/>
          </p:cNvSpPr>
          <p:nvPr>
            <p:ph type="sldNum" sz="quarter" idx="12"/>
          </p:nvPr>
        </p:nvSpPr>
        <p:spPr/>
        <p:txBody>
          <a:bodyPr/>
          <a:lstStyle/>
          <a:p>
            <a:fld id="{6767B975-DE37-2345-B68F-D60C5A6AF873}" type="slidenum">
              <a:rPr lang="en-US" smtClean="0"/>
              <a:t>‹#›</a:t>
            </a:fld>
            <a:endParaRPr lang="en-US" dirty="0"/>
          </a:p>
        </p:txBody>
      </p:sp>
    </p:spTree>
    <p:extLst>
      <p:ext uri="{BB962C8B-B14F-4D97-AF65-F5344CB8AC3E}">
        <p14:creationId xmlns:p14="http://schemas.microsoft.com/office/powerpoint/2010/main" val="42683767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990BC1-69A3-4044-B92D-B1FA566E163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B15A81F-26BE-2C47-A01E-6A871E73788E}"/>
              </a:ext>
            </a:extLst>
          </p:cNvPr>
          <p:cNvSpPr>
            <a:spLocks noGrp="1"/>
          </p:cNvSpPr>
          <p:nvPr>
            <p:ph type="dt" sz="half" idx="10"/>
          </p:nvPr>
        </p:nvSpPr>
        <p:spPr/>
        <p:txBody>
          <a:bodyPr/>
          <a:lstStyle/>
          <a:p>
            <a:fld id="{63C216FF-3A31-C04F-8E9E-DEB342BAE9B9}" type="datetimeFigureOut">
              <a:rPr lang="en-US" smtClean="0"/>
              <a:t>3/26/2021</a:t>
            </a:fld>
            <a:endParaRPr lang="en-US" dirty="0"/>
          </a:p>
        </p:txBody>
      </p:sp>
      <p:sp>
        <p:nvSpPr>
          <p:cNvPr id="4" name="Footer Placeholder 3">
            <a:extLst>
              <a:ext uri="{FF2B5EF4-FFF2-40B4-BE49-F238E27FC236}">
                <a16:creationId xmlns:a16="http://schemas.microsoft.com/office/drawing/2014/main" id="{A28DB912-BCEA-B04A-B524-A2E611BCE501}"/>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5AE3CB5C-9AE7-6147-9206-2F32E9B63D03}"/>
              </a:ext>
            </a:extLst>
          </p:cNvPr>
          <p:cNvSpPr>
            <a:spLocks noGrp="1"/>
          </p:cNvSpPr>
          <p:nvPr>
            <p:ph type="sldNum" sz="quarter" idx="12"/>
          </p:nvPr>
        </p:nvSpPr>
        <p:spPr/>
        <p:txBody>
          <a:bodyPr/>
          <a:lstStyle/>
          <a:p>
            <a:fld id="{6767B975-DE37-2345-B68F-D60C5A6AF873}" type="slidenum">
              <a:rPr lang="en-US" smtClean="0"/>
              <a:t>‹#›</a:t>
            </a:fld>
            <a:endParaRPr lang="en-US" dirty="0"/>
          </a:p>
        </p:txBody>
      </p:sp>
    </p:spTree>
    <p:extLst>
      <p:ext uri="{BB962C8B-B14F-4D97-AF65-F5344CB8AC3E}">
        <p14:creationId xmlns:p14="http://schemas.microsoft.com/office/powerpoint/2010/main" val="2011211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6FD8325-4732-C044-8F07-40E201D6FB36}"/>
              </a:ext>
            </a:extLst>
          </p:cNvPr>
          <p:cNvSpPr>
            <a:spLocks noGrp="1"/>
          </p:cNvSpPr>
          <p:nvPr>
            <p:ph type="dt" sz="half" idx="10"/>
          </p:nvPr>
        </p:nvSpPr>
        <p:spPr/>
        <p:txBody>
          <a:bodyPr/>
          <a:lstStyle/>
          <a:p>
            <a:fld id="{63C216FF-3A31-C04F-8E9E-DEB342BAE9B9}" type="datetimeFigureOut">
              <a:rPr lang="en-US" smtClean="0"/>
              <a:t>3/26/2021</a:t>
            </a:fld>
            <a:endParaRPr lang="en-US" dirty="0"/>
          </a:p>
        </p:txBody>
      </p:sp>
      <p:sp>
        <p:nvSpPr>
          <p:cNvPr id="3" name="Footer Placeholder 2">
            <a:extLst>
              <a:ext uri="{FF2B5EF4-FFF2-40B4-BE49-F238E27FC236}">
                <a16:creationId xmlns:a16="http://schemas.microsoft.com/office/drawing/2014/main" id="{D7C032B4-F35A-2B4C-BA0F-AC4BD58665D1}"/>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C36E9914-8474-E347-878A-D3B2E0673875}"/>
              </a:ext>
            </a:extLst>
          </p:cNvPr>
          <p:cNvSpPr>
            <a:spLocks noGrp="1"/>
          </p:cNvSpPr>
          <p:nvPr>
            <p:ph type="sldNum" sz="quarter" idx="12"/>
          </p:nvPr>
        </p:nvSpPr>
        <p:spPr/>
        <p:txBody>
          <a:bodyPr/>
          <a:lstStyle/>
          <a:p>
            <a:fld id="{6767B975-DE37-2345-B68F-D60C5A6AF873}" type="slidenum">
              <a:rPr lang="en-US" smtClean="0"/>
              <a:t>‹#›</a:t>
            </a:fld>
            <a:endParaRPr lang="en-US" dirty="0"/>
          </a:p>
        </p:txBody>
      </p:sp>
    </p:spTree>
    <p:extLst>
      <p:ext uri="{BB962C8B-B14F-4D97-AF65-F5344CB8AC3E}">
        <p14:creationId xmlns:p14="http://schemas.microsoft.com/office/powerpoint/2010/main" val="11112242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4B0A84-053D-A547-8315-4C995A291A0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DD844B1-798A-B944-B0A9-A9AFE539A9C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C9D3FCE-B78C-B242-B46E-67B37D44EBE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29C1DEA-D3CC-B441-AA8B-AEF182244E1D}"/>
              </a:ext>
            </a:extLst>
          </p:cNvPr>
          <p:cNvSpPr>
            <a:spLocks noGrp="1"/>
          </p:cNvSpPr>
          <p:nvPr>
            <p:ph type="dt" sz="half" idx="10"/>
          </p:nvPr>
        </p:nvSpPr>
        <p:spPr/>
        <p:txBody>
          <a:bodyPr/>
          <a:lstStyle/>
          <a:p>
            <a:fld id="{63C216FF-3A31-C04F-8E9E-DEB342BAE9B9}" type="datetimeFigureOut">
              <a:rPr lang="en-US" smtClean="0"/>
              <a:t>3/26/2021</a:t>
            </a:fld>
            <a:endParaRPr lang="en-US" dirty="0"/>
          </a:p>
        </p:txBody>
      </p:sp>
      <p:sp>
        <p:nvSpPr>
          <p:cNvPr id="6" name="Footer Placeholder 5">
            <a:extLst>
              <a:ext uri="{FF2B5EF4-FFF2-40B4-BE49-F238E27FC236}">
                <a16:creationId xmlns:a16="http://schemas.microsoft.com/office/drawing/2014/main" id="{3320DAE2-4AF4-EE40-92B1-8825406A4AB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9B1B5AD-153A-BF45-B410-EC8385D4E1EB}"/>
              </a:ext>
            </a:extLst>
          </p:cNvPr>
          <p:cNvSpPr>
            <a:spLocks noGrp="1"/>
          </p:cNvSpPr>
          <p:nvPr>
            <p:ph type="sldNum" sz="quarter" idx="12"/>
          </p:nvPr>
        </p:nvSpPr>
        <p:spPr/>
        <p:txBody>
          <a:bodyPr/>
          <a:lstStyle/>
          <a:p>
            <a:fld id="{6767B975-DE37-2345-B68F-D60C5A6AF873}" type="slidenum">
              <a:rPr lang="en-US" smtClean="0"/>
              <a:t>‹#›</a:t>
            </a:fld>
            <a:endParaRPr lang="en-US" dirty="0"/>
          </a:p>
        </p:txBody>
      </p:sp>
    </p:spTree>
    <p:extLst>
      <p:ext uri="{BB962C8B-B14F-4D97-AF65-F5344CB8AC3E}">
        <p14:creationId xmlns:p14="http://schemas.microsoft.com/office/powerpoint/2010/main" val="18882146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FEF6A-CC4D-B34B-898D-FCC201D9D01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076F108-0C9D-774E-9EAE-579D2ADBBA5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380EBBB2-397C-4646-BD88-8C33CE1BF2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D4D0105-EF8A-CE46-98DD-F12F93B48B4A}"/>
              </a:ext>
            </a:extLst>
          </p:cNvPr>
          <p:cNvSpPr>
            <a:spLocks noGrp="1"/>
          </p:cNvSpPr>
          <p:nvPr>
            <p:ph type="dt" sz="half" idx="10"/>
          </p:nvPr>
        </p:nvSpPr>
        <p:spPr/>
        <p:txBody>
          <a:bodyPr/>
          <a:lstStyle/>
          <a:p>
            <a:fld id="{63C216FF-3A31-C04F-8E9E-DEB342BAE9B9}" type="datetimeFigureOut">
              <a:rPr lang="en-US" smtClean="0"/>
              <a:t>3/26/2021</a:t>
            </a:fld>
            <a:endParaRPr lang="en-US" dirty="0"/>
          </a:p>
        </p:txBody>
      </p:sp>
      <p:sp>
        <p:nvSpPr>
          <p:cNvPr id="6" name="Footer Placeholder 5">
            <a:extLst>
              <a:ext uri="{FF2B5EF4-FFF2-40B4-BE49-F238E27FC236}">
                <a16:creationId xmlns:a16="http://schemas.microsoft.com/office/drawing/2014/main" id="{B9DC5639-D994-B74B-BDD2-C8B581F6824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5AEC368-931B-1D4F-8894-D1946E1F4262}"/>
              </a:ext>
            </a:extLst>
          </p:cNvPr>
          <p:cNvSpPr>
            <a:spLocks noGrp="1"/>
          </p:cNvSpPr>
          <p:nvPr>
            <p:ph type="sldNum" sz="quarter" idx="12"/>
          </p:nvPr>
        </p:nvSpPr>
        <p:spPr/>
        <p:txBody>
          <a:bodyPr/>
          <a:lstStyle/>
          <a:p>
            <a:fld id="{6767B975-DE37-2345-B68F-D60C5A6AF873}" type="slidenum">
              <a:rPr lang="en-US" smtClean="0"/>
              <a:t>‹#›</a:t>
            </a:fld>
            <a:endParaRPr lang="en-US" dirty="0"/>
          </a:p>
        </p:txBody>
      </p:sp>
    </p:spTree>
    <p:extLst>
      <p:ext uri="{BB962C8B-B14F-4D97-AF65-F5344CB8AC3E}">
        <p14:creationId xmlns:p14="http://schemas.microsoft.com/office/powerpoint/2010/main" val="23772632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38BCE53-B9BB-8E47-B13E-8272DECB090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707918F-272B-4F4F-A44D-5AAFF8BFBC1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58A3B52-4EC9-EA4C-A038-6366C3BAFD1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C216FF-3A31-C04F-8E9E-DEB342BAE9B9}" type="datetimeFigureOut">
              <a:rPr lang="en-US" smtClean="0"/>
              <a:t>3/26/2021</a:t>
            </a:fld>
            <a:endParaRPr lang="en-US" dirty="0"/>
          </a:p>
        </p:txBody>
      </p:sp>
      <p:sp>
        <p:nvSpPr>
          <p:cNvPr id="5" name="Footer Placeholder 4">
            <a:extLst>
              <a:ext uri="{FF2B5EF4-FFF2-40B4-BE49-F238E27FC236}">
                <a16:creationId xmlns:a16="http://schemas.microsoft.com/office/drawing/2014/main" id="{0A247B04-4A0D-7E4F-8869-047243E3496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1629886B-01BF-3449-97D1-4AEFA02264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67B975-DE37-2345-B68F-D60C5A6AF873}" type="slidenum">
              <a:rPr lang="en-US" smtClean="0"/>
              <a:t>‹#›</a:t>
            </a:fld>
            <a:endParaRPr lang="en-US" dirty="0"/>
          </a:p>
        </p:txBody>
      </p:sp>
    </p:spTree>
    <p:extLst>
      <p:ext uri="{BB962C8B-B14F-4D97-AF65-F5344CB8AC3E}">
        <p14:creationId xmlns:p14="http://schemas.microsoft.com/office/powerpoint/2010/main" val="6679591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0024573-2573-F442-96CD-BF0028812A71}"/>
              </a:ext>
            </a:extLst>
          </p:cNvPr>
          <p:cNvSpPr>
            <a:spLocks noGrp="1"/>
          </p:cNvSpPr>
          <p:nvPr>
            <p:ph idx="1"/>
          </p:nvPr>
        </p:nvSpPr>
        <p:spPr>
          <a:xfrm>
            <a:off x="838200" y="3637051"/>
            <a:ext cx="10515600" cy="2681556"/>
          </a:xfrm>
        </p:spPr>
        <p:txBody>
          <a:bodyPr>
            <a:normAutofit fontScale="55000" lnSpcReduction="20000"/>
          </a:bodyPr>
          <a:lstStyle/>
          <a:p>
            <a:endParaRPr lang="en-US" dirty="0"/>
          </a:p>
          <a:p>
            <a:endParaRPr lang="en-US" dirty="0"/>
          </a:p>
          <a:p>
            <a:pPr marL="0" indent="0">
              <a:buNone/>
            </a:pPr>
            <a:endParaRPr lang="en-US" dirty="0"/>
          </a:p>
          <a:p>
            <a:endParaRPr lang="en-US" dirty="0"/>
          </a:p>
          <a:p>
            <a:pPr marL="0" indent="0" algn="ctr">
              <a:buNone/>
            </a:pPr>
            <a:r>
              <a:rPr lang="en-US" sz="10900" dirty="0"/>
              <a:t>The Value of Telling Your Story</a:t>
            </a:r>
          </a:p>
          <a:p>
            <a:pPr marL="0" indent="0" algn="ctr">
              <a:buNone/>
            </a:pPr>
            <a:r>
              <a:rPr lang="en-US" dirty="0"/>
              <a:t>Sharon Myers RN, MA</a:t>
            </a:r>
          </a:p>
        </p:txBody>
      </p:sp>
      <p:sp>
        <p:nvSpPr>
          <p:cNvPr id="6" name="AutoShape 6" descr="Why is the same thing interpreted differently by different people? - Quora">
            <a:extLst>
              <a:ext uri="{FF2B5EF4-FFF2-40B4-BE49-F238E27FC236}">
                <a16:creationId xmlns:a16="http://schemas.microsoft.com/office/drawing/2014/main" id="{C08EF7FD-95EC-794B-8287-09C244CBB08E}"/>
              </a:ext>
            </a:extLst>
          </p:cNvPr>
          <p:cNvSpPr>
            <a:spLocks noGrp="1" noChangeAspect="1" noChangeArrowheads="1"/>
          </p:cNvSpPr>
          <p:nvPr>
            <p:ph type="title"/>
          </p:nvPr>
        </p:nvSpPr>
        <p:spPr bwMode="auto">
          <a:xfrm>
            <a:off x="2394771" y="82193"/>
            <a:ext cx="6295581" cy="2022232"/>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pic>
        <p:nvPicPr>
          <p:cNvPr id="3074" name="Picture 2" descr="Influence Through Storytelling">
            <a:extLst>
              <a:ext uri="{FF2B5EF4-FFF2-40B4-BE49-F238E27FC236}">
                <a16:creationId xmlns:a16="http://schemas.microsoft.com/office/drawing/2014/main" id="{2BE6B8F5-703A-0A4D-B106-0B21452B014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11452" y="260213"/>
            <a:ext cx="6586891" cy="38528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237581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90D037-5DF2-E74E-9363-80772DD41BB4}"/>
              </a:ext>
            </a:extLst>
          </p:cNvPr>
          <p:cNvSpPr>
            <a:spLocks noGrp="1"/>
          </p:cNvSpPr>
          <p:nvPr>
            <p:ph type="title"/>
          </p:nvPr>
        </p:nvSpPr>
        <p:spPr/>
        <p:txBody>
          <a:bodyPr/>
          <a:lstStyle/>
          <a:p>
            <a:pPr algn="ctr"/>
            <a:r>
              <a:rPr lang="en-US" dirty="0"/>
              <a:t>Stories Have a Major Influence on Why We Do What We Do…</a:t>
            </a:r>
          </a:p>
        </p:txBody>
      </p:sp>
      <p:sp>
        <p:nvSpPr>
          <p:cNvPr id="3" name="Content Placeholder 2">
            <a:extLst>
              <a:ext uri="{FF2B5EF4-FFF2-40B4-BE49-F238E27FC236}">
                <a16:creationId xmlns:a16="http://schemas.microsoft.com/office/drawing/2014/main" id="{43671FA8-813A-294E-B12D-4654B8B4BAA5}"/>
              </a:ext>
            </a:extLst>
          </p:cNvPr>
          <p:cNvSpPr>
            <a:spLocks noGrp="1"/>
          </p:cNvSpPr>
          <p:nvPr>
            <p:ph idx="1"/>
          </p:nvPr>
        </p:nvSpPr>
        <p:spPr>
          <a:xfrm>
            <a:off x="838200" y="1825625"/>
            <a:ext cx="10515600" cy="4667250"/>
          </a:xfrm>
        </p:spPr>
        <p:txBody>
          <a:bodyPr>
            <a:normAutofit fontScale="92500" lnSpcReduction="10000"/>
          </a:bodyPr>
          <a:lstStyle/>
          <a:p>
            <a:pPr marL="0" indent="0">
              <a:buNone/>
            </a:pPr>
            <a:r>
              <a:rPr lang="en-US" dirty="0"/>
              <a:t>The transformational power of how you talk about your life:</a:t>
            </a:r>
          </a:p>
          <a:p>
            <a:r>
              <a:rPr lang="en-US" b="1" dirty="0"/>
              <a:t>We’ve all create our own personal histories, marked by highs and lows, that we share with the world — and we can shape them to live with more meaning and purpose.</a:t>
            </a:r>
            <a:endParaRPr lang="en-US" dirty="0"/>
          </a:p>
          <a:p>
            <a:pPr marL="0" indent="0">
              <a:buNone/>
            </a:pPr>
            <a:endParaRPr lang="en-US" sz="2600" dirty="0"/>
          </a:p>
          <a:p>
            <a:r>
              <a:rPr lang="en-US" dirty="0"/>
              <a:t>How you talk about the major events of your life </a:t>
            </a:r>
          </a:p>
          <a:p>
            <a:pPr marL="0" indent="0">
              <a:buNone/>
            </a:pPr>
            <a:r>
              <a:rPr lang="en-US" dirty="0"/>
              <a:t>   has a profound impact on your personality. </a:t>
            </a:r>
          </a:p>
          <a:p>
            <a:r>
              <a:rPr lang="en-US" dirty="0"/>
              <a:t>The way you tell this story, even just to yourself, helps shape who you are. How you interpret your life, and tell its story, has profound effects on what kind of person you become.</a:t>
            </a:r>
          </a:p>
          <a:p>
            <a:r>
              <a:rPr lang="en-US" dirty="0"/>
              <a:t>If you change parts of your life story, could you become a healthier, happier person?</a:t>
            </a:r>
          </a:p>
        </p:txBody>
      </p:sp>
      <p:pic>
        <p:nvPicPr>
          <p:cNvPr id="1026" name="Picture 2" descr="Story of My Life: How Narrative Creates Personality - The Atlantic">
            <a:extLst>
              <a:ext uri="{FF2B5EF4-FFF2-40B4-BE49-F238E27FC236}">
                <a16:creationId xmlns:a16="http://schemas.microsoft.com/office/drawing/2014/main" id="{B354EE81-73D3-2E4D-921A-8B3C27569B3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56234" y="3020603"/>
            <a:ext cx="2880260" cy="16027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167889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35473DA-7230-E640-B2AF-2DF15CF7FA67}"/>
              </a:ext>
            </a:extLst>
          </p:cNvPr>
          <p:cNvSpPr>
            <a:spLocks noGrp="1"/>
          </p:cNvSpPr>
          <p:nvPr>
            <p:ph type="title"/>
          </p:nvPr>
        </p:nvSpPr>
        <p:spPr/>
        <p:txBody>
          <a:bodyPr/>
          <a:lstStyle/>
          <a:p>
            <a:pPr algn="ctr"/>
            <a:r>
              <a:rPr lang="en-US" dirty="0"/>
              <a:t>Our Stories…</a:t>
            </a:r>
          </a:p>
        </p:txBody>
      </p:sp>
      <p:sp>
        <p:nvSpPr>
          <p:cNvPr id="4" name="Content Placeholder 3">
            <a:extLst>
              <a:ext uri="{FF2B5EF4-FFF2-40B4-BE49-F238E27FC236}">
                <a16:creationId xmlns:a16="http://schemas.microsoft.com/office/drawing/2014/main" id="{1D16AFFE-A3FF-8F47-B0D6-E3F59EE2E42D}"/>
              </a:ext>
            </a:extLst>
          </p:cNvPr>
          <p:cNvSpPr>
            <a:spLocks noGrp="1"/>
          </p:cNvSpPr>
          <p:nvPr>
            <p:ph idx="1"/>
          </p:nvPr>
        </p:nvSpPr>
        <p:spPr/>
        <p:txBody>
          <a:bodyPr/>
          <a:lstStyle/>
          <a:p>
            <a:r>
              <a:rPr lang="en-US" dirty="0"/>
              <a:t>We all carry around a book in our head that has main events, pivotal turning points and memories from our lives.</a:t>
            </a:r>
          </a:p>
          <a:p>
            <a:r>
              <a:rPr lang="en-US" dirty="0"/>
              <a:t>These narratives exist whether we choose to give them much conscious attention or not. </a:t>
            </a:r>
          </a:p>
          <a:p>
            <a:r>
              <a:rPr lang="en-US" dirty="0"/>
              <a:t>They lend meaning to our existence and provide the foundation for our sense of identity. </a:t>
            </a:r>
          </a:p>
          <a:p>
            <a:r>
              <a:rPr lang="en-US" sz="3600" i="1" dirty="0"/>
              <a:t>You are your story.</a:t>
            </a:r>
          </a:p>
        </p:txBody>
      </p:sp>
    </p:spTree>
    <p:extLst>
      <p:ext uri="{BB962C8B-B14F-4D97-AF65-F5344CB8AC3E}">
        <p14:creationId xmlns:p14="http://schemas.microsoft.com/office/powerpoint/2010/main" val="20380783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5D21E6-3AA5-8645-B51D-437F3D1DE922}"/>
              </a:ext>
            </a:extLst>
          </p:cNvPr>
          <p:cNvSpPr>
            <a:spLocks noGrp="1"/>
          </p:cNvSpPr>
          <p:nvPr>
            <p:ph type="title"/>
          </p:nvPr>
        </p:nvSpPr>
        <p:spPr/>
        <p:txBody>
          <a:bodyPr/>
          <a:lstStyle/>
          <a:p>
            <a:pPr algn="ctr"/>
            <a:r>
              <a:rPr lang="en-US" dirty="0"/>
              <a:t>You Are Your Story </a:t>
            </a:r>
            <a:br>
              <a:rPr lang="en-US" dirty="0"/>
            </a:br>
            <a:r>
              <a:rPr lang="en-US" dirty="0"/>
              <a:t>You Are Your Personal Narrative</a:t>
            </a:r>
          </a:p>
        </p:txBody>
      </p:sp>
      <p:sp>
        <p:nvSpPr>
          <p:cNvPr id="3" name="Content Placeholder 2">
            <a:extLst>
              <a:ext uri="{FF2B5EF4-FFF2-40B4-BE49-F238E27FC236}">
                <a16:creationId xmlns:a16="http://schemas.microsoft.com/office/drawing/2014/main" id="{6BC39D4A-CCE9-634F-88D1-CFA6A040606B}"/>
              </a:ext>
            </a:extLst>
          </p:cNvPr>
          <p:cNvSpPr>
            <a:spLocks noGrp="1"/>
          </p:cNvSpPr>
          <p:nvPr>
            <p:ph sz="half" idx="1"/>
          </p:nvPr>
        </p:nvSpPr>
        <p:spPr>
          <a:xfrm>
            <a:off x="534256" y="1825624"/>
            <a:ext cx="5485544" cy="4554627"/>
          </a:xfrm>
        </p:spPr>
        <p:txBody>
          <a:bodyPr>
            <a:normAutofit fontScale="85000" lnSpcReduction="20000"/>
          </a:bodyPr>
          <a:lstStyle/>
          <a:p>
            <a:pPr marL="0" indent="0">
              <a:buNone/>
            </a:pPr>
            <a:r>
              <a:rPr lang="en-US" dirty="0"/>
              <a:t>Dan McAdams- Researcher on Narrative Identity at  Northwestern University </a:t>
            </a:r>
          </a:p>
          <a:p>
            <a:r>
              <a:rPr lang="en-US" dirty="0"/>
              <a:t>Alongside our goals and values and character/personality traits, our personal narratives reflect a stable aspect of our personalities</a:t>
            </a:r>
          </a:p>
          <a:p>
            <a:r>
              <a:rPr lang="en-US" dirty="0"/>
              <a:t>The way we tell our personal stories have implications for our mental health and overall wellbeing</a:t>
            </a:r>
          </a:p>
          <a:p>
            <a:r>
              <a:rPr lang="en-US" dirty="0"/>
              <a:t>Those who tell stories with redemptive meaning (of overcoming suffering and adversity) and personal agency (ability to grow and effect change) have better mental health, overall well being and maturity</a:t>
            </a:r>
          </a:p>
        </p:txBody>
      </p:sp>
      <p:pic>
        <p:nvPicPr>
          <p:cNvPr id="2050" name="Picture 2">
            <a:extLst>
              <a:ext uri="{FF2B5EF4-FFF2-40B4-BE49-F238E27FC236}">
                <a16:creationId xmlns:a16="http://schemas.microsoft.com/office/drawing/2014/main" id="{D34CAA3E-A702-3C47-ADC6-4A554F945909}"/>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6172200" y="2516981"/>
            <a:ext cx="5181600" cy="2968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172355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C3CF9D-B67F-7A42-8A6B-1C1CDC943E6C}"/>
              </a:ext>
            </a:extLst>
          </p:cNvPr>
          <p:cNvSpPr>
            <a:spLocks noGrp="1"/>
          </p:cNvSpPr>
          <p:nvPr>
            <p:ph type="title"/>
          </p:nvPr>
        </p:nvSpPr>
        <p:spPr/>
        <p:txBody>
          <a:bodyPr/>
          <a:lstStyle/>
          <a:p>
            <a:pPr algn="ctr"/>
            <a:r>
              <a:rPr lang="en-US" dirty="0"/>
              <a:t>You Are Your Story</a:t>
            </a:r>
            <a:br>
              <a:rPr lang="en-US" dirty="0"/>
            </a:br>
            <a:r>
              <a:rPr lang="en-US" dirty="0"/>
              <a:t>You Are Your Personal Narrative</a:t>
            </a:r>
          </a:p>
        </p:txBody>
      </p:sp>
      <p:sp>
        <p:nvSpPr>
          <p:cNvPr id="3" name="Content Placeholder 2">
            <a:extLst>
              <a:ext uri="{FF2B5EF4-FFF2-40B4-BE49-F238E27FC236}">
                <a16:creationId xmlns:a16="http://schemas.microsoft.com/office/drawing/2014/main" id="{AE8EF340-A7DA-2D4E-9E4C-1472653001BB}"/>
              </a:ext>
            </a:extLst>
          </p:cNvPr>
          <p:cNvSpPr>
            <a:spLocks noGrp="1"/>
          </p:cNvSpPr>
          <p:nvPr>
            <p:ph idx="1"/>
          </p:nvPr>
        </p:nvSpPr>
        <p:spPr/>
        <p:txBody>
          <a:bodyPr>
            <a:normAutofit/>
          </a:bodyPr>
          <a:lstStyle/>
          <a:p>
            <a:r>
              <a:rPr lang="en-US" dirty="0"/>
              <a:t>Narrative Therapy- Helping people to re-interpret their personal stories in a more constructive (and true) light. NOTICING</a:t>
            </a:r>
          </a:p>
          <a:p>
            <a:r>
              <a:rPr lang="en-US" dirty="0"/>
              <a:t>The book in your head is not the final edition. </a:t>
            </a:r>
          </a:p>
          <a:p>
            <a:r>
              <a:rPr lang="en-US" dirty="0"/>
              <a:t>We can edit, revise and interpret the stories we tell about our lives</a:t>
            </a:r>
          </a:p>
          <a:p>
            <a:r>
              <a:rPr lang="en-US" dirty="0"/>
              <a:t>Modify your story as you tell it, and perhaps you can change some of your negative patterns and your overall sense </a:t>
            </a:r>
            <a:r>
              <a:rPr lang="en-US"/>
              <a:t>of self, happiness</a:t>
            </a:r>
            <a:r>
              <a:rPr lang="en-US" dirty="0"/>
              <a:t>, satisfaction, peacefulness, confidence, how you interact with others, judgement etc.</a:t>
            </a:r>
          </a:p>
        </p:txBody>
      </p:sp>
    </p:spTree>
    <p:extLst>
      <p:ext uri="{BB962C8B-B14F-4D97-AF65-F5344CB8AC3E}">
        <p14:creationId xmlns:p14="http://schemas.microsoft.com/office/powerpoint/2010/main" val="20665964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D358C-BA3C-954F-A374-67BE751B31F4}"/>
              </a:ext>
            </a:extLst>
          </p:cNvPr>
          <p:cNvSpPr>
            <a:spLocks noGrp="1"/>
          </p:cNvSpPr>
          <p:nvPr>
            <p:ph type="title"/>
          </p:nvPr>
        </p:nvSpPr>
        <p:spPr/>
        <p:txBody>
          <a:bodyPr/>
          <a:lstStyle/>
          <a:p>
            <a:pPr algn="ctr"/>
            <a:r>
              <a:rPr lang="en-US" dirty="0"/>
              <a:t>How We See Ourselves, Depends On </a:t>
            </a:r>
            <a:br>
              <a:rPr lang="en-US" dirty="0"/>
            </a:br>
            <a:r>
              <a:rPr lang="en-US" dirty="0"/>
              <a:t>What We Are Looking At</a:t>
            </a:r>
          </a:p>
        </p:txBody>
      </p:sp>
      <p:pic>
        <p:nvPicPr>
          <p:cNvPr id="3074" name="Picture 2" descr="Media Smarts | Cause I Got High">
            <a:extLst>
              <a:ext uri="{FF2B5EF4-FFF2-40B4-BE49-F238E27FC236}">
                <a16:creationId xmlns:a16="http://schemas.microsoft.com/office/drawing/2014/main" id="{62E4B1BE-538D-4347-9EB4-DFD22B0D8384}"/>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3174715" y="1860504"/>
            <a:ext cx="6102849" cy="44723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75868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609115-3008-9345-9281-652B341E6E42}"/>
              </a:ext>
            </a:extLst>
          </p:cNvPr>
          <p:cNvSpPr>
            <a:spLocks noGrp="1"/>
          </p:cNvSpPr>
          <p:nvPr>
            <p:ph type="title"/>
          </p:nvPr>
        </p:nvSpPr>
        <p:spPr/>
        <p:txBody>
          <a:bodyPr/>
          <a:lstStyle/>
          <a:p>
            <a:pPr algn="ctr"/>
            <a:r>
              <a:rPr lang="en-US" dirty="0"/>
              <a:t>Changing Our Story</a:t>
            </a:r>
          </a:p>
        </p:txBody>
      </p:sp>
      <p:sp>
        <p:nvSpPr>
          <p:cNvPr id="3" name="Content Placeholder 2">
            <a:extLst>
              <a:ext uri="{FF2B5EF4-FFF2-40B4-BE49-F238E27FC236}">
                <a16:creationId xmlns:a16="http://schemas.microsoft.com/office/drawing/2014/main" id="{E3881F6B-5FE5-7E4E-8CA0-1C165506DDDB}"/>
              </a:ext>
            </a:extLst>
          </p:cNvPr>
          <p:cNvSpPr>
            <a:spLocks noGrp="1"/>
          </p:cNvSpPr>
          <p:nvPr>
            <p:ph idx="1"/>
          </p:nvPr>
        </p:nvSpPr>
        <p:spPr>
          <a:xfrm>
            <a:off x="838200" y="1825625"/>
            <a:ext cx="10638034" cy="4667250"/>
          </a:xfrm>
        </p:spPr>
        <p:txBody>
          <a:bodyPr>
            <a:normAutofit/>
          </a:bodyPr>
          <a:lstStyle/>
          <a:p>
            <a:r>
              <a:rPr lang="en-US" b="1" dirty="0"/>
              <a:t>Even making small story edits to our personal narratives can have a big impact on our lives.</a:t>
            </a:r>
          </a:p>
          <a:p>
            <a:r>
              <a:rPr lang="en-US" dirty="0"/>
              <a:t>Through the telling and discussion of your story, you may end up editing and reinterpreting your story, and come to notice another side.</a:t>
            </a:r>
          </a:p>
          <a:p>
            <a:r>
              <a:rPr lang="en-US" dirty="0"/>
              <a:t>Telling your story out loud or in writing makes you more likely to be able to describe events from different perspectives, and see multiple explanations.</a:t>
            </a:r>
          </a:p>
          <a:p>
            <a:r>
              <a:rPr lang="en-US" dirty="0"/>
              <a:t>Telling your story helps you to see the depth </a:t>
            </a:r>
          </a:p>
          <a:p>
            <a:pPr marL="0" indent="0">
              <a:buNone/>
            </a:pPr>
            <a:r>
              <a:rPr lang="en-US" dirty="0"/>
              <a:t>   and complexity in your decisions, and life choices.</a:t>
            </a:r>
          </a:p>
          <a:p>
            <a:endParaRPr lang="en-US" dirty="0"/>
          </a:p>
        </p:txBody>
      </p:sp>
      <p:pic>
        <p:nvPicPr>
          <p:cNvPr id="5" name="Picture 8">
            <a:extLst>
              <a:ext uri="{FF2B5EF4-FFF2-40B4-BE49-F238E27FC236}">
                <a16:creationId xmlns:a16="http://schemas.microsoft.com/office/drawing/2014/main" id="{F737D613-0F99-8B4E-AD93-1131925233E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62718" y="4458984"/>
            <a:ext cx="2791081" cy="22603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92396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EF0316A-A1F7-F547-A4F1-B04C96A93918}"/>
              </a:ext>
            </a:extLst>
          </p:cNvPr>
          <p:cNvSpPr>
            <a:spLocks noGrp="1"/>
          </p:cNvSpPr>
          <p:nvPr>
            <p:ph type="title"/>
          </p:nvPr>
        </p:nvSpPr>
        <p:spPr>
          <a:xfrm>
            <a:off x="838200" y="297951"/>
            <a:ext cx="10515600" cy="1392737"/>
          </a:xfrm>
        </p:spPr>
        <p:txBody>
          <a:bodyPr>
            <a:normAutofit fontScale="90000"/>
          </a:bodyPr>
          <a:lstStyle/>
          <a:p>
            <a:pPr algn="ctr"/>
            <a:r>
              <a:rPr lang="en-US" sz="4000" dirty="0"/>
              <a:t>Think of An Event or Time in Your Life Which is Making You Feel Stuck or That May Be Creating an Ongoing Negative Narrative in Your Head</a:t>
            </a:r>
            <a:r>
              <a:rPr lang="en-US" dirty="0"/>
              <a:t>…</a:t>
            </a:r>
          </a:p>
        </p:txBody>
      </p:sp>
      <p:sp>
        <p:nvSpPr>
          <p:cNvPr id="4" name="Content Placeholder 3">
            <a:extLst>
              <a:ext uri="{FF2B5EF4-FFF2-40B4-BE49-F238E27FC236}">
                <a16:creationId xmlns:a16="http://schemas.microsoft.com/office/drawing/2014/main" id="{7A1B4378-3BFC-3F4B-8607-3D76A2D22E34}"/>
              </a:ext>
            </a:extLst>
          </p:cNvPr>
          <p:cNvSpPr>
            <a:spLocks noGrp="1"/>
          </p:cNvSpPr>
          <p:nvPr>
            <p:ph idx="1"/>
          </p:nvPr>
        </p:nvSpPr>
        <p:spPr/>
        <p:txBody>
          <a:bodyPr>
            <a:normAutofit fontScale="77500" lnSpcReduction="20000"/>
          </a:bodyPr>
          <a:lstStyle/>
          <a:p>
            <a:endParaRPr lang="en-US" dirty="0"/>
          </a:p>
          <a:p>
            <a:r>
              <a:rPr lang="en-US" dirty="0"/>
              <a:t>What happened and when? Who was involved?</a:t>
            </a:r>
          </a:p>
          <a:p>
            <a:r>
              <a:rPr lang="en-US" dirty="0"/>
              <a:t>What were you and others thinking and feeling, and why was this event especially important for you?</a:t>
            </a:r>
          </a:p>
          <a:p>
            <a:r>
              <a:rPr lang="en-US" dirty="0"/>
              <a:t>What does this event say about who you are, how you have developed over time or who you might be­come?</a:t>
            </a:r>
          </a:p>
          <a:p>
            <a:r>
              <a:rPr lang="en-US" dirty="0"/>
              <a:t>When you are finished writing your account, take a step back and look at  the story as a whole and as a close </a:t>
            </a:r>
            <a:r>
              <a:rPr lang="en-US" b="1" dirty="0"/>
              <a:t>friend </a:t>
            </a:r>
            <a:r>
              <a:rPr lang="en-US" dirty="0"/>
              <a:t>who loves you would look at it.</a:t>
            </a:r>
          </a:p>
          <a:p>
            <a:r>
              <a:rPr lang="en-US" dirty="0"/>
              <a:t>What major themes, feelings, or lessons does this </a:t>
            </a:r>
            <a:r>
              <a:rPr lang="en-US" b="1" dirty="0"/>
              <a:t>friend</a:t>
            </a:r>
            <a:r>
              <a:rPr lang="en-US" dirty="0"/>
              <a:t> see in your story?</a:t>
            </a:r>
          </a:p>
          <a:p>
            <a:r>
              <a:rPr lang="en-US" dirty="0"/>
              <a:t>What does your </a:t>
            </a:r>
            <a:r>
              <a:rPr lang="en-US" b="1" dirty="0"/>
              <a:t>friend </a:t>
            </a:r>
            <a:r>
              <a:rPr lang="en-US" dirty="0"/>
              <a:t>say about the the story of the event and about the kind of person you are and might become?</a:t>
            </a:r>
          </a:p>
          <a:p>
            <a:r>
              <a:rPr lang="en-US" dirty="0"/>
              <a:t>What might your friend say about your story as it relates to your values, passions, aspirations, patterns, reactions and any positive impact you could have on others?</a:t>
            </a:r>
          </a:p>
          <a:p>
            <a:endParaRPr lang="en-US" dirty="0"/>
          </a:p>
          <a:p>
            <a:endParaRPr lang="en-US" dirty="0"/>
          </a:p>
        </p:txBody>
      </p:sp>
    </p:spTree>
    <p:extLst>
      <p:ext uri="{BB962C8B-B14F-4D97-AF65-F5344CB8AC3E}">
        <p14:creationId xmlns:p14="http://schemas.microsoft.com/office/powerpoint/2010/main" val="17381512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1D019-7E33-E845-9280-8A6184658FF8}"/>
              </a:ext>
            </a:extLst>
          </p:cNvPr>
          <p:cNvSpPr>
            <a:spLocks noGrp="1"/>
          </p:cNvSpPr>
          <p:nvPr>
            <p:ph type="title"/>
          </p:nvPr>
        </p:nvSpPr>
        <p:spPr/>
        <p:txBody>
          <a:bodyPr/>
          <a:lstStyle/>
          <a:p>
            <a:pPr algn="ctr"/>
            <a:r>
              <a:rPr lang="en-US" dirty="0"/>
              <a:t>Story Prompts </a:t>
            </a:r>
            <a:br>
              <a:rPr lang="en-US" dirty="0"/>
            </a:br>
            <a:r>
              <a:rPr lang="en-US" sz="3200" dirty="0"/>
              <a:t>(An activity to do with family, friends or just in a journal)</a:t>
            </a:r>
          </a:p>
        </p:txBody>
      </p:sp>
      <p:sp>
        <p:nvSpPr>
          <p:cNvPr id="3" name="Content Placeholder 2">
            <a:extLst>
              <a:ext uri="{FF2B5EF4-FFF2-40B4-BE49-F238E27FC236}">
                <a16:creationId xmlns:a16="http://schemas.microsoft.com/office/drawing/2014/main" id="{9C03CB62-ECE4-E846-9838-72E6DBBB1FD3}"/>
              </a:ext>
            </a:extLst>
          </p:cNvPr>
          <p:cNvSpPr>
            <a:spLocks noGrp="1"/>
          </p:cNvSpPr>
          <p:nvPr>
            <p:ph idx="1"/>
          </p:nvPr>
        </p:nvSpPr>
        <p:spPr/>
        <p:txBody>
          <a:bodyPr>
            <a:normAutofit fontScale="92500" lnSpcReduction="10000"/>
          </a:bodyPr>
          <a:lstStyle/>
          <a:p>
            <a:r>
              <a:rPr lang="en-US" dirty="0"/>
              <a:t>Take us on a walk around the neighborhood or rural area when you lived as a child.</a:t>
            </a:r>
          </a:p>
          <a:p>
            <a:r>
              <a:rPr lang="en-US" dirty="0"/>
              <a:t>Can you take us with you to visit a place you went only once or twice but have always wanted to go back again?</a:t>
            </a:r>
          </a:p>
          <a:p>
            <a:r>
              <a:rPr lang="en-US" dirty="0"/>
              <a:t>Can you remember a night your parents never found out about?</a:t>
            </a:r>
          </a:p>
          <a:p>
            <a:r>
              <a:rPr lang="en-US" dirty="0"/>
              <a:t>Can you remember a time you tried to cook something and it did not turn out?</a:t>
            </a:r>
          </a:p>
          <a:p>
            <a:r>
              <a:rPr lang="en-US" dirty="0"/>
              <a:t>What was your most precious childhood possession?</a:t>
            </a:r>
          </a:p>
          <a:p>
            <a:r>
              <a:rPr lang="en-US" dirty="0"/>
              <a:t>Can you remember a pet you once had that you no longer have?</a:t>
            </a:r>
          </a:p>
          <a:p>
            <a:r>
              <a:rPr lang="en-US" dirty="0"/>
              <a:t>Can you tell us about the person for whom you are named or something else about your name?</a:t>
            </a:r>
          </a:p>
          <a:p>
            <a:endParaRPr lang="en-US" dirty="0"/>
          </a:p>
        </p:txBody>
      </p:sp>
    </p:spTree>
    <p:extLst>
      <p:ext uri="{BB962C8B-B14F-4D97-AF65-F5344CB8AC3E}">
        <p14:creationId xmlns:p14="http://schemas.microsoft.com/office/powerpoint/2010/main" val="10612483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a:extLst>
              <a:ext uri="{FF2B5EF4-FFF2-40B4-BE49-F238E27FC236}">
                <a16:creationId xmlns:a16="http://schemas.microsoft.com/office/drawing/2014/main" id="{37872D10-FA90-7148-8729-2C6EE3C923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09309" y="1825487"/>
            <a:ext cx="5200436" cy="4743171"/>
          </a:xfrm>
          <a:prstGeom prst="rect">
            <a:avLst/>
          </a:prstGeom>
          <a:noFill/>
          <a:extLst>
            <a:ext uri="{909E8E84-426E-40DD-AFC4-6F175D3DCCD1}">
              <a14:hiddenFill xmlns:a14="http://schemas.microsoft.com/office/drawing/2010/main">
                <a:solidFill>
                  <a:srgbClr val="FFFFFF"/>
                </a:solidFill>
              </a14:hiddenFill>
            </a:ext>
          </a:extLst>
        </p:spPr>
      </p:pic>
      <p:sp>
        <p:nvSpPr>
          <p:cNvPr id="4" name="Title 3">
            <a:extLst>
              <a:ext uri="{FF2B5EF4-FFF2-40B4-BE49-F238E27FC236}">
                <a16:creationId xmlns:a16="http://schemas.microsoft.com/office/drawing/2014/main" id="{692F8DC1-0845-B846-8AE8-51A0B3C7A619}"/>
              </a:ext>
            </a:extLst>
          </p:cNvPr>
          <p:cNvSpPr>
            <a:spLocks noGrp="1"/>
          </p:cNvSpPr>
          <p:nvPr>
            <p:ph type="title"/>
          </p:nvPr>
        </p:nvSpPr>
        <p:spPr/>
        <p:txBody>
          <a:bodyPr>
            <a:normAutofit/>
          </a:bodyPr>
          <a:lstStyle/>
          <a:p>
            <a:r>
              <a:rPr lang="en-US" sz="4000" dirty="0"/>
              <a:t>And it doesn’t matter how you tell your story…</a:t>
            </a:r>
          </a:p>
        </p:txBody>
      </p:sp>
      <p:sp>
        <p:nvSpPr>
          <p:cNvPr id="5" name="Vertical Text Placeholder 4">
            <a:extLst>
              <a:ext uri="{FF2B5EF4-FFF2-40B4-BE49-F238E27FC236}">
                <a16:creationId xmlns:a16="http://schemas.microsoft.com/office/drawing/2014/main" id="{F02E68D9-269D-F74C-A160-31D1767D405D}"/>
              </a:ext>
            </a:extLst>
          </p:cNvPr>
          <p:cNvSpPr>
            <a:spLocks noGrp="1"/>
          </p:cNvSpPr>
          <p:nvPr>
            <p:ph type="body" orient="vert" idx="1"/>
          </p:nvPr>
        </p:nvSpPr>
        <p:spPr/>
        <p:txBody>
          <a:bodyPr/>
          <a:lstStyle/>
          <a:p>
            <a:endParaRPr lang="en-US" dirty="0"/>
          </a:p>
        </p:txBody>
      </p:sp>
    </p:spTree>
    <p:extLst>
      <p:ext uri="{BB962C8B-B14F-4D97-AF65-F5344CB8AC3E}">
        <p14:creationId xmlns:p14="http://schemas.microsoft.com/office/powerpoint/2010/main" val="471123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BB492C0-08B8-B24F-9E76-142AEB97BA61}"/>
              </a:ext>
            </a:extLst>
          </p:cNvPr>
          <p:cNvSpPr>
            <a:spLocks noGrp="1"/>
          </p:cNvSpPr>
          <p:nvPr>
            <p:ph type="title"/>
          </p:nvPr>
        </p:nvSpPr>
        <p:spPr/>
        <p:txBody>
          <a:bodyPr/>
          <a:lstStyle/>
          <a:p>
            <a:r>
              <a:rPr lang="en-US" dirty="0"/>
              <a:t>In Conclusion…</a:t>
            </a:r>
          </a:p>
        </p:txBody>
      </p:sp>
      <p:sp>
        <p:nvSpPr>
          <p:cNvPr id="5" name="Content Placeholder 4">
            <a:extLst>
              <a:ext uri="{FF2B5EF4-FFF2-40B4-BE49-F238E27FC236}">
                <a16:creationId xmlns:a16="http://schemas.microsoft.com/office/drawing/2014/main" id="{62DA5463-6D11-594C-A564-6AECF060AE70}"/>
              </a:ext>
            </a:extLst>
          </p:cNvPr>
          <p:cNvSpPr>
            <a:spLocks noGrp="1"/>
          </p:cNvSpPr>
          <p:nvPr>
            <p:ph idx="1"/>
          </p:nvPr>
        </p:nvSpPr>
        <p:spPr>
          <a:xfrm>
            <a:off x="838200" y="1825625"/>
            <a:ext cx="10689404" cy="4351338"/>
          </a:xfrm>
        </p:spPr>
        <p:txBody>
          <a:bodyPr/>
          <a:lstStyle/>
          <a:p>
            <a:r>
              <a:rPr lang="en-US" dirty="0"/>
              <a:t>Stories are everywhere</a:t>
            </a:r>
          </a:p>
          <a:p>
            <a:r>
              <a:rPr lang="en-US" dirty="0"/>
              <a:t>They help us connect the dots and make meaning in our chaotic world</a:t>
            </a:r>
          </a:p>
          <a:p>
            <a:r>
              <a:rPr lang="en-US" dirty="0"/>
              <a:t>Telling your stories out loud or writing about them can help us discover new ways of viewing our story line</a:t>
            </a:r>
          </a:p>
          <a:p>
            <a:r>
              <a:rPr lang="en-US" dirty="0"/>
              <a:t>Telling stories can help us get unstuck and evolve and grow</a:t>
            </a:r>
          </a:p>
          <a:p>
            <a:r>
              <a:rPr lang="en-US" dirty="0"/>
              <a:t>Asking yourself how a friend might view your story line and conclusions might help you see another view of yourself and your life</a:t>
            </a:r>
          </a:p>
        </p:txBody>
      </p:sp>
    </p:spTree>
    <p:extLst>
      <p:ext uri="{BB962C8B-B14F-4D97-AF65-F5344CB8AC3E}">
        <p14:creationId xmlns:p14="http://schemas.microsoft.com/office/powerpoint/2010/main" val="34985847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CCF49-8E09-3B41-8F55-EEE568BE59CC}"/>
              </a:ext>
            </a:extLst>
          </p:cNvPr>
          <p:cNvSpPr>
            <a:spLocks noGrp="1"/>
          </p:cNvSpPr>
          <p:nvPr>
            <p:ph type="title"/>
          </p:nvPr>
        </p:nvSpPr>
        <p:spPr/>
        <p:txBody>
          <a:bodyPr/>
          <a:lstStyle/>
          <a:p>
            <a:pPr algn="ctr"/>
            <a:r>
              <a:rPr lang="en-US" dirty="0"/>
              <a:t>What  is a Story?</a:t>
            </a:r>
          </a:p>
        </p:txBody>
      </p:sp>
      <p:sp>
        <p:nvSpPr>
          <p:cNvPr id="3" name="Content Placeholder 2">
            <a:extLst>
              <a:ext uri="{FF2B5EF4-FFF2-40B4-BE49-F238E27FC236}">
                <a16:creationId xmlns:a16="http://schemas.microsoft.com/office/drawing/2014/main" id="{A29EC128-FF85-1E4D-9AFC-F90624BD5B0E}"/>
              </a:ext>
            </a:extLst>
          </p:cNvPr>
          <p:cNvSpPr>
            <a:spLocks noGrp="1"/>
          </p:cNvSpPr>
          <p:nvPr>
            <p:ph sz="half" idx="1"/>
          </p:nvPr>
        </p:nvSpPr>
        <p:spPr>
          <a:xfrm>
            <a:off x="452063" y="1825625"/>
            <a:ext cx="5567737" cy="4351338"/>
          </a:xfrm>
        </p:spPr>
        <p:txBody>
          <a:bodyPr>
            <a:normAutofit/>
          </a:bodyPr>
          <a:lstStyle/>
          <a:p>
            <a:pPr marL="0" indent="0">
              <a:buNone/>
            </a:pPr>
            <a:endParaRPr lang="en-US" sz="3200" dirty="0"/>
          </a:p>
          <a:p>
            <a:pPr marL="0" indent="0">
              <a:buNone/>
            </a:pPr>
            <a:r>
              <a:rPr lang="en-US" sz="3200" dirty="0"/>
              <a:t>The telling of a happening or connected series of happenings, whether true or fictitious; account; narration.</a:t>
            </a:r>
          </a:p>
        </p:txBody>
      </p:sp>
      <p:pic>
        <p:nvPicPr>
          <p:cNvPr id="1026" name="Picture 2">
            <a:extLst>
              <a:ext uri="{FF2B5EF4-FFF2-40B4-BE49-F238E27FC236}">
                <a16:creationId xmlns:a16="http://schemas.microsoft.com/office/drawing/2014/main" id="{3FBC58CF-F88E-5D41-BD06-FE6DBAE681F8}"/>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172200" y="2188396"/>
            <a:ext cx="5181600" cy="31291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50227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7CD329-8E92-5B41-9417-4456C15F9F19}"/>
              </a:ext>
            </a:extLst>
          </p:cNvPr>
          <p:cNvSpPr>
            <a:spLocks noGrp="1"/>
          </p:cNvSpPr>
          <p:nvPr>
            <p:ph type="title"/>
          </p:nvPr>
        </p:nvSpPr>
        <p:spPr/>
        <p:txBody>
          <a:bodyPr/>
          <a:lstStyle/>
          <a:p>
            <a:pPr algn="ctr"/>
            <a:r>
              <a:rPr lang="en-US" dirty="0"/>
              <a:t>The History of Storytelling</a:t>
            </a:r>
          </a:p>
        </p:txBody>
      </p:sp>
      <p:sp>
        <p:nvSpPr>
          <p:cNvPr id="3" name="Content Placeholder 2">
            <a:extLst>
              <a:ext uri="{FF2B5EF4-FFF2-40B4-BE49-F238E27FC236}">
                <a16:creationId xmlns:a16="http://schemas.microsoft.com/office/drawing/2014/main" id="{DD0D6E03-CC32-3E46-BD25-7A67DD7FA3F5}"/>
              </a:ext>
            </a:extLst>
          </p:cNvPr>
          <p:cNvSpPr>
            <a:spLocks noGrp="1"/>
          </p:cNvSpPr>
          <p:nvPr>
            <p:ph sz="half" idx="1"/>
          </p:nvPr>
        </p:nvSpPr>
        <p:spPr>
          <a:xfrm>
            <a:off x="441789" y="1825625"/>
            <a:ext cx="5730411" cy="4351338"/>
          </a:xfrm>
        </p:spPr>
        <p:txBody>
          <a:bodyPr>
            <a:normAutofit fontScale="92500" lnSpcReduction="20000"/>
          </a:bodyPr>
          <a:lstStyle/>
          <a:p>
            <a:r>
              <a:rPr lang="en-US" dirty="0"/>
              <a:t>All cultures have told stories. </a:t>
            </a:r>
          </a:p>
          <a:p>
            <a:r>
              <a:rPr lang="en-US" dirty="0"/>
              <a:t>Earliest evidence of stories were cave drawings in Lascaux &amp; Chavaux, France. </a:t>
            </a:r>
          </a:p>
          <a:p>
            <a:pPr marL="0" indent="0">
              <a:buNone/>
            </a:pPr>
            <a:r>
              <a:rPr lang="en-US" dirty="0"/>
              <a:t> 	-The drawings date as far back as    	30,000 years ago </a:t>
            </a:r>
          </a:p>
          <a:p>
            <a:pPr marL="0" indent="0">
              <a:buNone/>
            </a:pPr>
            <a:r>
              <a:rPr lang="en-US" dirty="0"/>
              <a:t>	-They depict animals, humans, 	and other objects. </a:t>
            </a:r>
          </a:p>
          <a:p>
            <a:r>
              <a:rPr lang="en-US" dirty="0"/>
              <a:t>Oral storytelling ( shared through oral/voice) takes many forms: poems, chants, rhymes, songs, myths, legends, fables, religion, prayers, proverbs and others…</a:t>
            </a:r>
          </a:p>
        </p:txBody>
      </p:sp>
      <p:pic>
        <p:nvPicPr>
          <p:cNvPr id="1032" name="Picture 8" descr="Breckenridge, Texas | Cave paintings, Prehistoric cave paintings, Lascaux  cave paintings">
            <a:extLst>
              <a:ext uri="{FF2B5EF4-FFF2-40B4-BE49-F238E27FC236}">
                <a16:creationId xmlns:a16="http://schemas.microsoft.com/office/drawing/2014/main" id="{FA6AB7B9-B8D3-E143-9BD9-01A670C85DD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72200" y="3081008"/>
            <a:ext cx="3615390" cy="3661839"/>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10 Incredible Ancient Cave Paintings">
            <a:extLst>
              <a:ext uri="{FF2B5EF4-FFF2-40B4-BE49-F238E27FC236}">
                <a16:creationId xmlns:a16="http://schemas.microsoft.com/office/drawing/2014/main" id="{75A8CB9C-9D0E-3D4F-AF1F-DC5563B4B73D}"/>
              </a:ext>
            </a:extLst>
          </p:cNvPr>
          <p:cNvPicPr>
            <a:picLocks noGrp="1" noChangeAspect="1" noChangeArrowheads="1"/>
          </p:cNvPicPr>
          <p:nvPr>
            <p:ph sz="half" idx="2"/>
          </p:nvPr>
        </p:nvPicPr>
        <p:blipFill>
          <a:blip r:embed="rId4">
            <a:extLst>
              <a:ext uri="{28A0092B-C50C-407E-A947-70E740481C1C}">
                <a14:useLocalDpi xmlns:a14="http://schemas.microsoft.com/office/drawing/2010/main" val="0"/>
              </a:ext>
            </a:extLst>
          </a:blip>
          <a:srcRect/>
          <a:stretch>
            <a:fillRect/>
          </a:stretch>
        </p:blipFill>
        <p:spPr bwMode="auto">
          <a:xfrm>
            <a:off x="7811784" y="1582220"/>
            <a:ext cx="3695272" cy="27815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07674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57C3C4-72D2-A047-87F0-FBEC2C078EE8}"/>
              </a:ext>
            </a:extLst>
          </p:cNvPr>
          <p:cNvSpPr>
            <a:spLocks noGrp="1"/>
          </p:cNvSpPr>
          <p:nvPr>
            <p:ph type="title"/>
          </p:nvPr>
        </p:nvSpPr>
        <p:spPr/>
        <p:txBody>
          <a:bodyPr/>
          <a:lstStyle/>
          <a:p>
            <a:pPr algn="ctr"/>
            <a:r>
              <a:rPr lang="en-US" dirty="0"/>
              <a:t>”There’s Nothing But Story”</a:t>
            </a:r>
          </a:p>
        </p:txBody>
      </p:sp>
      <p:sp>
        <p:nvSpPr>
          <p:cNvPr id="3" name="Content Placeholder 2">
            <a:extLst>
              <a:ext uri="{FF2B5EF4-FFF2-40B4-BE49-F238E27FC236}">
                <a16:creationId xmlns:a16="http://schemas.microsoft.com/office/drawing/2014/main" id="{2A589F4F-4E96-7646-A728-B1C53E87CEF2}"/>
              </a:ext>
            </a:extLst>
          </p:cNvPr>
          <p:cNvSpPr>
            <a:spLocks noGrp="1"/>
          </p:cNvSpPr>
          <p:nvPr>
            <p:ph idx="1"/>
          </p:nvPr>
        </p:nvSpPr>
        <p:spPr>
          <a:xfrm>
            <a:off x="838200" y="1690688"/>
            <a:ext cx="10515600" cy="4486275"/>
          </a:xfrm>
        </p:spPr>
        <p:txBody>
          <a:bodyPr>
            <a:normAutofit/>
          </a:bodyPr>
          <a:lstStyle/>
          <a:p>
            <a:pPr marL="0" indent="0">
              <a:buNone/>
            </a:pPr>
            <a:endParaRPr lang="en-US" sz="1400" dirty="0"/>
          </a:p>
          <a:p>
            <a:r>
              <a:rPr lang="en-US" dirty="0"/>
              <a:t>Stories are everywhere. Much of our lives are devoted to telling stories.</a:t>
            </a:r>
          </a:p>
          <a:p>
            <a:r>
              <a:rPr lang="en-US" dirty="0"/>
              <a:t>The stories are in our thoughts, verbally shared and in written word or format. </a:t>
            </a:r>
          </a:p>
          <a:p>
            <a:r>
              <a:rPr lang="en-US" dirty="0"/>
              <a:t>“Telling stories is a human universal trait. It develops spontaneously without training in childhood”- </a:t>
            </a:r>
            <a:r>
              <a:rPr lang="en-US" sz="1400" dirty="0"/>
              <a:t>Brian Boyd</a:t>
            </a:r>
            <a:endParaRPr lang="en-US" dirty="0"/>
          </a:p>
          <a:p>
            <a:r>
              <a:rPr lang="en-US" dirty="0"/>
              <a:t>We have been telling stories for as long as history can see, and we will likely continue to do so for the rest of our lives.</a:t>
            </a:r>
          </a:p>
        </p:txBody>
      </p:sp>
    </p:spTree>
    <p:extLst>
      <p:ext uri="{BB962C8B-B14F-4D97-AF65-F5344CB8AC3E}">
        <p14:creationId xmlns:p14="http://schemas.microsoft.com/office/powerpoint/2010/main" val="20928165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C2F3CD-65D1-6946-9474-189EE9B39343}"/>
              </a:ext>
            </a:extLst>
          </p:cNvPr>
          <p:cNvSpPr>
            <a:spLocks noGrp="1"/>
          </p:cNvSpPr>
          <p:nvPr>
            <p:ph type="title"/>
          </p:nvPr>
        </p:nvSpPr>
        <p:spPr/>
        <p:txBody>
          <a:bodyPr/>
          <a:lstStyle/>
          <a:p>
            <a:pPr algn="ctr"/>
            <a:r>
              <a:rPr lang="en-US" dirty="0"/>
              <a:t>Examples of Typical Stories </a:t>
            </a:r>
          </a:p>
        </p:txBody>
      </p:sp>
      <p:sp>
        <p:nvSpPr>
          <p:cNvPr id="3" name="Content Placeholder 2">
            <a:extLst>
              <a:ext uri="{FF2B5EF4-FFF2-40B4-BE49-F238E27FC236}">
                <a16:creationId xmlns:a16="http://schemas.microsoft.com/office/drawing/2014/main" id="{C5F4BBF4-3AFB-E847-B511-1B23020511EF}"/>
              </a:ext>
            </a:extLst>
          </p:cNvPr>
          <p:cNvSpPr>
            <a:spLocks noGrp="1"/>
          </p:cNvSpPr>
          <p:nvPr>
            <p:ph idx="1"/>
          </p:nvPr>
        </p:nvSpPr>
        <p:spPr/>
        <p:txBody>
          <a:bodyPr/>
          <a:lstStyle/>
          <a:p>
            <a:r>
              <a:rPr lang="en-US" dirty="0"/>
              <a:t>Doctors appointment</a:t>
            </a:r>
          </a:p>
          <a:p>
            <a:r>
              <a:rPr lang="en-US" dirty="0"/>
              <a:t>Covid public policies</a:t>
            </a:r>
          </a:p>
          <a:p>
            <a:r>
              <a:rPr lang="en-US" dirty="0"/>
              <a:t>Stories about family history and traditions</a:t>
            </a:r>
          </a:p>
          <a:p>
            <a:r>
              <a:rPr lang="en-US" dirty="0"/>
              <a:t>Story of why you are listening to this lecture today</a:t>
            </a:r>
          </a:p>
          <a:p>
            <a:r>
              <a:rPr lang="en-US" dirty="0"/>
              <a:t>*Personal stories we carry in our heads about who we are and why      we do what we do</a:t>
            </a:r>
          </a:p>
          <a:p>
            <a:endParaRPr lang="en-US" dirty="0"/>
          </a:p>
          <a:p>
            <a:endParaRPr lang="en-US" dirty="0"/>
          </a:p>
        </p:txBody>
      </p:sp>
    </p:spTree>
    <p:extLst>
      <p:ext uri="{BB962C8B-B14F-4D97-AF65-F5344CB8AC3E}">
        <p14:creationId xmlns:p14="http://schemas.microsoft.com/office/powerpoint/2010/main" val="16462592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7DBAC4-347E-2249-B8D0-68A9C0482A96}"/>
              </a:ext>
            </a:extLst>
          </p:cNvPr>
          <p:cNvSpPr>
            <a:spLocks noGrp="1"/>
          </p:cNvSpPr>
          <p:nvPr>
            <p:ph type="title"/>
          </p:nvPr>
        </p:nvSpPr>
        <p:spPr/>
        <p:txBody>
          <a:bodyPr/>
          <a:lstStyle/>
          <a:p>
            <a:pPr algn="ctr"/>
            <a:r>
              <a:rPr lang="en-US" dirty="0"/>
              <a:t>Why Do Humans Tell Stories?</a:t>
            </a:r>
          </a:p>
        </p:txBody>
      </p:sp>
      <p:sp>
        <p:nvSpPr>
          <p:cNvPr id="3" name="Content Placeholder 2">
            <a:extLst>
              <a:ext uri="{FF2B5EF4-FFF2-40B4-BE49-F238E27FC236}">
                <a16:creationId xmlns:a16="http://schemas.microsoft.com/office/drawing/2014/main" id="{C1776200-D733-5745-8F9F-EC8A995EFC4C}"/>
              </a:ext>
            </a:extLst>
          </p:cNvPr>
          <p:cNvSpPr>
            <a:spLocks noGrp="1"/>
          </p:cNvSpPr>
          <p:nvPr>
            <p:ph idx="1"/>
          </p:nvPr>
        </p:nvSpPr>
        <p:spPr/>
        <p:txBody>
          <a:bodyPr>
            <a:normAutofit lnSpcReduction="10000"/>
          </a:bodyPr>
          <a:lstStyle/>
          <a:p>
            <a:r>
              <a:rPr lang="en-US" dirty="0"/>
              <a:t>Survival-The passing down of wisdom.</a:t>
            </a:r>
          </a:p>
          <a:p>
            <a:r>
              <a:rPr lang="en-US" dirty="0"/>
              <a:t>Empathy - Stories can also let us see how others think and feel. The more compelling the story, the more empathetic people become.</a:t>
            </a:r>
          </a:p>
          <a:p>
            <a:r>
              <a:rPr lang="en-US" dirty="0"/>
              <a:t>Memory- Stories allow us to put things we experience into our memory storage. By telling a story rather than merely reciting dry facts, we remember the details more clearly.</a:t>
            </a:r>
          </a:p>
          <a:p>
            <a:r>
              <a:rPr lang="en-US" dirty="0"/>
              <a:t>Connection to Others-Stories help us find common ground and connect with other people and our environment</a:t>
            </a:r>
          </a:p>
          <a:p>
            <a:r>
              <a:rPr lang="en-US" dirty="0"/>
              <a:t>Control- Helps us find order and make sense of the events in a random world. </a:t>
            </a:r>
            <a:r>
              <a:rPr lang="en-US" b="1" dirty="0"/>
              <a:t>Connecting the dots</a:t>
            </a:r>
            <a:r>
              <a:rPr lang="en-US" dirty="0"/>
              <a:t>.</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728268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6BAD3-5ED3-794A-999F-B745897F2255}"/>
              </a:ext>
            </a:extLst>
          </p:cNvPr>
          <p:cNvSpPr>
            <a:spLocks noGrp="1"/>
          </p:cNvSpPr>
          <p:nvPr>
            <p:ph type="title"/>
          </p:nvPr>
        </p:nvSpPr>
        <p:spPr/>
        <p:txBody>
          <a:bodyPr/>
          <a:lstStyle/>
          <a:p>
            <a:pPr algn="ctr"/>
            <a:r>
              <a:rPr lang="en-US" dirty="0"/>
              <a:t>Connecting the Dots</a:t>
            </a:r>
          </a:p>
        </p:txBody>
      </p:sp>
      <p:pic>
        <p:nvPicPr>
          <p:cNvPr id="4" name="Content Placeholder 3">
            <a:extLst>
              <a:ext uri="{FF2B5EF4-FFF2-40B4-BE49-F238E27FC236}">
                <a16:creationId xmlns:a16="http://schemas.microsoft.com/office/drawing/2014/main" id="{FB4A6632-3CCE-0841-80BB-7C86826ACA62}"/>
              </a:ext>
            </a:extLst>
          </p:cNvPr>
          <p:cNvPicPr>
            <a:picLocks noGrp="1"/>
          </p:cNvPicPr>
          <p:nvPr>
            <p:ph idx="1"/>
          </p:nvPr>
        </p:nvPicPr>
        <p:blipFill>
          <a:blip r:embed="rId2"/>
          <a:stretch>
            <a:fillRect/>
          </a:stretch>
        </p:blipFill>
        <p:spPr>
          <a:xfrm>
            <a:off x="2228144" y="1825625"/>
            <a:ext cx="7735712" cy="4351338"/>
          </a:xfrm>
          <a:prstGeom prst="rect">
            <a:avLst/>
          </a:prstGeom>
        </p:spPr>
      </p:pic>
    </p:spTree>
    <p:extLst>
      <p:ext uri="{BB962C8B-B14F-4D97-AF65-F5344CB8AC3E}">
        <p14:creationId xmlns:p14="http://schemas.microsoft.com/office/powerpoint/2010/main" val="4993714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9CE9B7-4F72-D14F-A8F3-66F1CE4E1EC0}"/>
              </a:ext>
            </a:extLst>
          </p:cNvPr>
          <p:cNvSpPr>
            <a:spLocks noGrp="1"/>
          </p:cNvSpPr>
          <p:nvPr>
            <p:ph type="title"/>
          </p:nvPr>
        </p:nvSpPr>
        <p:spPr>
          <a:xfrm>
            <a:off x="838200" y="272265"/>
            <a:ext cx="10515600" cy="1325563"/>
          </a:xfrm>
        </p:spPr>
        <p:txBody>
          <a:bodyPr/>
          <a:lstStyle/>
          <a:p>
            <a:r>
              <a:rPr lang="en-US" dirty="0"/>
              <a:t>Connecting the Dots Helped Patients with Heart Failure Be Adherent to Medical Advice</a:t>
            </a:r>
          </a:p>
        </p:txBody>
      </p:sp>
      <p:pic>
        <p:nvPicPr>
          <p:cNvPr id="4" name="Content Placeholder 3">
            <a:extLst>
              <a:ext uri="{FF2B5EF4-FFF2-40B4-BE49-F238E27FC236}">
                <a16:creationId xmlns:a16="http://schemas.microsoft.com/office/drawing/2014/main" id="{EB934DBA-BBB0-D049-AB38-954A8996FAFE}"/>
              </a:ext>
            </a:extLst>
          </p:cNvPr>
          <p:cNvPicPr>
            <a:picLocks noGrp="1"/>
          </p:cNvPicPr>
          <p:nvPr>
            <p:ph idx="1"/>
          </p:nvPr>
        </p:nvPicPr>
        <p:blipFill>
          <a:blip r:embed="rId2"/>
          <a:stretch>
            <a:fillRect/>
          </a:stretch>
        </p:blipFill>
        <p:spPr>
          <a:xfrm>
            <a:off x="1952090" y="1690688"/>
            <a:ext cx="8093959" cy="4895047"/>
          </a:xfrm>
          <a:prstGeom prst="rect">
            <a:avLst/>
          </a:prstGeom>
        </p:spPr>
      </p:pic>
    </p:spTree>
    <p:extLst>
      <p:ext uri="{BB962C8B-B14F-4D97-AF65-F5344CB8AC3E}">
        <p14:creationId xmlns:p14="http://schemas.microsoft.com/office/powerpoint/2010/main" val="16857559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B28252-F1E9-49F7-9F96-C9B089F042F7}"/>
              </a:ext>
            </a:extLst>
          </p:cNvPr>
          <p:cNvSpPr>
            <a:spLocks noGrp="1"/>
          </p:cNvSpPr>
          <p:nvPr>
            <p:ph type="ctrTitle"/>
          </p:nvPr>
        </p:nvSpPr>
        <p:spPr>
          <a:xfrm>
            <a:off x="1396230" y="427982"/>
            <a:ext cx="9144000" cy="451249"/>
          </a:xfrm>
        </p:spPr>
        <p:txBody>
          <a:bodyPr/>
          <a:lstStyle/>
          <a:p>
            <a:r>
              <a:rPr lang="en-US" dirty="0"/>
              <a:t>Making Connections- Narrative examples</a:t>
            </a:r>
          </a:p>
        </p:txBody>
      </p:sp>
      <p:sp>
        <p:nvSpPr>
          <p:cNvPr id="11" name="Oval Callout 6">
            <a:extLst>
              <a:ext uri="{FF2B5EF4-FFF2-40B4-BE49-F238E27FC236}">
                <a16:creationId xmlns:a16="http://schemas.microsoft.com/office/drawing/2014/main" id="{34ACC470-AACA-426E-A2C6-2AFCDEA74AA8}"/>
              </a:ext>
            </a:extLst>
          </p:cNvPr>
          <p:cNvSpPr/>
          <p:nvPr/>
        </p:nvSpPr>
        <p:spPr>
          <a:xfrm>
            <a:off x="3704950" y="2067065"/>
            <a:ext cx="4580877" cy="3630624"/>
          </a:xfrm>
          <a:prstGeom prst="wedgeEllipseCallout">
            <a:avLst>
              <a:gd name="adj1" fmla="val -30852"/>
              <a:gd name="adj2" fmla="val 58735"/>
            </a:avLst>
          </a:prstGeom>
          <a:solidFill>
            <a:srgbClr val="194569"/>
          </a:solidFill>
        </p:spPr>
        <p:style>
          <a:lnRef idx="1">
            <a:schemeClr val="accent1"/>
          </a:lnRef>
          <a:fillRef idx="3">
            <a:schemeClr val="accent1"/>
          </a:fillRef>
          <a:effectRef idx="2">
            <a:schemeClr val="accent1"/>
          </a:effectRef>
          <a:fontRef idx="minor">
            <a:schemeClr val="lt1"/>
          </a:fontRef>
        </p:style>
        <p:txBody>
          <a:bodyPr rtlCol="0" anchor="ctr"/>
          <a:lstStyle/>
          <a:p>
            <a:r>
              <a:rPr lang="en-US" dirty="0">
                <a:solidFill>
                  <a:schemeClr val="tx1"/>
                </a:solidFill>
                <a:latin typeface="Proxima Nova Light"/>
              </a:rPr>
              <a:t>“</a:t>
            </a:r>
            <a:r>
              <a:rPr lang="en-US" dirty="0">
                <a:solidFill>
                  <a:schemeClr val="bg1"/>
                </a:solidFill>
                <a:latin typeface="Proxima Nova Light"/>
              </a:rPr>
              <a:t> “He was looking at the comparison of my heart when I was really sick and then my heart after I was on my medication. He said it appeared my heart had gone back to normal size. It locked it in to where I don’t even think about having a pickle”</a:t>
            </a:r>
          </a:p>
        </p:txBody>
      </p:sp>
      <p:sp>
        <p:nvSpPr>
          <p:cNvPr id="13" name="Oval Callout 7">
            <a:extLst>
              <a:ext uri="{FF2B5EF4-FFF2-40B4-BE49-F238E27FC236}">
                <a16:creationId xmlns:a16="http://schemas.microsoft.com/office/drawing/2014/main" id="{7F4D9968-C629-42D8-B109-C4EC0E8D788F}"/>
              </a:ext>
            </a:extLst>
          </p:cNvPr>
          <p:cNvSpPr/>
          <p:nvPr/>
        </p:nvSpPr>
        <p:spPr>
          <a:xfrm>
            <a:off x="8173099" y="1038687"/>
            <a:ext cx="3716538" cy="3152837"/>
          </a:xfrm>
          <a:prstGeom prst="wedgeEllipseCallout">
            <a:avLst>
              <a:gd name="adj1" fmla="val -44873"/>
              <a:gd name="adj2" fmla="val 60971"/>
            </a:avLst>
          </a:prstGeom>
          <a:solidFill>
            <a:srgbClr val="194569"/>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bg1"/>
                </a:solidFill>
                <a:latin typeface="Proxima Nova Light"/>
              </a:rPr>
              <a:t>“Once I started getting all this water off of me, well it was cleared up. I wasn’t coughing. I was thinking, I know this is all smokers cough, and it wasn’t . It was fluid on my lungs” </a:t>
            </a:r>
          </a:p>
        </p:txBody>
      </p:sp>
      <p:sp>
        <p:nvSpPr>
          <p:cNvPr id="8" name="Oval Callout 6">
            <a:extLst>
              <a:ext uri="{FF2B5EF4-FFF2-40B4-BE49-F238E27FC236}">
                <a16:creationId xmlns:a16="http://schemas.microsoft.com/office/drawing/2014/main" id="{E6BB8092-E524-4467-9578-5F5897309A78}"/>
              </a:ext>
            </a:extLst>
          </p:cNvPr>
          <p:cNvSpPr>
            <a:spLocks noGrp="1"/>
          </p:cNvSpPr>
          <p:nvPr>
            <p:ph idx="1"/>
          </p:nvPr>
        </p:nvSpPr>
        <p:spPr>
          <a:xfrm>
            <a:off x="189638" y="1328880"/>
            <a:ext cx="3716538" cy="2646101"/>
          </a:xfrm>
          <a:prstGeom prst="wedgeEllipseCallout">
            <a:avLst>
              <a:gd name="adj1" fmla="val -26566"/>
              <a:gd name="adj2" fmla="val 61829"/>
            </a:avLst>
          </a:prstGeom>
          <a:solidFill>
            <a:srgbClr val="194569"/>
          </a:solidFill>
        </p:spPr>
        <p:style>
          <a:lnRef idx="1">
            <a:schemeClr val="accent1"/>
          </a:lnRef>
          <a:fillRef idx="3">
            <a:schemeClr val="accent1"/>
          </a:fillRef>
          <a:effectRef idx="2">
            <a:schemeClr val="accent1"/>
          </a:effectRef>
          <a:fontRef idx="minor">
            <a:schemeClr val="lt1"/>
          </a:fontRef>
        </p:style>
        <p:txBody>
          <a:bodyPr rtlCol="0" anchor="ctr">
            <a:normAutofit/>
          </a:bodyPr>
          <a:lstStyle/>
          <a:p>
            <a:pPr marL="0" indent="0" algn="ctr">
              <a:buNone/>
            </a:pPr>
            <a:r>
              <a:rPr lang="en-US" sz="1800" dirty="0">
                <a:solidFill>
                  <a:schemeClr val="bg1"/>
                </a:solidFill>
              </a:rPr>
              <a:t>“In the hospital they had me on a strict diet (low sodium), and it helped me get the water off. That helped me notice what would make me feel better”</a:t>
            </a:r>
          </a:p>
        </p:txBody>
      </p:sp>
      <p:sp>
        <p:nvSpPr>
          <p:cNvPr id="6" name="TextBox 5">
            <a:extLst>
              <a:ext uri="{FF2B5EF4-FFF2-40B4-BE49-F238E27FC236}">
                <a16:creationId xmlns:a16="http://schemas.microsoft.com/office/drawing/2014/main" id="{323FAA7C-13D6-4746-90CF-0E38D562F2ED}"/>
              </a:ext>
            </a:extLst>
          </p:cNvPr>
          <p:cNvSpPr txBox="1"/>
          <p:nvPr/>
        </p:nvSpPr>
        <p:spPr>
          <a:xfrm>
            <a:off x="4332561" y="6537744"/>
            <a:ext cx="2911605" cy="320256"/>
          </a:xfrm>
          <a:prstGeom prst="rect">
            <a:avLst/>
          </a:prstGeom>
          <a:solidFill>
            <a:schemeClr val="bg1"/>
          </a:solidFill>
        </p:spPr>
        <p:txBody>
          <a:bodyPr wrap="square" rtlCol="0">
            <a:spAutoFit/>
          </a:bodyPr>
          <a:lstStyle/>
          <a:p>
            <a:endParaRPr lang="en-US" dirty="0"/>
          </a:p>
        </p:txBody>
      </p:sp>
    </p:spTree>
    <p:extLst>
      <p:ext uri="{BB962C8B-B14F-4D97-AF65-F5344CB8AC3E}">
        <p14:creationId xmlns:p14="http://schemas.microsoft.com/office/powerpoint/2010/main" val="14844624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1038</TotalTime>
  <Words>1701</Words>
  <Application>Microsoft Office PowerPoint</Application>
  <PresentationFormat>Widescreen</PresentationFormat>
  <Paragraphs>116</Paragraphs>
  <Slides>19</Slides>
  <Notes>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Arial</vt:lpstr>
      <vt:lpstr>Calibri</vt:lpstr>
      <vt:lpstr>Calibri Light</vt:lpstr>
      <vt:lpstr>Gibson Light</vt:lpstr>
      <vt:lpstr>Proxima Nova A Thin</vt:lpstr>
      <vt:lpstr>Proxima Nova Light</vt:lpstr>
      <vt:lpstr>Wingdings</vt:lpstr>
      <vt:lpstr>Office Theme</vt:lpstr>
      <vt:lpstr>PowerPoint Presentation</vt:lpstr>
      <vt:lpstr>What  is a Story?</vt:lpstr>
      <vt:lpstr>The History of Storytelling</vt:lpstr>
      <vt:lpstr>”There’s Nothing But Story”</vt:lpstr>
      <vt:lpstr>Examples of Typical Stories </vt:lpstr>
      <vt:lpstr>Why Do Humans Tell Stories?</vt:lpstr>
      <vt:lpstr>Connecting the Dots</vt:lpstr>
      <vt:lpstr>Connecting the Dots Helped Patients with Heart Failure Be Adherent to Medical Advice</vt:lpstr>
      <vt:lpstr>Making Connections- Narrative examples</vt:lpstr>
      <vt:lpstr>Stories Have a Major Influence on Why We Do What We Do…</vt:lpstr>
      <vt:lpstr>Our Stories…</vt:lpstr>
      <vt:lpstr>You Are Your Story  You Are Your Personal Narrative</vt:lpstr>
      <vt:lpstr>You Are Your Story You Are Your Personal Narrative</vt:lpstr>
      <vt:lpstr>How We See Ourselves, Depends On  What We Are Looking At</vt:lpstr>
      <vt:lpstr>Changing Our Story</vt:lpstr>
      <vt:lpstr>Think of An Event or Time in Your Life Which is Making You Feel Stuck or That May Be Creating an Ongoing Negative Narrative in Your Head…</vt:lpstr>
      <vt:lpstr>Story Prompts  (An activity to do with family, friends or just in a journal)</vt:lpstr>
      <vt:lpstr>And it doesn’t matter how you tell your story…</vt:lpstr>
      <vt:lpstr>In 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Telling Your Story</dc:title>
  <dc:creator>Sharon Myers</dc:creator>
  <cp:lastModifiedBy>Linda Paumer</cp:lastModifiedBy>
  <cp:revision>57</cp:revision>
  <dcterms:created xsi:type="dcterms:W3CDTF">2021-03-23T19:46:18Z</dcterms:created>
  <dcterms:modified xsi:type="dcterms:W3CDTF">2021-03-26T21:18:27Z</dcterms:modified>
</cp:coreProperties>
</file>