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82" r:id="rId5"/>
    <p:sldId id="258" r:id="rId6"/>
    <p:sldId id="280" r:id="rId7"/>
    <p:sldId id="259" r:id="rId8"/>
    <p:sldId id="261" r:id="rId9"/>
    <p:sldId id="279" r:id="rId10"/>
    <p:sldId id="263" r:id="rId11"/>
    <p:sldId id="266" r:id="rId12"/>
    <p:sldId id="264" r:id="rId13"/>
    <p:sldId id="265" r:id="rId14"/>
    <p:sldId id="288" r:id="rId15"/>
    <p:sldId id="267" r:id="rId16"/>
    <p:sldId id="268" r:id="rId17"/>
    <p:sldId id="281" r:id="rId18"/>
    <p:sldId id="262" r:id="rId19"/>
    <p:sldId id="269" r:id="rId20"/>
    <p:sldId id="270" r:id="rId21"/>
    <p:sldId id="276" r:id="rId22"/>
    <p:sldId id="271" r:id="rId23"/>
    <p:sldId id="272" r:id="rId24"/>
    <p:sldId id="273" r:id="rId25"/>
    <p:sldId id="277" r:id="rId26"/>
    <p:sldId id="286" r:id="rId27"/>
    <p:sldId id="278" r:id="rId28"/>
    <p:sldId id="283" r:id="rId29"/>
    <p:sldId id="284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2"/>
    <p:restoredTop sz="94662"/>
  </p:normalViewPr>
  <p:slideViewPr>
    <p:cSldViewPr snapToGrid="0">
      <p:cViewPr varScale="1">
        <p:scale>
          <a:sx n="68" d="100"/>
          <a:sy n="68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5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3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7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8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9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3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8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3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9312841-65FA-0E43-A57F-3E256EE1081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D4BCEFC-705C-2946-B089-E448EBAC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47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5F5D-2314-E7B8-AF0A-CCACD759C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Prevention of Cardiovascular Disease </a:t>
            </a:r>
            <a:br>
              <a:rPr lang="en-US" dirty="0"/>
            </a:br>
            <a:r>
              <a:rPr lang="en-US" dirty="0"/>
              <a:t>2024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8D7EE-13B7-705D-30B0-99BFA8AE0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Radhika </a:t>
            </a:r>
            <a:r>
              <a:rPr lang="en-US" dirty="0" err="1"/>
              <a:t>Nandur</a:t>
            </a:r>
            <a:r>
              <a:rPr lang="en-US" dirty="0"/>
              <a:t> </a:t>
            </a:r>
            <a:r>
              <a:rPr lang="en-US" dirty="0" err="1"/>
              <a:t>Bukkapatnam</a:t>
            </a:r>
            <a:r>
              <a:rPr lang="en-US" dirty="0"/>
              <a:t> MD MAS FACC</a:t>
            </a:r>
          </a:p>
          <a:p>
            <a:r>
              <a:rPr lang="en-US" dirty="0"/>
              <a:t>Sep 5, 2024</a:t>
            </a:r>
          </a:p>
        </p:txBody>
      </p:sp>
    </p:spTree>
    <p:extLst>
      <p:ext uri="{BB962C8B-B14F-4D97-AF65-F5344CB8AC3E}">
        <p14:creationId xmlns:p14="http://schemas.microsoft.com/office/powerpoint/2010/main" val="340140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AD3D9-0984-1B86-22CD-036B11B0F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35" y="0"/>
            <a:ext cx="6858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F3F5BED-9245-7FAD-4EBC-7CD0CFDF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739B3-3C79-641A-8979-1D0509B0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1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44D0CE-716C-AB3B-E5CB-AF429BAF80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21676" y="516035"/>
            <a:ext cx="5721178" cy="60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355A7-E84C-341E-1C51-BE4E15338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432" y="0"/>
            <a:ext cx="6149163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7F874B-324A-F716-C479-CE006C00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BE582-4028-B63B-FF39-41342F7F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AA86C-351C-988B-EBF4-61BEFD000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54" y="538988"/>
            <a:ext cx="9082216" cy="58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84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diovascular disease cartoon with doctor and the caption &quot;Now for yout stress test.&quot; by Robert Leighton">
            <a:extLst>
              <a:ext uri="{FF2B5EF4-FFF2-40B4-BE49-F238E27FC236}">
                <a16:creationId xmlns:a16="http://schemas.microsoft.com/office/drawing/2014/main" id="{BA9F0FD3-6488-3A83-8848-58E2D1B2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889000"/>
            <a:ext cx="635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5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3724B-A030-E565-CFBA-31B20370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63" y="0"/>
            <a:ext cx="7772400" cy="67060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4FFF7DA-F3E1-3081-B220-B0CFBA5F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25964-1666-05DD-CDB6-8176E38FB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6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76B78-64C1-D04D-87B5-FD70774C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151" y="365125"/>
            <a:ext cx="8414951" cy="62599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31BC11-863F-AF1A-61D2-FD26B25F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255FB-A999-EEC7-3688-BD585EE90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6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32AE5B-59CA-D18A-71DA-55FA5C2C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22854-11A7-50CC-164A-EF9C5071F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7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8A26-F7A1-D89E-B381-756C2A32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ddendum: Statins for Primary Prevention of Cardiovascular Disease | The  Medical Letter Inc.">
            <a:extLst>
              <a:ext uri="{FF2B5EF4-FFF2-40B4-BE49-F238E27FC236}">
                <a16:creationId xmlns:a16="http://schemas.microsoft.com/office/drawing/2014/main" id="{B099CCAE-56C2-F812-C7FB-DA0064EADB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38" y="365125"/>
            <a:ext cx="9591630" cy="63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48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imary Prevention of Cardio Vascular Disease | Alosa Health">
            <a:extLst>
              <a:ext uri="{FF2B5EF4-FFF2-40B4-BE49-F238E27FC236}">
                <a16:creationId xmlns:a16="http://schemas.microsoft.com/office/drawing/2014/main" id="{C929CDB8-9FE7-316D-D90D-E3E9F1EE1AD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55" y="222421"/>
            <a:ext cx="9095489" cy="62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5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A638-0414-68DB-2A7D-77793F87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CARDIOVASCULAR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75458-6019-9BAD-61DA-372F4A03E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though there have been improvements in atherosclerotic cardiovascular disease (ASCVD) outcomes, it is still the leading cause of morbidity and mortality globally.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Leading cause of death in the US, cost &gt;200 billion/y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Mostly due to uncontrolled RF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Americans that had an MI had </a:t>
            </a:r>
            <a:r>
              <a:rPr lang="en-US" dirty="0" err="1"/>
              <a:t>atleast</a:t>
            </a:r>
            <a:r>
              <a:rPr lang="en-US" dirty="0"/>
              <a:t> one RF</a:t>
            </a:r>
          </a:p>
        </p:txBody>
      </p:sp>
    </p:spTree>
    <p:extLst>
      <p:ext uri="{BB962C8B-B14F-4D97-AF65-F5344CB8AC3E}">
        <p14:creationId xmlns:p14="http://schemas.microsoft.com/office/powerpoint/2010/main" val="215517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2331-4386-8453-6921-0CC97576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Statins</a:t>
            </a:r>
          </a:p>
        </p:txBody>
      </p:sp>
      <p:pic>
        <p:nvPicPr>
          <p:cNvPr id="4098" name="Picture 2" descr="Statin Use for Treatment of Hypertension and Inaccuracy of Statin  Intolerance">
            <a:extLst>
              <a:ext uri="{FF2B5EF4-FFF2-40B4-BE49-F238E27FC236}">
                <a16:creationId xmlns:a16="http://schemas.microsoft.com/office/drawing/2014/main" id="{4F98AB5F-D274-FD0F-22D3-8776879173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65" y="1985169"/>
            <a:ext cx="10714470" cy="45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86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EDEB-ED60-288C-8F4C-AB2FB75F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6C67-4C36-C937-1713-954E56CAD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i="0" dirty="0">
                <a:effectLst/>
                <a:latin typeface="Helvetica Neue" panose="02000503000000020004" pitchFamily="2" charset="0"/>
              </a:rPr>
              <a:t>An elevated blood pressure is defined as a systolic blood pressure 120–129 mmHg and a diastolic blood pressure &lt;80 mmHg. </a:t>
            </a:r>
          </a:p>
          <a:p>
            <a:r>
              <a:rPr lang="en-US" b="0" i="0" dirty="0">
                <a:effectLst/>
                <a:latin typeface="Helvetica Neue" panose="02000503000000020004" pitchFamily="2" charset="0"/>
              </a:rPr>
              <a:t>Hypertension is defined as a systolic blood pressure ≥130 mmHg or a diastolic blood pressure ≥80 mmHg. </a:t>
            </a:r>
          </a:p>
          <a:p>
            <a:r>
              <a:rPr lang="en-US" b="0" i="0" dirty="0">
                <a:effectLst/>
                <a:latin typeface="Helvetica Neue" panose="02000503000000020004" pitchFamily="2" charset="0"/>
              </a:rPr>
              <a:t>Hypertension is common among people with either type 1 or type 2 diabetes. </a:t>
            </a:r>
          </a:p>
          <a:p>
            <a:r>
              <a:rPr lang="en-US" b="0" i="0" dirty="0">
                <a:effectLst/>
                <a:latin typeface="Helvetica Neue" panose="02000503000000020004" pitchFamily="2" charset="0"/>
              </a:rPr>
              <a:t>Hypertension is a major risk factor for ASCVD, heart failure, and microvascular complications. </a:t>
            </a:r>
          </a:p>
          <a:p>
            <a:r>
              <a:rPr lang="en-US" b="0" i="0" dirty="0">
                <a:effectLst/>
                <a:latin typeface="Helvetica Neue" panose="02000503000000020004" pitchFamily="2" charset="0"/>
              </a:rPr>
              <a:t>Studies have shown that antihypertensive therapy reduces ASCVD events, heart failure, and microvascular complications.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0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66DBD7-1CB1-E733-283F-7EF8534142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47770" y="247135"/>
            <a:ext cx="6454275" cy="63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3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352D5B-BCE5-0A1F-810B-16A1F1B9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Helvetica Neue" panose="02000503000000020004" pitchFamily="2" charset="0"/>
              </a:rPr>
              <a:t>Pharmacologic Interventions</a:t>
            </a:r>
            <a:br>
              <a:rPr lang="en-US" sz="4400" b="1" dirty="0">
                <a:effectLst/>
                <a:latin typeface="Helvetica Neue" panose="02000503000000020004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B261-4F97-C857-B48B-0D0E81791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Helvetica Neue" panose="02000503000000020004" pitchFamily="2" charset="0"/>
              </a:rPr>
              <a:t>Individuals with confirmed office-based blood pressure ≥130/80 mmHg </a:t>
            </a:r>
          </a:p>
          <a:p>
            <a:pPr marL="0" indent="0" fontAlgn="base">
              <a:buNone/>
            </a:pPr>
            <a:endParaRPr lang="en-US" sz="2400" b="0" i="0" dirty="0">
              <a:effectLst/>
              <a:latin typeface="Helvetica Neue" panose="02000503000000020004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Helvetica Neue" panose="02000503000000020004" pitchFamily="2" charset="0"/>
              </a:rPr>
              <a:t> Individuals with confirmed office-based blood pressure ≥150/90 </a:t>
            </a:r>
            <a:r>
              <a:rPr lang="en-US" sz="2400" b="0" i="0" dirty="0" err="1">
                <a:effectLst/>
                <a:latin typeface="Helvetica Neue" panose="02000503000000020004" pitchFamily="2" charset="0"/>
              </a:rPr>
              <a:t>mmHg:two</a:t>
            </a:r>
            <a:r>
              <a:rPr lang="en-US" sz="2400" b="0" i="0" dirty="0">
                <a:effectLst/>
                <a:latin typeface="Helvetica Neue" panose="02000503000000020004" pitchFamily="2" charset="0"/>
              </a:rPr>
              <a:t> drugs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Helvetica Neue" panose="02000503000000020004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Helvetica Neue" panose="02000503000000020004" pitchFamily="2" charset="0"/>
              </a:rPr>
              <a:t> ACE inhibitors or angiotensin receptor blockers (ARBs) are recommended first-line therapy for hypertension in people with diabetes and coronary artery disease. </a:t>
            </a:r>
            <a:r>
              <a:rPr lang="en-US" sz="2400" b="1" i="0" dirty="0">
                <a:effectLst/>
                <a:latin typeface="Helvetica Neue" panose="02000503000000020004" pitchFamily="2" charset="0"/>
              </a:rPr>
              <a:t>A</a:t>
            </a:r>
            <a:endParaRPr lang="en-US" sz="2400" b="0" i="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0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494B-1663-57EC-B1E1-C6BA3195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2EFA-9EA2-3BBD-22A8-F0A4463E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sz="2800" b="0" i="0" dirty="0">
                <a:effectLst/>
                <a:latin typeface="Helvetica Neue" panose="02000503000000020004" pitchFamily="2" charset="0"/>
              </a:rPr>
              <a:t> Multiple-drug therapy, combinations of ACE inhibitors and ARBs and combinations of ACE inhibitors or ARBs (including ARBs/</a:t>
            </a:r>
            <a:r>
              <a:rPr lang="en-US" sz="2800" b="0" i="0" dirty="0" err="1">
                <a:effectLst/>
                <a:latin typeface="Helvetica Neue" panose="02000503000000020004" pitchFamily="2" charset="0"/>
              </a:rPr>
              <a:t>neprilysin</a:t>
            </a:r>
            <a:r>
              <a:rPr lang="en-US" sz="2800" b="0" i="0" dirty="0">
                <a:effectLst/>
                <a:latin typeface="Helvetica Neue" panose="02000503000000020004" pitchFamily="2" charset="0"/>
              </a:rPr>
              <a:t> inhibitors) with direct renin inhibitors should not be used. </a:t>
            </a:r>
          </a:p>
          <a:p>
            <a:pPr marL="0" indent="0" fontAlgn="base">
              <a:buNone/>
            </a:pPr>
            <a:endParaRPr lang="en-US" dirty="0">
              <a:latin typeface="Helvetica Neue" panose="02000503000000020004" pitchFamily="2" charset="0"/>
            </a:endParaRPr>
          </a:p>
          <a:p>
            <a:pPr fontAlgn="base"/>
            <a:r>
              <a:rPr lang="en-US" sz="2800" b="0" i="0" dirty="0">
                <a:effectLst/>
                <a:latin typeface="Helvetica Neue" panose="02000503000000020004" pitchFamily="2" charset="0"/>
              </a:rPr>
              <a:t>An ACE inhibitor or ARB, at the maximum tolerated dose indicated for blood pressure treatment, is the recommended first-line treatment for hypertension in people with diabetes and urinary albumin-to-creatinine ratio ≥300 mg/g creatinine </a:t>
            </a:r>
            <a:r>
              <a:rPr lang="en-US" sz="2800" b="1" i="0" dirty="0">
                <a:effectLst/>
                <a:latin typeface="Helvetica Neue" panose="02000503000000020004" pitchFamily="2" charset="0"/>
              </a:rPr>
              <a:t>A</a:t>
            </a:r>
            <a:r>
              <a:rPr lang="en-US" sz="2800" b="0" i="0" dirty="0">
                <a:effectLst/>
                <a:latin typeface="Helvetica Neue" panose="02000503000000020004" pitchFamily="2" charset="0"/>
              </a:rPr>
              <a:t> or 30–299 mg/g creatinine. </a:t>
            </a:r>
          </a:p>
          <a:p>
            <a:endParaRPr lang="en-US" b="1" i="0" dirty="0">
              <a:effectLst/>
              <a:latin typeface="Helvetica Neue" panose="02000503000000020004" pitchFamily="2" charset="0"/>
            </a:endParaRPr>
          </a:p>
          <a:p>
            <a:r>
              <a:rPr lang="en-US" b="0" i="0" dirty="0">
                <a:effectLst/>
                <a:latin typeface="Helvetica Neue" panose="02000503000000020004" pitchFamily="2" charset="0"/>
              </a:rPr>
              <a:t> For adults treated with an ACE inhibitor, ARB, mineralocorticoid receptor antagonist (MRA), or diuretic, serum creatinine/estimated glomerular filtration rate and serum potassium levels should be monitored within 7–14 days after initiation of therapy and at least annually. </a:t>
            </a:r>
            <a:r>
              <a:rPr lang="en-US" b="1" i="0" dirty="0">
                <a:effectLst/>
                <a:latin typeface="Helvetica Neue" panose="02000503000000020004" pitchFamily="2" charset="0"/>
              </a:rPr>
              <a:t>B</a:t>
            </a:r>
            <a:endParaRPr lang="en-US" b="0" i="0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7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018ACDF-261D-4CD1-7BF7-94158A3C963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41" y="259802"/>
            <a:ext cx="6215449" cy="659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90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3A81-9C56-EC4B-629A-CD54E743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A4EC8-5327-6D79-DB55-4344F9690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Nonmodifiable: age, sex, race, FH of CAD</a:t>
            </a:r>
          </a:p>
          <a:p>
            <a:endParaRPr lang="en-US" dirty="0"/>
          </a:p>
          <a:p>
            <a:r>
              <a:rPr lang="en-US" dirty="0"/>
              <a:t>Behavioral RF: smoking, sedentary lifestyle, unhealthy diet, alcohol</a:t>
            </a:r>
          </a:p>
          <a:p>
            <a:endParaRPr lang="en-US" dirty="0"/>
          </a:p>
          <a:p>
            <a:r>
              <a:rPr lang="en-US" dirty="0"/>
              <a:t>Physiological RF: HTN, Obesity, lipids, diabetes</a:t>
            </a:r>
          </a:p>
        </p:txBody>
      </p:sp>
    </p:spTree>
    <p:extLst>
      <p:ext uri="{BB962C8B-B14F-4D97-AF65-F5344CB8AC3E}">
        <p14:creationId xmlns:p14="http://schemas.microsoft.com/office/powerpoint/2010/main" val="1862715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9061A-AB64-BC2C-8909-294ADC292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Secondary Prevention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5A904F9-1290-A959-B843-267530949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53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AD81-8469-1426-2415-E849159C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BCC8D-1125-F572-8778-15AC3D47B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CVD events in those with preexisting disease are 5-7 times greater</a:t>
            </a:r>
          </a:p>
          <a:p>
            <a:r>
              <a:rPr lang="en-US" dirty="0"/>
              <a:t>Diabetes is similar risk as previous HA</a:t>
            </a:r>
          </a:p>
          <a:p>
            <a:r>
              <a:rPr lang="en-US" dirty="0"/>
              <a:t>Risk factor modification</a:t>
            </a:r>
          </a:p>
          <a:p>
            <a:r>
              <a:rPr lang="en-US" dirty="0"/>
              <a:t>Categories:</a:t>
            </a:r>
          </a:p>
          <a:p>
            <a:pPr lvl="1"/>
            <a:r>
              <a:rPr lang="en-US" dirty="0"/>
              <a:t>Stable CAD</a:t>
            </a:r>
          </a:p>
          <a:p>
            <a:pPr lvl="1"/>
            <a:r>
              <a:rPr lang="en-US" dirty="0"/>
              <a:t>Unstable CAD</a:t>
            </a:r>
          </a:p>
          <a:p>
            <a:pPr lvl="1"/>
            <a:r>
              <a:rPr lang="en-US" dirty="0"/>
              <a:t>Prior MI</a:t>
            </a:r>
          </a:p>
          <a:p>
            <a:pPr lvl="1"/>
            <a:r>
              <a:rPr lang="en-US" dirty="0"/>
              <a:t>Prior CABG</a:t>
            </a:r>
          </a:p>
          <a:p>
            <a:pPr lvl="1"/>
            <a:r>
              <a:rPr lang="en-US" dirty="0"/>
              <a:t>Prior PTCA</a:t>
            </a:r>
          </a:p>
        </p:txBody>
      </p:sp>
    </p:spTree>
    <p:extLst>
      <p:ext uri="{BB962C8B-B14F-4D97-AF65-F5344CB8AC3E}">
        <p14:creationId xmlns:p14="http://schemas.microsoft.com/office/powerpoint/2010/main" val="3021568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F6C2-8295-C50C-C39F-F6CF981E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910B-02C6-B501-01B0-23F81222E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predictors for 2 years</a:t>
            </a:r>
          </a:p>
          <a:p>
            <a:r>
              <a:rPr lang="en-US" dirty="0"/>
              <a:t>BP, Cholesterol, diabetes are predictors of reinfarction, MI</a:t>
            </a:r>
          </a:p>
          <a:p>
            <a:r>
              <a:rPr lang="en-US" dirty="0"/>
              <a:t>Females have a poorer prognosis</a:t>
            </a:r>
          </a:p>
          <a:p>
            <a:r>
              <a:rPr lang="en-US" dirty="0"/>
              <a:t>Definite benefit: Cholesterol meds, Aspirin, , smoking cessation, diet and exercise</a:t>
            </a:r>
          </a:p>
          <a:p>
            <a:r>
              <a:rPr lang="en-US" dirty="0"/>
              <a:t>Probable benefit: Diabetes, low HDL,, Triglycerides</a:t>
            </a:r>
          </a:p>
          <a:p>
            <a:r>
              <a:rPr lang="en-US" dirty="0"/>
              <a:t>Doubtful: Hormone replacement, antioxidants.</a:t>
            </a:r>
          </a:p>
        </p:txBody>
      </p:sp>
    </p:spTree>
    <p:extLst>
      <p:ext uri="{BB962C8B-B14F-4D97-AF65-F5344CB8AC3E}">
        <p14:creationId xmlns:p14="http://schemas.microsoft.com/office/powerpoint/2010/main" val="173534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39F7-19DE-488D-33FC-72E48029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31" y="-375007"/>
            <a:ext cx="3932237" cy="1600200"/>
          </a:xfrm>
        </p:spPr>
        <p:txBody>
          <a:bodyPr/>
          <a:lstStyle/>
          <a:p>
            <a:r>
              <a:rPr lang="en-US" dirty="0"/>
              <a:t>Impact of the 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852F1-3D21-131B-2080-2BA6EB79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0" i="0" dirty="0">
                <a:effectLst/>
                <a:latin typeface="Elsevier Sans"/>
              </a:rPr>
              <a:t>Despite stabilization of the public health emergency, declines in CVD mortality rates reversed in 2020 and remained high in 2022, representing almost a decade of lost progress and over 228,000 excess CVD deaths</a:t>
            </a:r>
            <a:r>
              <a:rPr lang="en-US" b="0" i="0" dirty="0">
                <a:effectLst/>
                <a:latin typeface="Elsevier Sans"/>
              </a:rPr>
              <a:t>. </a:t>
            </a:r>
          </a:p>
          <a:p>
            <a:pPr marL="0" indent="0">
              <a:buNone/>
            </a:pPr>
            <a:endParaRPr lang="en-US" b="0" i="0" dirty="0">
              <a:effectLst/>
              <a:latin typeface="Elsevier Sans"/>
            </a:endParaRPr>
          </a:p>
          <a:p>
            <a:r>
              <a:rPr lang="en-US" sz="2400" b="0" i="0" dirty="0">
                <a:effectLst/>
                <a:latin typeface="Elsevier Sans"/>
              </a:rPr>
              <a:t>This underscores the importance of prioritizing prevention and management of CVD to improve outcomes</a:t>
            </a:r>
            <a:r>
              <a:rPr lang="en-US" b="0" i="0" dirty="0">
                <a:effectLst/>
                <a:latin typeface="Elsevier Sans"/>
              </a:rPr>
              <a:t>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E0561-C689-C394-9697-78B971CD5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8E60FC90-3020-1CC2-B0D8-966A9D8B7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4466"/>
            <a:ext cx="5162842" cy="41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96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dical Moment: Following 'Life's Essential 8'">
            <a:extLst>
              <a:ext uri="{FF2B5EF4-FFF2-40B4-BE49-F238E27FC236}">
                <a16:creationId xmlns:a16="http://schemas.microsoft.com/office/drawing/2014/main" id="{820EE765-048F-C66D-3267-1B4E4DA6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79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1B74-66C1-8594-53B6-AE2C6C5A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F2C6A-963C-601A-4828-CE51EC0BF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fining preventive cardiology: A clinical practice statement from the  American Society for Preventive Cardiology - ScienceDirect">
            <a:extLst>
              <a:ext uri="{FF2B5EF4-FFF2-40B4-BE49-F238E27FC236}">
                <a16:creationId xmlns:a16="http://schemas.microsoft.com/office/drawing/2014/main" id="{EB00725F-7F75-6D89-3242-1ADA278C5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79" y="356523"/>
            <a:ext cx="9873465" cy="61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26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146718-AE38-FEA6-78D9-E6A3CAEF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358346"/>
            <a:ext cx="11521700" cy="62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1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605BC7-003F-9563-3794-1D4F2C12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EC3B79-459E-AB64-8534-8A5211B3C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way to prevent coronary artery disease, vascular disease, heart failure and atrial fibrillation is to control risk factors.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22BE-F947-B8D7-3B62-68F9B37B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Adults between the age of 40-75 years, should have a screening 10 year ASCVD risk estimation, and informed discussion about diet/ BP meds and lipids.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B72A72-CC24-2A03-EF04-E1A1E6AF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2810B-8E49-BDE9-8D53-FEF8B095F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95" y="1592494"/>
            <a:ext cx="10497444" cy="49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3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9FC289-19BB-7BEC-5132-C7EAB573785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03188" y="-80358"/>
            <a:ext cx="6166021" cy="7018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B9F50-B424-2A3A-0E54-A9D2D027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209" y="5597609"/>
            <a:ext cx="5180906" cy="11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2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2AE4A9-49B6-84B3-EF20-54329E7A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902" y="0"/>
            <a:ext cx="651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80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538D9D"/>
    </a:hlink>
    <a:folHlink>
      <a:srgbClr val="A5738E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538D9D"/>
    </a:hlink>
    <a:folHlink>
      <a:srgbClr val="A5738E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538D9D"/>
    </a:hlink>
    <a:folHlink>
      <a:srgbClr val="A5738E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538D9D"/>
    </a:hlink>
    <a:folHlink>
      <a:srgbClr val="A5738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4744</TotalTime>
  <Words>594</Words>
  <Application>Microsoft Office PowerPoint</Application>
  <PresentationFormat>Widescreen</PresentationFormat>
  <Paragraphs>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Elsevier Sans</vt:lpstr>
      <vt:lpstr>Helvetica Neue</vt:lpstr>
      <vt:lpstr>Office Theme</vt:lpstr>
      <vt:lpstr>Prevention of Cardiovascular Disease  2024 Update</vt:lpstr>
      <vt:lpstr>IMPACT OF CARDIOVASCULAR DISEASE</vt:lpstr>
      <vt:lpstr>Impact of the Problem </vt:lpstr>
      <vt:lpstr>PowerPoint Presentation</vt:lpstr>
      <vt:lpstr>PowerPoint Presentation</vt:lpstr>
      <vt:lpstr>RISK ASSESSMENT</vt:lpstr>
      <vt:lpstr>Adults between the age of 40-75 years, should have a screening 10 year ASCVD risk estimation, and informed discussion about diet/ BP meds and lipids. </vt:lpstr>
      <vt:lpstr>PowerPoint Presentation</vt:lpstr>
      <vt:lpstr>PowerPoint Presentation</vt:lpstr>
      <vt:lpstr>DIET</vt:lpstr>
      <vt:lpstr>PowerPoint Presentation</vt:lpstr>
      <vt:lpstr>Exercise</vt:lpstr>
      <vt:lpstr>PowerPoint Presentation</vt:lpstr>
      <vt:lpstr>PowerPoint Presentation</vt:lpstr>
      <vt:lpstr>Obesity</vt:lpstr>
      <vt:lpstr>DIABETES</vt:lpstr>
      <vt:lpstr>Statins</vt:lpstr>
      <vt:lpstr>PowerPoint Presentation</vt:lpstr>
      <vt:lpstr>PowerPoint Presentation</vt:lpstr>
      <vt:lpstr>Types of Statins</vt:lpstr>
      <vt:lpstr>Hypertension</vt:lpstr>
      <vt:lpstr>PowerPoint Presentation</vt:lpstr>
      <vt:lpstr>Pharmacologic Interventions </vt:lpstr>
      <vt:lpstr>PowerPoint Presentation</vt:lpstr>
      <vt:lpstr>PowerPoint Presentation</vt:lpstr>
      <vt:lpstr>Risk Factors</vt:lpstr>
      <vt:lpstr>Secondary Prevention</vt:lpstr>
      <vt:lpstr>Secondary prevention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Cardiovascular Disease  2024 Update</dc:title>
  <dc:creator>Radhika Bukkapatnam</dc:creator>
  <cp:lastModifiedBy>Paumer, Linda</cp:lastModifiedBy>
  <cp:revision>2</cp:revision>
  <dcterms:created xsi:type="dcterms:W3CDTF">2024-09-02T00:19:48Z</dcterms:created>
  <dcterms:modified xsi:type="dcterms:W3CDTF">2024-09-05T16:43:01Z</dcterms:modified>
</cp:coreProperties>
</file>