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4"/>
    <p:restoredTop sz="94658"/>
  </p:normalViewPr>
  <p:slideViewPr>
    <p:cSldViewPr snapToGrid="0">
      <p:cViewPr varScale="1">
        <p:scale>
          <a:sx n="67" d="100"/>
          <a:sy n="67" d="100"/>
        </p:scale>
        <p:origin x="9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D24D1-54CB-FA4A-9B06-A2ACD1FAD6B9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D47B7-F9BD-CC4B-8033-5584C762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3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French National Institute for Health and Medical Research)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D47B7-F9BD-CC4B-8033-5584C7625D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6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2F67-B6DD-418B-F475-0D1667B27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53476-4448-03CF-85D7-EC516E296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AC72A-3175-027B-9897-9526C211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ABBC-ABEF-AE42-BE06-68D1382FB6E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22F3A-4270-0064-5EC8-059A3DC8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70B62-205B-6505-30E0-C50EE777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F4B1-C754-8044-8D25-1074784F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5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FC17-CD13-C6F3-77C1-A202AB4F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FFDF5-379F-D451-1972-D64A42510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91AB0-29E0-ED5A-87AD-78A771A7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ABBC-ABEF-AE42-BE06-68D1382FB6E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B00F3-EB57-C69E-3E99-FF97F94E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A99D4-31A1-612E-4301-8341EFCE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F4B1-C754-8044-8D25-1074784F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4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93110E-5111-0A58-7B69-2C0F6CC95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3D67B-145D-6BA2-3FEA-4C5342126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91F81-ECF8-DBD7-A09A-0357BDD8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ABBC-ABEF-AE42-BE06-68D1382FB6E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4D1E5-3658-26B4-2C99-CD94B0D6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CBD17-45EA-5F5B-D0EC-C966A340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F4B1-C754-8044-8D25-1074784F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58EB-26C2-14D9-DEA5-3D1C90A8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BB33-80AA-4D3B-3436-BEA8E6626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1A749-7A85-5832-5873-ACC7FD69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ABBC-ABEF-AE42-BE06-68D1382FB6E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19187-EB6F-16FA-1AF8-5EF75EDE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783A9-3559-DECB-B42D-BB38D7A6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F4B1-C754-8044-8D25-1074784F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03C6-BCC2-F393-2E38-3340C79D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01BA1-49F4-6BC5-F86B-0A521076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B3E02-88E8-287E-5533-7AB246A5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ABBC-ABEF-AE42-BE06-68D1382FB6E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4F174-19D6-EA2B-AD60-5A2151F2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9F99F-DC52-FDE2-E7B4-A7B5BC8D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F4B1-C754-8044-8D25-1074784F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B95F-58A6-4605-3483-60913BE4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7B975-5E83-5487-880E-F91AEA25C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FF94A-E3F7-3854-F86E-2CB06FD1F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0A49C-6870-5FEE-E7D6-3A5A8E2B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ABBC-ABEF-AE42-BE06-68D1382FB6E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9374D-B708-751F-3219-9863B4A3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E46D7-0529-421F-772B-9DB65D25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F4B1-C754-8044-8D25-1074784F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3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1E6C-96B1-18F6-4BD5-519E941B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A64DF-0A51-E8C5-4938-AB619E643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A472B-CA04-D660-1B4A-2FEF22B1C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BAB48-EE4C-AC69-8AB5-626530438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8561C-E21A-8ED8-196B-C6BCBF783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AB5880-2DD6-F443-8F7D-9842484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ABBC-ABEF-AE42-BE06-68D1382FB6E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69B6F-B732-3685-D73A-6C64242D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9CD3D-D176-9933-CD8B-E23C2138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F4B1-C754-8044-8D25-1074784F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8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5731-7D15-A571-5898-A23C8B7E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B3E72-64C2-3E42-0299-B4CC418C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ABBC-ABEF-AE42-BE06-68D1382FB6E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1D514-D1EA-09DC-3715-5A0AD805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47485-D1C8-924D-FDBE-69F4AE2E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F4B1-C754-8044-8D25-1074784F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5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2DC6D-BCF0-E227-EB5D-5A4F7D83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ABBC-ABEF-AE42-BE06-68D1382FB6E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44FF1-7EFF-5C62-B83F-26829359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2962E-5F3A-E672-2E81-889A9651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F4B1-C754-8044-8D25-1074784F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0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0AEF-9923-A6E1-E901-9F0E6AB0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32BE4-ACBE-9E5A-29CD-712D40A9A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BF85A-9BDE-2FD5-A43E-73BE9C3B9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F6322-682A-A22C-8631-C288886F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ABBC-ABEF-AE42-BE06-68D1382FB6E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DAF2D-CE8A-48E9-FC28-11D21A42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0538C-505D-50D5-FAD4-52D01971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F4B1-C754-8044-8D25-1074784F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0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C9B2-2784-AAAC-A4EB-24C5BF53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EE3EE-BE06-8AAA-ED93-98933DFFA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5DCDF-93EE-C32C-F0FE-085E22EC8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C6FB6-2E64-1CCA-3CD2-0250254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DABBC-ABEF-AE42-BE06-68D1382FB6E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B36AE-23FA-F317-8980-0FCCBF19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A0098-6361-7479-BC22-592CD5B7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F4B1-C754-8044-8D25-1074784F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8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0D745-4A9D-C166-DEE6-4CCB07DB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921BB-E0AF-AD8B-0938-156B8835B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76CDD-CB9A-6D6B-FEE3-60692FCBD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DABBC-ABEF-AE42-BE06-68D1382FB6E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CDF51-A50D-1ABE-ABB8-A34B78540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242D1-267F-53B4-107B-4A79BD294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A7F4B1-C754-8044-8D25-1074784F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3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edical website&#10;&#10;AI-generated content may be incorrect.">
            <a:extLst>
              <a:ext uri="{FF2B5EF4-FFF2-40B4-BE49-F238E27FC236}">
                <a16:creationId xmlns:a16="http://schemas.microsoft.com/office/drawing/2014/main" id="{C6540535-4DFD-4C63-9793-F90564AD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7203" cy="6872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F18E0-3D61-3983-275C-6D541B8A9E01}"/>
              </a:ext>
            </a:extLst>
          </p:cNvPr>
          <p:cNvSpPr txBox="1"/>
          <p:nvPr/>
        </p:nvSpPr>
        <p:spPr>
          <a:xfrm>
            <a:off x="8261498" y="2000071"/>
            <a:ext cx="3930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Eating foods that contain common preservative food additives may increase the risks of high blood pressure and cardiovascular disease.</a:t>
            </a:r>
          </a:p>
        </p:txBody>
      </p:sp>
    </p:spTree>
    <p:extLst>
      <p:ext uri="{BB962C8B-B14F-4D97-AF65-F5344CB8AC3E}">
        <p14:creationId xmlns:p14="http://schemas.microsoft.com/office/powerpoint/2010/main" val="55597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medical article&#10;&#10;AI-generated content may be incorrect.">
            <a:extLst>
              <a:ext uri="{FF2B5EF4-FFF2-40B4-BE49-F238E27FC236}">
                <a16:creationId xmlns:a16="http://schemas.microsoft.com/office/drawing/2014/main" id="{60EECA68-D0AB-0393-E45A-4814E8BA82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98" b="923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0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ist of food&#10;&#10;AI-generated content may be incorrect.">
            <a:extLst>
              <a:ext uri="{FF2B5EF4-FFF2-40B4-BE49-F238E27FC236}">
                <a16:creationId xmlns:a16="http://schemas.microsoft.com/office/drawing/2014/main" id="{546E7919-B352-A2F8-FF79-DAE059192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00543"/>
            <a:ext cx="12201777" cy="328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C0D8E-727F-CA1F-D4C5-14737E80D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iagram of food and statistics&#10;&#10;AI-generated content may be incorrect.">
            <a:extLst>
              <a:ext uri="{FF2B5EF4-FFF2-40B4-BE49-F238E27FC236}">
                <a16:creationId xmlns:a16="http://schemas.microsoft.com/office/drawing/2014/main" id="{74D845BB-27E8-CE9D-883C-D451E6670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8" t="9014" r="1653" b="4789"/>
          <a:stretch>
            <a:fillRect/>
          </a:stretch>
        </p:blipFill>
        <p:spPr>
          <a:xfrm>
            <a:off x="86256" y="321276"/>
            <a:ext cx="12019487" cy="38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8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EAAB7-37BF-97F8-66B1-446B18D4B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iagram of food and statistics&#10;&#10;AI-generated content may be incorrect.">
            <a:extLst>
              <a:ext uri="{FF2B5EF4-FFF2-40B4-BE49-F238E27FC236}">
                <a16:creationId xmlns:a16="http://schemas.microsoft.com/office/drawing/2014/main" id="{F0B390DE-131B-228D-DDB8-2112E00DBF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8" t="9014" r="1653" b="4789"/>
          <a:stretch>
            <a:fillRect/>
          </a:stretch>
        </p:blipFill>
        <p:spPr>
          <a:xfrm>
            <a:off x="86256" y="321276"/>
            <a:ext cx="12019487" cy="3855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D9EAF3-5A9C-94CF-09D2-D1DBE45A74AD}"/>
              </a:ext>
            </a:extLst>
          </p:cNvPr>
          <p:cNvSpPr txBox="1"/>
          <p:nvPr/>
        </p:nvSpPr>
        <p:spPr>
          <a:xfrm>
            <a:off x="467496" y="4390927"/>
            <a:ext cx="112570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for age (time scale), sex, height (continuous, m), BMI (continuous, kg/m2), physical activity (categorical IPAQ variable: high, moderate, low), smoking status (never smoked, former smoker, current smoker), number of smoked cigarettes in pack-years (continuous), educational level (less than high school degree, ≤ 3 y after high school degree, &gt; 3 y after high school degree), family history of cardiometabolic disorder/hypertension (yes/no), number of dietary records (continuous), </a:t>
            </a:r>
            <a:r>
              <a:rPr lang="en-US" dirty="0">
                <a:solidFill>
                  <a:srgbClr val="FF2F92"/>
                </a:solidFill>
              </a:rPr>
              <a:t>daily intakes of energy </a:t>
            </a:r>
            <a:r>
              <a:rPr lang="en-US" dirty="0"/>
              <a:t>without alcohol (continuous, kcal/d), </a:t>
            </a:r>
            <a:r>
              <a:rPr lang="en-US" dirty="0">
                <a:solidFill>
                  <a:srgbClr val="FF2F92"/>
                </a:solidFill>
              </a:rPr>
              <a:t>alcohol </a:t>
            </a:r>
            <a:r>
              <a:rPr lang="en-US" dirty="0"/>
              <a:t>(continuous, g/d), </a:t>
            </a:r>
            <a:r>
              <a:rPr lang="en-US" dirty="0">
                <a:solidFill>
                  <a:srgbClr val="FF2F92"/>
                </a:solidFill>
              </a:rPr>
              <a:t>saturated fats </a:t>
            </a:r>
            <a:r>
              <a:rPr lang="en-US" dirty="0"/>
              <a:t>(continuous, g/d), </a:t>
            </a:r>
            <a:r>
              <a:rPr lang="en-US" dirty="0">
                <a:solidFill>
                  <a:srgbClr val="FF2F92"/>
                </a:solidFill>
              </a:rPr>
              <a:t>sodium</a:t>
            </a:r>
            <a:r>
              <a:rPr lang="en-US" dirty="0"/>
              <a:t> (continuous, mg/d), </a:t>
            </a:r>
            <a:r>
              <a:rPr lang="en-US" dirty="0">
                <a:solidFill>
                  <a:srgbClr val="FF2F92"/>
                </a:solidFill>
              </a:rPr>
              <a:t>dietary </a:t>
            </a:r>
            <a:r>
              <a:rPr lang="en-US" dirty="0" err="1">
                <a:solidFill>
                  <a:srgbClr val="FF2F92"/>
                </a:solidFill>
              </a:rPr>
              <a:t>fibre</a:t>
            </a:r>
            <a:r>
              <a:rPr lang="en-US" dirty="0">
                <a:solidFill>
                  <a:srgbClr val="FF2F92"/>
                </a:solidFill>
              </a:rPr>
              <a:t> </a:t>
            </a:r>
            <a:r>
              <a:rPr lang="en-US" dirty="0"/>
              <a:t>(continuous, g/d), sugars (continuous, g/d), </a:t>
            </a:r>
            <a:r>
              <a:rPr lang="en-US" dirty="0">
                <a:solidFill>
                  <a:srgbClr val="FF2F92"/>
                </a:solidFill>
              </a:rPr>
              <a:t>fruits and vegetables </a:t>
            </a:r>
            <a:r>
              <a:rPr lang="en-US" dirty="0"/>
              <a:t>(continuous, g/d), </a:t>
            </a:r>
            <a:r>
              <a:rPr lang="en-US" dirty="0">
                <a:solidFill>
                  <a:srgbClr val="FF2F92"/>
                </a:solidFill>
              </a:rPr>
              <a:t>dairy products </a:t>
            </a:r>
            <a:r>
              <a:rPr lang="en-US" dirty="0"/>
              <a:t>(continuous, g/d), </a:t>
            </a:r>
            <a:r>
              <a:rPr lang="en-US" dirty="0">
                <a:solidFill>
                  <a:srgbClr val="FF2F92"/>
                </a:solidFill>
              </a:rPr>
              <a:t>red and processed meats</a:t>
            </a:r>
            <a:r>
              <a:rPr lang="en-US" dirty="0"/>
              <a:t> (continuous, g/d)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8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1F02C-E231-D019-2D1D-97F3CA1E0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screenshot of a white box with black text&#10;&#10;AI-generated content may be incorrect.">
            <a:extLst>
              <a:ext uri="{FF2B5EF4-FFF2-40B4-BE49-F238E27FC236}">
                <a16:creationId xmlns:a16="http://schemas.microsoft.com/office/drawing/2014/main" id="{4A88B7D8-2174-06A3-FA94-253F32A708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257"/>
          <a:stretch>
            <a:fillRect/>
          </a:stretch>
        </p:blipFill>
        <p:spPr>
          <a:xfrm>
            <a:off x="98854" y="-1"/>
            <a:ext cx="12093145" cy="1964725"/>
          </a:xfrm>
          <a:prstGeom prst="rect">
            <a:avLst/>
          </a:prstGeom>
        </p:spPr>
      </p:pic>
      <p:pic>
        <p:nvPicPr>
          <p:cNvPr id="2" name="Picture 1" descr="A close-up of a paper&#10;&#10;AI-generated content may be incorrect.">
            <a:extLst>
              <a:ext uri="{FF2B5EF4-FFF2-40B4-BE49-F238E27FC236}">
                <a16:creationId xmlns:a16="http://schemas.microsoft.com/office/drawing/2014/main" id="{5562477E-5D93-6DBD-7D14-1E94C4E5DD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797"/>
          <a:stretch>
            <a:fillRect/>
          </a:stretch>
        </p:blipFill>
        <p:spPr>
          <a:xfrm>
            <a:off x="460491" y="2451945"/>
            <a:ext cx="7274707" cy="2877937"/>
          </a:xfrm>
          <a:prstGeom prst="rect">
            <a:avLst/>
          </a:prstGeom>
        </p:spPr>
      </p:pic>
      <p:pic>
        <p:nvPicPr>
          <p:cNvPr id="3" name="Picture 2" descr="A close-up of a paper&#10;&#10;AI-generated content may be incorrect.">
            <a:extLst>
              <a:ext uri="{FF2B5EF4-FFF2-40B4-BE49-F238E27FC236}">
                <a16:creationId xmlns:a16="http://schemas.microsoft.com/office/drawing/2014/main" id="{6FFB03AF-0BDB-5939-EB13-BD611A52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809"/>
          <a:stretch>
            <a:fillRect/>
          </a:stretch>
        </p:blipFill>
        <p:spPr>
          <a:xfrm>
            <a:off x="6145426" y="2451945"/>
            <a:ext cx="5794494" cy="28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3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57929-1555-6B27-1D26-71A2B3DD1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screenshot of a white box with black text&#10;&#10;AI-generated content may be incorrect.">
            <a:extLst>
              <a:ext uri="{FF2B5EF4-FFF2-40B4-BE49-F238E27FC236}">
                <a16:creationId xmlns:a16="http://schemas.microsoft.com/office/drawing/2014/main" id="{903331E6-C5FA-0D6C-D075-39FE5C2A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810"/>
          <a:stretch>
            <a:fillRect/>
          </a:stretch>
        </p:blipFill>
        <p:spPr>
          <a:xfrm>
            <a:off x="49427" y="86498"/>
            <a:ext cx="12093145" cy="1824414"/>
          </a:xfrm>
          <a:prstGeom prst="rect">
            <a:avLst/>
          </a:prstGeom>
        </p:spPr>
      </p:pic>
      <p:pic>
        <p:nvPicPr>
          <p:cNvPr id="5" name="Picture 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A23F7980-A6E2-30A9-DA26-90079C5297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78" r="61834"/>
          <a:stretch>
            <a:fillRect/>
          </a:stretch>
        </p:blipFill>
        <p:spPr>
          <a:xfrm>
            <a:off x="129130" y="3202194"/>
            <a:ext cx="4720281" cy="2304192"/>
          </a:xfrm>
          <a:prstGeom prst="rect">
            <a:avLst/>
          </a:prstGeom>
        </p:spPr>
      </p:pic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ADA20DA2-1F9C-85C5-AF4A-39F35AD80D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479"/>
          <a:stretch>
            <a:fillRect/>
          </a:stretch>
        </p:blipFill>
        <p:spPr>
          <a:xfrm>
            <a:off x="5669075" y="3202194"/>
            <a:ext cx="6522925" cy="2304192"/>
          </a:xfrm>
          <a:prstGeom prst="rect">
            <a:avLst/>
          </a:prstGeom>
        </p:spPr>
      </p:pic>
      <p:pic>
        <p:nvPicPr>
          <p:cNvPr id="7" name="Picture 6" descr="A close-up of a paper&#10;&#10;AI-generated content may be incorrect.">
            <a:extLst>
              <a:ext uri="{FF2B5EF4-FFF2-40B4-BE49-F238E27FC236}">
                <a16:creationId xmlns:a16="http://schemas.microsoft.com/office/drawing/2014/main" id="{3F8DE3AF-B6C0-3BBF-60B8-7F1159B784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797" b="72133"/>
          <a:stretch>
            <a:fillRect/>
          </a:stretch>
        </p:blipFill>
        <p:spPr>
          <a:xfrm>
            <a:off x="0" y="2400191"/>
            <a:ext cx="7274707" cy="802003"/>
          </a:xfrm>
          <a:prstGeom prst="rect">
            <a:avLst/>
          </a:prstGeom>
        </p:spPr>
      </p:pic>
      <p:pic>
        <p:nvPicPr>
          <p:cNvPr id="8" name="Picture 7" descr="A close-up of a paper&#10;&#10;AI-generated content may be incorrect.">
            <a:extLst>
              <a:ext uri="{FF2B5EF4-FFF2-40B4-BE49-F238E27FC236}">
                <a16:creationId xmlns:a16="http://schemas.microsoft.com/office/drawing/2014/main" id="{69AE91D8-729E-4487-DC82-2949F1931B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11" r="60809" b="72750"/>
          <a:stretch>
            <a:fillRect/>
          </a:stretch>
        </p:blipFill>
        <p:spPr>
          <a:xfrm>
            <a:off x="4849411" y="2455701"/>
            <a:ext cx="5716066" cy="6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1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food additives&#10;&#10;AI-generated content may be incorrect.">
            <a:extLst>
              <a:ext uri="{FF2B5EF4-FFF2-40B4-BE49-F238E27FC236}">
                <a16:creationId xmlns:a16="http://schemas.microsoft.com/office/drawing/2014/main" id="{A9073196-F369-888C-220D-14DB1EEB9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4" y="-25192"/>
            <a:ext cx="10775092" cy="68831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FF14F4-DE61-8D12-32B8-75C9AEF0F7C2}"/>
              </a:ext>
            </a:extLst>
          </p:cNvPr>
          <p:cNvSpPr/>
          <p:nvPr/>
        </p:nvSpPr>
        <p:spPr>
          <a:xfrm>
            <a:off x="1804085" y="939115"/>
            <a:ext cx="1099751" cy="284206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78A431-8708-BF9F-9D7E-E0F9A259D085}"/>
              </a:ext>
            </a:extLst>
          </p:cNvPr>
          <p:cNvSpPr/>
          <p:nvPr/>
        </p:nvSpPr>
        <p:spPr>
          <a:xfrm>
            <a:off x="1804085" y="1816923"/>
            <a:ext cx="1099751" cy="284206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7D9B2B-285C-53BE-8845-1843379E0FB0}"/>
              </a:ext>
            </a:extLst>
          </p:cNvPr>
          <p:cNvSpPr/>
          <p:nvPr/>
        </p:nvSpPr>
        <p:spPr>
          <a:xfrm>
            <a:off x="1186250" y="2978936"/>
            <a:ext cx="1717586" cy="284206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3BE3E8-F5E7-7E1B-02C2-4A06BF5270B3}"/>
              </a:ext>
            </a:extLst>
          </p:cNvPr>
          <p:cNvSpPr/>
          <p:nvPr/>
        </p:nvSpPr>
        <p:spPr>
          <a:xfrm>
            <a:off x="1186250" y="3263142"/>
            <a:ext cx="1717586" cy="284206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CE5B72-4D16-4FAF-FAB1-AB76F753D669}"/>
              </a:ext>
            </a:extLst>
          </p:cNvPr>
          <p:cNvSpPr/>
          <p:nvPr/>
        </p:nvSpPr>
        <p:spPr>
          <a:xfrm>
            <a:off x="1186250" y="3856744"/>
            <a:ext cx="1717586" cy="284206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216</Words>
  <Application>Microsoft Office PowerPoint</Application>
  <PresentationFormat>Widescreen</PresentationFormat>
  <Paragraphs>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 E Lopez</dc:creator>
  <cp:lastModifiedBy>Linda Paumer</cp:lastModifiedBy>
  <cp:revision>2</cp:revision>
  <dcterms:created xsi:type="dcterms:W3CDTF">2026-05-21T14:16:12Z</dcterms:created>
  <dcterms:modified xsi:type="dcterms:W3CDTF">2026-05-21T21:10:13Z</dcterms:modified>
</cp:coreProperties>
</file>