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60"/>
  </p:notesMasterIdLst>
  <p:sldIdLst>
    <p:sldId id="256" r:id="rId2"/>
    <p:sldId id="329" r:id="rId3"/>
    <p:sldId id="260" r:id="rId4"/>
    <p:sldId id="311" r:id="rId5"/>
    <p:sldId id="257" r:id="rId6"/>
    <p:sldId id="314" r:id="rId7"/>
    <p:sldId id="330" r:id="rId8"/>
    <p:sldId id="263" r:id="rId9"/>
    <p:sldId id="261" r:id="rId10"/>
    <p:sldId id="342" r:id="rId11"/>
    <p:sldId id="258" r:id="rId12"/>
    <p:sldId id="315" r:id="rId13"/>
    <p:sldId id="333" r:id="rId14"/>
    <p:sldId id="334" r:id="rId15"/>
    <p:sldId id="335" r:id="rId16"/>
    <p:sldId id="336" r:id="rId17"/>
    <p:sldId id="337" r:id="rId18"/>
    <p:sldId id="338" r:id="rId19"/>
    <p:sldId id="343" r:id="rId20"/>
    <p:sldId id="344" r:id="rId21"/>
    <p:sldId id="267" r:id="rId22"/>
    <p:sldId id="325" r:id="rId23"/>
    <p:sldId id="264" r:id="rId24"/>
    <p:sldId id="313" r:id="rId25"/>
    <p:sldId id="316" r:id="rId26"/>
    <p:sldId id="324" r:id="rId27"/>
    <p:sldId id="326" r:id="rId28"/>
    <p:sldId id="327" r:id="rId29"/>
    <p:sldId id="339" r:id="rId30"/>
    <p:sldId id="332" r:id="rId31"/>
    <p:sldId id="305" r:id="rId32"/>
    <p:sldId id="340" r:id="rId33"/>
    <p:sldId id="269" r:id="rId34"/>
    <p:sldId id="306" r:id="rId35"/>
    <p:sldId id="274" r:id="rId36"/>
    <p:sldId id="310" r:id="rId37"/>
    <p:sldId id="275" r:id="rId38"/>
    <p:sldId id="294" r:id="rId39"/>
    <p:sldId id="286" r:id="rId40"/>
    <p:sldId id="277" r:id="rId41"/>
    <p:sldId id="295" r:id="rId42"/>
    <p:sldId id="278" r:id="rId43"/>
    <p:sldId id="341" r:id="rId44"/>
    <p:sldId id="300" r:id="rId45"/>
    <p:sldId id="308" r:id="rId46"/>
    <p:sldId id="272" r:id="rId47"/>
    <p:sldId id="273" r:id="rId48"/>
    <p:sldId id="302" r:id="rId49"/>
    <p:sldId id="271" r:id="rId50"/>
    <p:sldId id="303" r:id="rId51"/>
    <p:sldId id="280" r:id="rId52"/>
    <p:sldId id="304" r:id="rId53"/>
    <p:sldId id="270" r:id="rId54"/>
    <p:sldId id="297" r:id="rId55"/>
    <p:sldId id="328" r:id="rId56"/>
    <p:sldId id="298" r:id="rId57"/>
    <p:sldId id="331" r:id="rId58"/>
    <p:sldId id="291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36"/>
    <p:restoredTop sz="94658"/>
  </p:normalViewPr>
  <p:slideViewPr>
    <p:cSldViewPr>
      <p:cViewPr varScale="1">
        <p:scale>
          <a:sx n="79" d="100"/>
          <a:sy n="79" d="100"/>
        </p:scale>
        <p:origin x="132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89DEE-7F4A-6049-9F1B-6AC4C03BCA3F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C8D62-6646-324F-BD32-F78DA4EE2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18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C8D62-6646-324F-BD32-F78DA4EE281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27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C8D62-6646-324F-BD32-F78DA4EE281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17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589882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06359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3428999"/>
            <a:ext cx="4138550" cy="2268559"/>
          </a:xfrm>
        </p:spPr>
        <p:txBody>
          <a:bodyPr anchor="t">
            <a:normAutofit/>
          </a:bodyPr>
          <a:lstStyle>
            <a:lvl1pPr algn="r"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1292" y="2268787"/>
            <a:ext cx="3966114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3/12/2026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641440" y="3262168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885350" cy="10772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20792" y="2049878"/>
            <a:ext cx="5723414" cy="4000066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3/12/2026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8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 rot="5400000">
            <a:off x="7688343" y="480678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9317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4598" y="970410"/>
            <a:ext cx="4715441" cy="5079534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3/12/2026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075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Slides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1E162F1-DE1D-D541-873B-D19CF47103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8625" y="2540000"/>
            <a:ext cx="8048625" cy="368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 b="0" i="0">
                <a:solidFill>
                  <a:schemeClr val="tx1"/>
                </a:solidFill>
                <a:latin typeface="Lub Dub Medium" panose="020B0603030403020204" pitchFamily="34" charset="77"/>
              </a:defRPr>
            </a:lvl1pPr>
            <a:lvl2pPr marL="0">
              <a:spcBef>
                <a:spcPts val="688"/>
              </a:spcBef>
              <a:defRPr sz="1125" b="0" i="0">
                <a:latin typeface="Lub Dub Medium" panose="020B0603030403020204" pitchFamily="34" charset="77"/>
              </a:defRPr>
            </a:lvl2pPr>
            <a:lvl3pPr marL="285750">
              <a:defRPr sz="1000" b="0" i="0">
                <a:latin typeface="Lub Dub Medium" panose="020B0603030403020204" pitchFamily="34" charset="77"/>
              </a:defRPr>
            </a:lvl3pPr>
            <a:lvl4pPr marL="571500">
              <a:defRPr sz="875" b="0" i="0">
                <a:latin typeface="Lub Dub Medium" panose="020B0603030403020204" pitchFamily="34" charset="77"/>
              </a:defRPr>
            </a:lvl4pPr>
            <a:lvl5pPr marL="857250">
              <a:defRPr sz="875" b="0" i="0">
                <a:latin typeface="Lub Dub Medium" panose="020B060303040302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EDE2E2-0412-E04F-8B0C-108E90FADF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625" y="1714500"/>
            <a:ext cx="8048625" cy="4774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25" b="0" i="0" spc="0">
                <a:solidFill>
                  <a:schemeClr val="tx1"/>
                </a:solidFill>
                <a:latin typeface="Lub Dub Medium" panose="020B0603030403020204" pitchFamily="34" charset="77"/>
              </a:defRPr>
            </a:lvl1pPr>
            <a:lvl2pPr marL="285750" indent="0" algn="ctr">
              <a:buNone/>
              <a:defRPr sz="1250"/>
            </a:lvl2pPr>
            <a:lvl3pPr marL="571500" indent="0" algn="ctr">
              <a:buNone/>
              <a:defRPr sz="1125"/>
            </a:lvl3pPr>
            <a:lvl4pPr marL="857250" indent="0" algn="ctr">
              <a:buNone/>
              <a:defRPr sz="1000"/>
            </a:lvl4pPr>
            <a:lvl5pPr marL="1143000" indent="0" algn="ctr">
              <a:buNone/>
              <a:defRPr sz="1000"/>
            </a:lvl5pPr>
            <a:lvl6pPr marL="1428750" indent="0" algn="ctr">
              <a:buNone/>
              <a:defRPr sz="1000"/>
            </a:lvl6pPr>
            <a:lvl7pPr marL="1714500" indent="0" algn="ctr">
              <a:buNone/>
              <a:defRPr sz="1000"/>
            </a:lvl7pPr>
            <a:lvl8pPr marL="2000250" indent="0" algn="ctr">
              <a:buNone/>
              <a:defRPr sz="1000"/>
            </a:lvl8pPr>
            <a:lvl9pPr marL="2286000" indent="0" algn="ctr">
              <a:buNone/>
              <a:defRPr sz="10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3D4483-C17C-114E-AAA8-4523FAE7D1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625" y="1016001"/>
            <a:ext cx="8048625" cy="761999"/>
          </a:xfrm>
          <a:prstGeom prst="rect">
            <a:avLst/>
          </a:prstGeom>
        </p:spPr>
        <p:txBody>
          <a:bodyPr anchor="b"/>
          <a:lstStyle>
            <a:lvl1pPr algn="l">
              <a:defRPr sz="3125" b="1" i="0" spc="0">
                <a:solidFill>
                  <a:schemeClr val="tx1"/>
                </a:solidFill>
                <a:latin typeface="Lub Dub Heavy" panose="020B0603030403020204" pitchFamily="34" charset="77"/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25512A-79DD-984F-A5A7-1863E2C4B2B7}"/>
              </a:ext>
            </a:extLst>
          </p:cNvPr>
          <p:cNvSpPr/>
          <p:nvPr userDrawn="1"/>
        </p:nvSpPr>
        <p:spPr>
          <a:xfrm>
            <a:off x="8810625" y="6413500"/>
            <a:ext cx="190500" cy="254000"/>
          </a:xfrm>
          <a:prstGeom prst="ellipse">
            <a:avLst/>
          </a:prstGeom>
          <a:noFill/>
          <a:ln w="31750" cap="rnd">
            <a:solidFill>
              <a:srgbClr val="8A8B8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FE1480A-7749-2744-B65A-F58DC8EC2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7961" y="6357938"/>
            <a:ext cx="2758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 b="0" i="0">
                <a:solidFill>
                  <a:srgbClr val="8A8B8A"/>
                </a:solidFill>
                <a:latin typeface="Lub Dub Medium" panose="020B0603030403020204" pitchFamily="34" charset="77"/>
              </a:defRPr>
            </a:lvl1pPr>
          </a:lstStyle>
          <a:p>
            <a:fld id="{01CD3B2E-BC1C-6C4D-9D91-A67B950EE32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0CA2AB-CF41-47ED-873A-D3258F5117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9866" y="444500"/>
            <a:ext cx="769989" cy="4103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8FE397-4402-4C4C-8DBB-E5971B7A8006}"/>
              </a:ext>
            </a:extLst>
          </p:cNvPr>
          <p:cNvSpPr txBox="1"/>
          <p:nvPr userDrawn="1"/>
        </p:nvSpPr>
        <p:spPr>
          <a:xfrm>
            <a:off x="0" y="6324600"/>
            <a:ext cx="9144000" cy="861774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66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70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3/12/2026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364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99028"/>
            <a:ext cx="5967420" cy="1372971"/>
          </a:xfrm>
        </p:spPr>
        <p:txBody>
          <a:bodyPr anchor="t"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1131" y="2272143"/>
            <a:ext cx="5803294" cy="926885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3/12/2026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44924" y="3023993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96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426" y="805818"/>
            <a:ext cx="5882780" cy="108170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406" y="2056800"/>
            <a:ext cx="2855547" cy="399314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679" y="2056800"/>
            <a:ext cx="2859527" cy="399314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3/12/2026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375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89" y="805818"/>
            <a:ext cx="5880617" cy="10770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3589" y="2054563"/>
            <a:ext cx="2857364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2510" y="2851330"/>
            <a:ext cx="2858443" cy="31986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679" y="2054563"/>
            <a:ext cx="285952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4680" y="2851330"/>
            <a:ext cx="2859526" cy="31986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3/12/2026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8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3/12/2026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8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3/12/2026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14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83" y="1296618"/>
            <a:ext cx="2120703" cy="1889075"/>
          </a:xfrm>
        </p:spPr>
        <p:txBody>
          <a:bodyPr anchor="b">
            <a:normAutofit/>
          </a:bodyPr>
          <a:lstStyle>
            <a:lvl1pPr algn="l"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538" y="805818"/>
            <a:ext cx="3755668" cy="5244126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2" y="3186155"/>
            <a:ext cx="2120703" cy="238639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3/12/2026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8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82987" y="3229"/>
            <a:ext cx="3727769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71" y="1296618"/>
            <a:ext cx="2603212" cy="188630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4" y="3182928"/>
            <a:ext cx="2603794" cy="238639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3/12/2026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30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0" y="2912532"/>
            <a:ext cx="7772939" cy="3945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1317" y="808057"/>
            <a:ext cx="587801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6236" y="2049878"/>
            <a:ext cx="5713092" cy="40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28294" y="5272451"/>
            <a:ext cx="2662729" cy="179188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pPr/>
              <a:t>3/12/2026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58177" y="3658900"/>
            <a:ext cx="5885352" cy="183663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136" y="164594"/>
            <a:ext cx="638312" cy="32285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72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sldNum="0"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8366" algn="l" defTabSz="685800" rtl="0" eaLnBrk="1" latinLnBrk="0" hangingPunct="1">
        <a:lnSpc>
          <a:spcPct val="120000"/>
        </a:lnSpc>
        <a:spcBef>
          <a:spcPts val="750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751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4028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70048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1752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ATRIAL FIBRILLATION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4573406" cy="1160213"/>
          </a:xfrm>
        </p:spPr>
        <p:txBody>
          <a:bodyPr vert="horz" anchor="t">
            <a:normAutofit/>
          </a:bodyPr>
          <a:lstStyle/>
          <a:p>
            <a:r>
              <a:rPr lang="en-US" dirty="0"/>
              <a:t>Radhika </a:t>
            </a:r>
            <a:r>
              <a:rPr lang="en-US" dirty="0" err="1"/>
              <a:t>Nandur</a:t>
            </a:r>
            <a:r>
              <a:rPr lang="en-US" dirty="0"/>
              <a:t> </a:t>
            </a:r>
            <a:r>
              <a:rPr lang="en-US" dirty="0" err="1"/>
              <a:t>Bukkapatnam</a:t>
            </a:r>
            <a:r>
              <a:rPr lang="en-US" dirty="0"/>
              <a:t> MD MAS FACC</a:t>
            </a:r>
          </a:p>
          <a:p>
            <a:r>
              <a:rPr lang="en-US" dirty="0"/>
              <a:t>3/12/26</a:t>
            </a:r>
          </a:p>
        </p:txBody>
      </p:sp>
    </p:spTree>
    <p:extLst>
      <p:ext uri="{BB962C8B-B14F-4D97-AF65-F5344CB8AC3E}">
        <p14:creationId xmlns:p14="http://schemas.microsoft.com/office/powerpoint/2010/main" val="2859727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" y="0"/>
            <a:ext cx="9142400" cy="6858000"/>
          </a:xfrm>
          <a:prstGeom prst="rect">
            <a:avLst/>
          </a:prstGeom>
          <a:solidFill>
            <a:srgbClr val="434B59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ADDEF-2C10-4B0B-868E-6A655B67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7CC571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DF16E-FAE2-D243-0955-DFD479183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056" y="643467"/>
            <a:ext cx="50278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87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revalence of AF in the Renfrew-                                Paisley studyCohort of men and women aged 45–64 years (n =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9632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9" descr="LONE ATRIAL FIBRILLATION•   Younger patients &lt; 60•   No underlying cause•   Usually not much symptoms•   Normal heart stru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Why AF management is            important?• extremely common• Can lead to symptoms• potentially serious consequences:   – 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1" descr="Management of Acute AF (&lt;48 hrs)• Haemodynamically unstable :  hypotension/heart failure/chest pain/syncope  Use DC Cardio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2" descr="Treatment for permanent AF• Heart Rate control minimise symptoms associated with excessive heart rates prevent tachycardia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3" descr="Rhythm control as preferredtherapy  – ? First episode afib  – Reversible cause (alcohol)  – Symptomatic patient despite ra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Rate control as preferred therapy –   Age &gt; 65, less symptomatic, hypertension –   Recurrent afib –   Previous antiarrhyth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5" descr="Cardioversion• Cardioversion is performed as part of a  rhythm-control treatment strategy• There are two types of cardiove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6" descr="AFFIRM : 5 Year Outcomes  Survival           Rhythm Control        Rate Control   1 year                96%               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7" descr="Rate Control Options• Beta blocker•   Calcium channel blocker        • Verapamil, diltiazem    . Digoxin• AV junction abla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8" descr="STROKE RISKWithout AF&lt; 60 yrs : 0.5%&gt; 80 yrs : 3 yrsWith AF&lt; 60 yrs : 3%&gt; 80 yrs : 30%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9" descr="Lip Y, et al. Chest 2010, 137(2):263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20" descr="How do we determine stroke risk ?– 0 points – low risk (1.2-3.0 strokes per 100 patient years)– 1-2 points – moderate risk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21" descr="Atrial fibrillation 2009   Target INR 2-3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2" descr="ACC AHA HRS Afib Focused Update              (Dabigatran), March 2011•   Non-inferior to warfarin re thromboembolism (afib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23" descr="Who should remain on warfarin?• Patient already receiving warfarin and stable whose INR  is easy to control• If dabigatran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4" descr="Bleeding Risk• Assessment of bleeding risk should be part of  the clinical assessment of AF patients prior to  starting an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5" descr="From Hart RG, et al. Stroke. 2005;36:1588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6" descr="RF ABLATION THERAPY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7" descr="Substrate for   Substrate forTriggering events                    initiation      perpetu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8" descr="When to consider ablation?• Antiarrhythmic therapy ineffective• Antiarrhythmic therapy not tolerated• Symptomatic afib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29" descr="Others in whom ablation may be a first strategy• Patient very symptomatic in AF and refuses  antiarrhythmic drug therapy• 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30" descr="Summary• AF is the commonest arrhythmia• High prevalence• Stroke is one of the most dreadful  complications .• Different m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31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32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33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34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35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36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37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38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" name="AutoShape 39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" name="AutoShape 40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41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AutoShape 42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43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AutoShape 44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AutoShape 8" descr="Etiologies of AF contd:                 NON CARDIAC1.   Pulmonary : Pneumonia, COPD,PE2.   Hyperthyroidism3.   Excess cate..."/>
          <p:cNvSpPr>
            <a:spLocks noChangeAspect="1" noChangeArrowheads="1"/>
          </p:cNvSpPr>
          <p:nvPr/>
        </p:nvSpPr>
        <p:spPr bwMode="auto">
          <a:xfrm>
            <a:off x="3492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" name="Title 10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Atrial Fibrillation</a:t>
            </a:r>
          </a:p>
        </p:txBody>
      </p:sp>
    </p:spTree>
    <p:extLst>
      <p:ext uri="{BB962C8B-B14F-4D97-AF65-F5344CB8AC3E}">
        <p14:creationId xmlns:p14="http://schemas.microsoft.com/office/powerpoint/2010/main" val="2497630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Recording 2024-06-25 at 10.49.32 PM.mov">
            <a:hlinkClick r:id="" action="ppaction://media"/>
            <a:extLst>
              <a:ext uri="{FF2B5EF4-FFF2-40B4-BE49-F238E27FC236}">
                <a16:creationId xmlns:a16="http://schemas.microsoft.com/office/drawing/2014/main" id="{713D6868-7195-C8E8-0058-0AA84CC5DA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275" y="0"/>
            <a:ext cx="7027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3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9B77-E658-8EB9-8CF7-35C27688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for A fib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CE2FCD-19AE-6F21-F65F-A69412C0B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2059140"/>
            <a:ext cx="6934200" cy="446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53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2F0272-3878-4604-AA91-01CA8F0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60EAEC-22E3-4448-8F0A-9ADAA793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5E0F90-3FFF-4E04-B3C8-3C969A415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63A4EF-A033-4ED0-9EB6-6E1A8D26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4965EE-80F2-417F-9652-5BFF14DA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3C9611-CFD7-4C23-A8F2-00E7865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E1850B-81EE-4905-9A6F-BDF593EC7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7678E2-002A-763B-9011-401A5022E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96334" y="953274"/>
            <a:ext cx="7289961" cy="495573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A250539-5364-4CFC-82C6-D791BC0C8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65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2F0272-3878-4604-AA91-01CA8F0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60EAEC-22E3-4448-8F0A-9ADAA793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5E0F90-3FFF-4E04-B3C8-3C969A415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63A4EF-A033-4ED0-9EB6-6E1A8D26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4965EE-80F2-417F-9652-5BFF14DA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3C9611-CFD7-4C23-A8F2-00E7865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E1850B-81EE-4905-9A6F-BDF593EC7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A96F6B-B23A-044B-9010-D4D2DBE1C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96334" y="1097674"/>
            <a:ext cx="7289961" cy="466693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A250539-5364-4CFC-82C6-D791BC0C8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39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2F0272-3878-4604-AA91-01CA8F0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60EAEC-22E3-4448-8F0A-9ADAA793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55E0F90-3FFF-4E04-B3C8-3C969A415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63A4EF-A033-4ED0-9EB6-6E1A8D26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4965EE-80F2-417F-9652-5BFF14DA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3C9611-CFD7-4C23-A8F2-00E7865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E1850B-81EE-4905-9A6F-BDF593EC7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36A33D-E445-C39F-8CFF-B99EA0D48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96334" y="1398364"/>
            <a:ext cx="7289961" cy="406555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A250539-5364-4CFC-82C6-D791BC0C8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96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2F0272-3878-4604-AA91-01CA8F0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60EAEC-22E3-4448-8F0A-9ADAA793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5E0F90-3FFF-4E04-B3C8-3C969A415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63A4EF-A033-4ED0-9EB6-6E1A8D26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4965EE-80F2-417F-9652-5BFF14DA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3C9611-CFD7-4C23-A8F2-00E7865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E1850B-81EE-4905-9A6F-BDF593EC7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0951BC-6179-F9D2-E3F2-5F1A029D4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96334" y="1258173"/>
            <a:ext cx="7289961" cy="43459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A250539-5364-4CFC-82C6-D791BC0C8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0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2F0272-3878-4604-AA91-01CA8F0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60EAEC-22E3-4448-8F0A-9ADAA793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5E0F90-3FFF-4E04-B3C8-3C969A415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63A4EF-A033-4ED0-9EB6-6E1A8D26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4965EE-80F2-417F-9652-5BFF14DA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3C9611-CFD7-4C23-A8F2-00E7865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E1850B-81EE-4905-9A6F-BDF593EC7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FE1924-306D-DE0A-4BC2-7A99D6678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96334" y="1462854"/>
            <a:ext cx="7289961" cy="393657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A250539-5364-4CFC-82C6-D791BC0C8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89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58AB-AC9C-9889-0B66-38EC0EB11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The pathophysiology of alcohol-related atrial fibrillation. | Download  Scientific Diagram">
            <a:extLst>
              <a:ext uri="{FF2B5EF4-FFF2-40B4-BE49-F238E27FC236}">
                <a16:creationId xmlns:a16="http://schemas.microsoft.com/office/drawing/2014/main" id="{9EFEE2CF-6F7B-B4FA-A819-6598818D86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7974859" cy="53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802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A3C31-9936-084C-09AC-A5B55A5BAFE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47800" y="2743200"/>
            <a:ext cx="5713412" cy="40005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2023 ACC/AHA/ACCP/HRS Guidelines for the Diagnosis and Management of Atrial Fibrillation</a:t>
            </a:r>
          </a:p>
        </p:txBody>
      </p:sp>
    </p:spTree>
    <p:extLst>
      <p:ext uri="{BB962C8B-B14F-4D97-AF65-F5344CB8AC3E}">
        <p14:creationId xmlns:p14="http://schemas.microsoft.com/office/powerpoint/2010/main" val="2875867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9222">
            <a:extLst>
              <a:ext uri="{FF2B5EF4-FFF2-40B4-BE49-F238E27FC236}">
                <a16:creationId xmlns:a16="http://schemas.microsoft.com/office/drawing/2014/main" id="{722F0272-3878-4604-AA91-01CA8F0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9225" name="Picture 9224">
            <a:extLst>
              <a:ext uri="{FF2B5EF4-FFF2-40B4-BE49-F238E27FC236}">
                <a16:creationId xmlns:a16="http://schemas.microsoft.com/office/drawing/2014/main" id="{1F60EAEC-22E3-4448-8F0A-9ADAA793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9227" name="Rectangle 9226">
            <a:extLst>
              <a:ext uri="{FF2B5EF4-FFF2-40B4-BE49-F238E27FC236}">
                <a16:creationId xmlns:a16="http://schemas.microsoft.com/office/drawing/2014/main" id="{355E0F90-3FFF-4E04-B3C8-3C969A415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EC63A4EF-A033-4ED0-9EB6-6E1A8D26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964965EE-80F2-417F-9652-5BFF14DA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33" name="Rectangle 9232">
            <a:extLst>
              <a:ext uri="{FF2B5EF4-FFF2-40B4-BE49-F238E27FC236}">
                <a16:creationId xmlns:a16="http://schemas.microsoft.com/office/drawing/2014/main" id="{AA3C9611-CFD7-4C23-A8F2-00E7865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35" name="Rectangle 9234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37" name="Picture 9236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" y="0"/>
            <a:ext cx="9142400" cy="6858000"/>
          </a:xfrm>
          <a:prstGeom prst="rect">
            <a:avLst/>
          </a:prstGeom>
          <a:solidFill>
            <a:srgbClr val="40416E"/>
          </a:solidFill>
        </p:spPr>
      </p:pic>
      <p:sp>
        <p:nvSpPr>
          <p:cNvPr id="9239" name="Rectangle 9238">
            <a:extLst>
              <a:ext uri="{FF2B5EF4-FFF2-40B4-BE49-F238E27FC236}">
                <a16:creationId xmlns:a16="http://schemas.microsoft.com/office/drawing/2014/main" id="{90FADDEF-2C10-4B0B-868E-6A655B67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E8A538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Holiday Heart Syndrome: What It Is and How To Treat It">
            <a:extLst>
              <a:ext uri="{FF2B5EF4-FFF2-40B4-BE49-F238E27FC236}">
                <a16:creationId xmlns:a16="http://schemas.microsoft.com/office/drawing/2014/main" id="{CEED98E8-C952-36CE-B8FF-01688A8E27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699326"/>
            <a:ext cx="8178799" cy="545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134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414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9D8298-BBF5-1FED-F7A5-AF65A6091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1371600"/>
            <a:ext cx="9479536" cy="490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44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173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889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1A1AB5C-E30E-4B12-A632-77BEB6097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5" name="Picture 4104">
            <a:extLst>
              <a:ext uri="{FF2B5EF4-FFF2-40B4-BE49-F238E27FC236}">
                <a16:creationId xmlns:a16="http://schemas.microsoft.com/office/drawing/2014/main" id="{2821286B-728B-4EAC-9238-E6CE2A555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  <a:solidFill>
            <a:srgbClr val="495D79"/>
          </a:solidFill>
        </p:spPr>
      </p:pic>
      <p:sp>
        <p:nvSpPr>
          <p:cNvPr id="4107" name="Rectangle 4106">
            <a:extLst>
              <a:ext uri="{FF2B5EF4-FFF2-40B4-BE49-F238E27FC236}">
                <a16:creationId xmlns:a16="http://schemas.microsoft.com/office/drawing/2014/main" id="{65803ED7-CEEC-44B9-9585-8B93372E8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61" y="484632"/>
            <a:ext cx="8424278" cy="5888736"/>
          </a:xfrm>
          <a:prstGeom prst="rect">
            <a:avLst/>
          </a:prstGeom>
          <a:solidFill>
            <a:srgbClr val="FFFFFF"/>
          </a:solidFill>
          <a:ln w="19050">
            <a:solidFill>
              <a:srgbClr val="495D7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trial Fibrillation - Physiopedia">
            <a:extLst>
              <a:ext uri="{FF2B5EF4-FFF2-40B4-BE49-F238E27FC236}">
                <a16:creationId xmlns:a16="http://schemas.microsoft.com/office/drawing/2014/main" id="{875162E1-2A09-1665-AE34-8A588060E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041346"/>
            <a:ext cx="8178799" cy="47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621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86173-C8BD-6BB9-9D80-CB3CFD3B4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39075"/>
            <a:ext cx="5878011" cy="1077229"/>
          </a:xfrm>
        </p:spPr>
        <p:txBody>
          <a:bodyPr/>
          <a:lstStyle/>
          <a:p>
            <a:r>
              <a:rPr lang="en-US" dirty="0"/>
              <a:t>STAGES of ATRIAL FIBRILLATION</a:t>
            </a:r>
          </a:p>
        </p:txBody>
      </p:sp>
      <p:pic>
        <p:nvPicPr>
          <p:cNvPr id="7170" name="Picture 2" descr="Central Illustration">
            <a:extLst>
              <a:ext uri="{FF2B5EF4-FFF2-40B4-BE49-F238E27FC236}">
                <a16:creationId xmlns:a16="http://schemas.microsoft.com/office/drawing/2014/main" id="{6D896D5E-A7AA-CB65-4E21-F5A9420B8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91850"/>
            <a:ext cx="4662488" cy="54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612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FAFDA-7CE1-99F4-064C-8EA6BEC44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8035"/>
            <a:ext cx="7772400" cy="41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72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5DE27-4AF3-3765-D565-A7B90108C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447800"/>
            <a:ext cx="891370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65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5D86C-7311-FD0C-E4EB-EB06878D3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6900"/>
            <a:ext cx="869516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57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ssociation of diet with atrial fibrillation: villain or sidekick | Heart">
            <a:extLst>
              <a:ext uri="{FF2B5EF4-FFF2-40B4-BE49-F238E27FC236}">
                <a16:creationId xmlns:a16="http://schemas.microsoft.com/office/drawing/2014/main" id="{7703B570-698D-70ED-3CA1-314DF7702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23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1F36-1558-2C15-EBB8-46F410A0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CB490-EF37-DCDE-20DC-D919F266F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</a:t>
            </a:r>
          </a:p>
          <a:p>
            <a:r>
              <a:rPr lang="en-US" dirty="0"/>
              <a:t>Burden of the Problem</a:t>
            </a:r>
          </a:p>
          <a:p>
            <a:r>
              <a:rPr lang="en-US" dirty="0"/>
              <a:t>Diagnosis</a:t>
            </a:r>
          </a:p>
          <a:p>
            <a:r>
              <a:rPr lang="en-US" dirty="0"/>
              <a:t>Classification</a:t>
            </a:r>
          </a:p>
          <a:p>
            <a:r>
              <a:rPr lang="en-US" dirty="0"/>
              <a:t>Management</a:t>
            </a:r>
          </a:p>
          <a:p>
            <a:r>
              <a:rPr lang="en-US" dirty="0"/>
              <a:t>Risk Factors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493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trial Fibrillation: Symptoms, Causes, and Treatment Options">
            <a:extLst>
              <a:ext uri="{FF2B5EF4-FFF2-40B4-BE49-F238E27FC236}">
                <a16:creationId xmlns:a16="http://schemas.microsoft.com/office/drawing/2014/main" id="{FF18501A-05F1-960F-1731-F8F34817A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24444" r="-4034" b="-5555"/>
          <a:stretch>
            <a:fillRect/>
          </a:stretch>
        </p:blipFill>
        <p:spPr bwMode="auto">
          <a:xfrm>
            <a:off x="341313" y="1295400"/>
            <a:ext cx="84613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79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F0ED97-2391-D82D-1231-BE652983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MANAGEMENT OF A FIB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FBDA4-C613-FB28-E23E-1733A2C51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03493"/>
            <a:ext cx="5713092" cy="4000066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Acute Management</a:t>
            </a:r>
          </a:p>
          <a:p>
            <a:r>
              <a:rPr lang="en-US" dirty="0">
                <a:solidFill>
                  <a:schemeClr val="bg1"/>
                </a:solidFill>
              </a:rPr>
              <a:t>Stroke Prevention</a:t>
            </a:r>
          </a:p>
          <a:p>
            <a:r>
              <a:rPr lang="en-US" dirty="0">
                <a:solidFill>
                  <a:schemeClr val="bg1"/>
                </a:solidFill>
              </a:rPr>
              <a:t>Rate control: For symptoms and to prevent decompensation</a:t>
            </a:r>
          </a:p>
          <a:p>
            <a:r>
              <a:rPr lang="en-US" dirty="0">
                <a:solidFill>
                  <a:schemeClr val="bg1"/>
                </a:solidFill>
              </a:rPr>
              <a:t>Rhythm control: To prevent stroke, dementia, CHF</a:t>
            </a:r>
          </a:p>
          <a:p>
            <a:r>
              <a:rPr lang="en-US" dirty="0">
                <a:solidFill>
                  <a:schemeClr val="bg1"/>
                </a:solidFill>
              </a:rPr>
              <a:t>Prevention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559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9" name="Picture 6168">
            <a:extLst>
              <a:ext uri="{FF2B5EF4-FFF2-40B4-BE49-F238E27FC236}">
                <a16:creationId xmlns:a16="http://schemas.microsoft.com/office/drawing/2014/main" id="{722F0272-3878-4604-AA91-01CA8F0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6170" name="Picture 6169">
            <a:extLst>
              <a:ext uri="{FF2B5EF4-FFF2-40B4-BE49-F238E27FC236}">
                <a16:creationId xmlns:a16="http://schemas.microsoft.com/office/drawing/2014/main" id="{1F60EAEC-22E3-4448-8F0A-9ADAA793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6171" name="Rectangle 6170">
            <a:extLst>
              <a:ext uri="{FF2B5EF4-FFF2-40B4-BE49-F238E27FC236}">
                <a16:creationId xmlns:a16="http://schemas.microsoft.com/office/drawing/2014/main" id="{355E0F90-3FFF-4E04-B3C8-3C969A415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72" name="Rectangle 6171">
            <a:extLst>
              <a:ext uri="{FF2B5EF4-FFF2-40B4-BE49-F238E27FC236}">
                <a16:creationId xmlns:a16="http://schemas.microsoft.com/office/drawing/2014/main" id="{EC63A4EF-A033-4ED0-9EB6-6E1A8D26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73" name="Rectangle 6172">
            <a:extLst>
              <a:ext uri="{FF2B5EF4-FFF2-40B4-BE49-F238E27FC236}">
                <a16:creationId xmlns:a16="http://schemas.microsoft.com/office/drawing/2014/main" id="{964965EE-80F2-417F-9652-5BFF14DA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359" y="0"/>
            <a:ext cx="77792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74" name="Rectangle 6173">
            <a:extLst>
              <a:ext uri="{FF2B5EF4-FFF2-40B4-BE49-F238E27FC236}">
                <a16:creationId xmlns:a16="http://schemas.microsoft.com/office/drawing/2014/main" id="{AA3C9611-CFD7-4C23-A8F2-00E7865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2996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75" name="Rectangle 6174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76" name="Picture 6175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" y="0"/>
            <a:ext cx="9142400" cy="6858000"/>
          </a:xfrm>
          <a:prstGeom prst="rect">
            <a:avLst/>
          </a:prstGeom>
          <a:solidFill>
            <a:srgbClr val="536E34"/>
          </a:solidFill>
        </p:spPr>
      </p:pic>
      <p:sp>
        <p:nvSpPr>
          <p:cNvPr id="6177" name="Rectangle 6176">
            <a:extLst>
              <a:ext uri="{FF2B5EF4-FFF2-40B4-BE49-F238E27FC236}">
                <a16:creationId xmlns:a16="http://schemas.microsoft.com/office/drawing/2014/main" id="{90FADDEF-2C10-4B0B-868E-6A655B67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3379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0E6EF1F-0F3E-970A-C278-7487C5A0D5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118489"/>
            <a:ext cx="8178799" cy="462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404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58039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ardioversion: Procedure, Treatment ...">
            <a:extLst>
              <a:ext uri="{FF2B5EF4-FFF2-40B4-BE49-F238E27FC236}">
                <a16:creationId xmlns:a16="http://schemas.microsoft.com/office/drawing/2014/main" id="{F1AC15D5-70AD-0EB7-1D6C-0E556256F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0"/>
            <a:ext cx="28448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731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B0EA06-EC05-1CE1-4C5B-BD3A5BEE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D58257-4BA3-5344-2179-8F372A6C6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3048000"/>
            <a:ext cx="5803294" cy="926885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STROKE PREVENTION</a:t>
            </a:r>
          </a:p>
        </p:txBody>
      </p:sp>
    </p:spTree>
    <p:extLst>
      <p:ext uri="{BB962C8B-B14F-4D97-AF65-F5344CB8AC3E}">
        <p14:creationId xmlns:p14="http://schemas.microsoft.com/office/powerpoint/2010/main" val="1194091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06886B-E05D-CBA0-833F-9026218B6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010400" cy="49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13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B4CA7D-0C40-3163-6667-2094E402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7772400" cy="386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20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334" y="697407"/>
            <a:ext cx="7289961" cy="54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041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9" y="0"/>
            <a:ext cx="595076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6410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3461" y="3262852"/>
            <a:ext cx="311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400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9" y="0"/>
            <a:ext cx="77835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931" y="670690"/>
            <a:ext cx="6334018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200" dirty="0"/>
              <a:t>Types of Blood Thinners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73"/>
          <a:stretch/>
        </p:blipFill>
        <p:spPr bwMode="auto">
          <a:xfrm>
            <a:off x="738675" y="2286000"/>
            <a:ext cx="7785100" cy="4030679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40749" y="-2718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63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334" y="697407"/>
            <a:ext cx="7289961" cy="54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971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4716-6BD5-AD2C-3C49-5A5DC1D6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Electrical System of the Heart</a:t>
            </a:r>
            <a:endParaRPr lang="en-US"/>
          </a:p>
        </p:txBody>
      </p:sp>
      <p:pic>
        <p:nvPicPr>
          <p:cNvPr id="2050" name="Picture 2" descr="Heart electrical system">
            <a:extLst>
              <a:ext uri="{FF2B5EF4-FFF2-40B4-BE49-F238E27FC236}">
                <a16:creationId xmlns:a16="http://schemas.microsoft.com/office/drawing/2014/main" id="{DD428290-4913-E886-D60F-BFC270B4D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9"/>
          <a:stretch/>
        </p:blipFill>
        <p:spPr bwMode="auto">
          <a:xfrm>
            <a:off x="2764885" y="2286000"/>
            <a:ext cx="3614230" cy="3373468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957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334" y="697407"/>
            <a:ext cx="7289961" cy="54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1136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317" y="808057"/>
            <a:ext cx="5878011" cy="1077229"/>
          </a:xfrm>
        </p:spPr>
        <p:txBody>
          <a:bodyPr>
            <a:normAutofit/>
          </a:bodyPr>
          <a:lstStyle/>
          <a:p>
            <a:r>
              <a:rPr lang="en-US" dirty="0"/>
              <a:t>How do we choose blood thinners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6600" y="1491378"/>
            <a:ext cx="7300519" cy="520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86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334" y="697407"/>
            <a:ext cx="7289961" cy="54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022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7" name="Picture 7176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" y="0"/>
            <a:ext cx="9142400" cy="6858000"/>
          </a:xfrm>
          <a:prstGeom prst="rect">
            <a:avLst/>
          </a:prstGeom>
          <a:solidFill>
            <a:srgbClr val="3C543A"/>
          </a:solidFill>
        </p:spPr>
      </p:pic>
      <p:sp>
        <p:nvSpPr>
          <p:cNvPr id="7179" name="Rectangle 7178">
            <a:extLst>
              <a:ext uri="{FF2B5EF4-FFF2-40B4-BE49-F238E27FC236}">
                <a16:creationId xmlns:a16="http://schemas.microsoft.com/office/drawing/2014/main" id="{90FADDEF-2C10-4B0B-868E-6A655B67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9ED2A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9A440B4-4C70-4BF4-CB19-88743010B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282065"/>
            <a:ext cx="8178799" cy="42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3482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chman Device - The Heart Rhythm Institute of Arizona">
            <a:extLst>
              <a:ext uri="{FF2B5EF4-FFF2-40B4-BE49-F238E27FC236}">
                <a16:creationId xmlns:a16="http://schemas.microsoft.com/office/drawing/2014/main" id="{6B973812-5E1E-96C1-D830-B08753B6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92" y="1143000"/>
            <a:ext cx="691661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1C113B-19E6-AE36-8F4C-666F95A31A86}"/>
              </a:ext>
            </a:extLst>
          </p:cNvPr>
          <p:cNvSpPr txBox="1"/>
          <p:nvPr/>
        </p:nvSpPr>
        <p:spPr>
          <a:xfrm>
            <a:off x="0" y="228600"/>
            <a:ext cx="9290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WATCHMAN DEVICE: CLOSURE OF LEFT ATRIAL APPENDAGE</a:t>
            </a:r>
          </a:p>
        </p:txBody>
      </p:sp>
    </p:spTree>
    <p:extLst>
      <p:ext uri="{BB962C8B-B14F-4D97-AF65-F5344CB8AC3E}">
        <p14:creationId xmlns:p14="http://schemas.microsoft.com/office/powerpoint/2010/main" val="2684517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CA8C-7F61-E6A9-02E9-EB7C6C4C7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RATE and RHYTHM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52080-3684-7476-B1AF-F3F595C88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79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334" y="697407"/>
            <a:ext cx="7289961" cy="54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3791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334" y="697407"/>
            <a:ext cx="7289961" cy="54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813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16932-C82C-2C42-4100-2C7413D9E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90600"/>
            <a:ext cx="7186567" cy="530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259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097C28-1555-A75C-9E65-682E48D0E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81539"/>
            <a:ext cx="7162800" cy="48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50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1426" y="1752600"/>
            <a:ext cx="5349794" cy="3993144"/>
          </a:xfrm>
        </p:spPr>
        <p:txBody>
          <a:bodyPr/>
          <a:lstStyle/>
          <a:p>
            <a:r>
              <a:rPr lang="en-US" dirty="0"/>
              <a:t>Irregular, chaotic heart rhythm that comes from the left atrium or the pulmonary veins.</a:t>
            </a:r>
          </a:p>
          <a:p>
            <a:r>
              <a:rPr lang="en-US" dirty="0"/>
              <a:t>Paroxysmal</a:t>
            </a:r>
          </a:p>
          <a:p>
            <a:r>
              <a:rPr lang="en-US" dirty="0"/>
              <a:t>Persistent</a:t>
            </a:r>
          </a:p>
          <a:p>
            <a:r>
              <a:rPr lang="en-US" dirty="0"/>
              <a:t>Chronic</a:t>
            </a:r>
          </a:p>
          <a:p>
            <a:endParaRPr lang="en-US" dirty="0"/>
          </a:p>
        </p:txBody>
      </p:sp>
      <p:pic>
        <p:nvPicPr>
          <p:cNvPr id="1028" name="Picture 4" descr="Atrial fibrillation – a common heart ...">
            <a:extLst>
              <a:ext uri="{FF2B5EF4-FFF2-40B4-BE49-F238E27FC236}">
                <a16:creationId xmlns:a16="http://schemas.microsoft.com/office/drawing/2014/main" id="{0913F6C5-65F6-BB9C-365E-C86AF083B9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26" y="2667000"/>
            <a:ext cx="410718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ulmonary Vein Isolation (PVI) Ablation">
            <a:extLst>
              <a:ext uri="{FF2B5EF4-FFF2-40B4-BE49-F238E27FC236}">
                <a16:creationId xmlns:a16="http://schemas.microsoft.com/office/drawing/2014/main" id="{AF7D692A-8D79-E0FA-57DC-A6E766B06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4114800"/>
            <a:ext cx="30257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9504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EE5548-1E0B-B53A-4E71-29F93D51A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0"/>
            <a:ext cx="6934200" cy="46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03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9" y="0"/>
            <a:ext cx="595076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6410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3461" y="3262852"/>
            <a:ext cx="311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400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9" y="0"/>
            <a:ext cx="77835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690" y="5166421"/>
            <a:ext cx="6334018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200"/>
              <a:t>A fib Ablation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5" r="1" b="19434"/>
          <a:stretch/>
        </p:blipFill>
        <p:spPr bwMode="auto">
          <a:xfrm>
            <a:off x="754050" y="-1"/>
            <a:ext cx="7785100" cy="4030679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40749" y="-2718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848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55F9BB-3962-E62A-1DFF-48B333F88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27781"/>
            <a:ext cx="7391400" cy="3798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1B22C3-7393-47D0-86BC-7D789558BE9E}"/>
              </a:ext>
            </a:extLst>
          </p:cNvPr>
          <p:cNvSpPr txBox="1"/>
          <p:nvPr/>
        </p:nvSpPr>
        <p:spPr>
          <a:xfrm>
            <a:off x="2057400" y="914400"/>
            <a:ext cx="2183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ABLATION</a:t>
            </a:r>
          </a:p>
        </p:txBody>
      </p:sp>
    </p:spTree>
    <p:extLst>
      <p:ext uri="{BB962C8B-B14F-4D97-AF65-F5344CB8AC3E}">
        <p14:creationId xmlns:p14="http://schemas.microsoft.com/office/powerpoint/2010/main" val="36717292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3257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9" y="0"/>
            <a:ext cx="595076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6410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3461" y="3262852"/>
            <a:ext cx="311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400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9" y="0"/>
            <a:ext cx="77835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690" y="5166421"/>
            <a:ext cx="6334018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2900"/>
              <a:t>Pacemaker with AV nodal Ablation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7" b="10630"/>
          <a:stretch/>
        </p:blipFill>
        <p:spPr bwMode="auto">
          <a:xfrm>
            <a:off x="682163" y="718867"/>
            <a:ext cx="7785100" cy="4030679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40749" y="-2718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106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C516BA-48F0-6A5C-7269-9B6502F25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7772400" cy="39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242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771B5-C036-817D-A116-5A9AB21CC0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11628" r="5815" b="5848"/>
          <a:stretch/>
        </p:blipFill>
        <p:spPr>
          <a:xfrm>
            <a:off x="1134203" y="1047750"/>
            <a:ext cx="6875595" cy="44767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7FBEF-4BE6-726E-B90D-A1E8D22E0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CD3B2E-BC1C-6C4D-9D91-A67B950EE325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DFD0C13-1CA3-8112-3769-B99A5E3F2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" y="1666875"/>
            <a:ext cx="1619250" cy="833438"/>
          </a:xfrm>
        </p:spPr>
        <p:txBody>
          <a:bodyPr/>
          <a:lstStyle/>
          <a:p>
            <a:r>
              <a:rPr lang="en-US" sz="1750" dirty="0">
                <a:latin typeface="Lub Dub Medium" panose="020B0603030403020204" pitchFamily="34" charset="0"/>
              </a:rPr>
              <a:t>Figure 5. Pillars for AF Management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57F09A-1BD7-25B6-1F61-1FF9D15F19CD}"/>
              </a:ext>
            </a:extLst>
          </p:cNvPr>
          <p:cNvSpPr txBox="1"/>
          <p:nvPr/>
        </p:nvSpPr>
        <p:spPr>
          <a:xfrm>
            <a:off x="67801" y="5284980"/>
            <a:ext cx="9525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50" dirty="0">
                <a:latin typeface="Lub Dub Medium" panose="020B0603030403020204" pitchFamily="34" charset="0"/>
              </a:rPr>
              <a:t>AF indicates atrial fibrillation.</a:t>
            </a:r>
          </a:p>
        </p:txBody>
      </p:sp>
    </p:spTree>
    <p:extLst>
      <p:ext uri="{BB962C8B-B14F-4D97-AF65-F5344CB8AC3E}">
        <p14:creationId xmlns:p14="http://schemas.microsoft.com/office/powerpoint/2010/main" val="28630125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13794B-BB98-6555-C3DF-523536D0C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8625" y="2540000"/>
            <a:ext cx="8048625" cy="368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77EAD5-5ADB-4F52-373F-679A377EDC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4CB48E-E12C-20FC-A129-3D6B4DD979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E860332-459D-F62B-794E-E0A6BD9A7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b="7778"/>
          <a:stretch>
            <a:fillRect/>
          </a:stretch>
        </p:blipFill>
        <p:spPr bwMode="auto">
          <a:xfrm>
            <a:off x="2146300" y="98807"/>
            <a:ext cx="5702300" cy="668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216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131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ving with Atrial Fibrillation ...">
            <a:extLst>
              <a:ext uri="{FF2B5EF4-FFF2-40B4-BE49-F238E27FC236}">
                <a16:creationId xmlns:a16="http://schemas.microsoft.com/office/drawing/2014/main" id="{6E786706-E556-FA78-D0EA-63667B168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509" y="1059099"/>
            <a:ext cx="7166291" cy="435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99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ib: How to reduce risk for blood clots and heart failure | Preventive  Cardiovascular Nurses Association posted on the topic | LinkedIn">
            <a:extLst>
              <a:ext uri="{FF2B5EF4-FFF2-40B4-BE49-F238E27FC236}">
                <a16:creationId xmlns:a16="http://schemas.microsoft.com/office/drawing/2014/main" id="{EB44015A-F54D-C4B9-87D1-39D131CC3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859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173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2397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7856</TotalTime>
  <Words>158</Words>
  <Application>Microsoft Office PowerPoint</Application>
  <PresentationFormat>On-screen Show (4:3)</PresentationFormat>
  <Paragraphs>44</Paragraphs>
  <Slides>58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Lub Dub Heavy</vt:lpstr>
      <vt:lpstr>Lub Dub Medium</vt:lpstr>
      <vt:lpstr>MS Shell Dlg 2</vt:lpstr>
      <vt:lpstr>Wingdings</vt:lpstr>
      <vt:lpstr>Wingdings 3</vt:lpstr>
      <vt:lpstr>Madison</vt:lpstr>
      <vt:lpstr>ATRIAL FIBRILLATION</vt:lpstr>
      <vt:lpstr>PowerPoint Presentation</vt:lpstr>
      <vt:lpstr>OBJECTIVES</vt:lpstr>
      <vt:lpstr>Electrical System of the Heart</vt:lpstr>
      <vt:lpstr>DEFINITION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Atrial Fibrillation</vt:lpstr>
      <vt:lpstr>PowerPoint Presentation</vt:lpstr>
      <vt:lpstr>Risk Factors for A fib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STAGES of ATRIAL FIBRILLATION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 OF A FIB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Blood Thinners</vt:lpstr>
      <vt:lpstr>PowerPoint Presentation</vt:lpstr>
      <vt:lpstr>PowerPoint Presentation</vt:lpstr>
      <vt:lpstr>How do we choose blood thinners</vt:lpstr>
      <vt:lpstr>PowerPoint Presentation</vt:lpstr>
      <vt:lpstr>PowerPoint Presentation</vt:lpstr>
      <vt:lpstr>PowerPoint Presentation</vt:lpstr>
      <vt:lpstr>RATE and RHYTHM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fib Ablation</vt:lpstr>
      <vt:lpstr>PowerPoint Presentation</vt:lpstr>
      <vt:lpstr>PowerPoint Presentation</vt:lpstr>
      <vt:lpstr>Pacemaker with AV nodal Ablation</vt:lpstr>
      <vt:lpstr>PowerPoint Presentation</vt:lpstr>
      <vt:lpstr>Figure 5. Pillars for AF Management</vt:lpstr>
      <vt:lpstr>PowerPoint Presentation</vt:lpstr>
      <vt:lpstr>Thank You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ATRIAL FIBRILLATION</dc:title>
  <dc:creator>radhikaab</dc:creator>
  <cp:lastModifiedBy>Paumer, Linda</cp:lastModifiedBy>
  <cp:revision>66</cp:revision>
  <dcterms:created xsi:type="dcterms:W3CDTF">2016-03-13T20:46:32Z</dcterms:created>
  <dcterms:modified xsi:type="dcterms:W3CDTF">2026-03-12T16:57:34Z</dcterms:modified>
</cp:coreProperties>
</file>