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8" r:id="rId12"/>
    <p:sldId id="266" r:id="rId13"/>
    <p:sldId id="267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43"/>
  </p:normalViewPr>
  <p:slideViewPr>
    <p:cSldViewPr snapToGrid="0" snapToObjects="1">
      <p:cViewPr varScale="1">
        <p:scale>
          <a:sx n="98" d="100"/>
          <a:sy n="98" d="100"/>
        </p:scale>
        <p:origin x="8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A0E6A-8FDC-FD4A-87B9-327F5548C95F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6D863-71F2-2449-802C-4751E5EA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449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Diuretics in Heart Disease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Radhika Nandur Bukkapatnam</a:t>
            </a:r>
          </a:p>
          <a:p>
            <a:r>
              <a:rPr lang="en-US"/>
              <a:t>March 12,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71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7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Diuretics in Hypertension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Hydchochlorothiazide</a:t>
            </a:r>
            <a:r>
              <a:rPr lang="en-US" dirty="0"/>
              <a:t> (must check potassium, and watch for gout): First line therapy, </a:t>
            </a:r>
            <a:r>
              <a:rPr lang="en-US" dirty="0" err="1"/>
              <a:t>esp</a:t>
            </a:r>
            <a:r>
              <a:rPr lang="en-US" dirty="0"/>
              <a:t> AA</a:t>
            </a:r>
          </a:p>
          <a:p>
            <a:r>
              <a:rPr lang="en-US" dirty="0" err="1"/>
              <a:t>Chlorthalidone</a:t>
            </a:r>
            <a:r>
              <a:rPr lang="en-US" dirty="0"/>
              <a:t> (does not remove much </a:t>
            </a:r>
            <a:r>
              <a:rPr lang="en-US" dirty="0" err="1"/>
              <a:t>gluid</a:t>
            </a:r>
            <a:r>
              <a:rPr lang="en-US" dirty="0"/>
              <a:t>)</a:t>
            </a:r>
          </a:p>
          <a:p>
            <a:r>
              <a:rPr lang="en-US" dirty="0" err="1"/>
              <a:t>Indapamide</a:t>
            </a:r>
            <a:r>
              <a:rPr lang="en-US" dirty="0"/>
              <a:t> (causes low Potassium)</a:t>
            </a:r>
          </a:p>
          <a:p>
            <a:r>
              <a:rPr lang="en-US" dirty="0" err="1"/>
              <a:t>Aldactone</a:t>
            </a:r>
            <a:r>
              <a:rPr lang="en-US" dirty="0"/>
              <a:t> (Can raise Potassium, hair growth, dizziness)</a:t>
            </a:r>
          </a:p>
        </p:txBody>
      </p:sp>
    </p:spTree>
    <p:extLst>
      <p:ext uri="{BB962C8B-B14F-4D97-AF65-F5344CB8AC3E}">
        <p14:creationId xmlns:p14="http://schemas.microsoft.com/office/powerpoint/2010/main" val="1195074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4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uretics Drugs in treatment Hypertension - USMLE MATERIALS | Upd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573" y="-174691"/>
            <a:ext cx="5088589" cy="703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uretics Drugs in treatment Hypertension - USMLE MATERIALS | Upd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825" y="0"/>
            <a:ext cx="5088589" cy="703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948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Diuretics in CHF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Diuretics cause forced diuresis in normal functioning kidneys</a:t>
            </a:r>
          </a:p>
          <a:p>
            <a:r>
              <a:rPr lang="en-US" dirty="0"/>
              <a:t>These are the only drugs that provide rapid symptomatic relief</a:t>
            </a:r>
          </a:p>
          <a:p>
            <a:r>
              <a:rPr lang="en-US" dirty="0"/>
              <a:t>They aid the working of </a:t>
            </a:r>
            <a:r>
              <a:rPr lang="en-US" dirty="0" err="1"/>
              <a:t>Betablockers</a:t>
            </a:r>
            <a:r>
              <a:rPr lang="en-US" dirty="0"/>
              <a:t> and ACE inhibitors and ARBs</a:t>
            </a:r>
          </a:p>
          <a:p>
            <a:r>
              <a:rPr lang="en-US" dirty="0"/>
              <a:t>They relieve symptoms, but do not cure the underlying cause</a:t>
            </a:r>
          </a:p>
          <a:p>
            <a:endParaRPr lang="en-US" dirty="0"/>
          </a:p>
          <a:p>
            <a:r>
              <a:rPr lang="en-US" dirty="0"/>
              <a:t>Mix loop diuretics with potassium sparing diuretics</a:t>
            </a:r>
          </a:p>
          <a:p>
            <a:r>
              <a:rPr lang="en-US" dirty="0"/>
              <a:t>Mix loop diuretics with </a:t>
            </a:r>
            <a:r>
              <a:rPr lang="en-US" dirty="0" err="1"/>
              <a:t>Metloazone</a:t>
            </a:r>
            <a:r>
              <a:rPr lang="en-US" dirty="0"/>
              <a:t> and Potassium</a:t>
            </a:r>
          </a:p>
        </p:txBody>
      </p:sp>
    </p:spTree>
    <p:extLst>
      <p:ext uri="{BB962C8B-B14F-4D97-AF65-F5344CB8AC3E}">
        <p14:creationId xmlns:p14="http://schemas.microsoft.com/office/powerpoint/2010/main" val="1148887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7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effects of Loop and Thiazide diuretics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Hypokalemia</a:t>
            </a:r>
          </a:p>
          <a:p>
            <a:r>
              <a:rPr lang="en-US" dirty="0"/>
              <a:t>Hyponatremia</a:t>
            </a:r>
          </a:p>
          <a:p>
            <a:r>
              <a:rPr lang="en-US" dirty="0"/>
              <a:t>Hypomagnesemia</a:t>
            </a:r>
          </a:p>
          <a:p>
            <a:r>
              <a:rPr lang="en-US" dirty="0"/>
              <a:t>Hypo and hypercalcemia</a:t>
            </a:r>
          </a:p>
          <a:p>
            <a:r>
              <a:rPr lang="en-US" dirty="0"/>
              <a:t>GI/ CNS side effects</a:t>
            </a:r>
          </a:p>
          <a:p>
            <a:r>
              <a:rPr lang="en-US" dirty="0"/>
              <a:t>Acute renal failure</a:t>
            </a:r>
          </a:p>
          <a:p>
            <a:r>
              <a:rPr lang="en-US" dirty="0"/>
              <a:t>Gout</a:t>
            </a:r>
          </a:p>
          <a:p>
            <a:r>
              <a:rPr lang="en-US" dirty="0"/>
              <a:t>Hearing loss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372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ug-diuretic interaction | Pharmacology nursing, Drug interactions,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82" y="-255104"/>
            <a:ext cx="10023061" cy="7517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985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0 Best Diuretic foo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5374" y="-212022"/>
            <a:ext cx="12752318" cy="691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43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4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uretics-Mechanism of action,Diuretic Types and Adverse effects,Dru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5867" y="-465667"/>
            <a:ext cx="10868025" cy="8161338"/>
          </a:xfrm>
        </p:spPr>
      </p:pic>
    </p:spTree>
    <p:extLst>
      <p:ext uri="{BB962C8B-B14F-4D97-AF65-F5344CB8AC3E}">
        <p14:creationId xmlns:p14="http://schemas.microsoft.com/office/powerpoint/2010/main" val="120312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uretics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33" y="-276755"/>
            <a:ext cx="10363200" cy="778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7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2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Osmotic Diuretics (All over the nephron)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Mannitol</a:t>
            </a:r>
          </a:p>
          <a:p>
            <a:r>
              <a:rPr lang="en-US" dirty="0"/>
              <a:t>Used in brain hemorrhages and shocks of certain kinds</a:t>
            </a:r>
          </a:p>
          <a:p>
            <a:r>
              <a:rPr lang="en-US" dirty="0"/>
              <a:t>Side effects (SE): Complicates CHF and dehydration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New blood sugar medications: GLP 1 inhibitors: </a:t>
            </a:r>
            <a:r>
              <a:rPr lang="en-US" dirty="0" err="1"/>
              <a:t>Trulicity</a:t>
            </a:r>
            <a:r>
              <a:rPr lang="en-US" dirty="0"/>
              <a:t>, </a:t>
            </a:r>
            <a:r>
              <a:rPr lang="en-US" dirty="0" err="1"/>
              <a:t>Byetta</a:t>
            </a:r>
            <a:endParaRPr lang="en-US" dirty="0"/>
          </a:p>
          <a:p>
            <a:r>
              <a:rPr lang="en-US" dirty="0"/>
              <a:t>Used in weight loss, heart failure</a:t>
            </a:r>
          </a:p>
          <a:p>
            <a:r>
              <a:rPr lang="en-US" dirty="0"/>
              <a:t>Can increase infections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5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Carbonic anhydrase Inhibitors (Proximal)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Acetazolamide</a:t>
            </a:r>
          </a:p>
          <a:p>
            <a:r>
              <a:rPr lang="en-US" dirty="0"/>
              <a:t>Used in altitude sickness</a:t>
            </a:r>
          </a:p>
          <a:p>
            <a:r>
              <a:rPr lang="en-US" dirty="0"/>
              <a:t>Meniere’s disease</a:t>
            </a:r>
          </a:p>
          <a:p>
            <a:r>
              <a:rPr lang="en-US" dirty="0"/>
              <a:t>Sleep apnea</a:t>
            </a:r>
          </a:p>
          <a:p>
            <a:r>
              <a:rPr lang="en-US" dirty="0"/>
              <a:t>Glaucoma</a:t>
            </a:r>
          </a:p>
          <a:p>
            <a:endParaRPr lang="en-US" dirty="0"/>
          </a:p>
          <a:p>
            <a:r>
              <a:rPr lang="en-US" dirty="0"/>
              <a:t>SE: Encephalopathy, renal stones</a:t>
            </a:r>
          </a:p>
          <a:p>
            <a:r>
              <a:rPr lang="en-US" dirty="0"/>
              <a:t>Hypokalemia (Low Potassium), hypophosphatemia (low Potassium)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937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5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Diuretics (Loop of Henle)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Torsemide</a:t>
            </a:r>
            <a:endParaRPr lang="en-US" dirty="0"/>
          </a:p>
          <a:p>
            <a:r>
              <a:rPr lang="en-US" dirty="0"/>
              <a:t>Furosemide</a:t>
            </a:r>
          </a:p>
          <a:p>
            <a:r>
              <a:rPr lang="en-US" dirty="0" err="1"/>
              <a:t>Bumetenide</a:t>
            </a:r>
            <a:endParaRPr lang="en-US" dirty="0"/>
          </a:p>
          <a:p>
            <a:r>
              <a:rPr lang="en-US" dirty="0"/>
              <a:t>Ethacrynic acid (non Sulfa)</a:t>
            </a:r>
          </a:p>
          <a:p>
            <a:endParaRPr lang="en-US" dirty="0"/>
          </a:p>
          <a:p>
            <a:r>
              <a:rPr lang="en-US" dirty="0"/>
              <a:t>Used in CHF, pedal edema</a:t>
            </a:r>
          </a:p>
          <a:p>
            <a:endParaRPr lang="en-US" dirty="0"/>
          </a:p>
          <a:p>
            <a:r>
              <a:rPr lang="en-US" dirty="0"/>
              <a:t>SE: Low Sodium, Potassium, Magnesium, acute renal failure</a:t>
            </a:r>
          </a:p>
          <a:p>
            <a:pPr lvl="1"/>
            <a:r>
              <a:rPr lang="en-US" dirty="0"/>
              <a:t>Hearing loss</a:t>
            </a:r>
          </a:p>
        </p:txBody>
      </p:sp>
    </p:spTree>
    <p:extLst>
      <p:ext uri="{BB962C8B-B14F-4D97-AF65-F5344CB8AC3E}">
        <p14:creationId xmlns:p14="http://schemas.microsoft.com/office/powerpoint/2010/main" val="842256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2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Thiazide Diuretics (Distal)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Hydrochlorothiazide (HCTZ)</a:t>
            </a:r>
          </a:p>
          <a:p>
            <a:r>
              <a:rPr lang="en-US" dirty="0" err="1"/>
              <a:t>Chlorthalidone</a:t>
            </a:r>
            <a:endParaRPr lang="en-US" dirty="0"/>
          </a:p>
          <a:p>
            <a:r>
              <a:rPr lang="en-US" dirty="0" err="1"/>
              <a:t>Indapamide</a:t>
            </a:r>
            <a:endParaRPr lang="en-US" dirty="0"/>
          </a:p>
          <a:p>
            <a:r>
              <a:rPr lang="en-US" dirty="0" err="1"/>
              <a:t>Metolazone</a:t>
            </a:r>
            <a:endParaRPr lang="en-US" dirty="0"/>
          </a:p>
          <a:p>
            <a:endParaRPr lang="en-US" dirty="0"/>
          </a:p>
          <a:p>
            <a:r>
              <a:rPr lang="en-US" dirty="0"/>
              <a:t>Removes Sodium, Potassium and Increase Calcium</a:t>
            </a:r>
          </a:p>
          <a:p>
            <a:r>
              <a:rPr lang="en-US" dirty="0"/>
              <a:t>Causes diabetes, gout, sulfa related itching. </a:t>
            </a:r>
          </a:p>
          <a:p>
            <a:r>
              <a:rPr lang="en-US" dirty="0"/>
              <a:t>Can cause low BP , low sodium and potassium</a:t>
            </a:r>
          </a:p>
        </p:txBody>
      </p:sp>
    </p:spTree>
    <p:extLst>
      <p:ext uri="{BB962C8B-B14F-4D97-AF65-F5344CB8AC3E}">
        <p14:creationId xmlns:p14="http://schemas.microsoft.com/office/powerpoint/2010/main" val="733498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2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Potassium sparing diuretics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Spironolactone</a:t>
            </a:r>
          </a:p>
          <a:p>
            <a:r>
              <a:rPr lang="en-US" dirty="0" err="1"/>
              <a:t>Eplerenone</a:t>
            </a:r>
            <a:endParaRPr lang="en-US" dirty="0"/>
          </a:p>
          <a:p>
            <a:r>
              <a:rPr lang="en-US" dirty="0"/>
              <a:t>Triamterene</a:t>
            </a:r>
          </a:p>
          <a:p>
            <a:endParaRPr lang="en-US" dirty="0"/>
          </a:p>
          <a:p>
            <a:r>
              <a:rPr lang="en-US" dirty="0"/>
              <a:t>Potassium in retained and sodium removed in the distal tubule</a:t>
            </a:r>
          </a:p>
          <a:p>
            <a:r>
              <a:rPr lang="en-US" dirty="0"/>
              <a:t>Used in Hypertension</a:t>
            </a:r>
          </a:p>
          <a:p>
            <a:r>
              <a:rPr lang="en-US" dirty="0"/>
              <a:t>Systolic heart failure (Improves Ejection fraction)</a:t>
            </a:r>
          </a:p>
          <a:p>
            <a:r>
              <a:rPr lang="en-US" dirty="0"/>
              <a:t>Used in Cirrhosis of the liver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0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1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 Efficiency Diuretics</a:t>
            </a:r>
          </a:p>
          <a:p>
            <a:pPr lvl="1"/>
            <a:r>
              <a:rPr lang="en-US" dirty="0"/>
              <a:t>Furosemide</a:t>
            </a:r>
          </a:p>
          <a:p>
            <a:pPr lvl="1"/>
            <a:r>
              <a:rPr lang="en-US" dirty="0" err="1"/>
              <a:t>Torsemide</a:t>
            </a:r>
            <a:endParaRPr lang="en-US" dirty="0"/>
          </a:p>
          <a:p>
            <a:pPr lvl="1"/>
            <a:r>
              <a:rPr lang="en-US" dirty="0" err="1"/>
              <a:t>Bumetenide</a:t>
            </a:r>
            <a:endParaRPr lang="en-US" dirty="0"/>
          </a:p>
          <a:p>
            <a:pPr lvl="1"/>
            <a:r>
              <a:rPr lang="en-US" dirty="0" err="1"/>
              <a:t>Metolazone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Moderate Efficiency Diuretics</a:t>
            </a:r>
          </a:p>
          <a:p>
            <a:pPr lvl="1"/>
            <a:r>
              <a:rPr lang="en-US" dirty="0"/>
              <a:t>HCTZ</a:t>
            </a:r>
          </a:p>
          <a:p>
            <a:pPr lvl="1"/>
            <a:r>
              <a:rPr lang="en-US" dirty="0" err="1"/>
              <a:t>Chlorthalidone</a:t>
            </a:r>
            <a:endParaRPr lang="en-US" dirty="0"/>
          </a:p>
          <a:p>
            <a:pPr lvl="1"/>
            <a:r>
              <a:rPr lang="en-US" dirty="0" err="1"/>
              <a:t>Indapamide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Low Efficiency Diuretics</a:t>
            </a:r>
          </a:p>
          <a:p>
            <a:pPr lvl="1"/>
            <a:r>
              <a:rPr lang="en-US" dirty="0"/>
              <a:t>Mannitol</a:t>
            </a:r>
          </a:p>
          <a:p>
            <a:pPr lvl="1"/>
            <a:r>
              <a:rPr lang="en-US" dirty="0"/>
              <a:t>Acetazolamide</a:t>
            </a:r>
          </a:p>
        </p:txBody>
      </p:sp>
    </p:spTree>
    <p:extLst>
      <p:ext uri="{BB962C8B-B14F-4D97-AF65-F5344CB8AC3E}">
        <p14:creationId xmlns:p14="http://schemas.microsoft.com/office/powerpoint/2010/main" val="182461598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6471</TotalTime>
  <Words>345</Words>
  <Application>Microsoft Office PowerPoint</Application>
  <PresentationFormat>Widescreen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Berlin</vt:lpstr>
      <vt:lpstr>Diuretics in Heart Disease</vt:lpstr>
      <vt:lpstr>PowerPoint Presentation</vt:lpstr>
      <vt:lpstr>PowerPoint Presentation</vt:lpstr>
      <vt:lpstr>Osmotic Diuretics (All over the nephron)</vt:lpstr>
      <vt:lpstr>Carbonic anhydrase Inhibitors (Proximal)</vt:lpstr>
      <vt:lpstr>Loop Diuretics (Loop of Henle)</vt:lpstr>
      <vt:lpstr>Thiazide Diuretics (Distal)</vt:lpstr>
      <vt:lpstr>Potassium sparing diuretics</vt:lpstr>
      <vt:lpstr>Efficiency</vt:lpstr>
      <vt:lpstr>Diuretics in Hypertension</vt:lpstr>
      <vt:lpstr>PowerPoint Presentation</vt:lpstr>
      <vt:lpstr>Diuretics in CHF</vt:lpstr>
      <vt:lpstr>Side effects of Loop and Thiazide diuretics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Diuretics in Heart Disease</dc:title>
  <dc:creator>Radhika Nandur Bukkapatnam</dc:creator>
  <cp:lastModifiedBy>Linda Paumer</cp:lastModifiedBy>
  <cp:revision>11</cp:revision>
  <dcterms:created xsi:type="dcterms:W3CDTF">2021-03-07T16:10:50Z</dcterms:created>
  <dcterms:modified xsi:type="dcterms:W3CDTF">2021-03-15T01:48:21Z</dcterms:modified>
</cp:coreProperties>
</file>