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6"/>
  </p:notesMasterIdLst>
  <p:sldIdLst>
    <p:sldId id="256" r:id="rId2"/>
    <p:sldId id="273" r:id="rId3"/>
    <p:sldId id="259" r:id="rId4"/>
    <p:sldId id="274" r:id="rId5"/>
    <p:sldId id="288" r:id="rId6"/>
    <p:sldId id="289" r:id="rId7"/>
    <p:sldId id="278" r:id="rId8"/>
    <p:sldId id="257" r:id="rId9"/>
    <p:sldId id="258" r:id="rId10"/>
    <p:sldId id="279" r:id="rId11"/>
    <p:sldId id="275" r:id="rId12"/>
    <p:sldId id="277" r:id="rId13"/>
    <p:sldId id="280" r:id="rId14"/>
    <p:sldId id="276" r:id="rId15"/>
    <p:sldId id="297" r:id="rId16"/>
    <p:sldId id="296" r:id="rId17"/>
    <p:sldId id="281" r:id="rId18"/>
    <p:sldId id="282" r:id="rId19"/>
    <p:sldId id="283" r:id="rId20"/>
    <p:sldId id="284" r:id="rId21"/>
    <p:sldId id="285" r:id="rId22"/>
    <p:sldId id="286" r:id="rId23"/>
    <p:sldId id="287" r:id="rId24"/>
    <p:sldId id="260" r:id="rId25"/>
    <p:sldId id="261" r:id="rId26"/>
    <p:sldId id="262" r:id="rId27"/>
    <p:sldId id="263" r:id="rId28"/>
    <p:sldId id="264" r:id="rId29"/>
    <p:sldId id="291" r:id="rId30"/>
    <p:sldId id="292" r:id="rId31"/>
    <p:sldId id="290" r:id="rId32"/>
    <p:sldId id="293" r:id="rId33"/>
    <p:sldId id="294" r:id="rId34"/>
    <p:sldId id="295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56"/>
    <p:restoredTop sz="94679"/>
  </p:normalViewPr>
  <p:slideViewPr>
    <p:cSldViewPr snapToGrid="0" snapToObjects="1">
      <p:cViewPr varScale="1">
        <p:scale>
          <a:sx n="108" d="100"/>
          <a:sy n="108" d="100"/>
        </p:scale>
        <p:origin x="612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7F2458-06B5-4C9D-96FB-57A648F70560}" type="datetimeFigureOut">
              <a:rPr lang="en-US" smtClean="0"/>
              <a:t>1/21/2022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EA9629-66AF-4A7D-927A-B88E561805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5097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EA9629-66AF-4A7D-927A-B88E5618057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055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1C7E5-1C64-8544-A9FD-1D41F9FA0F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6FA968-9B49-AC44-BF71-0B5753A040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CD2D2E-0C72-E740-A320-D89692106D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3483C-8081-854B-8A99-2AEA86418F22}" type="datetimeFigureOut">
              <a:rPr lang="en-US" smtClean="0"/>
              <a:t>1/21/2022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4FAD88-2138-C449-97EC-760904404A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4568D5-1BB0-644E-BDDD-606B56159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29170-1B09-6047-8510-4CE7577168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6649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C51589-7C5F-134D-BA55-8536DB4469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4EA04EE-2B1C-4A42-B1AD-1E72A4D4D6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62458A-AA49-3A4E-A4CD-63FC1F1B7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3483C-8081-854B-8A99-2AEA86418F22}" type="datetimeFigureOut">
              <a:rPr lang="en-US" smtClean="0"/>
              <a:t>1/21/2022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AF1BCD-6C1E-2A4C-8176-9493ADB2AB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8271F4-7B79-0A42-BAF8-154DA3CAB3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29170-1B09-6047-8510-4CE7577168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0571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1115C80-6EFC-4C4A-8E0D-FD6B73FA2A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A06B2BC-D4D2-C347-9004-5BB3933D88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496ADB-2C3D-2D48-8BB2-C3FB9DDBF7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3483C-8081-854B-8A99-2AEA86418F22}" type="datetimeFigureOut">
              <a:rPr lang="en-US" smtClean="0"/>
              <a:t>1/21/2022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EDF1FC-37C8-F249-8E44-28F84E85E3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7BFEA0-184F-E04B-AD26-D8B9DBECC5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29170-1B09-6047-8510-4CE7577168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9651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2D5212-284E-9646-A52F-B278323C0A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189312-22E8-274A-BC61-1D40663530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B54230-6444-694C-AA47-04B03A5A8E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3483C-8081-854B-8A99-2AEA86418F22}" type="datetimeFigureOut">
              <a:rPr lang="en-US" smtClean="0"/>
              <a:t>1/21/2022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71FB22-C0D0-AB40-A7C6-AC889904CC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4C51FB-4C6A-A64B-BCAD-D2CED4B0D8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29170-1B09-6047-8510-4CE7577168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7613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BB476E-1BA2-004C-AD47-C526DC4F3B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B10695-5831-974E-A379-38D64EBF66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B8B7E6-4BA1-8048-AD46-E714FFE838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3483C-8081-854B-8A99-2AEA86418F22}" type="datetimeFigureOut">
              <a:rPr lang="en-US" smtClean="0"/>
              <a:t>1/21/2022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F49FD9-01D0-E040-8806-29E8D01A60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7191EA-5525-E649-BE13-DA70580341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29170-1B09-6047-8510-4CE7577168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573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2D6C49-47F4-F042-A1A0-3B25048172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2D9F7C-556D-5648-8937-C8003FA39F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DDFB4A-677C-5447-BE28-6F5998FD8C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48317E-F636-034A-8331-C4AD020CE5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3483C-8081-854B-8A99-2AEA86418F22}" type="datetimeFigureOut">
              <a:rPr lang="en-US" smtClean="0"/>
              <a:t>1/21/2022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6835DB-DFFD-904F-A86D-7475E0B051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078F36-BBD1-1C4B-84EF-B8CFA72D0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29170-1B09-6047-8510-4CE7577168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5926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F7F679-63B5-AD41-9201-7B0C9B9356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D319C9-A3D6-ED48-B9EC-9957E4F7A6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93D5D7-3DE7-8244-AC86-76B3C228EE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35632AD-4A2F-7D4C-BB32-B95CE42E85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49F3EA-187F-0B4F-912B-9D4B96647B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D94174F-7367-9948-8568-248981E15D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3483C-8081-854B-8A99-2AEA86418F22}" type="datetimeFigureOut">
              <a:rPr lang="en-US" smtClean="0"/>
              <a:t>1/21/2022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A63A8F2-6CE0-2F40-9D16-5CC6924DE5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00B473C-95C5-3649-9F57-D9E3905B6E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29170-1B09-6047-8510-4CE7577168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4707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B0AB7C-D5AF-EC43-A83B-212A5840C6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6CBC2FD-1F71-E848-88A4-626A9E668E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3483C-8081-854B-8A99-2AEA86418F22}" type="datetimeFigureOut">
              <a:rPr lang="en-US" smtClean="0"/>
              <a:t>1/21/2022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88A090B-A964-FE44-9B38-67F9D45A7B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A57B2B-2635-8342-A0DD-01341827F7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29170-1B09-6047-8510-4CE7577168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587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8960504-F895-C746-814E-E172FF63C5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3483C-8081-854B-8A99-2AEA86418F22}" type="datetimeFigureOut">
              <a:rPr lang="en-US" smtClean="0"/>
              <a:t>1/21/2022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895207-0FB9-9B47-9D10-818FB075F6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34C9CF-67B7-6942-A6C0-048F833C78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29170-1B09-6047-8510-4CE7577168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0441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4A1ECF-C60A-BF46-81A4-07233EAA8F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CC4E1C-CB5C-5E4C-BE4C-89A1B8E794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1D2078-9956-2B49-A1F2-E8DDCAC233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7B2CBD-1DFF-3A4D-AC35-B51046B115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3483C-8081-854B-8A99-2AEA86418F22}" type="datetimeFigureOut">
              <a:rPr lang="en-US" smtClean="0"/>
              <a:t>1/21/2022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77574D-1628-C14F-BCD9-922B8FEE54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AEE39F-1FCC-824D-905F-4D4223A43F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29170-1B09-6047-8510-4CE7577168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2614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83E28E-70AE-E144-B23B-77A5DC92A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55CA652-19D5-C54D-980F-DAC97EA27C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1F29FD-0B13-174C-811F-2B2A959BDA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38BD9C-6070-E741-9C62-DCA304FE99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3483C-8081-854B-8A99-2AEA86418F22}" type="datetimeFigureOut">
              <a:rPr lang="en-US" smtClean="0"/>
              <a:t>1/21/2022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DB857E-1A0D-324D-83BA-C399049077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42F645-FC4E-654E-9813-2FB56D84E1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29170-1B09-6047-8510-4CE7577168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9878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9B500D6-9951-1546-8882-910A7DF747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615DB0-1255-9641-9507-CAF6C7124F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5946AA-ECBF-A948-B7A3-1E5823A5D8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F3483C-8081-854B-8A99-2AEA86418F22}" type="datetimeFigureOut">
              <a:rPr lang="en-US" smtClean="0"/>
              <a:t>1/21/2022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034781-F97E-DF48-86BB-7047F53976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6F8517-3EA1-0044-A6CC-EB628DDBAA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529170-1B09-6047-8510-4CE7577168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202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jacc.org/doi/abs/10.1016/j.jacc.2019.03.010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967F1C-EAB1-E644-9B4A-8A589A6618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00200"/>
            <a:ext cx="9144000" cy="2387600"/>
          </a:xfrm>
        </p:spPr>
        <p:txBody>
          <a:bodyPr>
            <a:normAutofit fontScale="90000"/>
          </a:bodyPr>
          <a:lstStyle/>
          <a:p>
            <a:br>
              <a:rPr lang="en-US" b="1" dirty="0"/>
            </a:br>
            <a:br>
              <a:rPr lang="en-US" b="1" dirty="0"/>
            </a:br>
            <a:r>
              <a:rPr lang="en-US" b="1" dirty="0"/>
              <a:t>Pharmacological Recommendations for Primary Prevention of Cardiovascular Disease 2022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FEAC299-6FA6-0244-9C26-777C42F45E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56843"/>
            <a:ext cx="9144000" cy="1655762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01/21/2022</a:t>
            </a:r>
          </a:p>
          <a:p>
            <a:r>
              <a:rPr lang="en-US" dirty="0"/>
              <a:t>Radhika </a:t>
            </a:r>
            <a:r>
              <a:rPr lang="en-US" dirty="0" err="1"/>
              <a:t>Nandur</a:t>
            </a:r>
            <a:r>
              <a:rPr lang="en-US" dirty="0"/>
              <a:t> </a:t>
            </a:r>
            <a:r>
              <a:rPr lang="en-US" dirty="0" err="1"/>
              <a:t>Bukkapatnam</a:t>
            </a:r>
            <a:r>
              <a:rPr lang="en-US" dirty="0"/>
              <a:t> MD</a:t>
            </a:r>
          </a:p>
        </p:txBody>
      </p:sp>
    </p:spTree>
    <p:extLst>
      <p:ext uri="{BB962C8B-B14F-4D97-AF65-F5344CB8AC3E}">
        <p14:creationId xmlns:p14="http://schemas.microsoft.com/office/powerpoint/2010/main" val="4762646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F7E003C-7390-9C4D-9533-E90A9CCC45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62102"/>
            <a:ext cx="9144000" cy="2387600"/>
          </a:xfrm>
        </p:spPr>
        <p:txBody>
          <a:bodyPr/>
          <a:lstStyle/>
          <a:p>
            <a:r>
              <a:rPr lang="en-US" b="1" dirty="0"/>
              <a:t>Lipid Lowering Agents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F066B390-3B34-3744-8982-4424CB2A300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9036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1AAF18-6758-154D-8B51-90A514C329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Lipid Lowering Therapies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E03C17-332B-AA42-ABB1-326BAE6EF7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Diet</a:t>
            </a:r>
          </a:p>
          <a:p>
            <a:r>
              <a:rPr lang="en-US" dirty="0"/>
              <a:t>Weight loss</a:t>
            </a:r>
          </a:p>
          <a:p>
            <a:r>
              <a:rPr lang="en-US" dirty="0"/>
              <a:t>Niacin: Mainly in pts with elevated </a:t>
            </a:r>
            <a:r>
              <a:rPr lang="en-US" dirty="0" err="1"/>
              <a:t>Lp</a:t>
            </a:r>
            <a:r>
              <a:rPr lang="en-US" dirty="0"/>
              <a:t> (a) or low HDL</a:t>
            </a:r>
          </a:p>
          <a:p>
            <a:r>
              <a:rPr lang="en-US" dirty="0"/>
              <a:t>Statins</a:t>
            </a:r>
          </a:p>
          <a:p>
            <a:r>
              <a:rPr lang="en-US" dirty="0"/>
              <a:t>Zetia (non statin)</a:t>
            </a:r>
          </a:p>
          <a:p>
            <a:r>
              <a:rPr lang="en-US" dirty="0"/>
              <a:t>Fibric acid derivates (“fibrates”): Lowers Triglycerides</a:t>
            </a:r>
          </a:p>
          <a:p>
            <a:r>
              <a:rPr lang="en-US" dirty="0"/>
              <a:t>Cholesterol binding agents</a:t>
            </a:r>
          </a:p>
          <a:p>
            <a:r>
              <a:rPr lang="en-US" dirty="0"/>
              <a:t>PCKS 9 inhibitors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38818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uidelines | Zypitamag™ (pitavastatin) tablets">
            <a:extLst>
              <a:ext uri="{FF2B5EF4-FFF2-40B4-BE49-F238E27FC236}">
                <a16:creationId xmlns:a16="http://schemas.microsoft.com/office/drawing/2014/main" id="{7A137CB7-9683-4E43-BF85-A2F4FD9F5D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8925"/>
            <a:ext cx="12192000" cy="6278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68761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097E903-A16D-E549-8EA0-42CD574F732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768" b="5827"/>
          <a:stretch/>
        </p:blipFill>
        <p:spPr>
          <a:xfrm>
            <a:off x="1136066" y="1200150"/>
            <a:ext cx="9804078" cy="4090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0957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anaging Cholesterol to Prevent ASCVD | CardioSmart – American College of  Cardiology">
            <a:extLst>
              <a:ext uri="{FF2B5EF4-FFF2-40B4-BE49-F238E27FC236}">
                <a16:creationId xmlns:a16="http://schemas.microsoft.com/office/drawing/2014/main" id="{0B784A36-F5E5-574D-886C-DD5D44A4C351}"/>
              </a:ext>
            </a:extLst>
          </p:cNvPr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896" y="845910"/>
            <a:ext cx="11419718" cy="5587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14410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1FAC8-1C07-8D4A-B1EB-CDFBFE21C9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PCKS 9 Inhibitors</a:t>
            </a:r>
          </a:p>
        </p:txBody>
      </p:sp>
      <p:pic>
        <p:nvPicPr>
          <p:cNvPr id="22530" name="Picture 2" descr="PCSK9 Inhibitors: What You Need to Know — tl;dr pharmacy">
            <a:extLst>
              <a:ext uri="{FF2B5EF4-FFF2-40B4-BE49-F238E27FC236}">
                <a16:creationId xmlns:a16="http://schemas.microsoft.com/office/drawing/2014/main" id="{D2AD2FDA-4569-3B4E-BE51-E20185A8EA0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883" y="2063835"/>
            <a:ext cx="9400853" cy="411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57490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 descr="FDA approves Novartis&amp;#39; first-in-class siRNA Leqvio to lower cholesterol –  PharmaLive">
            <a:extLst>
              <a:ext uri="{FF2B5EF4-FFF2-40B4-BE49-F238E27FC236}">
                <a16:creationId xmlns:a16="http://schemas.microsoft.com/office/drawing/2014/main" id="{7EBB314D-8A6B-7447-8D5D-E72F44B813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1336" y="-274834"/>
            <a:ext cx="4344645" cy="3703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0" name="Picture 6" descr="What is LEQVIO® (inclisiran)?">
            <a:extLst>
              <a:ext uri="{FF2B5EF4-FFF2-40B4-BE49-F238E27FC236}">
                <a16:creationId xmlns:a16="http://schemas.microsoft.com/office/drawing/2014/main" id="{B9EFB527-1EDC-6D4C-B7DE-CF24EF85E6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4454" y="2694896"/>
            <a:ext cx="7100798" cy="4013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33445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3BF19D0-6475-DD44-9C30-A57E825506B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Hypertension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A15129B2-4278-CD49-BE0B-0399C4984F9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In the United States, hypertension accounts for more ASCVD deaths than any other modifiable risk factor</a:t>
            </a:r>
          </a:p>
        </p:txBody>
      </p:sp>
    </p:spTree>
    <p:extLst>
      <p:ext uri="{BB962C8B-B14F-4D97-AF65-F5344CB8AC3E}">
        <p14:creationId xmlns:p14="http://schemas.microsoft.com/office/powerpoint/2010/main" val="15499671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0EF27E-F199-E14A-A7AC-E3A2BCDD47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Risk Associated with Hypertension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29F5E3-7776-A043-B224-B38D69C5EB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The prevalence of stage I hypertension defined as systolic BP (SBP) ≥130 or diastolic BP (DBP) ≥80 mm Hg among US adults is 46%, higher in blacks, Asians, and Hispanic Americans, and increases dramatically with increasing age. </a:t>
            </a:r>
          </a:p>
          <a:p>
            <a:r>
              <a:rPr lang="en-US" dirty="0"/>
              <a:t>Log-linear association between SBP levels &lt;115 to &gt;180 mm Hg and DBP levels &lt;75 to 105 mm Hg and risk of ASCVD. </a:t>
            </a:r>
          </a:p>
          <a:p>
            <a:r>
              <a:rPr lang="en-US" dirty="0"/>
              <a:t>In that analysis, </a:t>
            </a:r>
            <a:r>
              <a:rPr lang="en-US" i="1" dirty="0"/>
              <a:t>20 mm Hg higher SBP and 10 mm Hg higher DBP were each associated with a doubling in the risk of death from stroke, heart disease, or other vascular disease.</a:t>
            </a:r>
            <a:r>
              <a:rPr lang="en-US" dirty="0"/>
              <a:t> </a:t>
            </a:r>
          </a:p>
          <a:p>
            <a:r>
              <a:rPr lang="en-US" dirty="0"/>
              <a:t>An increased risk of ASCVD is associated with higher SBP and SBP has been reported across a broad age spectrum, from 30 to &gt;80 years of age</a:t>
            </a:r>
          </a:p>
        </p:txBody>
      </p:sp>
    </p:spTree>
    <p:extLst>
      <p:ext uri="{BB962C8B-B14F-4D97-AF65-F5344CB8AC3E}">
        <p14:creationId xmlns:p14="http://schemas.microsoft.com/office/powerpoint/2010/main" val="39601947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6999415-DC61-4348-B967-843F67395609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505753" y="606992"/>
            <a:ext cx="11686247" cy="5214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0009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9139D9-6B20-D94D-932C-6BEDC462D2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ASSESSMENT of CARDIOVASCULAR RISK</a:t>
            </a:r>
            <a:br>
              <a:rPr lang="en-US" b="1" dirty="0"/>
            </a:br>
            <a:r>
              <a:rPr lang="en-US" b="1" dirty="0"/>
              <a:t>Major Risk Factors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BC3F60-E763-2041-9DC1-1B8C5ED481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Tobacco</a:t>
            </a:r>
          </a:p>
          <a:p>
            <a:r>
              <a:rPr lang="en-US" dirty="0"/>
              <a:t>Dyslipidemia </a:t>
            </a:r>
          </a:p>
          <a:p>
            <a:r>
              <a:rPr lang="en-US" dirty="0"/>
              <a:t>Family history of premature ASCVD</a:t>
            </a:r>
          </a:p>
          <a:p>
            <a:r>
              <a:rPr lang="en-US" dirty="0"/>
              <a:t>Chronic inflammatory diseases</a:t>
            </a:r>
          </a:p>
          <a:p>
            <a:r>
              <a:rPr lang="en-US" dirty="0"/>
              <a:t>Hypertension</a:t>
            </a:r>
          </a:p>
          <a:p>
            <a:r>
              <a:rPr lang="en-US" dirty="0"/>
              <a:t>Type 2 diabetes mellitus [T2DM])</a:t>
            </a:r>
          </a:p>
        </p:txBody>
      </p:sp>
      <p:pic>
        <p:nvPicPr>
          <p:cNvPr id="18434" name="Picture 2" descr="ASCVD Risk Estimator Plus - American College of Cardiology">
            <a:extLst>
              <a:ext uri="{FF2B5EF4-FFF2-40B4-BE49-F238E27FC236}">
                <a16:creationId xmlns:a16="http://schemas.microsoft.com/office/drawing/2014/main" id="{6AFB3640-5DD9-8A4C-B82A-DCD3D52CA2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6259" y="1690688"/>
            <a:ext cx="3325954" cy="4351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28657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No photo description available.">
            <a:extLst>
              <a:ext uri="{FF2B5EF4-FFF2-40B4-BE49-F238E27FC236}">
                <a16:creationId xmlns:a16="http://schemas.microsoft.com/office/drawing/2014/main" id="{FCF1063B-8795-F04B-99C6-2969341FA9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13" y="0"/>
            <a:ext cx="108981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49524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JaypeeDigital | eBook Reader">
            <a:extLst>
              <a:ext uri="{FF2B5EF4-FFF2-40B4-BE49-F238E27FC236}">
                <a16:creationId xmlns:a16="http://schemas.microsoft.com/office/drawing/2014/main" id="{F6CA8776-48BF-5348-BD88-51B9A12F8E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3871" y="1438501"/>
            <a:ext cx="9282793" cy="3980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76383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97A9737-E90B-BA4E-881C-6071CFB97D5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Diabetes Mellitus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126FFFDC-1D9C-1D45-937C-5D991A8A06B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1643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008B17-0230-6D49-A174-76FA116A54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Diabetes and Lifestyle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07D03E-3A2C-C949-9C39-942BF2AFEA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T2DM, defined as a hemoglobin A1c (HbA1c) &gt;6.5%, is a metabolic disorder characterized by insulin resistance leading to hyperglycemia.</a:t>
            </a:r>
          </a:p>
          <a:p>
            <a:r>
              <a:rPr lang="en-US" dirty="0"/>
              <a:t> The development and progression are heavily influenced by dietary pattern, physical activity, and body weight. </a:t>
            </a:r>
          </a:p>
          <a:p>
            <a:r>
              <a:rPr lang="en-US" dirty="0"/>
              <a:t>Heart-healthy diet lowers CVD events and CVD mortality: Mediterranean, DASH, and vegetarian/vegan diets that achieve weight loss and improve glycemic control. </a:t>
            </a:r>
          </a:p>
          <a:p>
            <a:r>
              <a:rPr lang="en-US" dirty="0"/>
              <a:t>At least 150 minutes/week of moderate to vigorous physical activity (aerobic and resistance) in T2DM lowers HbA1c about 0.7% with an additional similar decrease by weight loss. </a:t>
            </a:r>
          </a:p>
        </p:txBody>
      </p:sp>
    </p:spTree>
    <p:extLst>
      <p:ext uri="{BB962C8B-B14F-4D97-AF65-F5344CB8AC3E}">
        <p14:creationId xmlns:p14="http://schemas.microsoft.com/office/powerpoint/2010/main" val="40444853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451D7F-31C1-7748-B6CB-7BE7B87736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/>
              <a:t>Drugs that affect CVD Risk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928D66-B954-B84E-8351-6EC27FDFF8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Metformin: old drug: resulted in a 32% reduction in micro- and macrovascular diabetes-related outcomes, a 39% reduction in myocardial infarction, and a 36% reduction in all-cause mortality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Sodium-glucose cotransporter 2 (SGLT-2)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Glucagon-like peptide-1 receptor (GLP-1R) agonists</a:t>
            </a:r>
          </a:p>
        </p:txBody>
      </p:sp>
    </p:spTree>
    <p:extLst>
      <p:ext uri="{BB962C8B-B14F-4D97-AF65-F5344CB8AC3E}">
        <p14:creationId xmlns:p14="http://schemas.microsoft.com/office/powerpoint/2010/main" val="30854183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F79B36-7474-EE4D-BC6A-377DE7C2EE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Sodium-glucose cotransporter 2 (SGLT-2</a:t>
            </a:r>
            <a:r>
              <a:rPr lang="en-US" dirty="0"/>
              <a:t>)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5D9A02C-7508-464F-AD00-94F78167889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Sodium-glucose cotransporter 2 (SGLT-2) inhibitors act in the proximal tubule to increase urinary excretion of glucose and sodium, leading to a reduction in HbA1c, weight, and BP and in randomized clinical trials, significant reduction in ASCVD events and heart failure</a:t>
            </a:r>
          </a:p>
        </p:txBody>
      </p:sp>
      <p:pic>
        <p:nvPicPr>
          <p:cNvPr id="9218" name="Picture 2" descr="Sodium glucose CoTransporter 2 (SGLT2) inhibitors: Current status and  future perspective - ScienceDirect">
            <a:extLst>
              <a:ext uri="{FF2B5EF4-FFF2-40B4-BE49-F238E27FC236}">
                <a16:creationId xmlns:a16="http://schemas.microsoft.com/office/drawing/2014/main" id="{339A6E3C-C874-D14C-8F76-C967B7D481D4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81" y="2157573"/>
            <a:ext cx="5881290" cy="3400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69761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5BF8701-D35B-A641-8A6D-61A0776E82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Examples of SGLT-2 Inhibitors</a:t>
            </a:r>
          </a:p>
        </p:txBody>
      </p:sp>
      <p:pic>
        <p:nvPicPr>
          <p:cNvPr id="10244" name="Picture 4" descr="FDA-approved SGLT-2 inhibitors | Download Table">
            <a:extLst>
              <a:ext uri="{FF2B5EF4-FFF2-40B4-BE49-F238E27FC236}">
                <a16:creationId xmlns:a16="http://schemas.microsoft.com/office/drawing/2014/main" id="{F2FA632A-C8DC-1949-853B-AD2B1CEF6E09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663" y="2388121"/>
            <a:ext cx="5514425" cy="3153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SGLT-2 Inhibitors – Diabetes Daily">
            <a:extLst>
              <a:ext uri="{FF2B5EF4-FFF2-40B4-BE49-F238E27FC236}">
                <a16:creationId xmlns:a16="http://schemas.microsoft.com/office/drawing/2014/main" id="{3340CA2E-068D-854C-A138-83400B4B54AE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379955"/>
            <a:ext cx="5181600" cy="3242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67991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0" name="Picture 6" descr="Risks and benefits of SGLT2 inhibitors. Treatment with SGLT2 inhibitors...  | Download Scientific Diagram">
            <a:extLst>
              <a:ext uri="{FF2B5EF4-FFF2-40B4-BE49-F238E27FC236}">
                <a16:creationId xmlns:a16="http://schemas.microsoft.com/office/drawing/2014/main" id="{8457F144-AB13-1B4A-9860-28C83ED0AE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1614" y="321068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0517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C3BA28-4D03-5F4D-958D-4921010205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/>
              <a:t>Glucagon-like peptide-1 receptor (GLP-1R) agonists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17273E-EC47-054E-9F84-D56C2877B2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glucagon-like peptide-1 receptor (GLP-1R) agonists increase insulin and glucagon production in the liver, increase glucose uptake in muscle and adipose tissue, and decrease hepatic glucose production. </a:t>
            </a:r>
          </a:p>
          <a:p>
            <a:r>
              <a:rPr lang="en-US" dirty="0"/>
              <a:t>GLP-1R agonists have been found to significantly reduce the risk of ASCVD events in adults with T2DM at high ASCVD risk. </a:t>
            </a:r>
          </a:p>
          <a:p>
            <a:r>
              <a:rPr lang="en-US" dirty="0"/>
              <a:t>In patients with T2DM and additional risk factors for CVD, it may be reasonable to initiate these two classes of medications for primary prevention of CVD.</a:t>
            </a:r>
          </a:p>
        </p:txBody>
      </p:sp>
    </p:spTree>
    <p:extLst>
      <p:ext uri="{BB962C8B-B14F-4D97-AF65-F5344CB8AC3E}">
        <p14:creationId xmlns:p14="http://schemas.microsoft.com/office/powerpoint/2010/main" val="56039079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EB2B4B-FE5A-5249-A8D9-75066ECA20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Mechanism of Action of GLP 1 Agonists</a:t>
            </a:r>
          </a:p>
        </p:txBody>
      </p:sp>
      <p:pic>
        <p:nvPicPr>
          <p:cNvPr id="14338" name="Picture 2" descr="Figure 1 from Cardiovascular effects of Glucagon-like peptide 1 (GLP-1)  receptor agonists | Semantic Scholar">
            <a:extLst>
              <a:ext uri="{FF2B5EF4-FFF2-40B4-BE49-F238E27FC236}">
                <a16:creationId xmlns:a16="http://schemas.microsoft.com/office/drawing/2014/main" id="{ABE124C0-B61D-8B43-9532-041372E3974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8628" y="1825625"/>
            <a:ext cx="5874744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90440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5132D9-DE45-E64F-B9E8-A64D8091B5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ASSESSMENT Of CARDIOVASCULAR RISK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9F1ABA-B05B-C046-A0FE-D436235B5A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adults 40 to 75 years of age, clinicians should routinely assess traditional cardiovascular risk factors and calculate 10-year risk of ASCVD by using the pooled cohort equations</a:t>
            </a:r>
          </a:p>
          <a:p>
            <a:r>
              <a:rPr lang="en-US" dirty="0"/>
              <a:t>For adults 20 to 39 years of age, it is reasonable to assess traditional ASCVD risk factors at least every 4 to 6 years </a:t>
            </a:r>
          </a:p>
          <a:p>
            <a:r>
              <a:rPr lang="en-US" dirty="0"/>
              <a:t>In adults at </a:t>
            </a:r>
          </a:p>
          <a:p>
            <a:pPr lvl="1"/>
            <a:r>
              <a:rPr lang="en-US" dirty="0"/>
              <a:t>borderline risk 5% to &lt;7.5% or </a:t>
            </a:r>
          </a:p>
          <a:p>
            <a:pPr lvl="1"/>
            <a:r>
              <a:rPr lang="en-US" dirty="0"/>
              <a:t>intermediate risk 7.5—20% </a:t>
            </a:r>
          </a:p>
          <a:p>
            <a:pPr marL="457200" lvl="1" indent="0">
              <a:buNone/>
            </a:pPr>
            <a:r>
              <a:rPr lang="en-US" dirty="0"/>
              <a:t>For CVD risk over the next 10 years, we use risk enhancers to decide about medical therapy in ADDITION to diet and lifestyle</a:t>
            </a:r>
          </a:p>
        </p:txBody>
      </p:sp>
    </p:spTree>
    <p:extLst>
      <p:ext uri="{BB962C8B-B14F-4D97-AF65-F5344CB8AC3E}">
        <p14:creationId xmlns:p14="http://schemas.microsoft.com/office/powerpoint/2010/main" val="59463212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A080371-760E-F741-A0AC-14F62BAEA1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Examples of GLP-1 Agonists</a:t>
            </a:r>
          </a:p>
        </p:txBody>
      </p:sp>
      <p:pic>
        <p:nvPicPr>
          <p:cNvPr id="15362" name="Picture 2" descr="Letter: Association Between Incretin Mimetics and Medullary Thyroid Cancer  - ENTtoday">
            <a:extLst>
              <a:ext uri="{FF2B5EF4-FFF2-40B4-BE49-F238E27FC236}">
                <a16:creationId xmlns:a16="http://schemas.microsoft.com/office/drawing/2014/main" id="{45A67632-55BC-224A-A298-84A376AC5C9C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0" y="2070894"/>
            <a:ext cx="5080000" cy="386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GLP-1 Agonist">
            <a:extLst>
              <a:ext uri="{FF2B5EF4-FFF2-40B4-BE49-F238E27FC236}">
                <a16:creationId xmlns:a16="http://schemas.microsoft.com/office/drawing/2014/main" id="{60DAA65E-A769-9A45-AB24-7429D44A1472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1884" y="2122933"/>
            <a:ext cx="6300116" cy="3535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558216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262EDF8-8CAC-0546-BBE2-E20864EE7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Beneficial Effects on Cardiovascular system</a:t>
            </a:r>
          </a:p>
        </p:txBody>
      </p:sp>
      <p:pic>
        <p:nvPicPr>
          <p:cNvPr id="13314" name="Picture 2" descr="Mechanisms by which GLP-1 agonists may exert beneficial effects on the... |  Download Scientific Diagram">
            <a:extLst>
              <a:ext uri="{FF2B5EF4-FFF2-40B4-BE49-F238E27FC236}">
                <a16:creationId xmlns:a16="http://schemas.microsoft.com/office/drawing/2014/main" id="{2CDF7ACF-718F-CC4F-A7DD-DCDDB3065A3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7250" y="1886744"/>
            <a:ext cx="5397500" cy="422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952708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Human, exendin-based GLP-1 receptor agonists similarly reduce CV, renal  risk in diabetes">
            <a:extLst>
              <a:ext uri="{FF2B5EF4-FFF2-40B4-BE49-F238E27FC236}">
                <a16:creationId xmlns:a16="http://schemas.microsoft.com/office/drawing/2014/main" id="{70B4F0D8-C290-EE41-9B37-C4D2A6175AB4}"/>
              </a:ext>
            </a:extLst>
          </p:cNvPr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081" y="523573"/>
            <a:ext cx="10637838" cy="558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501308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B266E-EB55-0747-A2E0-9C4BB1897E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/>
              <a:t>Continuos</a:t>
            </a:r>
            <a:r>
              <a:rPr lang="en-US" b="1" dirty="0"/>
              <a:t> Glucose Monitoring Devices</a:t>
            </a:r>
          </a:p>
        </p:txBody>
      </p:sp>
      <p:pic>
        <p:nvPicPr>
          <p:cNvPr id="19458" name="Picture 2" descr="Continuous Glucose Monitoring — The First Four Weeks | by Justin Lawler |  Medium">
            <a:extLst>
              <a:ext uri="{FF2B5EF4-FFF2-40B4-BE49-F238E27FC236}">
                <a16:creationId xmlns:a16="http://schemas.microsoft.com/office/drawing/2014/main" id="{2795B025-B3E2-4647-A879-B13FA1A0B83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027" y="1977784"/>
            <a:ext cx="5562211" cy="4182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Hospitals Try Glucose Monitors to Reduce Contact With Covid-19 Patients -  WSJ">
            <a:extLst>
              <a:ext uri="{FF2B5EF4-FFF2-40B4-BE49-F238E27FC236}">
                <a16:creationId xmlns:a16="http://schemas.microsoft.com/office/drawing/2014/main" id="{29AE24D4-620C-CA4C-8F8B-BADB4456EA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3686" y="1909906"/>
            <a:ext cx="4182438" cy="4182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268662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134A6DA-5646-464A-B493-B8F49E7056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19209" y="0"/>
            <a:ext cx="9144000" cy="23876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76C023C1-B6BE-194E-B48A-F03EB345EF3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Thank you</a:t>
            </a:r>
          </a:p>
        </p:txBody>
      </p:sp>
      <p:pic>
        <p:nvPicPr>
          <p:cNvPr id="20482" name="Picture 2" descr="The Big 6 Heart Medications – Cleveland Clinic">
            <a:extLst>
              <a:ext uri="{FF2B5EF4-FFF2-40B4-BE49-F238E27FC236}">
                <a16:creationId xmlns:a16="http://schemas.microsoft.com/office/drawing/2014/main" id="{6CF182BA-6B4F-1A41-8FDC-AA8D8CA17B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3178" y="832867"/>
            <a:ext cx="5685757" cy="3790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44535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8DE47DF-CDCB-7A4B-83EB-45531DA567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Risk Enhancing Factors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7713103-1200-B944-98EE-77E546C102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Family history of premature ASCVD (men &lt;55 years, women &lt;65 years)</a:t>
            </a:r>
          </a:p>
          <a:p>
            <a:r>
              <a:rPr lang="en-US" dirty="0"/>
              <a:t>Low-density lipoprotein cholesterol (LDL-C) ≥160 mg/dl </a:t>
            </a:r>
          </a:p>
          <a:p>
            <a:r>
              <a:rPr lang="en-US" dirty="0"/>
              <a:t>Non-high-density lipoprotein cholesterol (non-HDL-C) ≥190 mg/dl</a:t>
            </a:r>
          </a:p>
          <a:p>
            <a:r>
              <a:rPr lang="en-US" dirty="0"/>
              <a:t>Chronic kidney disease (estimated glomerular filtration rate [eGFR] &lt;60 ml/min/1.73 m</a:t>
            </a:r>
            <a:r>
              <a:rPr lang="en-US" baseline="30000" dirty="0"/>
              <a:t>2</a:t>
            </a:r>
            <a:r>
              <a:rPr lang="en-US" dirty="0"/>
              <a:t>)</a:t>
            </a:r>
          </a:p>
          <a:p>
            <a:r>
              <a:rPr lang="en-US" dirty="0"/>
              <a:t>Metabolic syndrome</a:t>
            </a:r>
          </a:p>
          <a:p>
            <a:r>
              <a:rPr lang="en-US" dirty="0"/>
              <a:t>Pre-eclampsia</a:t>
            </a:r>
          </a:p>
          <a:p>
            <a:r>
              <a:rPr lang="en-US" dirty="0"/>
              <a:t>Premature menopause (&lt;40 years)</a:t>
            </a:r>
          </a:p>
          <a:p>
            <a:r>
              <a:rPr lang="en-US" dirty="0"/>
              <a:t>Inflammatory diseases including rheumatoid arthritis, lupus, psoriasis, HIV;</a:t>
            </a:r>
          </a:p>
          <a:p>
            <a:r>
              <a:rPr lang="en-US" dirty="0"/>
              <a:t>South Asian ancestry</a:t>
            </a:r>
          </a:p>
          <a:p>
            <a:r>
              <a:rPr lang="en-US" dirty="0"/>
              <a:t>Biomarkers including </a:t>
            </a:r>
          </a:p>
          <a:p>
            <a:pPr lvl="1"/>
            <a:r>
              <a:rPr lang="en-US" dirty="0"/>
              <a:t>Fasting triglycerides ≥175 mg/dl</a:t>
            </a:r>
          </a:p>
          <a:p>
            <a:pPr lvl="1"/>
            <a:r>
              <a:rPr lang="en-US" dirty="0" err="1"/>
              <a:t>Lp</a:t>
            </a:r>
            <a:r>
              <a:rPr lang="en-US" dirty="0"/>
              <a:t>(a) ≥50 mg/dl</a:t>
            </a:r>
          </a:p>
          <a:p>
            <a:pPr lvl="1"/>
            <a:r>
              <a:rPr lang="en-US" dirty="0"/>
              <a:t>High-sensitivity C-reactive protein ≥2 mg/L</a:t>
            </a:r>
          </a:p>
          <a:p>
            <a:pPr lvl="1"/>
            <a:r>
              <a:rPr lang="en-US" dirty="0"/>
              <a:t>Apolipoprotein B &gt;130 mg/dl</a:t>
            </a:r>
          </a:p>
          <a:p>
            <a:pPr lvl="1"/>
            <a:r>
              <a:rPr lang="en-US" dirty="0"/>
              <a:t>Ankle-brachial index (ABI) &lt;0.9</a:t>
            </a:r>
          </a:p>
        </p:txBody>
      </p:sp>
    </p:spTree>
    <p:extLst>
      <p:ext uri="{BB962C8B-B14F-4D97-AF65-F5344CB8AC3E}">
        <p14:creationId xmlns:p14="http://schemas.microsoft.com/office/powerpoint/2010/main" val="25190563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The relationship between the atherosclerotic cardiovascular disease risk  score used in the prediction of cardiovascular disease risk and endocan |  Semantic Scholar">
            <a:extLst>
              <a:ext uri="{FF2B5EF4-FFF2-40B4-BE49-F238E27FC236}">
                <a16:creationId xmlns:a16="http://schemas.microsoft.com/office/drawing/2014/main" id="{6A269C39-4ADF-E34C-B199-F88D9CC92D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700" y="774700"/>
            <a:ext cx="8610600" cy="530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86992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Use of Risk Assessment Tools to Guide Decision-Making in the Primary  Prevention of Atherosclerotic Cardiovascular Disease: A Special Report From  the American Heart Association and American College of Cardiology |  Circulation">
            <a:extLst>
              <a:ext uri="{FF2B5EF4-FFF2-40B4-BE49-F238E27FC236}">
                <a16:creationId xmlns:a16="http://schemas.microsoft.com/office/drawing/2014/main" id="{B64A0B71-C4A7-394F-95F4-A7EFE1A830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2352" y="1775696"/>
            <a:ext cx="6350000" cy="347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25A841F2-6268-6643-96B8-E1B8BB30BF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Why do we calculate ASCVD Risk?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BD539B12-D8D6-D443-8F2D-27360F716B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226B9FC-BAD9-AC4F-9370-BB02C6A5E580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It helps focus on the right goal, reducing CVD risk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Predicts events better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Reducing risk by 10% over 10 years: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Prevents 250,000 new cases of CVD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Reduces 35,000 deaths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Saves 2.7 billion dollars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Targets those at maximum risk, thereby reducing disparities</a:t>
            </a:r>
          </a:p>
        </p:txBody>
      </p:sp>
    </p:spTree>
    <p:extLst>
      <p:ext uri="{BB962C8B-B14F-4D97-AF65-F5344CB8AC3E}">
        <p14:creationId xmlns:p14="http://schemas.microsoft.com/office/powerpoint/2010/main" val="25053847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9BE63FC-E266-B346-9B55-9C1E42A67DC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Aspirin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B69601A4-3937-B844-B109-F31D92D93B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0971" y="4368504"/>
            <a:ext cx="3049187" cy="808334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7410" name="Picture 2" descr="New study raises questions about daily aspirin therapy for healthy seniors  - CBS News">
            <a:extLst>
              <a:ext uri="{FF2B5EF4-FFF2-40B4-BE49-F238E27FC236}">
                <a16:creationId xmlns:a16="http://schemas.microsoft.com/office/drawing/2014/main" id="{85FE73B4-11FC-A544-9780-C4B0CDFE31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60" y="3429000"/>
            <a:ext cx="5007330" cy="3348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Vazalore Aspirin Capsules">
            <a:extLst>
              <a:ext uri="{FF2B5EF4-FFF2-40B4-BE49-F238E27FC236}">
                <a16:creationId xmlns:a16="http://schemas.microsoft.com/office/drawing/2014/main" id="{6B7DC80E-6376-144B-BA7D-987ADF625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3987" y="367016"/>
            <a:ext cx="3034586" cy="3034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72733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EF2CB9-9CDB-5B4D-8CEB-2FD7C6721D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/>
              <a:t>Aspirin:</a:t>
            </a:r>
            <a:r>
              <a:rPr lang="en-US" b="1" i="1" dirty="0" err="1">
                <a:hlinkClick r:id="rId2"/>
              </a:rPr>
              <a:t>ACC</a:t>
            </a:r>
            <a:r>
              <a:rPr lang="en-US" b="1" i="1" dirty="0">
                <a:hlinkClick r:id="rId2"/>
              </a:rPr>
              <a:t>/AHA Guideline on the Primary Prevention of Cardiovascular Disease</a:t>
            </a:r>
            <a:r>
              <a:rPr lang="en-US" b="1" dirty="0"/>
              <a:t> Oct 12, 2021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7FFDC2-3ADF-4948-B980-4E724BB05D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Low-dose aspirin might be considered for primary prevention of atherosclerotic cardiovascular disease (ASCVD) in select </a:t>
            </a:r>
            <a:r>
              <a:rPr lang="en-US" b="1" dirty="0"/>
              <a:t>higher-risk adults ages 40 to 70 years</a:t>
            </a:r>
            <a:r>
              <a:rPr lang="en-US" dirty="0"/>
              <a:t> who are not at increased risk of bleeding.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Low-dose aspirin should not be administered on a routine basis for primary prevention of ASCVD among adults younger than 70 years.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Low-dose aspirin should not be administered for primary prevention among adults at any age who are </a:t>
            </a:r>
            <a:r>
              <a:rPr lang="en-US" b="1" dirty="0"/>
              <a:t>at increased bleeding risk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67422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D97BF0-D4DD-2E46-9A97-3A6294A067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US Preventive Services Task Force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D8B509-1EE2-FD4D-87FD-F9E828C479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This recommendation only applies to people who are at higher risk for CVD, have no history of CVD, and are not already taking daily aspirin</a:t>
            </a:r>
          </a:p>
          <a:p>
            <a:endParaRPr lang="en-US" dirty="0"/>
          </a:p>
          <a:p>
            <a:r>
              <a:rPr lang="en-US" dirty="0"/>
              <a:t>When deciding whether patients should start taking aspirin to prevent a first heart attack or stroke, clinicians should consider age, heart disease risk, and bleeding risk</a:t>
            </a:r>
          </a:p>
          <a:p>
            <a:r>
              <a:rPr lang="en-US" dirty="0"/>
              <a:t>Increased risk of bleeding including a history of GI bleeding or peptic ulcer disease, bleeding from other sites, age &gt;70 years, thrombocytopenia, coagulopathy, chronic kidney disease, and concurrent use of nonsteroidal anti-inflammatory drugs, steroids, and anticoagulants</a:t>
            </a:r>
          </a:p>
        </p:txBody>
      </p:sp>
    </p:spTree>
    <p:extLst>
      <p:ext uri="{BB962C8B-B14F-4D97-AF65-F5344CB8AC3E}">
        <p14:creationId xmlns:p14="http://schemas.microsoft.com/office/powerpoint/2010/main" val="29054646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931</TotalTime>
  <Words>1058</Words>
  <Application>Microsoft Office PowerPoint</Application>
  <PresentationFormat>Widescreen</PresentationFormat>
  <Paragraphs>102</Paragraphs>
  <Slides>34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8" baseType="lpstr">
      <vt:lpstr>Arial</vt:lpstr>
      <vt:lpstr>Calibri</vt:lpstr>
      <vt:lpstr>Calibri Light</vt:lpstr>
      <vt:lpstr>Office Theme</vt:lpstr>
      <vt:lpstr>  Pharmacological Recommendations for Primary Prevention of Cardiovascular Disease 2022</vt:lpstr>
      <vt:lpstr>ASSESSMENT of CARDIOVASCULAR RISK Major Risk Factors</vt:lpstr>
      <vt:lpstr>ASSESSMENT Of CARDIOVASCULAR RISK</vt:lpstr>
      <vt:lpstr>Risk Enhancing Factors</vt:lpstr>
      <vt:lpstr>PowerPoint Presentation</vt:lpstr>
      <vt:lpstr>Why do we calculate ASCVD Risk?</vt:lpstr>
      <vt:lpstr>Aspirin</vt:lpstr>
      <vt:lpstr>Aspirin:ACC/AHA Guideline on the Primary Prevention of Cardiovascular Disease Oct 12, 2021</vt:lpstr>
      <vt:lpstr>US Preventive Services Task Force</vt:lpstr>
      <vt:lpstr>Lipid Lowering Agents</vt:lpstr>
      <vt:lpstr>Lipid Lowering Therapies</vt:lpstr>
      <vt:lpstr>PowerPoint Presentation</vt:lpstr>
      <vt:lpstr>PowerPoint Presentation</vt:lpstr>
      <vt:lpstr>PowerPoint Presentation</vt:lpstr>
      <vt:lpstr>PCKS 9 Inhibitors</vt:lpstr>
      <vt:lpstr>PowerPoint Presentation</vt:lpstr>
      <vt:lpstr>Hypertension</vt:lpstr>
      <vt:lpstr>Risk Associated with Hypertension</vt:lpstr>
      <vt:lpstr>PowerPoint Presentation</vt:lpstr>
      <vt:lpstr>PowerPoint Presentation</vt:lpstr>
      <vt:lpstr>PowerPoint Presentation</vt:lpstr>
      <vt:lpstr>Diabetes Mellitus</vt:lpstr>
      <vt:lpstr>Diabetes and Lifestyle</vt:lpstr>
      <vt:lpstr>Drugs that affect CVD Risk</vt:lpstr>
      <vt:lpstr>Sodium-glucose cotransporter 2 (SGLT-2)</vt:lpstr>
      <vt:lpstr>Examples of SGLT-2 Inhibitors</vt:lpstr>
      <vt:lpstr>PowerPoint Presentation</vt:lpstr>
      <vt:lpstr>Glucagon-like peptide-1 receptor (GLP-1R) agonists</vt:lpstr>
      <vt:lpstr>Mechanism of Action of GLP 1 Agonists</vt:lpstr>
      <vt:lpstr>Examples of GLP-1 Agonists</vt:lpstr>
      <vt:lpstr>Beneficial Effects on Cardiovascular system</vt:lpstr>
      <vt:lpstr>PowerPoint Presentation</vt:lpstr>
      <vt:lpstr>Continuos Glucose Monitoring Devices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Pharmacological Recommendations for Primary Prevention of Cardiovascular Disease 2022</dc:title>
  <dc:creator>Radhika Nandur Bukkapatnam</dc:creator>
  <cp:lastModifiedBy>Paumer, Linda</cp:lastModifiedBy>
  <cp:revision>3</cp:revision>
  <dcterms:created xsi:type="dcterms:W3CDTF">2022-01-21T02:30:34Z</dcterms:created>
  <dcterms:modified xsi:type="dcterms:W3CDTF">2022-01-21T20:42:33Z</dcterms:modified>
</cp:coreProperties>
</file>