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5_E092FEF2.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4" r:id="rId5"/>
    <p:sldId id="266" r:id="rId6"/>
    <p:sldId id="265" r:id="rId7"/>
    <p:sldId id="267" r:id="rId8"/>
    <p:sldId id="268" r:id="rId9"/>
    <p:sldId id="257" r:id="rId10"/>
    <p:sldId id="270" r:id="rId11"/>
    <p:sldId id="273" r:id="rId12"/>
    <p:sldId id="272" r:id="rId13"/>
    <p:sldId id="274" r:id="rId14"/>
    <p:sldId id="275" r:id="rId15"/>
    <p:sldId id="271" r:id="rId16"/>
    <p:sldId id="259" r:id="rId17"/>
    <p:sldId id="2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AE4D4B-94D7-FE5F-87B1-E0F313D20292}" name="Linda Goode" initials="LG" userId="80313305b95aaee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CF952E-312D-4C90-82C8-7DF7581A0E55}" v="22" dt="2026-09-15T04:15:36.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0" d="100"/>
          <a:sy n="60" d="100"/>
        </p:scale>
        <p:origin x="50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modernComment_105_E092FEF2.xml><?xml version="1.0" encoding="utf-8"?>
<p188:cmLst xmlns:a="http://schemas.openxmlformats.org/drawingml/2006/main" xmlns:r="http://schemas.openxmlformats.org/officeDocument/2006/relationships" xmlns:p188="http://schemas.microsoft.com/office/powerpoint/2018/8/main">
  <p188:cm id="{5A387CD2-1713-454E-8858-3A9D4B2CC9DE}" authorId="{37AE4D4B-94D7-FE5F-87B1-E0F313D20292}" created="2026-09-14T21:35:15.316">
    <ac:deMkLst xmlns:ac="http://schemas.microsoft.com/office/drawing/2013/main/command">
      <pc:docMk xmlns:pc="http://schemas.microsoft.com/office/powerpoint/2013/main/command"/>
      <pc:sldMk xmlns:pc="http://schemas.microsoft.com/office/powerpoint/2013/main/command" cId="3767729906" sldId="261"/>
      <ac:spMk id="6" creationId="{A6D9E47A-4C61-8041-FE2C-6A5A4A5F1B0D}"/>
    </ac:deMkLst>
    <p188:txBody>
      <a:bodyPr/>
      <a:lstStyle/>
      <a:p>
        <a:r>
          <a:rPr lang="en-US"/>
          <a:t>Imagine you are taking a journey together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0C4A-D170-F4B3-3D28-9CD41F2E2B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48A409-3247-BA8B-078B-4E388930AF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F84320-5E8E-7352-F48D-C91EB941AC09}"/>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5" name="Footer Placeholder 4">
            <a:extLst>
              <a:ext uri="{FF2B5EF4-FFF2-40B4-BE49-F238E27FC236}">
                <a16:creationId xmlns:a16="http://schemas.microsoft.com/office/drawing/2014/main" id="{74C3F617-00CF-AE93-F19D-874DF0B2B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41FB4E-6312-ACED-9ACE-E62A8EF74E30}"/>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3577954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0F491-A252-9CB4-60B5-A215D89F10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89A2D-76A7-39AF-D6C3-7216DE4508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B4701-1213-9ABC-F762-6514EF4254AF}"/>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5" name="Footer Placeholder 4">
            <a:extLst>
              <a:ext uri="{FF2B5EF4-FFF2-40B4-BE49-F238E27FC236}">
                <a16:creationId xmlns:a16="http://schemas.microsoft.com/office/drawing/2014/main" id="{33AF42F6-1F88-D06F-224F-7439286B8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17685C-6AAE-0BEC-C46A-D215A2744A88}"/>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2055693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1500-9050-0DE1-A6AF-388C54042B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432C2E-47AC-D724-91A0-3BA9525900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449306-D539-B402-5A6A-B62091F8B867}"/>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5" name="Footer Placeholder 4">
            <a:extLst>
              <a:ext uri="{FF2B5EF4-FFF2-40B4-BE49-F238E27FC236}">
                <a16:creationId xmlns:a16="http://schemas.microsoft.com/office/drawing/2014/main" id="{8EEEACEA-DF48-4829-0EF6-20672917E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532AB7-77EE-20B0-CA8D-C6A88D516436}"/>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3585677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512F-0D51-5922-503E-A76B501425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BD1516-75FA-01C8-0B7D-2FA03192BD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A5E361-00CC-9A53-BFD5-31D0E1F6D1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3CF6DB-FC39-136B-D991-97FE421F12F5}"/>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6" name="Footer Placeholder 5">
            <a:extLst>
              <a:ext uri="{FF2B5EF4-FFF2-40B4-BE49-F238E27FC236}">
                <a16:creationId xmlns:a16="http://schemas.microsoft.com/office/drawing/2014/main" id="{08C5FF5A-0B18-93B4-390C-E31806EEA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72B8A3-479F-6CD0-D0A5-3123DA5634D8}"/>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797164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4893E-BA0E-D6B5-A249-EA4376A008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641F29-183B-5C30-B6C8-CCF4AEF4CA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E709F5-303D-DC59-CCE0-1FC16854FF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050032-2DB0-1DB3-9720-91B7FBFBC4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BB63F3-8AA0-BD7C-24CE-BA835F2300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E48676-7632-C87F-FAF2-CD88441A50E7}"/>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8" name="Footer Placeholder 7">
            <a:extLst>
              <a:ext uri="{FF2B5EF4-FFF2-40B4-BE49-F238E27FC236}">
                <a16:creationId xmlns:a16="http://schemas.microsoft.com/office/drawing/2014/main" id="{4B50BE22-50AD-1FF0-ED96-F59881E67E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455697-4139-4B98-DDE6-2D0A07038715}"/>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923514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FABB2-240E-E844-FA76-9D28CBBE87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8B140E-5129-4CCD-32C4-37F6097436FC}"/>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4" name="Footer Placeholder 3">
            <a:extLst>
              <a:ext uri="{FF2B5EF4-FFF2-40B4-BE49-F238E27FC236}">
                <a16:creationId xmlns:a16="http://schemas.microsoft.com/office/drawing/2014/main" id="{6AE5092C-6CCF-E1EF-8697-930DEDCDB4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059876-9651-49AD-1986-9DB4C72988DB}"/>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1373888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771639-8420-61BB-61E4-64811DADD50F}"/>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3" name="Footer Placeholder 2">
            <a:extLst>
              <a:ext uri="{FF2B5EF4-FFF2-40B4-BE49-F238E27FC236}">
                <a16:creationId xmlns:a16="http://schemas.microsoft.com/office/drawing/2014/main" id="{47EDD13E-59E6-C3FF-6DA9-FA4473C5F5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A88E73-BFFC-20F7-1ACC-775CA4994D44}"/>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3817694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BB22-0C0A-3D5D-CB80-FFC6563599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B16CF5-9D8C-42DD-2977-C69B89D934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2B49FB-FF5D-528F-96D4-D8F4098866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B6391F-19EE-1685-941F-4659F07A1753}"/>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6" name="Footer Placeholder 5">
            <a:extLst>
              <a:ext uri="{FF2B5EF4-FFF2-40B4-BE49-F238E27FC236}">
                <a16:creationId xmlns:a16="http://schemas.microsoft.com/office/drawing/2014/main" id="{AE9B8908-A3D6-86FE-8962-A4D227D66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011F7B-5E13-99EE-87A9-0C7B94617A88}"/>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1826971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68559-3323-F479-0694-DB67AD495A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63C11F-FA4A-4FA7-9A05-366CA1F3C2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A2007D-3336-3A86-CD64-08305FCD4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2AF03D-F8D5-4A58-BE1F-10B04207FAB7}"/>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6" name="Footer Placeholder 5">
            <a:extLst>
              <a:ext uri="{FF2B5EF4-FFF2-40B4-BE49-F238E27FC236}">
                <a16:creationId xmlns:a16="http://schemas.microsoft.com/office/drawing/2014/main" id="{E7AD1CCD-8E06-A9CF-5844-5CFB066D0E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7C09FF-BACD-ACEB-D0CF-23BED83BBB71}"/>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319854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F32D0-4DF2-DBEC-D622-68B802B8B1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F0A33D-661A-55C8-4A60-24BAF5C93E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22963-595C-FE3F-1B7A-DBBB9966CDD5}"/>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5" name="Footer Placeholder 4">
            <a:extLst>
              <a:ext uri="{FF2B5EF4-FFF2-40B4-BE49-F238E27FC236}">
                <a16:creationId xmlns:a16="http://schemas.microsoft.com/office/drawing/2014/main" id="{FC47F96A-9784-B24F-3575-0BA7BEDEC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249F17-5247-A573-651A-1F75A37E3776}"/>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305494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A2895D-E0C8-D61B-F92D-27109D10546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D64725-DC34-863E-D621-20BF068C49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92702-3CF7-A902-22F8-F24140A67CAC}"/>
              </a:ext>
            </a:extLst>
          </p:cNvPr>
          <p:cNvSpPr>
            <a:spLocks noGrp="1"/>
          </p:cNvSpPr>
          <p:nvPr>
            <p:ph type="dt" sz="half" idx="10"/>
          </p:nvPr>
        </p:nvSpPr>
        <p:spPr/>
        <p:txBody>
          <a:bodyPr/>
          <a:lstStyle/>
          <a:p>
            <a:fld id="{74D708A3-33C0-47F5-961F-2D208E6C2FD8}" type="datetimeFigureOut">
              <a:rPr lang="en-US" smtClean="0"/>
              <a:t>9/14/2026</a:t>
            </a:fld>
            <a:endParaRPr lang="en-US"/>
          </a:p>
        </p:txBody>
      </p:sp>
      <p:sp>
        <p:nvSpPr>
          <p:cNvPr id="5" name="Footer Placeholder 4">
            <a:extLst>
              <a:ext uri="{FF2B5EF4-FFF2-40B4-BE49-F238E27FC236}">
                <a16:creationId xmlns:a16="http://schemas.microsoft.com/office/drawing/2014/main" id="{CC6AB2A3-4EC0-58F6-8A76-C0941EFD62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D7F77A-5CAE-FD5A-B1A3-3C2A405EEE6D}"/>
              </a:ext>
            </a:extLst>
          </p:cNvPr>
          <p:cNvSpPr>
            <a:spLocks noGrp="1"/>
          </p:cNvSpPr>
          <p:nvPr>
            <p:ph type="sldNum" sz="quarter" idx="12"/>
          </p:nvPr>
        </p:nvSpPr>
        <p:spPr/>
        <p:txBody>
          <a:bodyPr/>
          <a:lstStyle/>
          <a:p>
            <a:fld id="{73B0C38C-20D1-4A32-9155-29A1228F4C11}" type="slidenum">
              <a:rPr lang="en-US" smtClean="0"/>
              <a:t>‹#›</a:t>
            </a:fld>
            <a:endParaRPr lang="en-US"/>
          </a:p>
        </p:txBody>
      </p:sp>
    </p:spTree>
    <p:extLst>
      <p:ext uri="{BB962C8B-B14F-4D97-AF65-F5344CB8AC3E}">
        <p14:creationId xmlns:p14="http://schemas.microsoft.com/office/powerpoint/2010/main" val="2046973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96C5CD-D8CD-1101-B09C-79FA4E90D2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30A99E-A080-CD72-69C4-998E996D24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7533A-E023-0E92-244F-8301C3BFDA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D708A3-33C0-47F5-961F-2D208E6C2FD8}" type="datetimeFigureOut">
              <a:rPr lang="en-US" smtClean="0"/>
              <a:t>9/14/2026</a:t>
            </a:fld>
            <a:endParaRPr lang="en-US"/>
          </a:p>
        </p:txBody>
      </p:sp>
      <p:sp>
        <p:nvSpPr>
          <p:cNvPr id="5" name="Footer Placeholder 4">
            <a:extLst>
              <a:ext uri="{FF2B5EF4-FFF2-40B4-BE49-F238E27FC236}">
                <a16:creationId xmlns:a16="http://schemas.microsoft.com/office/drawing/2014/main" id="{BE28C0B5-BC24-5B0D-CFBA-2B0F9AC3A8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E238B4B-C195-BCA7-84AD-5CAB0BB857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B0C38C-20D1-4A32-9155-29A1228F4C11}" type="slidenum">
              <a:rPr lang="en-US" smtClean="0"/>
              <a:t>‹#›</a:t>
            </a:fld>
            <a:endParaRPr lang="en-US"/>
          </a:p>
        </p:txBody>
      </p:sp>
    </p:spTree>
    <p:extLst>
      <p:ext uri="{BB962C8B-B14F-4D97-AF65-F5344CB8AC3E}">
        <p14:creationId xmlns:p14="http://schemas.microsoft.com/office/powerpoint/2010/main" val="145823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microsoft.com/office/2018/10/relationships/comments" Target="../comments/modernComment_105_E092FEF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bing.com/ck/a?!&amp;&amp;p=95e280ee280d8fe512fd1f10c49103ba81cdff74134abed2c2b0014534d89fd5JmltdHM9MTc4OTM0NDAwMA&amp;ptn=3&amp;ver=2&amp;hsh=4&amp;fclid=2c0e4b43-69b0-6c3f-3519-5e7b68346db0&amp;u=a1aHR0cHM6Ly90aGV3b3JsZGRhdGEuY29tL2NhcmVnaXZlci1zdGF0aXN0aWNzLWluLXVzLw&amp;ntb=1" TargetMode="External"/><Relationship Id="rId2" Type="http://schemas.openxmlformats.org/officeDocument/2006/relationships/hyperlink" Target="https://www.caringbridge.org/resources/care-for-the-caregiver" TargetMode="External"/><Relationship Id="rId1" Type="http://schemas.openxmlformats.org/officeDocument/2006/relationships/slideLayout" Target="../slideLayouts/slideLayout2.xml"/><Relationship Id="rId5" Type="http://schemas.openxmlformats.org/officeDocument/2006/relationships/hyperlink" Target="https://www.bing.com/ck/a?!&amp;&amp;p=b4beddb20d63cd904ba6bf51ab652dd7cc1441c9e5f754cddd84bc259df0438aJmltdHM9MTc4OTM0NDAwMA&amp;ptn=3&amp;ver=2&amp;hsh=4&amp;fclid=2c0e4b43-69b0-6c3f-3519-5e7b68346db0&amp;u=a1aHR0cHM6Ly93b3JsZG1ldHJpY3Mub3JnL2NhcmVnaXZlci1zdGF0aXN0aWNzLw&amp;ntb=1" TargetMode="External"/><Relationship Id="rId4" Type="http://schemas.openxmlformats.org/officeDocument/2006/relationships/hyperlink" Target="https://www.bing.com/ck/a?!&amp;&amp;p=9daf20ac28105fb137f96be371dcc7a5c4288fccdbc67a8ba4fc4da2ce14d4dcJmltdHM9MTc4OTM0NDAwMA&amp;ptn=3&amp;ver=2&amp;hsh=4&amp;fclid=2c0e4b43-69b0-6c3f-3519-5e7b68346db0&amp;u=a1aHR0cHM6Ly9kaWdpdGFsY2FyZWdpdmVycy5jb20vc3RhdGlzdGljcw&amp;ntb=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E95BA655-F9D5-88D8-41EF-629A50DEF639}"/>
              </a:ext>
            </a:extLst>
          </p:cNvPr>
          <p:cNvSpPr>
            <a:spLocks noGrp="1"/>
          </p:cNvSpPr>
          <p:nvPr>
            <p:ph type="ctrTitle"/>
          </p:nvPr>
        </p:nvSpPr>
        <p:spPr>
          <a:xfrm>
            <a:off x="838199" y="1120676"/>
            <a:ext cx="7021513" cy="2308324"/>
          </a:xfrm>
        </p:spPr>
        <p:txBody>
          <a:bodyPr>
            <a:normAutofit/>
          </a:bodyPr>
          <a:lstStyle/>
          <a:p>
            <a:pPr algn="l"/>
            <a:r>
              <a:rPr lang="en-US" sz="7200">
                <a:solidFill>
                  <a:schemeClr val="bg1"/>
                </a:solidFill>
              </a:rPr>
              <a:t>Tips on Caring for the Caregiver</a:t>
            </a:r>
          </a:p>
        </p:txBody>
      </p:sp>
      <p:sp>
        <p:nvSpPr>
          <p:cNvPr id="3" name="Subtitle 2">
            <a:extLst>
              <a:ext uri="{FF2B5EF4-FFF2-40B4-BE49-F238E27FC236}">
                <a16:creationId xmlns:a16="http://schemas.microsoft.com/office/drawing/2014/main" id="{2EDC306E-FB13-9A5E-5EA9-59261677BEE5}"/>
              </a:ext>
            </a:extLst>
          </p:cNvPr>
          <p:cNvSpPr>
            <a:spLocks noGrp="1"/>
          </p:cNvSpPr>
          <p:nvPr>
            <p:ph type="subTitle" idx="1"/>
          </p:nvPr>
        </p:nvSpPr>
        <p:spPr>
          <a:xfrm>
            <a:off x="835024" y="3809999"/>
            <a:ext cx="7025753" cy="1012778"/>
          </a:xfrm>
        </p:spPr>
        <p:txBody>
          <a:bodyPr>
            <a:normAutofit/>
          </a:bodyPr>
          <a:lstStyle/>
          <a:p>
            <a:pPr algn="l"/>
            <a:r>
              <a:rPr lang="en-US" sz="1500">
                <a:solidFill>
                  <a:schemeClr val="bg1"/>
                </a:solidFill>
              </a:rPr>
              <a:t>CSUS Cardiovascular Wellness Program </a:t>
            </a:r>
          </a:p>
          <a:p>
            <a:pPr algn="l"/>
            <a:r>
              <a:rPr lang="en-US" sz="1500">
                <a:solidFill>
                  <a:schemeClr val="bg1"/>
                </a:solidFill>
              </a:rPr>
              <a:t>Psychosocial Wellness Series </a:t>
            </a:r>
          </a:p>
          <a:p>
            <a:pPr algn="l"/>
            <a:r>
              <a:rPr lang="en-US" sz="1500">
                <a:solidFill>
                  <a:schemeClr val="bg1"/>
                </a:solidFill>
              </a:rPr>
              <a:t>By Linda Goode LCSW</a:t>
            </a:r>
          </a:p>
        </p:txBody>
      </p:sp>
    </p:spTree>
    <p:extLst>
      <p:ext uri="{BB962C8B-B14F-4D97-AF65-F5344CB8AC3E}">
        <p14:creationId xmlns:p14="http://schemas.microsoft.com/office/powerpoint/2010/main" val="1811698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wo people climbing a hill">
            <a:extLst>
              <a:ext uri="{FF2B5EF4-FFF2-40B4-BE49-F238E27FC236}">
                <a16:creationId xmlns:a16="http://schemas.microsoft.com/office/drawing/2014/main" id="{4FBEA74A-9241-1FAE-C5DB-F4333CF2778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5884" r="-1" b="-1"/>
          <a:stretch>
            <a:fillRect/>
          </a:stretch>
        </p:blipFill>
        <p:spPr>
          <a:xfrm>
            <a:off x="-221202" y="-99382"/>
            <a:ext cx="9669642" cy="6857990"/>
          </a:xfrm>
          <a:prstGeom prst="rect">
            <a:avLst/>
          </a:prstGeom>
        </p:spPr>
      </p:pic>
      <p:sp>
        <p:nvSpPr>
          <p:cNvPr id="49" name="Rectangle 4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D8751B8-3669-0334-7495-3C6420F26ED9}"/>
              </a:ext>
            </a:extLst>
          </p:cNvPr>
          <p:cNvSpPr txBox="1"/>
          <p:nvPr/>
        </p:nvSpPr>
        <p:spPr>
          <a:xfrm>
            <a:off x="7793665" y="2307266"/>
            <a:ext cx="4219354" cy="4784098"/>
          </a:xfrm>
          <a:prstGeom prst="rect">
            <a:avLst/>
          </a:prstGeom>
        </p:spPr>
        <p:txBody>
          <a:bodyPr vert="horz" lIns="91440" tIns="45720" rIns="91440" bIns="45720" rtlCol="0">
            <a:normAutofit/>
          </a:bodyPr>
          <a:lstStyle/>
          <a:p>
            <a:pPr>
              <a:lnSpc>
                <a:spcPct val="90000"/>
              </a:lnSpc>
              <a:spcAft>
                <a:spcPts val="600"/>
              </a:spcAft>
            </a:pPr>
            <a:r>
              <a:rPr lang="en-US" sz="3200" dirty="0"/>
              <a:t>Imagine you are taking a journey together with someone you love through the ups and downs of life….</a:t>
            </a:r>
          </a:p>
          <a:p>
            <a:pPr>
              <a:lnSpc>
                <a:spcPct val="90000"/>
              </a:lnSpc>
              <a:spcAft>
                <a:spcPts val="600"/>
              </a:spcAft>
            </a:pPr>
            <a:endParaRPr lang="en-US" sz="2800" dirty="0"/>
          </a:p>
        </p:txBody>
      </p:sp>
    </p:spTree>
    <p:extLst>
      <p:ext uri="{BB962C8B-B14F-4D97-AF65-F5344CB8AC3E}">
        <p14:creationId xmlns:p14="http://schemas.microsoft.com/office/powerpoint/2010/main" val="3767729906"/>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eople by sea at sunset">
            <a:extLst>
              <a:ext uri="{FF2B5EF4-FFF2-40B4-BE49-F238E27FC236}">
                <a16:creationId xmlns:a16="http://schemas.microsoft.com/office/drawing/2014/main" id="{B221E21B-90C9-14F5-C8BB-8F778D0141D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5882" b="-1"/>
          <a:stretch>
            <a:fillRect/>
          </a:stretch>
        </p:blipFill>
        <p:spPr>
          <a:xfrm>
            <a:off x="2522358" y="10"/>
            <a:ext cx="9669642" cy="6857990"/>
          </a:xfrm>
          <a:prstGeom prst="rect">
            <a:avLst/>
          </a:prstGeom>
        </p:spPr>
      </p:pic>
      <p:sp>
        <p:nvSpPr>
          <p:cNvPr id="23" name="Rectangle 2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AA70AD-C7B9-A663-74FC-B5616E7BF163}"/>
              </a:ext>
            </a:extLst>
          </p:cNvPr>
          <p:cNvSpPr>
            <a:spLocks noGrp="1"/>
          </p:cNvSpPr>
          <p:nvPr>
            <p:ph type="title"/>
          </p:nvPr>
        </p:nvSpPr>
        <p:spPr>
          <a:xfrm>
            <a:off x="444616" y="3808602"/>
            <a:ext cx="3850710" cy="3177277"/>
          </a:xfrm>
          <a:noFill/>
        </p:spPr>
        <p:txBody>
          <a:bodyPr vert="horz" lIns="91440" tIns="45720" rIns="91440" bIns="45720" rtlCol="0" anchor="b">
            <a:normAutofit fontScale="90000"/>
          </a:bodyPr>
          <a:lstStyle/>
          <a:p>
            <a:br>
              <a:rPr lang="en-US" sz="4000" dirty="0"/>
            </a:br>
            <a:br>
              <a:rPr lang="en-US" sz="4000" dirty="0"/>
            </a:br>
            <a:br>
              <a:rPr lang="en-US" sz="4000" dirty="0"/>
            </a:br>
            <a:br>
              <a:rPr lang="en-US" sz="4000" dirty="0"/>
            </a:br>
            <a:br>
              <a:rPr lang="en-US" sz="4000" dirty="0"/>
            </a:br>
            <a:br>
              <a:rPr lang="en-US" sz="4000" dirty="0"/>
            </a:br>
            <a:br>
              <a:rPr lang="en-US" sz="4000" dirty="0"/>
            </a:br>
            <a:br>
              <a:rPr lang="en-US" sz="4000" dirty="0"/>
            </a:br>
            <a:br>
              <a:rPr lang="en-US" sz="4000" dirty="0"/>
            </a:br>
            <a:r>
              <a:rPr lang="en-US" sz="4000" dirty="0"/>
              <a:t>                                           Then one day they  cannot walk beside you anymore…</a:t>
            </a:r>
            <a:br>
              <a:rPr lang="en-US" sz="4000" dirty="0"/>
            </a:br>
            <a:r>
              <a:rPr lang="en-US" sz="4000" dirty="0"/>
              <a:t>and they need your help everyday.</a:t>
            </a:r>
            <a:br>
              <a:rPr lang="en-US" sz="4000" dirty="0"/>
            </a:br>
            <a:br>
              <a:rPr lang="en-US" sz="4000" dirty="0"/>
            </a:br>
            <a:r>
              <a:rPr lang="en-US" sz="4000" dirty="0"/>
              <a:t>Maybe this has already happened to you like thousands of other people. </a:t>
            </a:r>
            <a:br>
              <a:rPr lang="en-US" sz="4000" dirty="0"/>
            </a:br>
            <a:br>
              <a:rPr lang="en-US" sz="4000" dirty="0"/>
            </a:br>
            <a:endParaRPr lang="en-US" sz="4000" dirty="0"/>
          </a:p>
        </p:txBody>
      </p:sp>
    </p:spTree>
    <p:extLst>
      <p:ext uri="{BB962C8B-B14F-4D97-AF65-F5344CB8AC3E}">
        <p14:creationId xmlns:p14="http://schemas.microsoft.com/office/powerpoint/2010/main" val="2614191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C925BF9D-2738-78C7-A6C3-EA23C5A8A5A7}"/>
              </a:ext>
            </a:extLst>
          </p:cNvPr>
          <p:cNvSpPr>
            <a:spLocks noGrp="1"/>
          </p:cNvSpPr>
          <p:nvPr>
            <p:ph type="title"/>
          </p:nvPr>
        </p:nvSpPr>
        <p:spPr>
          <a:xfrm>
            <a:off x="1137035" y="904263"/>
            <a:ext cx="9543405" cy="1188720"/>
          </a:xfrm>
        </p:spPr>
        <p:txBody>
          <a:bodyPr vert="horz" lIns="91440" tIns="45720" rIns="91440" bIns="45720" rtlCol="0" anchor="ctr">
            <a:normAutofit fontScale="90000"/>
          </a:bodyPr>
          <a:lstStyle/>
          <a:p>
            <a:pPr marL="0" marR="0" lvl="0" indent="-228600" defTabSz="914400" rtl="0" eaLnBrk="1" fontAlgn="auto" latinLnBrk="0" hangingPunct="1">
              <a:lnSpc>
                <a:spcPct val="90000"/>
              </a:lnSpc>
              <a:spcBef>
                <a:spcPts val="1000"/>
              </a:spcBef>
              <a:spcAft>
                <a:spcPts val="0"/>
              </a:spcAft>
              <a:tabLst/>
              <a:defRPr/>
            </a:pPr>
            <a:r>
              <a:rPr kumimoji="0" lang="en-US" sz="3600" b="0" i="0" u="none" strike="noStrike" kern="1200" cap="none" spc="0" normalizeH="0" baseline="0" noProof="0" dirty="0">
                <a:ln>
                  <a:noFill/>
                </a:ln>
                <a:solidFill>
                  <a:prstClr val="black">
                    <a:lumMod val="85000"/>
                    <a:lumOff val="15000"/>
                  </a:prstClr>
                </a:solidFill>
                <a:effectLst/>
                <a:uLnTx/>
                <a:uFillTx/>
                <a:latin typeface="Aptos" panose="02110004020202020204"/>
                <a:ea typeface="+mn-ea"/>
                <a:cs typeface="+mn-cs"/>
              </a:rPr>
              <a:t>As Roslyn Carter said… </a:t>
            </a:r>
            <a:br>
              <a:rPr kumimoji="0" lang="en-US" sz="2000" b="0" i="0" u="none" strike="noStrike" kern="1200" cap="none" spc="0" normalizeH="0" baseline="0" noProof="0" dirty="0">
                <a:ln>
                  <a:noFill/>
                </a:ln>
                <a:solidFill>
                  <a:prstClr val="black">
                    <a:lumMod val="85000"/>
                    <a:lumOff val="15000"/>
                  </a:prstClr>
                </a:solidFill>
                <a:effectLst/>
                <a:uLnTx/>
                <a:uFillTx/>
                <a:latin typeface="Aptos" panose="02110004020202020204"/>
                <a:ea typeface="+mn-ea"/>
                <a:cs typeface="+mn-cs"/>
              </a:rPr>
            </a:br>
            <a:endParaRPr lang="en-US" sz="4400" kern="1200" dirty="0">
              <a:solidFill>
                <a:schemeClr val="tx1">
                  <a:lumMod val="85000"/>
                  <a:lumOff val="15000"/>
                </a:schemeClr>
              </a:solidFill>
              <a:latin typeface="+mj-lt"/>
              <a:ea typeface="+mj-ea"/>
              <a:cs typeface="+mj-cs"/>
            </a:endParaRPr>
          </a:p>
        </p:txBody>
      </p:sp>
      <p:sp>
        <p:nvSpPr>
          <p:cNvPr id="3" name="Content Placeholder 2">
            <a:extLst>
              <a:ext uri="{FF2B5EF4-FFF2-40B4-BE49-F238E27FC236}">
                <a16:creationId xmlns:a16="http://schemas.microsoft.com/office/drawing/2014/main" id="{C2CD213F-FB7F-2F91-8145-337C1651C7C3}"/>
              </a:ext>
            </a:extLst>
          </p:cNvPr>
          <p:cNvSpPr>
            <a:spLocks noGrp="1"/>
          </p:cNvSpPr>
          <p:nvPr>
            <p:ph type="body" sz="half" idx="2"/>
          </p:nvPr>
        </p:nvSpPr>
        <p:spPr>
          <a:xfrm>
            <a:off x="1770725" y="2092983"/>
            <a:ext cx="8276026" cy="3320031"/>
          </a:xfrm>
        </p:spPr>
        <p:txBody>
          <a:bodyPr vert="horz" lIns="91440" tIns="45720" rIns="91440" bIns="45720" rtlCol="0" anchor="ctr">
            <a:normAutofit/>
          </a:bodyPr>
          <a:lstStyle/>
          <a:p>
            <a:r>
              <a:rPr lang="en-US" sz="2800" dirty="0">
                <a:solidFill>
                  <a:schemeClr val="tx1">
                    <a:lumMod val="85000"/>
                    <a:lumOff val="15000"/>
                  </a:schemeClr>
                </a:solidFill>
              </a:rPr>
              <a:t>“There are only four kinds of people in the world — those who have been caregivers, those who are currently caregivers, those who will be caregivers, and those who will need caregivers </a:t>
            </a:r>
          </a:p>
        </p:txBody>
      </p:sp>
      <p:sp>
        <p:nvSpPr>
          <p:cNvPr id="23" name="Freeform: Shape 22">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6577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06A1-0688-97E9-4AAA-FF409F5CEBC5}"/>
              </a:ext>
            </a:extLst>
          </p:cNvPr>
          <p:cNvSpPr>
            <a:spLocks noGrp="1"/>
          </p:cNvSpPr>
          <p:nvPr>
            <p:ph type="title"/>
          </p:nvPr>
        </p:nvSpPr>
        <p:spPr>
          <a:xfrm>
            <a:off x="838200" y="600017"/>
            <a:ext cx="10515600" cy="1325563"/>
          </a:xfrm>
        </p:spPr>
        <p:txBody>
          <a:bodyPr/>
          <a:lstStyle/>
          <a:p>
            <a:r>
              <a:rPr lang="en-US" dirty="0"/>
              <a:t>You are not alone. </a:t>
            </a:r>
            <a:br>
              <a:rPr lang="en-US" dirty="0"/>
            </a:br>
            <a:r>
              <a:rPr lang="en-US" dirty="0"/>
              <a:t>To help put this into perspective: </a:t>
            </a:r>
          </a:p>
        </p:txBody>
      </p:sp>
      <p:sp>
        <p:nvSpPr>
          <p:cNvPr id="3" name="Content Placeholder 2">
            <a:extLst>
              <a:ext uri="{FF2B5EF4-FFF2-40B4-BE49-F238E27FC236}">
                <a16:creationId xmlns:a16="http://schemas.microsoft.com/office/drawing/2014/main" id="{D15665A3-0CF8-89BC-7B5A-9C28144FBD39}"/>
              </a:ext>
            </a:extLst>
          </p:cNvPr>
          <p:cNvSpPr>
            <a:spLocks noGrp="1"/>
          </p:cNvSpPr>
          <p:nvPr>
            <p:ph idx="1"/>
          </p:nvPr>
        </p:nvSpPr>
        <p:spPr/>
        <p:txBody>
          <a:bodyPr>
            <a:normAutofit/>
          </a:bodyPr>
          <a:lstStyle/>
          <a:p>
            <a:endParaRPr lang="en-US" b="1" dirty="0"/>
          </a:p>
          <a:p>
            <a:pPr lvl="0"/>
            <a:r>
              <a:rPr lang="en-US" dirty="0"/>
              <a:t>​A new AARP Public Policy Institute report finds that 59 million family caregivers provide care equivalent to the amount of work done by 23.8 million full-time workers.​</a:t>
            </a:r>
          </a:p>
          <a:p>
            <a:pPr lvl="0"/>
            <a:r>
              <a:rPr lang="en-US" sz="2800" b="0" i="0" dirty="0">
                <a:solidFill>
                  <a:srgbClr val="121212"/>
                </a:solidFill>
                <a:effectLst/>
                <a:latin typeface="Lato" panose="020F0502020204030203" pitchFamily="34" charset="0"/>
              </a:rPr>
              <a:t>Family caregivers now average 27 hours of care per week, and 57 percent are in high-intensity roles, an indication that more are taking on complex medical tasks once handled by direct care and health care professionals.</a:t>
            </a:r>
            <a:br>
              <a:rPr lang="en-US" dirty="0"/>
            </a:br>
            <a:endParaRPr lang="en-US" dirty="0"/>
          </a:p>
        </p:txBody>
      </p:sp>
    </p:spTree>
    <p:extLst>
      <p:ext uri="{BB962C8B-B14F-4D97-AF65-F5344CB8AC3E}">
        <p14:creationId xmlns:p14="http://schemas.microsoft.com/office/powerpoint/2010/main" val="1045742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4F10-6881-7F79-9B55-00C1CFA75610}"/>
              </a:ext>
            </a:extLst>
          </p:cNvPr>
          <p:cNvSpPr>
            <a:spLocks noGrp="1"/>
          </p:cNvSpPr>
          <p:nvPr>
            <p:ph type="title"/>
          </p:nvPr>
        </p:nvSpPr>
        <p:spPr>
          <a:xfrm>
            <a:off x="838200" y="974652"/>
            <a:ext cx="10515600" cy="1325563"/>
          </a:xfrm>
        </p:spPr>
        <p:txBody>
          <a:bodyPr>
            <a:normAutofit fontScale="90000"/>
          </a:bodyPr>
          <a:lstStyle/>
          <a:p>
            <a:pPr marL="228600" marR="0" lvl="0" indent="-228600" defTabSz="914400" rtl="0" eaLnBrk="1" fontAlgn="auto" latinLnBrk="0" hangingPunct="1">
              <a:lnSpc>
                <a:spcPct val="90000"/>
              </a:lnSpc>
              <a:spcBef>
                <a:spcPts val="1000"/>
              </a:spcBef>
              <a:spcAft>
                <a:spcPts val="0"/>
              </a:spcAft>
              <a:tabLst/>
              <a:defRPr/>
            </a:pPr>
            <a:r>
              <a:rPr kumimoji="0" lang="en-US" sz="4400" b="0" i="0" u="none" strike="noStrike" kern="1200" cap="none" spc="0" normalizeH="0" baseline="0" noProof="0" dirty="0">
                <a:ln>
                  <a:noFill/>
                </a:ln>
                <a:solidFill>
                  <a:prstClr val="black"/>
                </a:solidFill>
                <a:effectLst/>
                <a:uLnTx/>
                <a:uFillTx/>
                <a:latin typeface="Aptos Display" panose="02110004020202020204"/>
                <a:ea typeface="+mn-ea"/>
                <a:cs typeface="+mn-cs"/>
              </a:rPr>
              <a:t>How can the caregiver take care of themselves on the Journey?</a:t>
            </a:r>
            <a:br>
              <a:rPr kumimoji="0" lang="en-US" sz="900" b="1" i="0" u="none" strike="noStrike" kern="1200" cap="none" spc="0" normalizeH="0" baseline="0" noProof="0" dirty="0">
                <a:ln>
                  <a:noFill/>
                </a:ln>
                <a:solidFill>
                  <a:prstClr val="black"/>
                </a:solidFill>
                <a:effectLst/>
                <a:uLnTx/>
                <a:uFillTx/>
                <a:latin typeface="Aptos" panose="02110004020202020204"/>
                <a:ea typeface="+mn-ea"/>
                <a:cs typeface="+mn-cs"/>
              </a:rPr>
            </a:br>
            <a:endParaRPr lang="en-US" dirty="0"/>
          </a:p>
        </p:txBody>
      </p:sp>
      <p:sp>
        <p:nvSpPr>
          <p:cNvPr id="3" name="Content Placeholder 2">
            <a:extLst>
              <a:ext uri="{FF2B5EF4-FFF2-40B4-BE49-F238E27FC236}">
                <a16:creationId xmlns:a16="http://schemas.microsoft.com/office/drawing/2014/main" id="{D313D2B4-AD68-67F3-9B8C-DEDAE8BF093A}"/>
              </a:ext>
            </a:extLst>
          </p:cNvPr>
          <p:cNvSpPr>
            <a:spLocks noGrp="1"/>
          </p:cNvSpPr>
          <p:nvPr>
            <p:ph idx="1"/>
          </p:nvPr>
        </p:nvSpPr>
        <p:spPr>
          <a:xfrm>
            <a:off x="897622" y="2088859"/>
            <a:ext cx="10456178" cy="4088104"/>
          </a:xfrm>
        </p:spPr>
        <p:txBody>
          <a:bodyPr>
            <a:normAutofit fontScale="25000" lnSpcReduction="20000"/>
          </a:bodyPr>
          <a:lstStyle/>
          <a:p>
            <a:pPr marL="0" marR="0" lvl="0" indent="0" algn="l" defTabSz="914400" rtl="0" eaLnBrk="1" fontAlgn="auto" latinLnBrk="0" hangingPunct="1">
              <a:lnSpc>
                <a:spcPct val="90000"/>
              </a:lnSpc>
              <a:spcBef>
                <a:spcPts val="1000"/>
              </a:spcBef>
              <a:spcAft>
                <a:spcPts val="0"/>
              </a:spcAft>
              <a:buClrTx/>
              <a:buSzTx/>
              <a:buNone/>
              <a:tabLst/>
              <a:defRPr/>
            </a:pPr>
            <a:endParaRPr lang="en-US" sz="2400" dirty="0">
              <a:solidFill>
                <a:prstClr val="black"/>
              </a:solidFill>
              <a:latin typeface="+mj-lt"/>
              <a:cs typeface="Times New Roman" panose="02020603050405020304" pitchFamily="18" charset="0"/>
            </a:endParaRPr>
          </a:p>
          <a:p>
            <a:pPr>
              <a:defRPr/>
            </a:pPr>
            <a:r>
              <a:rPr lang="en-US" sz="11200" dirty="0">
                <a:solidFill>
                  <a:prstClr val="black"/>
                </a:solidFill>
                <a:cs typeface="Times New Roman" panose="02020603050405020304" pitchFamily="18" charset="0"/>
              </a:rPr>
              <a:t>Caregiving is often something we do in our homes for our loved ones, so many people do not think of it as a job. </a:t>
            </a:r>
          </a:p>
          <a:p>
            <a:pPr>
              <a:defRPr/>
            </a:pPr>
            <a:r>
              <a:rPr lang="en-US" sz="11200" dirty="0">
                <a:solidFill>
                  <a:prstClr val="black"/>
                </a:solidFill>
                <a:cs typeface="Times New Roman" panose="02020603050405020304" pitchFamily="18" charset="0"/>
              </a:rPr>
              <a:t>This can lead to caregivers not taking breaks, forgoing time off, and forgetting to eat meals or take care of their own health. </a:t>
            </a:r>
          </a:p>
          <a:p>
            <a:pPr>
              <a:defRPr/>
            </a:pPr>
            <a:r>
              <a:rPr lang="en-US" sz="11200" dirty="0">
                <a:solidFill>
                  <a:prstClr val="black"/>
                </a:solidFill>
                <a:cs typeface="Times New Roman" panose="02020603050405020304" pitchFamily="18" charset="0"/>
              </a:rPr>
              <a:t>Your loved one can still be important to you, even if you give yourself permission to think of the caregiver work you do for them as a job. </a:t>
            </a:r>
          </a:p>
          <a:p>
            <a:pPr>
              <a:defRPr/>
            </a:pPr>
            <a:r>
              <a:rPr lang="en-US" sz="11200" dirty="0">
                <a:solidFill>
                  <a:prstClr val="black"/>
                </a:solidFill>
                <a:cs typeface="Times New Roman" panose="02020603050405020304" pitchFamily="18" charset="0"/>
              </a:rPr>
              <a:t>Framing it this way, helps keep perspective on taking care of basic needs like 10 minute breaks, meal breaks, and asking friends, family or paid caregivers to take a shift so you can have a day off or vacation. </a:t>
            </a:r>
          </a:p>
          <a:p>
            <a:pPr marL="0" indent="0">
              <a:buNone/>
              <a:defRPr/>
            </a:pPr>
            <a:endParaRPr lang="en-US" sz="2400" dirty="0">
              <a:solidFill>
                <a:prstClr val="black"/>
              </a:solidFill>
              <a:cs typeface="Times New Roman" panose="02020603050405020304" pitchFamily="18" charset="0"/>
            </a:endParaRPr>
          </a:p>
          <a:p>
            <a:endParaRPr lang="en-US" dirty="0"/>
          </a:p>
        </p:txBody>
      </p:sp>
    </p:spTree>
    <p:extLst>
      <p:ext uri="{BB962C8B-B14F-4D97-AF65-F5344CB8AC3E}">
        <p14:creationId xmlns:p14="http://schemas.microsoft.com/office/powerpoint/2010/main" val="3906700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9CD51-E380-BC98-5577-8E7EC6F8F9FF}"/>
              </a:ext>
            </a:extLst>
          </p:cNvPr>
          <p:cNvSpPr>
            <a:spLocks noGrp="1"/>
          </p:cNvSpPr>
          <p:nvPr>
            <p:ph type="title"/>
          </p:nvPr>
        </p:nvSpPr>
        <p:spPr/>
        <p:txBody>
          <a:bodyPr/>
          <a:lstStyle/>
          <a:p>
            <a:r>
              <a:rPr lang="en-US" dirty="0"/>
              <a:t>Take care of your own basic needs</a:t>
            </a:r>
          </a:p>
        </p:txBody>
      </p:sp>
      <p:sp>
        <p:nvSpPr>
          <p:cNvPr id="3" name="Content Placeholder 2">
            <a:extLst>
              <a:ext uri="{FF2B5EF4-FFF2-40B4-BE49-F238E27FC236}">
                <a16:creationId xmlns:a16="http://schemas.microsoft.com/office/drawing/2014/main" id="{54F0B4AC-7EE4-6709-6EFA-537AD794D7BB}"/>
              </a:ext>
            </a:extLst>
          </p:cNvPr>
          <p:cNvSpPr>
            <a:spLocks noGrp="1"/>
          </p:cNvSpPr>
          <p:nvPr>
            <p:ph idx="1"/>
          </p:nvPr>
        </p:nvSpPr>
        <p:spPr/>
        <p:txBody>
          <a:bodyPr>
            <a:normAutofit/>
          </a:bodyPr>
          <a:lstStyle/>
          <a:p>
            <a:pPr>
              <a:defRPr/>
            </a:pPr>
            <a:r>
              <a:rPr lang="en-US" dirty="0">
                <a:solidFill>
                  <a:prstClr val="black"/>
                </a:solidFill>
                <a:cs typeface="Times New Roman" panose="02020603050405020304" pitchFamily="18" charset="0"/>
              </a:rPr>
              <a:t>Caregiving can start as simple tasks but can also become complex very fast, often at the least convenient time. </a:t>
            </a:r>
          </a:p>
          <a:p>
            <a:pPr>
              <a:defRPr/>
            </a:pPr>
            <a:r>
              <a:rPr lang="en-US" dirty="0">
                <a:solidFill>
                  <a:prstClr val="black"/>
                </a:solidFill>
                <a:cs typeface="Times New Roman" panose="02020603050405020304" pitchFamily="18" charset="0"/>
              </a:rPr>
              <a:t>Because of this, it is important to prioritize your own needs first so that you can be at your best, and have energy to help others. </a:t>
            </a:r>
          </a:p>
          <a:p>
            <a:pPr>
              <a:defRPr/>
            </a:pPr>
            <a:r>
              <a:rPr lang="en-US" dirty="0">
                <a:solidFill>
                  <a:prstClr val="black"/>
                </a:solidFill>
                <a:cs typeface="Times New Roman" panose="02020603050405020304" pitchFamily="18" charset="0"/>
              </a:rPr>
              <a:t>Like the airline attendants say, “put on your oxygen mask first so you can then help your family members with theirs”. </a:t>
            </a:r>
          </a:p>
          <a:p>
            <a:pPr>
              <a:defRPr/>
            </a:pPr>
            <a:r>
              <a:rPr lang="en-US" dirty="0">
                <a:solidFill>
                  <a:prstClr val="black"/>
                </a:solidFill>
                <a:cs typeface="Times New Roman" panose="02020603050405020304" pitchFamily="18" charset="0"/>
              </a:rPr>
              <a:t>This means that taking your own medications as prescribed, eating meals, getting enough sleep, taking breaks, going to your own appointments, and asking for help when needed are top priorities. </a:t>
            </a:r>
          </a:p>
          <a:p>
            <a:endParaRPr lang="en-US" dirty="0"/>
          </a:p>
        </p:txBody>
      </p:sp>
    </p:spTree>
    <p:extLst>
      <p:ext uri="{BB962C8B-B14F-4D97-AF65-F5344CB8AC3E}">
        <p14:creationId xmlns:p14="http://schemas.microsoft.com/office/powerpoint/2010/main" val="2805759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8D4CE-61E8-D5C1-0415-F2F410E9D5CD}"/>
              </a:ext>
            </a:extLst>
          </p:cNvPr>
          <p:cNvSpPr>
            <a:spLocks noGrp="1"/>
          </p:cNvSpPr>
          <p:nvPr>
            <p:ph type="title"/>
          </p:nvPr>
        </p:nvSpPr>
        <p:spPr/>
        <p:txBody>
          <a:bodyPr/>
          <a:lstStyle/>
          <a:p>
            <a:r>
              <a:rPr lang="en-US" dirty="0">
                <a:solidFill>
                  <a:prstClr val="black"/>
                </a:solidFill>
                <a:latin typeface="Aptos" panose="02110004020202020204"/>
                <a:cs typeface="Times New Roman" panose="02020603050405020304" pitchFamily="18" charset="0"/>
              </a:rPr>
              <a:t>Practice staying in present in the moment:                                           </a:t>
            </a:r>
            <a:br>
              <a:rPr lang="en-US" dirty="0">
                <a:solidFill>
                  <a:prstClr val="black"/>
                </a:solidFill>
                <a:latin typeface="Aptos" panose="02110004020202020204"/>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757F643-E81A-64DF-52F1-30D32746D1F0}"/>
              </a:ext>
            </a:extLst>
          </p:cNvPr>
          <p:cNvSpPr>
            <a:spLocks noGrp="1"/>
          </p:cNvSpPr>
          <p:nvPr>
            <p:ph idx="1"/>
          </p:nvPr>
        </p:nvSpPr>
        <p:spPr>
          <a:xfrm>
            <a:off x="838200" y="1410789"/>
            <a:ext cx="10515600" cy="4972594"/>
          </a:xfrm>
        </p:spPr>
        <p:txBody>
          <a:bodyPr>
            <a:normAutofit fontScale="925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rPr>
              <a:t>Many times our minds think we can accomplish more than we can in real life.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rPr>
              <a:t>Our intellect plans tasks with a clear path “like the crow flies”; however</a:t>
            </a:r>
            <a:r>
              <a:rPr lang="en-US" dirty="0">
                <a:solidFill>
                  <a:prstClr val="black"/>
                </a:solidFill>
                <a:cs typeface="Times New Roman" panose="02020603050405020304" pitchFamily="18" charset="0"/>
              </a:rPr>
              <a:t>, </a:t>
            </a:r>
            <a:r>
              <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rPr>
              <a:t>life as a caregiver rarely follows a straight path.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rPr>
              <a:t>Things happen that are unexpected, people drop things, may have accidents, get confused and come down with the flu to </a:t>
            </a:r>
            <a:r>
              <a:rPr kumimoji="0" lang="en-US" b="0" i="0" u="none" strike="noStrike" kern="1200" cap="none" spc="0" normalizeH="0" baseline="0" noProof="0" dirty="0" err="1">
                <a:ln>
                  <a:noFill/>
                </a:ln>
                <a:solidFill>
                  <a:prstClr val="black"/>
                </a:solidFill>
                <a:effectLst/>
                <a:uLnTx/>
                <a:uFillTx/>
                <a:ea typeface="+mn-ea"/>
                <a:cs typeface="Times New Roman" panose="02020603050405020304" pitchFamily="18" charset="0"/>
              </a:rPr>
              <a:t>nam</a:t>
            </a:r>
            <a:r>
              <a:rPr lang="en-US" dirty="0">
                <a:solidFill>
                  <a:prstClr val="black"/>
                </a:solidFill>
                <a:cs typeface="Times New Roman" panose="02020603050405020304" pitchFamily="18" charset="0"/>
              </a:rPr>
              <a:t>e a few.</a:t>
            </a:r>
            <a:endPar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rPr>
              <a:t>Staying in the present moment, and the present task one thing at a time helps us stay focused and make adjustments quicker if the unexpected happens. </a:t>
            </a:r>
            <a:endParaRPr kumimoji="0" lang="en-US" b="1" i="0" u="none" strike="noStrike" kern="1200" cap="none" spc="0" normalizeH="0" baseline="0" noProof="0" dirty="0">
              <a:ln>
                <a:noFill/>
              </a:ln>
              <a:solidFill>
                <a:prstClr val="black"/>
              </a:solidFill>
              <a:effectLst/>
              <a:uLnTx/>
              <a:uFillTx/>
              <a:ea typeface="+mn-ea"/>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rPr>
              <a:t>Practice the present moment: Mindfulness, breathing exercises, one task at a time, self compassion exercises, </a:t>
            </a:r>
            <a:r>
              <a:rPr lang="en-US" dirty="0">
                <a:solidFill>
                  <a:prstClr val="black"/>
                </a:solidFill>
                <a:cs typeface="Times New Roman" panose="02020603050405020304" pitchFamily="18" charset="0"/>
              </a:rPr>
              <a:t>simple reminders and </a:t>
            </a:r>
            <a:r>
              <a:rPr kumimoji="0" lang="en-US" b="0" i="0" u="none" strike="noStrike" kern="1200" cap="none" spc="0" normalizeH="0" baseline="0" noProof="0" dirty="0">
                <a:ln>
                  <a:noFill/>
                </a:ln>
                <a:solidFill>
                  <a:prstClr val="black"/>
                </a:solidFill>
                <a:effectLst/>
                <a:uLnTx/>
                <a:uFillTx/>
                <a:ea typeface="+mn-ea"/>
                <a:cs typeface="Times New Roman" panose="02020603050405020304" pitchFamily="18" charset="0"/>
              </a:rPr>
              <a:t>mantras “of one thing at a time”.  </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400" b="0" i="0" u="none" strike="noStrike" kern="1200" cap="none" spc="0" normalizeH="0" baseline="0" noProof="0" dirty="0">
              <a:ln>
                <a:noFill/>
              </a:ln>
              <a:solidFill>
                <a:prstClr val="black"/>
              </a:solidFill>
              <a:effectLst/>
              <a:uLnTx/>
              <a:uFillTx/>
              <a:ea typeface="+mn-ea"/>
              <a:cs typeface="Times New Roman" panose="02020603050405020304" pitchFamily="18" charset="0"/>
            </a:endParaRPr>
          </a:p>
          <a:p>
            <a:endParaRPr lang="en-US" dirty="0"/>
          </a:p>
        </p:txBody>
      </p:sp>
    </p:spTree>
    <p:extLst>
      <p:ext uri="{BB962C8B-B14F-4D97-AF65-F5344CB8AC3E}">
        <p14:creationId xmlns:p14="http://schemas.microsoft.com/office/powerpoint/2010/main" val="2074982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4D8D-70F5-E90A-8C93-46562040AFD0}"/>
              </a:ext>
            </a:extLst>
          </p:cNvPr>
          <p:cNvSpPr>
            <a:spLocks noGrp="1"/>
          </p:cNvSpPr>
          <p:nvPr>
            <p:ph type="title"/>
          </p:nvPr>
        </p:nvSpPr>
        <p:spPr>
          <a:xfrm>
            <a:off x="829112" y="681037"/>
            <a:ext cx="10515600" cy="1325563"/>
          </a:xfrm>
        </p:spPr>
        <p:txBody>
          <a:bodyPr>
            <a:normAutofit fontScale="90000"/>
          </a:bodyPr>
          <a:lstStyle/>
          <a:p>
            <a:r>
              <a:rPr lang="en-US" dirty="0"/>
              <a:t>Notice Stress, and try to reduce it when possible </a:t>
            </a:r>
            <a:br>
              <a:rPr lang="en-US" b="1" dirty="0"/>
            </a:br>
            <a:endParaRPr lang="en-US" dirty="0"/>
          </a:p>
        </p:txBody>
      </p:sp>
      <p:sp>
        <p:nvSpPr>
          <p:cNvPr id="3" name="Content Placeholder 2">
            <a:extLst>
              <a:ext uri="{FF2B5EF4-FFF2-40B4-BE49-F238E27FC236}">
                <a16:creationId xmlns:a16="http://schemas.microsoft.com/office/drawing/2014/main" id="{5F063BE2-3228-D52F-98A6-210ECAD13FF2}"/>
              </a:ext>
            </a:extLst>
          </p:cNvPr>
          <p:cNvSpPr>
            <a:spLocks noGrp="1"/>
          </p:cNvSpPr>
          <p:nvPr>
            <p:ph idx="1"/>
          </p:nvPr>
        </p:nvSpPr>
        <p:spPr>
          <a:xfrm>
            <a:off x="829112" y="1518407"/>
            <a:ext cx="10524688" cy="4658556"/>
          </a:xfrm>
        </p:spPr>
        <p:txBody>
          <a:bodyPr>
            <a:normAutofit fontScale="62500" lnSpcReduction="20000"/>
          </a:bodyPr>
          <a:lstStyle/>
          <a:p>
            <a:endParaRPr lang="en-US" dirty="0"/>
          </a:p>
          <a:p>
            <a:r>
              <a:rPr lang="en-US" sz="3400" dirty="0"/>
              <a:t>Caring for a loved one can be stressful and use physical, spiritual, and emotional energy. </a:t>
            </a:r>
          </a:p>
          <a:p>
            <a:r>
              <a:rPr lang="en-US" sz="3400" dirty="0"/>
              <a:t>Constant giving can empty your internal gas tank, and leave you feeling empty, fatigued, and irritable. If this goes on too long it can lead to burn out. </a:t>
            </a:r>
          </a:p>
          <a:p>
            <a:r>
              <a:rPr lang="en-US" sz="3400" dirty="0"/>
              <a:t> Pay attention to your internal gas gauge, rest when you get tired, and ask for help when you feel drained. </a:t>
            </a:r>
          </a:p>
          <a:p>
            <a:r>
              <a:rPr lang="en-US" sz="3400" dirty="0"/>
              <a:t>Make sure to fill your tank back up by eating nutritious foods, getting enough sleep and taking breaks. </a:t>
            </a:r>
          </a:p>
          <a:p>
            <a:r>
              <a:rPr lang="en-US" sz="3400" dirty="0"/>
              <a:t>Off load stress through exercise, yoga, spending time with a pet, going for walks, start a gratitude journal, spending time with a friend.</a:t>
            </a:r>
          </a:p>
          <a:p>
            <a:r>
              <a:rPr lang="en-US" sz="3400" dirty="0"/>
              <a:t>Attend a caregiver support group, online or in person. and break tasks into smaller steps if needed. </a:t>
            </a:r>
          </a:p>
          <a:p>
            <a:r>
              <a:rPr lang="en-US" sz="3400" dirty="0"/>
              <a:t>Acknowledge that needing help is normal and take steps to reduce stress, such as setting limits, breaking tasks into manageable steps and setting realistic goals. </a:t>
            </a:r>
          </a:p>
          <a:p>
            <a:endParaRPr lang="en-US" dirty="0"/>
          </a:p>
        </p:txBody>
      </p:sp>
    </p:spTree>
    <p:extLst>
      <p:ext uri="{BB962C8B-B14F-4D97-AF65-F5344CB8AC3E}">
        <p14:creationId xmlns:p14="http://schemas.microsoft.com/office/powerpoint/2010/main" val="411220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12A27-B11D-73DB-6601-8AC39CF5023D}"/>
              </a:ext>
            </a:extLst>
          </p:cNvPr>
          <p:cNvSpPr>
            <a:spLocks noGrp="1"/>
          </p:cNvSpPr>
          <p:nvPr>
            <p:ph type="title"/>
          </p:nvPr>
        </p:nvSpPr>
        <p:spPr/>
        <p:txBody>
          <a:bodyPr/>
          <a:lstStyle/>
          <a:p>
            <a:pPr marL="228600" marR="0" lvl="0" indent="-228600" defTabSz="914400" rtl="0" eaLnBrk="1" fontAlgn="auto" latinLnBrk="0" hangingPunct="1">
              <a:lnSpc>
                <a:spcPct val="90000"/>
              </a:lnSpc>
              <a:spcBef>
                <a:spcPts val="1000"/>
              </a:spcBef>
              <a:spcAft>
                <a:spcPts val="0"/>
              </a:spcAft>
              <a:tabLst/>
              <a:defRPr/>
            </a:pPr>
            <a:r>
              <a:rPr lang="en-US" sz="4000" dirty="0">
                <a:solidFill>
                  <a:prstClr val="black"/>
                </a:solidFill>
                <a:latin typeface="Aptos" panose="02110004020202020204"/>
                <a:ea typeface="+mn-ea"/>
                <a:cs typeface="+mn-cs"/>
              </a:rPr>
              <a:t>Connect to Social Support</a:t>
            </a:r>
            <a:b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br>
            <a:endParaRPr lang="en-US" dirty="0"/>
          </a:p>
        </p:txBody>
      </p:sp>
      <p:sp>
        <p:nvSpPr>
          <p:cNvPr id="3" name="Content Placeholder 2">
            <a:extLst>
              <a:ext uri="{FF2B5EF4-FFF2-40B4-BE49-F238E27FC236}">
                <a16:creationId xmlns:a16="http://schemas.microsoft.com/office/drawing/2014/main" id="{51598626-CFFF-131D-76DD-A1BFFC49FD28}"/>
              </a:ext>
            </a:extLst>
          </p:cNvPr>
          <p:cNvSpPr>
            <a:spLocks noGrp="1"/>
          </p:cNvSpPr>
          <p:nvPr>
            <p:ph idx="1"/>
          </p:nvPr>
        </p:nvSpPr>
        <p:spPr/>
        <p:txBody>
          <a:bodyPr>
            <a:normAutofit/>
          </a:bodyPr>
          <a:lstStyle/>
          <a:p>
            <a:pPr lvl="0">
              <a:defRPr/>
            </a:pPr>
            <a:r>
              <a:rPr lang="en-US" dirty="0">
                <a:solidFill>
                  <a:prstClr val="black"/>
                </a:solidFill>
              </a:rPr>
              <a:t>Help from family, friends, gardener, housekeepers or professional caregivers can make a difference. </a:t>
            </a:r>
          </a:p>
          <a:p>
            <a:pPr lvl="0">
              <a:defRPr/>
            </a:pPr>
            <a:r>
              <a:rPr lang="en-US" dirty="0">
                <a:solidFill>
                  <a:prstClr val="black"/>
                </a:solidFill>
              </a:rPr>
              <a:t>Help can come in different ways: a listening ear on the phone,</a:t>
            </a:r>
          </a:p>
          <a:p>
            <a:pPr marL="0" lvl="0" indent="0">
              <a:buNone/>
              <a:defRPr/>
            </a:pPr>
            <a:r>
              <a:rPr lang="en-US" dirty="0">
                <a:solidFill>
                  <a:prstClr val="black"/>
                </a:solidFill>
              </a:rPr>
              <a:t>   Simple neighborly tasks, and a delivery services can make a     </a:t>
            </a:r>
          </a:p>
          <a:p>
            <a:pPr marL="0" lvl="0" indent="0">
              <a:buNone/>
              <a:defRPr/>
            </a:pPr>
            <a:r>
              <a:rPr lang="en-US" dirty="0">
                <a:solidFill>
                  <a:prstClr val="black"/>
                </a:solidFill>
              </a:rPr>
              <a:t>   difference. </a:t>
            </a:r>
          </a:p>
          <a:p>
            <a:pPr lvl="0">
              <a:defRPr/>
            </a:pPr>
            <a:r>
              <a:rPr lang="en-US" dirty="0">
                <a:solidFill>
                  <a:prstClr val="black"/>
                </a:solidFill>
              </a:rPr>
              <a:t>Look into caregiver support groups, either online or in-person, to share experiences and gain emotional support</a:t>
            </a:r>
            <a:endParaRPr lang="en-US" dirty="0"/>
          </a:p>
        </p:txBody>
      </p:sp>
    </p:spTree>
    <p:extLst>
      <p:ext uri="{BB962C8B-B14F-4D97-AF65-F5344CB8AC3E}">
        <p14:creationId xmlns:p14="http://schemas.microsoft.com/office/powerpoint/2010/main" val="939333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A6A93-5686-F69E-2C7B-9F8950CEB8C4}"/>
              </a:ext>
            </a:extLst>
          </p:cNvPr>
          <p:cNvSpPr>
            <a:spLocks noGrp="1"/>
          </p:cNvSpPr>
          <p:nvPr>
            <p:ph type="title"/>
          </p:nvPr>
        </p:nvSpPr>
        <p:spPr/>
        <p:txBody>
          <a:bodyPr>
            <a:normAutofit/>
          </a:bodyPr>
          <a:lstStyle/>
          <a:p>
            <a:pPr marL="228600" marR="0" lvl="0" indent="-228600" defTabSz="914400" rtl="0" eaLnBrk="1" fontAlgn="auto" latinLnBrk="0" hangingPunct="1">
              <a:lnSpc>
                <a:spcPct val="90000"/>
              </a:lnSpc>
              <a:spcBef>
                <a:spcPts val="1000"/>
              </a:spcBef>
              <a:spcAft>
                <a:spcPts val="0"/>
              </a:spcAft>
              <a:tabLst/>
              <a:defRPr/>
            </a:pP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Strengthen your Mental and Spiritual Well-being</a:t>
            </a:r>
            <a:b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br>
            <a:endParaRPr lang="en-US" sz="3200" dirty="0"/>
          </a:p>
        </p:txBody>
      </p:sp>
      <p:sp>
        <p:nvSpPr>
          <p:cNvPr id="3" name="Content Placeholder 2">
            <a:extLst>
              <a:ext uri="{FF2B5EF4-FFF2-40B4-BE49-F238E27FC236}">
                <a16:creationId xmlns:a16="http://schemas.microsoft.com/office/drawing/2014/main" id="{646D8152-6FA4-B6F8-4B4A-4EDE4FE0FFE4}"/>
              </a:ext>
            </a:extLst>
          </p:cNvPr>
          <p:cNvSpPr>
            <a:spLocks noGrp="1"/>
          </p:cNvSpPr>
          <p:nvPr>
            <p:ph idx="1"/>
          </p:nvPr>
        </p:nvSpPr>
        <p:spPr/>
        <p:txBody>
          <a:bodyPr>
            <a:normAutofit fontScale="925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Aptos" panose="02110004020202020204"/>
              </a:rPr>
              <a:t>Attend a faith based activity of your choice either online or in person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Practice Mind-body activities like yoga, tai chi, or breath awareness to reduce stress.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Practice self-compassion </a:t>
            </a:r>
            <a:r>
              <a:rPr kumimoji="0" lang="en-US" b="0" i="0" u="none" strike="noStrike" kern="1200" cap="none" spc="0" normalizeH="0" baseline="0" noProof="0" dirty="0" err="1">
                <a:ln>
                  <a:noFill/>
                </a:ln>
                <a:solidFill>
                  <a:prstClr val="black"/>
                </a:solidFill>
                <a:effectLst/>
                <a:uLnTx/>
                <a:uFillTx/>
                <a:latin typeface="Aptos" panose="02110004020202020204"/>
                <a:ea typeface="+mn-ea"/>
                <a:cs typeface="+mn-cs"/>
              </a:rPr>
              <a:t>tha</a:t>
            </a:r>
            <a:r>
              <a:rPr lang="en-US" dirty="0">
                <a:solidFill>
                  <a:prstClr val="black"/>
                </a:solidFill>
                <a:latin typeface="Aptos" panose="02110004020202020204"/>
              </a:rPr>
              <a:t>t includes honest reflection on </a:t>
            </a: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the challenges of caregiving and give yourself time for rest and personal care.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Get some laughs, and lighthearted entertainment. See a play, watch comedy, or a funny movie.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Aptos" panose="02110004020202020204"/>
              </a:rPr>
              <a:t>Dr Kristin Neff has Self Compassion for the Caregiver videos online. </a:t>
            </a:r>
            <a:endParaRPr lang="en-US" dirty="0"/>
          </a:p>
        </p:txBody>
      </p:sp>
    </p:spTree>
    <p:extLst>
      <p:ext uri="{BB962C8B-B14F-4D97-AF65-F5344CB8AC3E}">
        <p14:creationId xmlns:p14="http://schemas.microsoft.com/office/powerpoint/2010/main" val="2962822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16E03-F15B-4F8B-61F9-4896DA6F251F}"/>
              </a:ext>
            </a:extLst>
          </p:cNvPr>
          <p:cNvSpPr>
            <a:spLocks noGrp="1"/>
          </p:cNvSpPr>
          <p:nvPr>
            <p:ph type="title"/>
          </p:nvPr>
        </p:nvSpPr>
        <p:spPr/>
        <p:txBody>
          <a:bodyPr/>
          <a:lstStyle/>
          <a:p>
            <a:r>
              <a:rPr lang="en-US" dirty="0"/>
              <a:t>Time Management </a:t>
            </a:r>
          </a:p>
        </p:txBody>
      </p:sp>
      <p:sp>
        <p:nvSpPr>
          <p:cNvPr id="3" name="Content Placeholder 2">
            <a:extLst>
              <a:ext uri="{FF2B5EF4-FFF2-40B4-BE49-F238E27FC236}">
                <a16:creationId xmlns:a16="http://schemas.microsoft.com/office/drawing/2014/main" id="{38FEF28A-B0D0-DB6A-F56D-CFFB87684AC2}"/>
              </a:ext>
            </a:extLst>
          </p:cNvPr>
          <p:cNvSpPr>
            <a:spLocks noGrp="1"/>
          </p:cNvSpPr>
          <p:nvPr>
            <p:ph idx="1"/>
          </p:nvPr>
        </p:nvSpPr>
        <p:spPr/>
        <p:txBody>
          <a:bodyPr>
            <a:normAutofit/>
          </a:bodyPr>
          <a:lstStyle/>
          <a:p>
            <a:pPr>
              <a:defRPr/>
            </a:pPr>
            <a:r>
              <a:rPr lang="en-US" sz="2400" dirty="0">
                <a:solidFill>
                  <a:prstClr val="black"/>
                </a:solidFill>
              </a:rPr>
              <a:t>Organize tasks: Use lists, calendars, or planners to manage responsibilities efficiently and share information with others if needed.</a:t>
            </a:r>
            <a:endPar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Make a </a:t>
            </a:r>
            <a:r>
              <a:rPr lang="en-US" sz="2400" dirty="0">
                <a:solidFill>
                  <a:prstClr val="black"/>
                </a:solidFill>
                <a:latin typeface="Aptos" panose="02110004020202020204"/>
              </a:rPr>
              <a:t>detailed </a:t>
            </a:r>
            <a:r>
              <a:rPr kumimoji="0" lang="en-US" sz="2400" i="0" u="none" strike="noStrike" kern="1200" cap="none" spc="0" normalizeH="0" baseline="0" noProof="0" dirty="0" err="1">
                <a:ln>
                  <a:noFill/>
                </a:ln>
                <a:solidFill>
                  <a:prstClr val="black"/>
                </a:solidFill>
                <a:effectLst/>
                <a:uLnTx/>
                <a:uFillTx/>
                <a:latin typeface="Aptos" panose="02110004020202020204"/>
                <a:ea typeface="+mn-ea"/>
                <a:cs typeface="+mn-cs"/>
              </a:rPr>
              <a:t>lis</a:t>
            </a:r>
            <a:r>
              <a:rPr lang="en-US" sz="2400" dirty="0">
                <a:solidFill>
                  <a:prstClr val="black"/>
                </a:solidFill>
                <a:latin typeface="Aptos" panose="02110004020202020204"/>
              </a:rPr>
              <a:t>t of all of the everyday tasks that you do to maintain your home and provide caregiving.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ptos" panose="02110004020202020204"/>
              </a:rPr>
              <a:t>Group tasks into categories such as housekeeping, gardening, shopping, transportation, hands on caregiving, and healthcare.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ptos" panose="02110004020202020204"/>
              </a:rPr>
              <a:t>Consider if there is another service that could provide help with tasks in a specific categories, and seek help to fill that role.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Set limits when needed: say no to energy draining requests when possible.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Aptos" panose="02110004020202020204"/>
              </a:rPr>
              <a:t>Simplify whenever possible </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dirty="0"/>
          </a:p>
        </p:txBody>
      </p:sp>
    </p:spTree>
    <p:extLst>
      <p:ext uri="{BB962C8B-B14F-4D97-AF65-F5344CB8AC3E}">
        <p14:creationId xmlns:p14="http://schemas.microsoft.com/office/powerpoint/2010/main" val="2650524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E7785-66FF-A40D-77C5-D1107BB11144}"/>
              </a:ext>
            </a:extLst>
          </p:cNvPr>
          <p:cNvSpPr>
            <a:spLocks noGrp="1"/>
          </p:cNvSpPr>
          <p:nvPr>
            <p:ph type="title"/>
          </p:nvPr>
        </p:nvSpPr>
        <p:spPr/>
        <p:txBody>
          <a:bodyPr>
            <a:normAutofit fontScale="90000"/>
          </a:bodyPr>
          <a:lstStyle/>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212529"/>
                </a:solidFill>
                <a:effectLst/>
                <a:uLnTx/>
                <a:uFillTx/>
                <a:ea typeface="+mn-ea"/>
                <a:cs typeface="+mn-cs"/>
              </a:rPr>
              <a:t>A Caregiver’s Bill of Rights….</a:t>
            </a:r>
            <a:r>
              <a:rPr kumimoji="0" lang="en-US" sz="2200" b="0" i="0" u="none" strike="noStrike" kern="1200" cap="none" spc="0" normalizeH="0" baseline="0" noProof="0" dirty="0">
                <a:ln>
                  <a:noFill/>
                </a:ln>
                <a:solidFill>
                  <a:srgbClr val="212529"/>
                </a:solidFill>
                <a:effectLst/>
                <a:uLnTx/>
                <a:uFillTx/>
                <a:latin typeface="Mulish"/>
                <a:ea typeface="+mn-ea"/>
                <a:cs typeface="+mn-cs"/>
              </a:rPr>
              <a:t>I have the right . . .</a:t>
            </a:r>
            <a:br>
              <a:rPr kumimoji="0" lang="en-US" sz="2200" b="0" i="0" u="none" strike="noStrike" kern="1200" cap="none" spc="0" normalizeH="0" baseline="0" noProof="0" dirty="0">
                <a:ln>
                  <a:noFill/>
                </a:ln>
                <a:solidFill>
                  <a:srgbClr val="212529"/>
                </a:solidFill>
                <a:effectLst/>
                <a:uLnTx/>
                <a:uFillTx/>
                <a:latin typeface="Mulish"/>
                <a:ea typeface="+mn-ea"/>
                <a:cs typeface="+mn-cs"/>
              </a:rPr>
            </a:br>
            <a:br>
              <a:rPr kumimoji="0" lang="en-US" sz="3600" b="0" i="0" u="none" strike="noStrike" kern="1200" cap="none" spc="0" normalizeH="0" baseline="0" noProof="0" dirty="0">
                <a:ln>
                  <a:noFill/>
                </a:ln>
                <a:solidFill>
                  <a:srgbClr val="212529"/>
                </a:solidFill>
                <a:effectLst/>
                <a:uLnTx/>
                <a:uFillTx/>
                <a:ea typeface="+mn-ea"/>
                <a:cs typeface="+mn-cs"/>
              </a:rPr>
            </a:br>
            <a:endParaRPr lang="en-US" sz="3600" dirty="0"/>
          </a:p>
        </p:txBody>
      </p:sp>
      <p:sp>
        <p:nvSpPr>
          <p:cNvPr id="3" name="Content Placeholder 2">
            <a:extLst>
              <a:ext uri="{FF2B5EF4-FFF2-40B4-BE49-F238E27FC236}">
                <a16:creationId xmlns:a16="http://schemas.microsoft.com/office/drawing/2014/main" id="{3056105A-6664-E505-3CBF-332C73D4BBBF}"/>
              </a:ext>
            </a:extLst>
          </p:cNvPr>
          <p:cNvSpPr>
            <a:spLocks noGrp="1"/>
          </p:cNvSpPr>
          <p:nvPr>
            <p:ph idx="1"/>
          </p:nvPr>
        </p:nvSpPr>
        <p:spPr>
          <a:xfrm>
            <a:off x="645953" y="1048624"/>
            <a:ext cx="10707848" cy="5377343"/>
          </a:xfrm>
        </p:spPr>
        <p:txBody>
          <a:bodyPr>
            <a:normAutofit fontScale="85000" lnSpcReduction="20000"/>
          </a:bodyPr>
          <a:lstStyle/>
          <a:p>
            <a:pPr marL="342900" lvl="0" indent="-342900" algn="l">
              <a:buFont typeface="Arial" panose="020B0604020202020204" pitchFamily="34" charset="0"/>
              <a:buChar char="•"/>
            </a:pPr>
            <a:r>
              <a:rPr lang="en-US" sz="2800" b="0" i="0" dirty="0">
                <a:solidFill>
                  <a:srgbClr val="212529"/>
                </a:solidFill>
                <a:effectLst/>
                <a:latin typeface="Mulish"/>
              </a:rPr>
              <a:t>To take care of myself. This is not an act of selfishness. It will give me the capacity to take better care of my relative.</a:t>
            </a:r>
            <a:br>
              <a:rPr lang="en-US" sz="2800" b="0" i="0" dirty="0">
                <a:solidFill>
                  <a:srgbClr val="212529"/>
                </a:solidFill>
                <a:effectLst/>
                <a:latin typeface="Mulish"/>
              </a:rPr>
            </a:br>
            <a:r>
              <a:rPr lang="en-US" sz="2800" b="0" i="0" dirty="0">
                <a:solidFill>
                  <a:srgbClr val="212529"/>
                </a:solidFill>
                <a:effectLst/>
                <a:latin typeface="Mulish"/>
              </a:rPr>
              <a:t> </a:t>
            </a:r>
          </a:p>
          <a:p>
            <a:pPr marL="342900" lvl="0" indent="-342900" algn="l">
              <a:buFont typeface="Arial" panose="020B0604020202020204" pitchFamily="34" charset="0"/>
              <a:buChar char="•"/>
            </a:pPr>
            <a:r>
              <a:rPr lang="en-US" sz="2800" b="0" i="0" dirty="0">
                <a:solidFill>
                  <a:srgbClr val="212529"/>
                </a:solidFill>
                <a:effectLst/>
                <a:latin typeface="Mulish"/>
              </a:rPr>
              <a:t>To seek help from others even though my relative may object. I recognize the limits of my own endurance and strength.</a:t>
            </a:r>
            <a:br>
              <a:rPr lang="en-US" sz="2800" b="0" i="0" dirty="0">
                <a:solidFill>
                  <a:srgbClr val="212529"/>
                </a:solidFill>
                <a:effectLst/>
                <a:latin typeface="Mulish"/>
              </a:rPr>
            </a:br>
            <a:r>
              <a:rPr lang="en-US" sz="2800" b="0" i="0" dirty="0">
                <a:solidFill>
                  <a:srgbClr val="212529"/>
                </a:solidFill>
                <a:effectLst/>
                <a:latin typeface="Mulish"/>
              </a:rPr>
              <a:t> </a:t>
            </a:r>
          </a:p>
          <a:p>
            <a:pPr marL="342900" lvl="0" indent="-342900" algn="l">
              <a:buFont typeface="Arial" panose="020B0604020202020204" pitchFamily="34" charset="0"/>
              <a:buChar char="•"/>
            </a:pPr>
            <a:r>
              <a:rPr lang="en-US" sz="2800" b="0" i="0" dirty="0">
                <a:solidFill>
                  <a:srgbClr val="212529"/>
                </a:solidFill>
                <a:effectLst/>
                <a:latin typeface="Mulish"/>
              </a:rPr>
              <a:t>To maintain facets of my own life that do not include the person I care for, just as I would if he or she were healthy. I know that I do everything that I reasonably can for this person, and I have the right to do some things for myself.</a:t>
            </a:r>
            <a:br>
              <a:rPr lang="en-US" sz="2800" b="0" i="0" dirty="0">
                <a:solidFill>
                  <a:srgbClr val="212529"/>
                </a:solidFill>
                <a:effectLst/>
                <a:latin typeface="Mulish"/>
              </a:rPr>
            </a:br>
            <a:r>
              <a:rPr lang="en-US" sz="2800" b="0" i="0" dirty="0">
                <a:solidFill>
                  <a:srgbClr val="212529"/>
                </a:solidFill>
                <a:effectLst/>
                <a:latin typeface="Mulish"/>
              </a:rPr>
              <a:t> </a:t>
            </a:r>
          </a:p>
          <a:p>
            <a:pPr marL="342900" lvl="0" indent="-342900" algn="l">
              <a:buFont typeface="Arial" panose="020B0604020202020204" pitchFamily="34" charset="0"/>
              <a:buChar char="•"/>
            </a:pPr>
            <a:r>
              <a:rPr lang="en-US" sz="2800" b="0" i="0" dirty="0">
                <a:solidFill>
                  <a:srgbClr val="212529"/>
                </a:solidFill>
                <a:effectLst/>
                <a:latin typeface="Mulish"/>
              </a:rPr>
              <a:t>To get angry, be depressed, and express other difficult feelings occasionally.</a:t>
            </a:r>
            <a:br>
              <a:rPr lang="en-US" sz="2800" b="0" i="0" dirty="0">
                <a:solidFill>
                  <a:srgbClr val="212529"/>
                </a:solidFill>
                <a:effectLst/>
                <a:latin typeface="Mulish"/>
              </a:rPr>
            </a:br>
            <a:r>
              <a:rPr lang="en-US" sz="2800" b="0" i="0" dirty="0">
                <a:solidFill>
                  <a:srgbClr val="212529"/>
                </a:solidFill>
                <a:effectLst/>
                <a:latin typeface="Mulish"/>
              </a:rPr>
              <a:t> </a:t>
            </a:r>
          </a:p>
          <a:p>
            <a:pPr marL="342900" lvl="0" indent="-342900" algn="l">
              <a:buFont typeface="Arial" panose="020B0604020202020204" pitchFamily="34" charset="0"/>
              <a:buChar char="•"/>
            </a:pPr>
            <a:r>
              <a:rPr lang="en-US" sz="2800" b="0" i="0" dirty="0">
                <a:solidFill>
                  <a:srgbClr val="212529"/>
                </a:solidFill>
                <a:effectLst/>
                <a:latin typeface="Mulish"/>
              </a:rPr>
              <a:t>To reject any attempt by my relative (either conscious or unconscious) to manipulate me through guilt, anger, or depression.</a:t>
            </a:r>
            <a:br>
              <a:rPr lang="en-US" sz="2800" b="0" i="0" dirty="0">
                <a:solidFill>
                  <a:srgbClr val="212529"/>
                </a:solidFill>
                <a:effectLst/>
                <a:latin typeface="Mulish"/>
              </a:rPr>
            </a:br>
            <a:r>
              <a:rPr lang="en-US" sz="2800" b="0" i="0" dirty="0">
                <a:solidFill>
                  <a:srgbClr val="212529"/>
                </a:solidFill>
                <a:effectLst/>
                <a:latin typeface="Mulish"/>
              </a:rPr>
              <a:t> </a:t>
            </a:r>
          </a:p>
          <a:p>
            <a:pPr marL="342900" lvl="0" indent="-342900" algn="l">
              <a:buFont typeface="Arial" panose="020B0604020202020204" pitchFamily="34" charset="0"/>
              <a:buChar char="•"/>
            </a:pPr>
            <a:r>
              <a:rPr lang="en-US" sz="2800" b="0" i="0" dirty="0">
                <a:solidFill>
                  <a:srgbClr val="212529"/>
                </a:solidFill>
                <a:effectLst/>
                <a:latin typeface="Mulish"/>
              </a:rPr>
              <a:t>To receive consideration, affection, forgiveness, and acceptance for what I do for my loved one for as long as I offer these qualities in return.</a:t>
            </a:r>
            <a:br>
              <a:rPr lang="en-US" sz="2800" b="0" i="0" dirty="0">
                <a:solidFill>
                  <a:srgbClr val="212529"/>
                </a:solidFill>
                <a:effectLst/>
                <a:latin typeface="Mulish"/>
              </a:rPr>
            </a:br>
            <a:r>
              <a:rPr lang="en-US" sz="2800" b="0" i="0" dirty="0">
                <a:solidFill>
                  <a:srgbClr val="212529"/>
                </a:solidFill>
                <a:effectLst/>
                <a:latin typeface="Mulish"/>
              </a:rPr>
              <a:t> </a:t>
            </a:r>
            <a:endParaRPr lang="en-US" dirty="0"/>
          </a:p>
        </p:txBody>
      </p:sp>
    </p:spTree>
    <p:extLst>
      <p:ext uri="{BB962C8B-B14F-4D97-AF65-F5344CB8AC3E}">
        <p14:creationId xmlns:p14="http://schemas.microsoft.com/office/powerpoint/2010/main" val="4039189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2632-75EB-9EE4-31E0-DD86D7166AEE}"/>
              </a:ext>
            </a:extLst>
          </p:cNvPr>
          <p:cNvSpPr>
            <a:spLocks noGrp="1"/>
          </p:cNvSpPr>
          <p:nvPr>
            <p:ph type="title"/>
          </p:nvPr>
        </p:nvSpPr>
        <p:spPr/>
        <p:txBody>
          <a:bodyPr/>
          <a:lstStyle/>
          <a:p>
            <a:r>
              <a:rPr lang="en-US" dirty="0"/>
              <a:t>Caregivers Bill of Rights Continued…</a:t>
            </a:r>
          </a:p>
        </p:txBody>
      </p:sp>
      <p:sp>
        <p:nvSpPr>
          <p:cNvPr id="3" name="Content Placeholder 2">
            <a:extLst>
              <a:ext uri="{FF2B5EF4-FFF2-40B4-BE49-F238E27FC236}">
                <a16:creationId xmlns:a16="http://schemas.microsoft.com/office/drawing/2014/main" id="{3AD9AD6E-99FF-4FC9-2D74-4A3AB19662ED}"/>
              </a:ext>
            </a:extLst>
          </p:cNvPr>
          <p:cNvSpPr>
            <a:spLocks noGrp="1"/>
          </p:cNvSpPr>
          <p:nvPr>
            <p:ph idx="1"/>
          </p:nvPr>
        </p:nvSpPr>
        <p:spPr/>
        <p:txBody>
          <a:bodyPr>
            <a:normAutofit lnSpcReduction="10000"/>
          </a:body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212529"/>
              </a:solidFill>
              <a:effectLst/>
              <a:uLnTx/>
              <a:uFillTx/>
              <a:latin typeface="Mulish"/>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212529"/>
                </a:solidFill>
                <a:effectLst/>
                <a:uLnTx/>
                <a:uFillTx/>
                <a:latin typeface="Mulish"/>
                <a:ea typeface="+mn-ea"/>
                <a:cs typeface="+mn-cs"/>
              </a:rPr>
              <a:t> </a:t>
            </a:r>
            <a:r>
              <a:rPr kumimoji="0" lang="en-US" sz="2000" b="0" i="0" u="none" strike="noStrike" kern="1200" cap="none" spc="0" normalizeH="0" baseline="0" noProof="0" dirty="0">
                <a:ln>
                  <a:noFill/>
                </a:ln>
                <a:solidFill>
                  <a:srgbClr val="212529"/>
                </a:solidFill>
                <a:effectLst/>
                <a:uLnTx/>
                <a:uFillTx/>
                <a:latin typeface="+mj-lt"/>
                <a:ea typeface="+mn-ea"/>
                <a:cs typeface="+mn-cs"/>
              </a:rPr>
              <a:t>To take pride in what I am accomplishing and to applaud the courage it has sometimes taken to meet the needs of my relative.</a:t>
            </a:r>
            <a:br>
              <a:rPr kumimoji="0" lang="en-US" sz="2000" b="0" i="0" u="none" strike="noStrike" kern="1200" cap="none" spc="0" normalizeH="0" baseline="0" noProof="0" dirty="0">
                <a:ln>
                  <a:noFill/>
                </a:ln>
                <a:solidFill>
                  <a:srgbClr val="212529"/>
                </a:solidFill>
                <a:effectLst/>
                <a:uLnTx/>
                <a:uFillTx/>
                <a:latin typeface="+mj-lt"/>
                <a:ea typeface="+mn-ea"/>
                <a:cs typeface="+mn-cs"/>
              </a:rPr>
            </a:br>
            <a:r>
              <a:rPr kumimoji="0" lang="en-US" sz="2000" b="0" i="0" u="none" strike="noStrike" kern="1200" cap="none" spc="0" normalizeH="0" baseline="0" noProof="0" dirty="0">
                <a:ln>
                  <a:noFill/>
                </a:ln>
                <a:solidFill>
                  <a:srgbClr val="212529"/>
                </a:solidFill>
                <a:effectLst/>
                <a:uLnTx/>
                <a:uFillTx/>
                <a:latin typeface="+mj-lt"/>
                <a:ea typeface="+mn-ea"/>
                <a:cs typeface="+mn-cs"/>
              </a:rPr>
              <a:t>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12529"/>
                </a:solidFill>
                <a:effectLst/>
                <a:uLnTx/>
                <a:uFillTx/>
                <a:latin typeface="+mj-lt"/>
                <a:ea typeface="+mn-ea"/>
                <a:cs typeface="+mn-cs"/>
              </a:rPr>
              <a:t>To protect my individuality and my right to make a life for myself that will sustain me in the time when my relative no longer needs my full-time help.</a:t>
            </a:r>
            <a:br>
              <a:rPr kumimoji="0" lang="en-US" sz="2000" b="0" i="0" u="none" strike="noStrike" kern="1200" cap="none" spc="0" normalizeH="0" baseline="0" noProof="0" dirty="0">
                <a:ln>
                  <a:noFill/>
                </a:ln>
                <a:solidFill>
                  <a:srgbClr val="212529"/>
                </a:solidFill>
                <a:effectLst/>
                <a:uLnTx/>
                <a:uFillTx/>
                <a:latin typeface="+mj-lt"/>
                <a:ea typeface="+mn-ea"/>
                <a:cs typeface="+mn-cs"/>
              </a:rPr>
            </a:br>
            <a:r>
              <a:rPr kumimoji="0" lang="en-US" sz="2000" b="0" i="0" u="none" strike="noStrike" kern="1200" cap="none" spc="0" normalizeH="0" baseline="0" noProof="0" dirty="0">
                <a:ln>
                  <a:noFill/>
                </a:ln>
                <a:solidFill>
                  <a:srgbClr val="212529"/>
                </a:solidFill>
                <a:effectLst/>
                <a:uLnTx/>
                <a:uFillTx/>
                <a:latin typeface="+mj-lt"/>
                <a:ea typeface="+mn-ea"/>
                <a:cs typeface="+mn-cs"/>
              </a:rPr>
              <a:t>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12529"/>
                </a:solidFill>
                <a:effectLst/>
                <a:uLnTx/>
                <a:uFillTx/>
                <a:latin typeface="+mj-lt"/>
                <a:ea typeface="+mn-ea"/>
                <a:cs typeface="+mn-cs"/>
              </a:rPr>
              <a:t>To expect and demand that as new strides are made in finding resources to aid physically and mentally impaired older persons in our country, similar strides will be made toward aiding and supporting caregivers.</a:t>
            </a:r>
            <a:br>
              <a:rPr kumimoji="0" lang="en-US" sz="2000" b="0" i="0" u="none" strike="noStrike" kern="1200" cap="none" spc="0" normalizeH="0" baseline="0" noProof="0" dirty="0">
                <a:ln>
                  <a:noFill/>
                </a:ln>
                <a:solidFill>
                  <a:srgbClr val="212529"/>
                </a:solidFill>
                <a:effectLst/>
                <a:uLnTx/>
                <a:uFillTx/>
                <a:latin typeface="+mj-lt"/>
                <a:ea typeface="+mn-ea"/>
                <a:cs typeface="+mn-cs"/>
              </a:rPr>
            </a:br>
            <a:r>
              <a:rPr kumimoji="0" lang="en-US" sz="2000" b="0" i="0" u="none" strike="noStrike" kern="1200" cap="none" spc="0" normalizeH="0" baseline="0" noProof="0" dirty="0">
                <a:ln>
                  <a:noFill/>
                </a:ln>
                <a:solidFill>
                  <a:srgbClr val="212529"/>
                </a:solidFill>
                <a:effectLst/>
                <a:uLnTx/>
                <a:uFillTx/>
                <a:latin typeface="+mj-lt"/>
                <a:ea typeface="+mn-ea"/>
                <a:cs typeface="+mn-cs"/>
              </a:rPr>
              <a:t>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12529"/>
                </a:solidFill>
                <a:effectLst/>
                <a:uLnTx/>
                <a:uFillTx/>
                <a:latin typeface="+mj-lt"/>
                <a:ea typeface="+mn-ea"/>
                <a:cs typeface="+mn-cs"/>
              </a:rPr>
              <a:t>To ___________________________________________________</a:t>
            </a:r>
            <a:br>
              <a:rPr kumimoji="0" lang="en-US" sz="2000" b="0" i="0" u="none" strike="noStrike" kern="1200" cap="none" spc="0" normalizeH="0" baseline="0" noProof="0" dirty="0">
                <a:ln>
                  <a:noFill/>
                </a:ln>
                <a:solidFill>
                  <a:srgbClr val="212529"/>
                </a:solidFill>
                <a:effectLst/>
                <a:uLnTx/>
                <a:uFillTx/>
                <a:latin typeface="+mj-lt"/>
                <a:ea typeface="+mn-ea"/>
                <a:cs typeface="+mn-cs"/>
              </a:rPr>
            </a:br>
            <a:r>
              <a:rPr kumimoji="0" lang="en-US" sz="2000" b="0" i="0" u="none" strike="noStrike" kern="1200" cap="none" spc="0" normalizeH="0" baseline="0" noProof="0" dirty="0">
                <a:ln>
                  <a:noFill/>
                </a:ln>
                <a:solidFill>
                  <a:srgbClr val="212529"/>
                </a:solidFill>
                <a:effectLst/>
                <a:uLnTx/>
                <a:uFillTx/>
                <a:latin typeface="+mj-lt"/>
                <a:ea typeface="+mn-ea"/>
                <a:cs typeface="+mn-cs"/>
              </a:rPr>
              <a:t>(Add you own statement of rights to this list. Read the list to yourself every day.)</a:t>
            </a:r>
          </a:p>
          <a:p>
            <a:pPr marL="22860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212529"/>
                </a:solidFill>
                <a:effectLst/>
                <a:uLnTx/>
                <a:uFillTx/>
                <a:latin typeface="+mj-lt"/>
                <a:ea typeface="+mn-ea"/>
                <a:cs typeface="+mn-cs"/>
              </a:rPr>
              <a:t>— Jo Horne, author of </a:t>
            </a:r>
            <a:r>
              <a:rPr kumimoji="0" lang="en-US" sz="2000" b="0" i="1" u="none" strike="noStrike" kern="1200" cap="none" spc="0" normalizeH="0" baseline="0" noProof="0" dirty="0">
                <a:ln>
                  <a:noFill/>
                </a:ln>
                <a:solidFill>
                  <a:srgbClr val="212529"/>
                </a:solidFill>
                <a:effectLst/>
                <a:uLnTx/>
                <a:uFillTx/>
                <a:latin typeface="+mj-lt"/>
                <a:ea typeface="+mn-ea"/>
                <a:cs typeface="+mn-cs"/>
              </a:rPr>
              <a:t>Caregiving: Helping an Aging Loved One</a:t>
            </a:r>
            <a:endParaRPr kumimoji="0" lang="en-US" sz="2000" b="0" i="0" u="none" strike="noStrike" kern="1200" cap="none" spc="0" normalizeH="0" baseline="0" noProof="0" dirty="0">
              <a:ln>
                <a:noFill/>
              </a:ln>
              <a:solidFill>
                <a:srgbClr val="212529"/>
              </a:solidFill>
              <a:effectLst/>
              <a:uLnTx/>
              <a:uFillTx/>
              <a:latin typeface="+mj-lt"/>
              <a:ea typeface="+mn-ea"/>
              <a:cs typeface="+mn-cs"/>
            </a:endParaRPr>
          </a:p>
          <a:p>
            <a:endParaRPr lang="en-US" dirty="0"/>
          </a:p>
        </p:txBody>
      </p:sp>
    </p:spTree>
    <p:extLst>
      <p:ext uri="{BB962C8B-B14F-4D97-AF65-F5344CB8AC3E}">
        <p14:creationId xmlns:p14="http://schemas.microsoft.com/office/powerpoint/2010/main" val="1473676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6962C-4D12-5D82-0938-731A4C375462}"/>
              </a:ext>
            </a:extLst>
          </p:cNvPr>
          <p:cNvSpPr>
            <a:spLocks noGrp="1"/>
          </p:cNvSpPr>
          <p:nvPr>
            <p:ph type="title"/>
          </p:nvPr>
        </p:nvSpPr>
        <p:spPr/>
        <p:txBody>
          <a:bodyPr/>
          <a:lstStyle/>
          <a:p>
            <a:pPr marL="228600" marR="0" lvl="0" indent="-228600" defTabSz="914400" rtl="0" eaLnBrk="1" fontAlgn="auto" latinLnBrk="0" hangingPunct="1">
              <a:lnSpc>
                <a:spcPct val="90000"/>
              </a:lnSpc>
              <a:spcBef>
                <a:spcPts val="1000"/>
              </a:spcBef>
              <a:spcAft>
                <a:spcPts val="0"/>
              </a:spcAft>
              <a:tabLst/>
              <a:defRPr/>
            </a:pP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Maintain Long-Term Sustainability</a:t>
            </a:r>
            <a:b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br>
            <a:endParaRPr lang="en-US" dirty="0"/>
          </a:p>
        </p:txBody>
      </p:sp>
      <p:sp>
        <p:nvSpPr>
          <p:cNvPr id="3" name="Content Placeholder 2">
            <a:extLst>
              <a:ext uri="{FF2B5EF4-FFF2-40B4-BE49-F238E27FC236}">
                <a16:creationId xmlns:a16="http://schemas.microsoft.com/office/drawing/2014/main" id="{04C96C43-7463-1C4F-D875-2E1C2936E85F}"/>
              </a:ext>
            </a:extLst>
          </p:cNvPr>
          <p:cNvSpPr>
            <a:spLocks noGrp="1"/>
          </p:cNvSpPr>
          <p:nvPr>
            <p:ph idx="1"/>
          </p:nvPr>
        </p:nvSpPr>
        <p:spPr/>
        <p:txBody>
          <a:bodyPr>
            <a:normAutofit/>
          </a:bodyPr>
          <a:lstStyle/>
          <a:p>
            <a:pPr lvl="0">
              <a:defRPr/>
            </a:pPr>
            <a:r>
              <a:rPr lang="en-US" dirty="0">
                <a:solidFill>
                  <a:prstClr val="black"/>
                </a:solidFill>
              </a:rPr>
              <a:t>Remember it is a journey not a sprint. </a:t>
            </a:r>
          </a:p>
          <a:p>
            <a:pPr lvl="0">
              <a:defRPr/>
            </a:pPr>
            <a:r>
              <a:rPr lang="en-US" dirty="0">
                <a:solidFill>
                  <a:prstClr val="black"/>
                </a:solidFill>
              </a:rPr>
              <a:t>Pace yourself, Break things into smaller tasks, and ask for help</a:t>
            </a:r>
          </a:p>
          <a:p>
            <a:pPr lvl="0">
              <a:defRPr/>
            </a:pPr>
            <a:r>
              <a:rPr lang="en-US" dirty="0">
                <a:solidFill>
                  <a:prstClr val="black"/>
                </a:solidFill>
              </a:rPr>
              <a:t>Taking care of your physical, mental, and spiritual health, will help continue providing quality caregiving. </a:t>
            </a:r>
          </a:p>
          <a:p>
            <a:pPr lvl="0">
              <a:defRPr/>
            </a:pPr>
            <a:r>
              <a:rPr lang="en-US" dirty="0">
                <a:solidFill>
                  <a:prstClr val="black"/>
                </a:solidFill>
              </a:rPr>
              <a:t>Taking care of yourself helps keep relationships positive, improves focus, maintains your health, and prevents burnout, which all help you show up for your loved one when needed.</a:t>
            </a:r>
          </a:p>
          <a:p>
            <a:endParaRPr lang="en-US" dirty="0"/>
          </a:p>
        </p:txBody>
      </p:sp>
    </p:spTree>
    <p:extLst>
      <p:ext uri="{BB962C8B-B14F-4D97-AF65-F5344CB8AC3E}">
        <p14:creationId xmlns:p14="http://schemas.microsoft.com/office/powerpoint/2010/main" val="852299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Woman and two children reading book">
            <a:extLst>
              <a:ext uri="{FF2B5EF4-FFF2-40B4-BE49-F238E27FC236}">
                <a16:creationId xmlns:a16="http://schemas.microsoft.com/office/drawing/2014/main" id="{A749027B-0BAD-FA70-DC8B-1D7BBA02569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A8728E-8ABC-A9B6-86F3-0213942411D6}"/>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What Caregiver Tips have you found helpful?</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858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84BD6-2400-6D0C-939C-64055E8C4564}"/>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AA822A13-FF98-AB88-80FA-00B60AA35CA1}"/>
              </a:ext>
            </a:extLst>
          </p:cNvPr>
          <p:cNvSpPr>
            <a:spLocks noGrp="1"/>
          </p:cNvSpPr>
          <p:nvPr>
            <p:ph idx="1"/>
          </p:nvPr>
        </p:nvSpPr>
        <p:spPr/>
        <p:txBody>
          <a:bodyPr/>
          <a:lstStyle/>
          <a:p>
            <a:r>
              <a:rPr lang="en-US" dirty="0">
                <a:solidFill>
                  <a:srgbClr val="467886"/>
                </a:solidFill>
                <a:hlinkClick r:id="rId2">
                  <a:extLst>
                    <a:ext uri="{A12FA001-AC4F-418D-AE19-62706E023703}">
                      <ahyp:hlinkClr xmlns:ahyp="http://schemas.microsoft.com/office/drawing/2018/hyperlinkcolor" val="tx"/>
                    </a:ext>
                  </a:extLst>
                </a:hlinkClick>
              </a:rPr>
              <a:t>https://www.caringbridge.org/resources/</a:t>
            </a:r>
            <a:r>
              <a:rPr lang="en-US" dirty="0">
                <a:hlinkClick r:id="rId2">
                  <a:extLst>
                    <a:ext uri="{A12FA001-AC4F-418D-AE19-62706E023703}">
                      <ahyp:hlinkClr xmlns:ahyp="http://schemas.microsoft.com/office/drawing/2018/hyperlinkcolor" val="tx"/>
                    </a:ext>
                  </a:extLst>
                </a:hlinkClick>
              </a:rPr>
              <a:t>care-for-the-caregiver</a:t>
            </a:r>
            <a:endParaRPr lang="en-US" dirty="0"/>
          </a:p>
          <a:p>
            <a:r>
              <a:rPr lang="en-US" sz="2800" b="0" i="1" spc="-45" dirty="0">
                <a:solidFill>
                  <a:srgbClr val="212121"/>
                </a:solidFill>
                <a:effectLst/>
                <a:latin typeface="Inter"/>
              </a:rPr>
              <a:t>Source: AARP and National Alliance for Caregiving, “Caregiving in the US 2025”; </a:t>
            </a:r>
          </a:p>
          <a:p>
            <a:r>
              <a:rPr lang="en-US" sz="2800" b="0" i="1" spc="-45" dirty="0">
                <a:solidFill>
                  <a:srgbClr val="212121"/>
                </a:solidFill>
                <a:effectLst/>
                <a:latin typeface="Inter"/>
              </a:rPr>
              <a:t>AARP Public Policy Institute, “Valuing the Invaluable 2026”</a:t>
            </a:r>
          </a:p>
          <a:p>
            <a:pPr lvl="0">
              <a:defRPr/>
            </a:pPr>
            <a:r>
              <a:rPr lang="en-US" dirty="0">
                <a:hlinkClick r:id="rId3">
                  <a:extLst>
                    <a:ext uri="{A12FA001-AC4F-418D-AE19-62706E023703}">
                      <ahyp:hlinkClr xmlns:ahyp="http://schemas.microsoft.com/office/drawing/2018/hyperlinkcolor" val="tx"/>
                    </a:ext>
                  </a:extLst>
                </a:hlinkClick>
              </a:rPr>
              <a:t>theworlddata.com</a:t>
            </a:r>
            <a:endParaRPr lang="en-US" dirty="0"/>
          </a:p>
          <a:p>
            <a:pPr lvl="0">
              <a:defRPr/>
            </a:pPr>
            <a:r>
              <a:rPr lang="en-US" dirty="0">
                <a:hlinkClick r:id="rId4">
                  <a:extLst>
                    <a:ext uri="{A12FA001-AC4F-418D-AE19-62706E023703}">
                      <ahyp:hlinkClr xmlns:ahyp="http://schemas.microsoft.com/office/drawing/2018/hyperlinkcolor" val="tx"/>
                    </a:ext>
                  </a:extLst>
                </a:hlinkClick>
              </a:rPr>
              <a:t>digitalcaregivers.com</a:t>
            </a:r>
            <a:endParaRPr lang="en-US" dirty="0"/>
          </a:p>
          <a:p>
            <a:pPr lvl="0">
              <a:defRPr/>
            </a:pPr>
            <a:r>
              <a:rPr lang="en-US" dirty="0">
                <a:hlinkClick r:id="rId5">
                  <a:extLst>
                    <a:ext uri="{A12FA001-AC4F-418D-AE19-62706E023703}">
                      <ahyp:hlinkClr xmlns:ahyp="http://schemas.microsoft.com/office/drawing/2018/hyperlinkcolor" val="tx"/>
                    </a:ext>
                  </a:extLst>
                </a:hlinkClick>
              </a:rPr>
              <a:t>worldmetrics.org</a:t>
            </a:r>
            <a:endParaRPr lang="en-US" dirty="0"/>
          </a:p>
          <a:p>
            <a:endParaRPr lang="en-US" dirty="0"/>
          </a:p>
        </p:txBody>
      </p:sp>
    </p:spTree>
    <p:extLst>
      <p:ext uri="{BB962C8B-B14F-4D97-AF65-F5344CB8AC3E}">
        <p14:creationId xmlns:p14="http://schemas.microsoft.com/office/powerpoint/2010/main" val="4045443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436</TotalTime>
  <Words>1521</Words>
  <Application>Microsoft Office PowerPoint</Application>
  <PresentationFormat>Widescreen</PresentationFormat>
  <Paragraphs>84</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Aptos Display</vt:lpstr>
      <vt:lpstr>Arial</vt:lpstr>
      <vt:lpstr>Inter</vt:lpstr>
      <vt:lpstr>Lato</vt:lpstr>
      <vt:lpstr>Mulish</vt:lpstr>
      <vt:lpstr>Times New Roman</vt:lpstr>
      <vt:lpstr>Office Theme</vt:lpstr>
      <vt:lpstr>Tips on Caring for the Caregiver</vt:lpstr>
      <vt:lpstr>PowerPoint Presentation</vt:lpstr>
      <vt:lpstr>                                                    Then one day they  cannot walk beside you anymore… and they need your help everyday.  Maybe this has already happened to you like thousands of other people.   </vt:lpstr>
      <vt:lpstr>As Roslyn Carter said…  </vt:lpstr>
      <vt:lpstr>You are not alone.  To help put this into perspective: </vt:lpstr>
      <vt:lpstr>How can the caregiver take care of themselves on the Journey? </vt:lpstr>
      <vt:lpstr>Take care of your own basic needs</vt:lpstr>
      <vt:lpstr>Practice staying in present in the moment:                                            </vt:lpstr>
      <vt:lpstr>Notice Stress, and try to reduce it when possible  </vt:lpstr>
      <vt:lpstr>Connect to Social Support </vt:lpstr>
      <vt:lpstr>Strengthen your Mental and Spiritual Well-being </vt:lpstr>
      <vt:lpstr>Time Management </vt:lpstr>
      <vt:lpstr>A Caregiver’s Bill of Rights….I have the right . . .  </vt:lpstr>
      <vt:lpstr>Caregivers Bill of Rights Continued…</vt:lpstr>
      <vt:lpstr>Maintain Long-Term Sustainability </vt:lpstr>
      <vt:lpstr>What Caregiver Tips have you found helpful?</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Linda Goode</dc:creator>
  <cp:lastModifiedBy>Linda Goode</cp:lastModifiedBy>
  <cp:revision>2</cp:revision>
  <dcterms:created xsi:type="dcterms:W3CDTF">2026-08-26T20:29:06Z</dcterms:created>
  <dcterms:modified xsi:type="dcterms:W3CDTF">2026-09-15T04:33:48Z</dcterms:modified>
</cp:coreProperties>
</file>