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7" r:id="rId6"/>
    <p:sldId id="286" r:id="rId7"/>
    <p:sldId id="287" r:id="rId8"/>
    <p:sldId id="288" r:id="rId9"/>
    <p:sldId id="261" r:id="rId10"/>
    <p:sldId id="268" r:id="rId11"/>
    <p:sldId id="269" r:id="rId12"/>
    <p:sldId id="270" r:id="rId13"/>
    <p:sldId id="271" r:id="rId14"/>
    <p:sldId id="272" r:id="rId15"/>
    <p:sldId id="273" r:id="rId16"/>
    <p:sldId id="263" r:id="rId17"/>
    <p:sldId id="264" r:id="rId18"/>
    <p:sldId id="265" r:id="rId19"/>
    <p:sldId id="262" r:id="rId20"/>
    <p:sldId id="280" r:id="rId21"/>
    <p:sldId id="281" r:id="rId22"/>
    <p:sldId id="274" r:id="rId23"/>
    <p:sldId id="275" r:id="rId24"/>
    <p:sldId id="276" r:id="rId25"/>
    <p:sldId id="277" r:id="rId26"/>
    <p:sldId id="278" r:id="rId27"/>
    <p:sldId id="283" r:id="rId28"/>
    <p:sldId id="285" r:id="rId29"/>
    <p:sldId id="279" r:id="rId30"/>
    <p:sldId id="282" r:id="rId31"/>
    <p:sldId id="266"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68" d="100"/>
          <a:sy n="68" d="100"/>
        </p:scale>
        <p:origin x="11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1/30/2025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ncbi.nlm.nih.gov/books/NBK459259/"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vid19communicationnetwork.org/covid19resource/if-you-test-positive-for-covid-19-speak-with-your-provider-about-your-eligibility-for-treatment-options-like-antiviral-medications" TargetMode="External"/><Relationship Id="rId2" Type="http://schemas.openxmlformats.org/officeDocument/2006/relationships/hyperlink" Target="https://doi.org/10.1093/eurjpc/zwae070" TargetMode="External"/><Relationship Id="rId1" Type="http://schemas.openxmlformats.org/officeDocument/2006/relationships/slideLayout" Target="../slideLayouts/slideLayout2.xml"/><Relationship Id="rId5" Type="http://schemas.openxmlformats.org/officeDocument/2006/relationships/hyperlink" Target="https://www.heart.org/en/health-topics/rsv" TargetMode="External"/><Relationship Id="rId4" Type="http://schemas.openxmlformats.org/officeDocument/2006/relationships/hyperlink" Target="https://www.heart.org/en/news/2024/10/09/covid-19-may-increase-heart-attack-and-stroke-risk-for-year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0598-0FA3-367D-AF05-8EE7248AE0FA}"/>
              </a:ext>
            </a:extLst>
          </p:cNvPr>
          <p:cNvSpPr>
            <a:spLocks noGrp="1"/>
          </p:cNvSpPr>
          <p:nvPr>
            <p:ph type="ctrTitle"/>
          </p:nvPr>
        </p:nvSpPr>
        <p:spPr/>
        <p:txBody>
          <a:bodyPr/>
          <a:lstStyle/>
          <a:p>
            <a:r>
              <a:rPr lang="en-US" dirty="0"/>
              <a:t>Common virus affecting the heart and other systems</a:t>
            </a:r>
          </a:p>
        </p:txBody>
      </p:sp>
      <p:sp>
        <p:nvSpPr>
          <p:cNvPr id="3" name="Subtitle 2">
            <a:extLst>
              <a:ext uri="{FF2B5EF4-FFF2-40B4-BE49-F238E27FC236}">
                <a16:creationId xmlns:a16="http://schemas.microsoft.com/office/drawing/2014/main" id="{9C418325-DA32-B890-1DDC-1E3C8BA1C566}"/>
              </a:ext>
            </a:extLst>
          </p:cNvPr>
          <p:cNvSpPr>
            <a:spLocks noGrp="1"/>
          </p:cNvSpPr>
          <p:nvPr>
            <p:ph type="subTitle" idx="1"/>
          </p:nvPr>
        </p:nvSpPr>
        <p:spPr/>
        <p:txBody>
          <a:bodyPr/>
          <a:lstStyle/>
          <a:p>
            <a:r>
              <a:rPr lang="en-US" dirty="0">
                <a:solidFill>
                  <a:schemeClr val="tx1"/>
                </a:solidFill>
              </a:rPr>
              <a:t>Radhika </a:t>
            </a:r>
            <a:r>
              <a:rPr lang="en-US" dirty="0" err="1">
                <a:solidFill>
                  <a:schemeClr val="tx1"/>
                </a:solidFill>
              </a:rPr>
              <a:t>nandur</a:t>
            </a:r>
            <a:r>
              <a:rPr lang="en-US" dirty="0">
                <a:solidFill>
                  <a:schemeClr val="tx1"/>
                </a:solidFill>
              </a:rPr>
              <a:t> </a:t>
            </a:r>
            <a:r>
              <a:rPr lang="en-US" dirty="0" err="1">
                <a:solidFill>
                  <a:schemeClr val="tx1"/>
                </a:solidFill>
              </a:rPr>
              <a:t>bukkapatnam</a:t>
            </a:r>
            <a:r>
              <a:rPr lang="en-US" dirty="0">
                <a:solidFill>
                  <a:schemeClr val="tx1"/>
                </a:solidFill>
              </a:rPr>
              <a:t> md mas</a:t>
            </a:r>
          </a:p>
          <a:p>
            <a:r>
              <a:rPr lang="en-US" dirty="0">
                <a:solidFill>
                  <a:schemeClr val="tx1"/>
                </a:solidFill>
              </a:rPr>
              <a:t>Jan 30, 2025</a:t>
            </a:r>
          </a:p>
        </p:txBody>
      </p:sp>
    </p:spTree>
    <p:extLst>
      <p:ext uri="{BB962C8B-B14F-4D97-AF65-F5344CB8AC3E}">
        <p14:creationId xmlns:p14="http://schemas.microsoft.com/office/powerpoint/2010/main" val="375908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E8FABA-AB67-D332-A5F0-206A6EF6D4E4}"/>
              </a:ext>
            </a:extLst>
          </p:cNvPr>
          <p:cNvSpPr>
            <a:spLocks noGrp="1"/>
          </p:cNvSpPr>
          <p:nvPr>
            <p:ph type="title"/>
          </p:nvPr>
        </p:nvSpPr>
        <p:spPr/>
        <p:txBody>
          <a:bodyPr/>
          <a:lstStyle/>
          <a:p>
            <a:r>
              <a:rPr lang="en-US" dirty="0"/>
              <a:t>Systemic effects of covid-19</a:t>
            </a:r>
          </a:p>
        </p:txBody>
      </p:sp>
      <p:sp>
        <p:nvSpPr>
          <p:cNvPr id="6" name="Content Placeholder 5">
            <a:extLst>
              <a:ext uri="{FF2B5EF4-FFF2-40B4-BE49-F238E27FC236}">
                <a16:creationId xmlns:a16="http://schemas.microsoft.com/office/drawing/2014/main" id="{FCDF5807-DC8D-BC24-CCDD-0B91AC1A3C0B}"/>
              </a:ext>
            </a:extLst>
          </p:cNvPr>
          <p:cNvSpPr>
            <a:spLocks noGrp="1"/>
          </p:cNvSpPr>
          <p:nvPr>
            <p:ph sz="quarter" idx="13"/>
          </p:nvPr>
        </p:nvSpPr>
        <p:spPr/>
        <p:txBody>
          <a:bodyPr>
            <a:normAutofit lnSpcReduction="10000"/>
          </a:bodyPr>
          <a:lstStyle/>
          <a:p>
            <a:r>
              <a:rPr lang="en-US" dirty="0"/>
              <a:t>Respiratory:  immune response to the virus</a:t>
            </a:r>
          </a:p>
          <a:p>
            <a:r>
              <a:rPr lang="en-US" dirty="0"/>
              <a:t>Nervous system:</a:t>
            </a:r>
          </a:p>
          <a:p>
            <a:pPr lvl="1"/>
            <a:r>
              <a:rPr lang="en-US" dirty="0"/>
              <a:t>Microvascular disease: fog</a:t>
            </a:r>
          </a:p>
          <a:p>
            <a:pPr lvl="1"/>
            <a:r>
              <a:rPr lang="en-US" dirty="0"/>
              <a:t>Neuropathy</a:t>
            </a:r>
          </a:p>
          <a:p>
            <a:pPr lvl="1"/>
            <a:r>
              <a:rPr lang="en-US" dirty="0"/>
              <a:t>Unmasks neurodegenerative disease: </a:t>
            </a:r>
            <a:r>
              <a:rPr lang="en-US" dirty="0" err="1"/>
              <a:t>parkinsons</a:t>
            </a:r>
            <a:endParaRPr lang="en-US" dirty="0"/>
          </a:p>
          <a:p>
            <a:pPr lvl="1"/>
            <a:r>
              <a:rPr lang="en-US" dirty="0"/>
              <a:t>Worsening migraines</a:t>
            </a:r>
          </a:p>
          <a:p>
            <a:r>
              <a:rPr lang="en-US" dirty="0"/>
              <a:t>GI: GERD, irritable bowel syndrome</a:t>
            </a:r>
          </a:p>
          <a:p>
            <a:r>
              <a:rPr lang="en-US" dirty="0"/>
              <a:t>Kidneys: decreased function</a:t>
            </a:r>
          </a:p>
          <a:p>
            <a:pPr marL="457200" lvl="1" indent="0">
              <a:buNone/>
            </a:pPr>
            <a:endParaRPr lang="en-US" dirty="0"/>
          </a:p>
        </p:txBody>
      </p:sp>
    </p:spTree>
    <p:extLst>
      <p:ext uri="{BB962C8B-B14F-4D97-AF65-F5344CB8AC3E}">
        <p14:creationId xmlns:p14="http://schemas.microsoft.com/office/powerpoint/2010/main" val="358052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18812-390E-7FFD-5A27-9E1528B93CA2}"/>
              </a:ext>
            </a:extLst>
          </p:cNvPr>
          <p:cNvSpPr>
            <a:spLocks noGrp="1"/>
          </p:cNvSpPr>
          <p:nvPr>
            <p:ph type="title"/>
          </p:nvPr>
        </p:nvSpPr>
        <p:spPr/>
        <p:txBody>
          <a:bodyPr/>
          <a:lstStyle/>
          <a:p>
            <a:r>
              <a:rPr lang="en-US" b="1" dirty="0"/>
              <a:t>Cardiovascular effects of covid 19</a:t>
            </a:r>
          </a:p>
        </p:txBody>
      </p:sp>
      <p:sp>
        <p:nvSpPr>
          <p:cNvPr id="6" name="Content Placeholder 5">
            <a:extLst>
              <a:ext uri="{FF2B5EF4-FFF2-40B4-BE49-F238E27FC236}">
                <a16:creationId xmlns:a16="http://schemas.microsoft.com/office/drawing/2014/main" id="{7CFB3CF4-A3AA-B6F6-CA21-39A7E70628F1}"/>
              </a:ext>
            </a:extLst>
          </p:cNvPr>
          <p:cNvSpPr>
            <a:spLocks noGrp="1"/>
          </p:cNvSpPr>
          <p:nvPr>
            <p:ph sz="quarter" idx="13"/>
          </p:nvPr>
        </p:nvSpPr>
        <p:spPr>
          <a:xfrm>
            <a:off x="481974" y="2442648"/>
            <a:ext cx="5106026" cy="3948412"/>
          </a:xfrm>
        </p:spPr>
        <p:txBody>
          <a:bodyPr/>
          <a:lstStyle/>
          <a:p>
            <a:r>
              <a:rPr lang="en-US" sz="1600" dirty="0">
                <a:latin typeface="Arial" panose="020B0604020202020204" pitchFamily="34" charset="0"/>
                <a:cs typeface="Arial" panose="020B0604020202020204" pitchFamily="34" charset="0"/>
              </a:rPr>
              <a:t>Rare cause of myocarditis</a:t>
            </a:r>
          </a:p>
          <a:p>
            <a:r>
              <a:rPr lang="en-US" sz="1600" dirty="0">
                <a:latin typeface="Arial" panose="020B0604020202020204" pitchFamily="34" charset="0"/>
                <a:cs typeface="Arial" panose="020B0604020202020204" pitchFamily="34" charset="0"/>
              </a:rPr>
              <a:t>Atrial fibrillation</a:t>
            </a:r>
          </a:p>
          <a:p>
            <a:r>
              <a:rPr lang="en-US" sz="1600" dirty="0">
                <a:latin typeface="Arial" panose="020B0604020202020204" pitchFamily="34" charset="0"/>
                <a:cs typeface="Arial" panose="020B0604020202020204" pitchFamily="34" charset="0"/>
              </a:rPr>
              <a:t>Pulmonary embolism</a:t>
            </a:r>
          </a:p>
          <a:p>
            <a:r>
              <a:rPr lang="en-US" sz="1600" dirty="0">
                <a:latin typeface="Arial" panose="020B0604020202020204" pitchFamily="34" charset="0"/>
                <a:cs typeface="Arial" panose="020B0604020202020204" pitchFamily="34" charset="0"/>
              </a:rPr>
              <a:t>Coronary plaque</a:t>
            </a:r>
          </a:p>
          <a:p>
            <a:r>
              <a:rPr lang="en-US" sz="1600" dirty="0">
                <a:latin typeface="Arial" panose="020B0604020202020204" pitchFamily="34" charset="0"/>
                <a:cs typeface="Arial" panose="020B0604020202020204" pitchFamily="34" charset="0"/>
              </a:rPr>
              <a:t>DVT</a:t>
            </a:r>
          </a:p>
          <a:p>
            <a:r>
              <a:rPr lang="en-US" sz="1600" dirty="0">
                <a:latin typeface="Arial" panose="020B0604020202020204" pitchFamily="34" charset="0"/>
                <a:cs typeface="Arial" panose="020B0604020202020204" pitchFamily="34" charset="0"/>
              </a:rPr>
              <a:t>Long-term: Coronary artery DISEASE EQUIVALENT </a:t>
            </a:r>
          </a:p>
          <a:p>
            <a:endParaRPr lang="en-US" dirty="0"/>
          </a:p>
        </p:txBody>
      </p:sp>
      <p:sp>
        <p:nvSpPr>
          <p:cNvPr id="8" name="Content Placeholder 7">
            <a:extLst>
              <a:ext uri="{FF2B5EF4-FFF2-40B4-BE49-F238E27FC236}">
                <a16:creationId xmlns:a16="http://schemas.microsoft.com/office/drawing/2014/main" id="{AD5F1EFF-A329-90CA-EBD5-1831F084F67F}"/>
              </a:ext>
            </a:extLst>
          </p:cNvPr>
          <p:cNvSpPr>
            <a:spLocks noGrp="1"/>
          </p:cNvSpPr>
          <p:nvPr>
            <p:ph sz="quarter" idx="14"/>
          </p:nvPr>
        </p:nvSpPr>
        <p:spPr/>
        <p:txBody>
          <a:bodyPr/>
          <a:lstStyle/>
          <a:p>
            <a:endParaRPr lang="en-US"/>
          </a:p>
        </p:txBody>
      </p:sp>
      <p:pic>
        <p:nvPicPr>
          <p:cNvPr id="7170" name="Picture 2" descr="Following the acute infection, inflammatory and immune response may contribute to the development of Long COVID syndrome. Imbalance of the renin-angiotensin system axis and genetic predisposition may also have a role, however, this has not been confirmed from current evidence (Image created with BioRender.com).">
            <a:extLst>
              <a:ext uri="{FF2B5EF4-FFF2-40B4-BE49-F238E27FC236}">
                <a16:creationId xmlns:a16="http://schemas.microsoft.com/office/drawing/2014/main" id="{2FBBBEF4-A261-E155-F010-96009F14A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0" y="2442648"/>
            <a:ext cx="6604000" cy="379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71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aphical Abstract">
            <a:extLst>
              <a:ext uri="{FF2B5EF4-FFF2-40B4-BE49-F238E27FC236}">
                <a16:creationId xmlns:a16="http://schemas.microsoft.com/office/drawing/2014/main" id="{EFF1C96D-DED5-70AD-11FA-C7684D8BA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237" y="343929"/>
            <a:ext cx="8971005" cy="627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65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8E3DF3-A336-B88F-6C96-73A134222892}"/>
              </a:ext>
            </a:extLst>
          </p:cNvPr>
          <p:cNvSpPr>
            <a:spLocks noGrp="1"/>
          </p:cNvSpPr>
          <p:nvPr>
            <p:ph type="title"/>
          </p:nvPr>
        </p:nvSpPr>
        <p:spPr>
          <a:xfrm>
            <a:off x="765494" y="271849"/>
            <a:ext cx="10364451" cy="1596177"/>
          </a:xfrm>
        </p:spPr>
        <p:txBody>
          <a:bodyPr/>
          <a:lstStyle/>
          <a:p>
            <a:r>
              <a:rPr lang="en-US" b="1" dirty="0"/>
              <a:t>Treatment of covid 19</a:t>
            </a:r>
          </a:p>
        </p:txBody>
      </p:sp>
      <p:pic>
        <p:nvPicPr>
          <p:cNvPr id="8194" name="Picture 2">
            <a:extLst>
              <a:ext uri="{FF2B5EF4-FFF2-40B4-BE49-F238E27FC236}">
                <a16:creationId xmlns:a16="http://schemas.microsoft.com/office/drawing/2014/main" id="{8C084304-443F-0A14-2670-D4CC8E99664F}"/>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50615" y="1551584"/>
            <a:ext cx="9394208" cy="503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75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905D-0B4D-796B-2949-EFDD00722C16}"/>
              </a:ext>
            </a:extLst>
          </p:cNvPr>
          <p:cNvSpPr>
            <a:spLocks noGrp="1"/>
          </p:cNvSpPr>
          <p:nvPr>
            <p:ph type="title"/>
          </p:nvPr>
        </p:nvSpPr>
        <p:spPr>
          <a:xfrm>
            <a:off x="740781" y="-328532"/>
            <a:ext cx="10364451" cy="1596177"/>
          </a:xfrm>
        </p:spPr>
        <p:txBody>
          <a:bodyPr/>
          <a:lstStyle/>
          <a:p>
            <a:r>
              <a:rPr lang="en-US" dirty="0"/>
              <a:t>vaccines</a:t>
            </a:r>
          </a:p>
        </p:txBody>
      </p:sp>
      <p:pic>
        <p:nvPicPr>
          <p:cNvPr id="9218" name="Picture 2">
            <a:extLst>
              <a:ext uri="{FF2B5EF4-FFF2-40B4-BE49-F238E27FC236}">
                <a16:creationId xmlns:a16="http://schemas.microsoft.com/office/drawing/2014/main" id="{79D8982C-35B4-0C6A-4150-D3028D5BF76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62548" y="1035870"/>
            <a:ext cx="9005917" cy="535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69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706A-86CF-15E3-5409-27FE08D7F8C4}"/>
              </a:ext>
            </a:extLst>
          </p:cNvPr>
          <p:cNvSpPr>
            <a:spLocks noGrp="1"/>
          </p:cNvSpPr>
          <p:nvPr>
            <p:ph type="title"/>
          </p:nvPr>
        </p:nvSpPr>
        <p:spPr>
          <a:xfrm>
            <a:off x="913774" y="-127717"/>
            <a:ext cx="10364451" cy="1596177"/>
          </a:xfrm>
        </p:spPr>
        <p:txBody>
          <a:bodyPr/>
          <a:lstStyle/>
          <a:p>
            <a:br>
              <a:rPr lang="en-US" dirty="0"/>
            </a:br>
            <a:br>
              <a:rPr lang="en-US" dirty="0"/>
            </a:br>
            <a:r>
              <a:rPr lang="en-US" dirty="0"/>
              <a:t>respiratory Syncytial virus</a:t>
            </a:r>
          </a:p>
        </p:txBody>
      </p:sp>
      <p:sp>
        <p:nvSpPr>
          <p:cNvPr id="4" name="Content Placeholder 3">
            <a:extLst>
              <a:ext uri="{FF2B5EF4-FFF2-40B4-BE49-F238E27FC236}">
                <a16:creationId xmlns:a16="http://schemas.microsoft.com/office/drawing/2014/main" id="{64CC7E99-1178-2147-57FE-F8F6E1A27058}"/>
              </a:ext>
            </a:extLst>
          </p:cNvPr>
          <p:cNvSpPr>
            <a:spLocks noGrp="1"/>
          </p:cNvSpPr>
          <p:nvPr>
            <p:ph sz="quarter" idx="13"/>
          </p:nvPr>
        </p:nvSpPr>
        <p:spPr>
          <a:xfrm>
            <a:off x="378515" y="2400546"/>
            <a:ext cx="7159709" cy="4231482"/>
          </a:xfrm>
        </p:spPr>
        <p:txBody>
          <a:bodyPr>
            <a:normAutofit fontScale="85000" lnSpcReduction="10000"/>
          </a:bodyPr>
          <a:lstStyle/>
          <a:p>
            <a:r>
              <a:rPr lang="en-US" sz="1900" b="0" i="0" dirty="0">
                <a:effectLst/>
                <a:latin typeface="Arial" panose="020B0604020202020204" pitchFamily="34" charset="0"/>
                <a:cs typeface="Arial" panose="020B0604020202020204" pitchFamily="34" charset="0"/>
              </a:rPr>
              <a:t>Respiratory syncytial virus (RSV) is a common virus that infects the nose, throat, lungs, and breathing passages. It spreads through droplets from an infected person when they cough, sneeze, or kiss. You can also catch it by touching surfaces with the virus on them and then touching your eyes, nose, or mouth.</a:t>
            </a:r>
          </a:p>
          <a:p>
            <a:r>
              <a:rPr lang="en-US" sz="1900" dirty="0">
                <a:latin typeface="Arial" panose="020B0604020202020204" pitchFamily="34" charset="0"/>
                <a:cs typeface="Arial" panose="020B0604020202020204" pitchFamily="34" charset="0"/>
              </a:rPr>
              <a:t>Can live for hours on surfaces</a:t>
            </a:r>
          </a:p>
          <a:p>
            <a:r>
              <a:rPr lang="en-US" sz="1900" b="0" i="0" dirty="0">
                <a:effectLst/>
                <a:latin typeface="Arial" panose="020B0604020202020204" pitchFamily="34" charset="0"/>
                <a:cs typeface="Arial" panose="020B0604020202020204" pitchFamily="34" charset="0"/>
              </a:rPr>
              <a:t>Each year in the US, RSV is estimated to cause 100,000-160,000 hospitalizations in adults age 60 years and older</a:t>
            </a:r>
          </a:p>
          <a:p>
            <a:r>
              <a:rPr lang="en-US" sz="1900" dirty="0">
                <a:latin typeface="Arial" panose="020B0604020202020204" pitchFamily="34" charset="0"/>
                <a:cs typeface="Arial" panose="020B0604020202020204" pitchFamily="34" charset="0"/>
              </a:rPr>
              <a:t>RSV Vaccine: </a:t>
            </a:r>
            <a:r>
              <a:rPr lang="en-US" sz="1900" b="1" i="0" dirty="0">
                <a:effectLst/>
                <a:latin typeface="Arial" panose="020B0604020202020204" pitchFamily="34" charset="0"/>
                <a:cs typeface="Arial" panose="020B0604020202020204" pitchFamily="34" charset="0"/>
              </a:rPr>
              <a:t>Adults:</a:t>
            </a:r>
            <a:r>
              <a:rPr lang="en-US" sz="1900" b="0" i="0" dirty="0">
                <a:effectLst/>
                <a:latin typeface="Arial" panose="020B0604020202020204" pitchFamily="34" charset="0"/>
                <a:cs typeface="Arial" panose="020B0604020202020204" pitchFamily="34" charset="0"/>
              </a:rPr>
              <a:t> A single dose of RSV vaccine is recommended to protect all adults age 75 years and older and adults age 60-74 years who have certain risk factors.</a:t>
            </a:r>
          </a:p>
          <a:p>
            <a:pPr marL="0" indent="0">
              <a:buNone/>
            </a:pPr>
            <a:endParaRPr lang="en-US" dirty="0">
              <a:solidFill>
                <a:srgbClr val="5C788A"/>
              </a:solidFill>
              <a:latin typeface="Roboto" panose="02000000000000000000" pitchFamily="2" charset="0"/>
            </a:endParaRPr>
          </a:p>
          <a:p>
            <a:endParaRPr lang="en-US" dirty="0"/>
          </a:p>
        </p:txBody>
      </p:sp>
      <p:pic>
        <p:nvPicPr>
          <p:cNvPr id="10242" name="Picture 2" descr="RSV-Web-Card">
            <a:extLst>
              <a:ext uri="{FF2B5EF4-FFF2-40B4-BE49-F238E27FC236}">
                <a16:creationId xmlns:a16="http://schemas.microsoft.com/office/drawing/2014/main" id="{C4EBACC3-02A0-7693-28DA-7C1F75EBD5E2}"/>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783550" y="2866231"/>
            <a:ext cx="3373399" cy="1682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44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AA3AF1-85EC-06BB-95BF-543AA5CBA938}"/>
              </a:ext>
            </a:extLst>
          </p:cNvPr>
          <p:cNvSpPr>
            <a:spLocks noGrp="1"/>
          </p:cNvSpPr>
          <p:nvPr>
            <p:ph type="title"/>
          </p:nvPr>
        </p:nvSpPr>
        <p:spPr/>
        <p:txBody>
          <a:bodyPr/>
          <a:lstStyle/>
          <a:p>
            <a:r>
              <a:rPr lang="en-US" b="1" dirty="0"/>
              <a:t>RSV and Cardiovascular effects</a:t>
            </a:r>
          </a:p>
        </p:txBody>
      </p:sp>
      <p:sp>
        <p:nvSpPr>
          <p:cNvPr id="6" name="Content Placeholder 5">
            <a:extLst>
              <a:ext uri="{FF2B5EF4-FFF2-40B4-BE49-F238E27FC236}">
                <a16:creationId xmlns:a16="http://schemas.microsoft.com/office/drawing/2014/main" id="{D607750B-B9FB-6C5D-3215-0E27BF2387D6}"/>
              </a:ext>
            </a:extLst>
          </p:cNvPr>
          <p:cNvSpPr>
            <a:spLocks noGrp="1"/>
          </p:cNvSpPr>
          <p:nvPr>
            <p:ph sz="quarter" idx="13"/>
          </p:nvPr>
        </p:nvSpPr>
        <p:spPr>
          <a:xfrm>
            <a:off x="314409" y="2062290"/>
            <a:ext cx="6302564" cy="4285958"/>
          </a:xfrm>
        </p:spPr>
        <p:txBody>
          <a:bodyPr>
            <a:normAutofit/>
          </a:bodyPr>
          <a:lstStyle/>
          <a:p>
            <a:r>
              <a:rPr lang="en-US" sz="1600" b="0" i="0" dirty="0">
                <a:solidFill>
                  <a:srgbClr val="222328"/>
                </a:solidFill>
                <a:effectLst/>
                <a:latin typeface="Arial" panose="020B0604020202020204" pitchFamily="34" charset="0"/>
                <a:cs typeface="Arial" panose="020B0604020202020204" pitchFamily="34" charset="0"/>
              </a:rPr>
              <a:t>While most cases of RSV will remain mild, serious complications can occur. This includes bronchitis, pneumonia and worsening conditions like asthma, chronic obstructive pulmonary disease and congestive heart failure.</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b="0" i="0" dirty="0">
                <a:solidFill>
                  <a:srgbClr val="222328"/>
                </a:solidFill>
                <a:effectLst/>
                <a:latin typeface="Arial" panose="020B0604020202020204" pitchFamily="34" charset="0"/>
                <a:cs typeface="Arial" panose="020B0604020202020204" pitchFamily="34" charset="0"/>
              </a:rPr>
              <a:t>Studies have shown that up to 22% of hospitalized adults experience cardiovascular complications, such as worsened congestive heart failure, new arrhythmia and stroke</a:t>
            </a:r>
          </a:p>
          <a:p>
            <a:endParaRPr lang="en-US" dirty="0"/>
          </a:p>
        </p:txBody>
      </p:sp>
      <p:pic>
        <p:nvPicPr>
          <p:cNvPr id="12290" name="Picture 2" descr="Central Illustration. ">
            <a:extLst>
              <a:ext uri="{FF2B5EF4-FFF2-40B4-BE49-F238E27FC236}">
                <a16:creationId xmlns:a16="http://schemas.microsoft.com/office/drawing/2014/main" id="{E06017DF-A75E-A527-8AAF-DC72C22CEA9B}"/>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838772" y="2571620"/>
            <a:ext cx="4933717" cy="301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22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CFADF1-B455-1398-F659-92893A2A915E}"/>
              </a:ext>
            </a:extLst>
          </p:cNvPr>
          <p:cNvSpPr>
            <a:spLocks noGrp="1"/>
          </p:cNvSpPr>
          <p:nvPr>
            <p:ph type="title"/>
          </p:nvPr>
        </p:nvSpPr>
        <p:spPr/>
        <p:txBody>
          <a:bodyPr/>
          <a:lstStyle/>
          <a:p>
            <a:r>
              <a:rPr lang="en-US" b="1" dirty="0"/>
              <a:t>treatment</a:t>
            </a:r>
          </a:p>
        </p:txBody>
      </p:sp>
      <p:sp>
        <p:nvSpPr>
          <p:cNvPr id="6" name="Content Placeholder 5">
            <a:extLst>
              <a:ext uri="{FF2B5EF4-FFF2-40B4-BE49-F238E27FC236}">
                <a16:creationId xmlns:a16="http://schemas.microsoft.com/office/drawing/2014/main" id="{0B98035A-118A-DD73-24FE-C5437F3CC3D3}"/>
              </a:ext>
            </a:extLst>
          </p:cNvPr>
          <p:cNvSpPr>
            <a:spLocks noGrp="1"/>
          </p:cNvSpPr>
          <p:nvPr>
            <p:ph sz="quarter" idx="13"/>
          </p:nvPr>
        </p:nvSpPr>
        <p:spPr/>
        <p:txBody>
          <a:bodyPr>
            <a:normAutofit/>
          </a:bodyPr>
          <a:lstStyle/>
          <a:p>
            <a:r>
              <a:rPr lang="en-US" sz="1600" dirty="0">
                <a:latin typeface="Arial" panose="020B0604020202020204" pitchFamily="34" charset="0"/>
                <a:cs typeface="Arial" panose="020B0604020202020204" pitchFamily="34" charset="0"/>
              </a:rPr>
              <a:t>Tylenol, fluids, rest</a:t>
            </a:r>
          </a:p>
          <a:p>
            <a:r>
              <a:rPr lang="en-US" sz="1600" dirty="0">
                <a:latin typeface="Arial" panose="020B0604020202020204" pitchFamily="34" charset="0"/>
                <a:cs typeface="Arial" panose="020B0604020202020204" pitchFamily="34" charset="0"/>
              </a:rPr>
              <a:t>If HR is high or short of breath, to the hospital</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Prevention: One vaccine</a:t>
            </a:r>
          </a:p>
        </p:txBody>
      </p:sp>
    </p:spTree>
    <p:extLst>
      <p:ext uri="{BB962C8B-B14F-4D97-AF65-F5344CB8AC3E}">
        <p14:creationId xmlns:p14="http://schemas.microsoft.com/office/powerpoint/2010/main" val="363283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piratory Illness Symptoms Graphics">
            <a:extLst>
              <a:ext uri="{FF2B5EF4-FFF2-40B4-BE49-F238E27FC236}">
                <a16:creationId xmlns:a16="http://schemas.microsoft.com/office/drawing/2014/main" id="{9E5ADA89-A20A-934C-AD3A-C18EA2553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254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1E37-AC72-79D2-7DBB-35C38F7BFB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27F981-F6D6-1EAA-DC87-2979679DB82A}"/>
              </a:ext>
            </a:extLst>
          </p:cNvPr>
          <p:cNvSpPr>
            <a:spLocks noGrp="1"/>
          </p:cNvSpPr>
          <p:nvPr>
            <p:ph sz="quarter" idx="13"/>
          </p:nvPr>
        </p:nvSpPr>
        <p:spPr/>
        <p:txBody>
          <a:bodyPr/>
          <a:lstStyle/>
          <a:p>
            <a:endParaRPr lang="en-US"/>
          </a:p>
        </p:txBody>
      </p:sp>
      <p:sp>
        <p:nvSpPr>
          <p:cNvPr id="4" name="Content Placeholder 3">
            <a:extLst>
              <a:ext uri="{FF2B5EF4-FFF2-40B4-BE49-F238E27FC236}">
                <a16:creationId xmlns:a16="http://schemas.microsoft.com/office/drawing/2014/main" id="{81B1B058-038B-C41D-E2F7-6D2F54CF94E3}"/>
              </a:ext>
            </a:extLst>
          </p:cNvPr>
          <p:cNvSpPr>
            <a:spLocks noGrp="1"/>
          </p:cNvSpPr>
          <p:nvPr>
            <p:ph sz="quarter" idx="14"/>
          </p:nvPr>
        </p:nvSpPr>
        <p:spPr/>
        <p:txBody>
          <a:bodyPr/>
          <a:lstStyle/>
          <a:p>
            <a:endParaRPr lang="en-US"/>
          </a:p>
        </p:txBody>
      </p:sp>
      <p:pic>
        <p:nvPicPr>
          <p:cNvPr id="4098" name="Picture 2" descr="Graphic of immunization recommendations for flu, COVID-19, RSV, pneumococcal disease">
            <a:extLst>
              <a:ext uri="{FF2B5EF4-FFF2-40B4-BE49-F238E27FC236}">
                <a16:creationId xmlns:a16="http://schemas.microsoft.com/office/drawing/2014/main" id="{C05DE5E1-570A-2866-94BF-FB3D6F58C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9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C4D67-A176-6FE1-5D6F-6D6C8AA7155A}"/>
              </a:ext>
            </a:extLst>
          </p:cNvPr>
          <p:cNvSpPr>
            <a:spLocks noGrp="1"/>
          </p:cNvSpPr>
          <p:nvPr>
            <p:ph type="title"/>
          </p:nvPr>
        </p:nvSpPr>
        <p:spPr/>
        <p:txBody>
          <a:bodyPr/>
          <a:lstStyle/>
          <a:p>
            <a:r>
              <a:rPr lang="en-US" b="1" dirty="0"/>
              <a:t>Virus</a:t>
            </a:r>
          </a:p>
        </p:txBody>
      </p:sp>
      <p:sp>
        <p:nvSpPr>
          <p:cNvPr id="5" name="Content Placeholder 4">
            <a:extLst>
              <a:ext uri="{FF2B5EF4-FFF2-40B4-BE49-F238E27FC236}">
                <a16:creationId xmlns:a16="http://schemas.microsoft.com/office/drawing/2014/main" id="{248B6E88-2FF8-780A-B14C-787008D3D589}"/>
              </a:ext>
            </a:extLst>
          </p:cNvPr>
          <p:cNvSpPr>
            <a:spLocks noGrp="1"/>
          </p:cNvSpPr>
          <p:nvPr>
            <p:ph sz="quarter" idx="13"/>
          </p:nvPr>
        </p:nvSpPr>
        <p:spPr>
          <a:xfrm>
            <a:off x="913774" y="2367092"/>
            <a:ext cx="5106026" cy="3872391"/>
          </a:xfrm>
        </p:spPr>
        <p:txBody>
          <a:bodyPr>
            <a:normAutofit fontScale="70000" lnSpcReduction="20000"/>
          </a:bodyPr>
          <a:lstStyle/>
          <a:p>
            <a:r>
              <a:rPr lang="en-US" sz="2300" b="0" i="0" dirty="0">
                <a:effectLst/>
                <a:latin typeface="Arial" panose="020B0604020202020204" pitchFamily="34" charset="0"/>
                <a:cs typeface="Arial" panose="020B0604020202020204" pitchFamily="34" charset="0"/>
              </a:rPr>
              <a:t>Viruses are microscopic organisms that can infect hosts, like humans, plants or animals. They’re a small piece of genetic information (DNA or RNA) inside of a protective shell (capsid).</a:t>
            </a:r>
          </a:p>
          <a:p>
            <a:r>
              <a:rPr lang="en-US" sz="2300" dirty="0">
                <a:latin typeface="Arial" panose="020B0604020202020204" pitchFamily="34" charset="0"/>
                <a:cs typeface="Arial" panose="020B0604020202020204" pitchFamily="34" charset="0"/>
              </a:rPr>
              <a:t>Respiratory illnesses</a:t>
            </a:r>
          </a:p>
          <a:p>
            <a:r>
              <a:rPr lang="en-US" sz="2300" b="0" i="0" dirty="0">
                <a:effectLst/>
                <a:latin typeface="Arial" panose="020B0604020202020204" pitchFamily="34" charset="0"/>
                <a:cs typeface="Arial" panose="020B0604020202020204" pitchFamily="34" charset="0"/>
              </a:rPr>
              <a:t>GI illnesses</a:t>
            </a:r>
          </a:p>
          <a:p>
            <a:r>
              <a:rPr lang="en-US" sz="2300" dirty="0">
                <a:latin typeface="Arial" panose="020B0604020202020204" pitchFamily="34" charset="0"/>
                <a:cs typeface="Arial" panose="020B0604020202020204" pitchFamily="34" charset="0"/>
              </a:rPr>
              <a:t>Sexually transmitted</a:t>
            </a:r>
          </a:p>
          <a:p>
            <a:r>
              <a:rPr lang="en-US" sz="2300" b="0" i="0" dirty="0">
                <a:effectLst/>
                <a:latin typeface="Arial" panose="020B0604020202020204" pitchFamily="34" charset="0"/>
                <a:cs typeface="Arial" panose="020B0604020202020204" pitchFamily="34" charset="0"/>
              </a:rPr>
              <a:t>Skin</a:t>
            </a:r>
          </a:p>
          <a:p>
            <a:r>
              <a:rPr lang="en-US" sz="2300" dirty="0">
                <a:latin typeface="Arial" panose="020B0604020202020204" pitchFamily="34" charset="0"/>
                <a:cs typeface="Arial" panose="020B0604020202020204" pitchFamily="34" charset="0"/>
              </a:rPr>
              <a:t>Oncovirus</a:t>
            </a:r>
          </a:p>
          <a:p>
            <a:r>
              <a:rPr lang="en-US" sz="2300" b="0" i="0" dirty="0" err="1">
                <a:effectLst/>
                <a:latin typeface="Arial" panose="020B0604020202020204" pitchFamily="34" charset="0"/>
                <a:cs typeface="Arial" panose="020B0604020202020204" pitchFamily="34" charset="0"/>
              </a:rPr>
              <a:t>misc</a:t>
            </a:r>
            <a:endParaRPr lang="en-US" sz="2300" b="0" i="0" dirty="0">
              <a:effectLst/>
              <a:latin typeface="Arial" panose="020B0604020202020204" pitchFamily="34" charset="0"/>
              <a:cs typeface="Arial" panose="020B0604020202020204" pitchFamily="34" charset="0"/>
            </a:endParaRPr>
          </a:p>
          <a:p>
            <a:endParaRPr lang="en-US" dirty="0"/>
          </a:p>
        </p:txBody>
      </p:sp>
      <p:pic>
        <p:nvPicPr>
          <p:cNvPr id="1026" name="Picture 2" descr="Render of Flu (Influenza)">
            <a:extLst>
              <a:ext uri="{FF2B5EF4-FFF2-40B4-BE49-F238E27FC236}">
                <a16:creationId xmlns:a16="http://schemas.microsoft.com/office/drawing/2014/main" id="{E0F718AC-2C7D-A03E-02DF-4C291E90E245}"/>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92850" y="2453481"/>
            <a:ext cx="48641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330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C0EF-9E9B-06C4-1B1C-0A0E0CFE744F}"/>
              </a:ext>
            </a:extLst>
          </p:cNvPr>
          <p:cNvSpPr>
            <a:spLocks noGrp="1"/>
          </p:cNvSpPr>
          <p:nvPr>
            <p:ph type="title"/>
          </p:nvPr>
        </p:nvSpPr>
        <p:spPr>
          <a:xfrm>
            <a:off x="913776" y="223541"/>
            <a:ext cx="10364451" cy="1596177"/>
          </a:xfrm>
        </p:spPr>
        <p:txBody>
          <a:bodyPr/>
          <a:lstStyle/>
          <a:p>
            <a:r>
              <a:rPr lang="en-US" b="1" dirty="0"/>
              <a:t>chickenpox</a:t>
            </a:r>
          </a:p>
        </p:txBody>
      </p:sp>
      <p:sp>
        <p:nvSpPr>
          <p:cNvPr id="3" name="Content Placeholder 2">
            <a:extLst>
              <a:ext uri="{FF2B5EF4-FFF2-40B4-BE49-F238E27FC236}">
                <a16:creationId xmlns:a16="http://schemas.microsoft.com/office/drawing/2014/main" id="{E08ED24F-DC79-5906-0DDF-F7D10CBA22E6}"/>
              </a:ext>
            </a:extLst>
          </p:cNvPr>
          <p:cNvSpPr>
            <a:spLocks noGrp="1"/>
          </p:cNvSpPr>
          <p:nvPr>
            <p:ph sz="quarter" idx="13"/>
          </p:nvPr>
        </p:nvSpPr>
        <p:spPr>
          <a:xfrm>
            <a:off x="913773" y="1716946"/>
            <a:ext cx="6062468" cy="3424107"/>
          </a:xfrm>
        </p:spPr>
        <p:txBody>
          <a:bodyPr>
            <a:noAutofit/>
          </a:bodyPr>
          <a:lstStyle/>
          <a:p>
            <a:r>
              <a:rPr lang="en-US" sz="1600" b="0" i="0" dirty="0">
                <a:effectLst/>
                <a:latin typeface="Arial" panose="020B0604020202020204" pitchFamily="34" charset="0"/>
                <a:cs typeface="Arial" panose="020B0604020202020204" pitchFamily="34" charset="0"/>
              </a:rPr>
              <a:t>Chickenpox is a disease caused by the highly contagious varicella zoster virus. It is spread by coughing and sneezing, and by direct contact with skin lesions</a:t>
            </a:r>
          </a:p>
          <a:p>
            <a:r>
              <a:rPr lang="en-US" sz="1600" b="0" i="0" dirty="0">
                <a:effectLst/>
                <a:latin typeface="Arial" panose="020B0604020202020204" pitchFamily="34" charset="0"/>
                <a:cs typeface="Arial" panose="020B0604020202020204" pitchFamily="34" charset="0"/>
              </a:rPr>
              <a:t>Chickenpox can lead to severe complications, including bacterial infection of the skin from the lesions, swelling of the brain, and pneumonia</a:t>
            </a:r>
          </a:p>
          <a:p>
            <a:r>
              <a:rPr lang="en-US" sz="1600" dirty="0">
                <a:latin typeface="Arial" panose="020B0604020202020204" pitchFamily="34" charset="0"/>
                <a:cs typeface="Arial" panose="020B0604020202020204" pitchFamily="34" charset="0"/>
              </a:rPr>
              <a:t>Causes shingles</a:t>
            </a:r>
          </a:p>
          <a:p>
            <a:r>
              <a:rPr lang="en-US" sz="1600" b="0" i="0" dirty="0">
                <a:effectLst/>
                <a:latin typeface="Arial" panose="020B0604020202020204" pitchFamily="34" charset="0"/>
                <a:cs typeface="Arial" panose="020B0604020202020204" pitchFamily="34" charset="0"/>
              </a:rPr>
              <a:t>1 out of every 3 people in the United States will develop shingles in their lifetime. Anyone who has suffered from chickenpox may develop shingles; however, the risk of shingles increases as a person gets older.</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2 part vaccine for adults over 50 </a:t>
            </a:r>
            <a:r>
              <a:rPr lang="en-US" sz="1600" dirty="0" err="1">
                <a:latin typeface="Arial" panose="020B0604020202020204" pitchFamily="34" charset="0"/>
                <a:cs typeface="Arial" panose="020B0604020202020204" pitchFamily="34" charset="0"/>
              </a:rPr>
              <a:t>yrs</a:t>
            </a:r>
            <a:endParaRPr lang="en-US" sz="1600" dirty="0">
              <a:latin typeface="Arial" panose="020B0604020202020204" pitchFamily="34" charset="0"/>
              <a:cs typeface="Arial" panose="020B0604020202020204" pitchFamily="34" charset="0"/>
            </a:endParaRPr>
          </a:p>
        </p:txBody>
      </p:sp>
      <p:pic>
        <p:nvPicPr>
          <p:cNvPr id="13314" name="Picture 2" descr="Render of Chickenpox Shingles Varicella Zoster">
            <a:extLst>
              <a:ext uri="{FF2B5EF4-FFF2-40B4-BE49-F238E27FC236}">
                <a16:creationId xmlns:a16="http://schemas.microsoft.com/office/drawing/2014/main" id="{9D0F6B5F-7301-46BF-5DA3-E28D38986FF1}"/>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976241" y="1922490"/>
            <a:ext cx="48006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84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165234-9DB2-C2A2-7D99-7BC0F81C0487}"/>
              </a:ext>
            </a:extLst>
          </p:cNvPr>
          <p:cNvSpPr>
            <a:spLocks noGrp="1"/>
          </p:cNvSpPr>
          <p:nvPr>
            <p:ph type="title"/>
          </p:nvPr>
        </p:nvSpPr>
        <p:spPr/>
        <p:txBody>
          <a:bodyPr/>
          <a:lstStyle/>
          <a:p>
            <a:r>
              <a:rPr lang="en-US" b="1" dirty="0"/>
              <a:t>Cardiovascular effects of shingles</a:t>
            </a:r>
          </a:p>
        </p:txBody>
      </p:sp>
      <p:sp>
        <p:nvSpPr>
          <p:cNvPr id="6" name="Content Placeholder 5">
            <a:extLst>
              <a:ext uri="{FF2B5EF4-FFF2-40B4-BE49-F238E27FC236}">
                <a16:creationId xmlns:a16="http://schemas.microsoft.com/office/drawing/2014/main" id="{1669CAE9-80A3-DCDC-57D4-5E3313B7EDBD}"/>
              </a:ext>
            </a:extLst>
          </p:cNvPr>
          <p:cNvSpPr>
            <a:spLocks noGrp="1"/>
          </p:cNvSpPr>
          <p:nvPr>
            <p:ph sz="quarter" idx="13"/>
          </p:nvPr>
        </p:nvSpPr>
        <p:spPr>
          <a:xfrm>
            <a:off x="735098" y="1789023"/>
            <a:ext cx="10363826" cy="3970646"/>
          </a:xfrm>
        </p:spPr>
        <p:txBody>
          <a:bodyPr>
            <a:normAutofit fontScale="25000" lnSpcReduction="20000"/>
          </a:bodyPr>
          <a:lstStyle/>
          <a:p>
            <a:pPr algn="l"/>
            <a:r>
              <a:rPr lang="en-US" sz="6400" b="0" i="0" dirty="0">
                <a:effectLst/>
                <a:latin typeface="Arial" panose="020B0604020202020204" pitchFamily="34" charset="0"/>
                <a:cs typeface="Arial" panose="020B0604020202020204" pitchFamily="34" charset="0"/>
              </a:rPr>
              <a:t>A total of 519,880 patients were followed from 2003-2013, during this period there were 23,233 cases of shingles.</a:t>
            </a:r>
          </a:p>
          <a:p>
            <a:pPr marL="0" indent="0" algn="l">
              <a:buNone/>
            </a:pPr>
            <a:endParaRPr lang="en-US" sz="6400" b="0" i="0" dirty="0">
              <a:effectLst/>
              <a:latin typeface="Arial" panose="020B0604020202020204" pitchFamily="34" charset="0"/>
              <a:cs typeface="Arial" panose="020B0604020202020204" pitchFamily="34" charset="0"/>
            </a:endParaRPr>
          </a:p>
          <a:p>
            <a:pPr algn="l"/>
            <a:r>
              <a:rPr lang="en-US" sz="6400" b="0" i="0" dirty="0">
                <a:effectLst/>
                <a:latin typeface="Arial" panose="020B0604020202020204" pitchFamily="34" charset="0"/>
                <a:cs typeface="Arial" panose="020B0604020202020204" pitchFamily="34" charset="0"/>
              </a:rPr>
              <a:t>Patients with shingles were more likely to be female and common risk factors for stroke and heart attack, such as old age, high blood pressure, diabetes and high cholesterol.</a:t>
            </a:r>
          </a:p>
          <a:p>
            <a:pPr marL="0" indent="0" algn="l">
              <a:buNone/>
            </a:pPr>
            <a:endParaRPr lang="en-US" sz="6400" b="0" i="0" dirty="0">
              <a:effectLst/>
              <a:latin typeface="Arial" panose="020B0604020202020204" pitchFamily="34" charset="0"/>
              <a:cs typeface="Arial" panose="020B0604020202020204" pitchFamily="34" charset="0"/>
            </a:endParaRPr>
          </a:p>
          <a:p>
            <a:pPr algn="l"/>
            <a:r>
              <a:rPr lang="en-US" sz="6400" b="0" i="0" dirty="0">
                <a:effectLst/>
                <a:latin typeface="Arial" panose="020B0604020202020204" pitchFamily="34" charset="0"/>
                <a:cs typeface="Arial" panose="020B0604020202020204" pitchFamily="34" charset="0"/>
              </a:rPr>
              <a:t>Shingles was found to raise </a:t>
            </a:r>
          </a:p>
          <a:p>
            <a:pPr lvl="1"/>
            <a:r>
              <a:rPr lang="en-US" sz="6400" b="0" i="0" dirty="0">
                <a:effectLst/>
                <a:latin typeface="Arial" panose="020B0604020202020204" pitchFamily="34" charset="0"/>
                <a:cs typeface="Arial" panose="020B0604020202020204" pitchFamily="34" charset="0"/>
              </a:rPr>
              <a:t>the risk of a composite of cardiovascular events including heart attack </a:t>
            </a:r>
            <a:r>
              <a:rPr lang="en-US" sz="6400" dirty="0">
                <a:latin typeface="Arial" panose="020B0604020202020204" pitchFamily="34" charset="0"/>
                <a:cs typeface="Arial" panose="020B0604020202020204" pitchFamily="34" charset="0"/>
              </a:rPr>
              <a:t>and </a:t>
            </a:r>
            <a:r>
              <a:rPr lang="en-US" sz="6400" b="0" i="0" dirty="0">
                <a:effectLst/>
                <a:latin typeface="Arial" panose="020B0604020202020204" pitchFamily="34" charset="0"/>
                <a:cs typeface="Arial" panose="020B0604020202020204" pitchFamily="34" charset="0"/>
              </a:rPr>
              <a:t>stroke by 41 percent,</a:t>
            </a:r>
          </a:p>
          <a:p>
            <a:pPr lvl="1"/>
            <a:r>
              <a:rPr lang="en-US" sz="6400" b="0" i="0" dirty="0">
                <a:effectLst/>
                <a:latin typeface="Arial" panose="020B0604020202020204" pitchFamily="34" charset="0"/>
                <a:cs typeface="Arial" panose="020B0604020202020204" pitchFamily="34" charset="0"/>
              </a:rPr>
              <a:t>the risk of stroke by 35 percent and </a:t>
            </a:r>
          </a:p>
          <a:p>
            <a:pPr lvl="1"/>
            <a:r>
              <a:rPr lang="en-US" sz="6400" b="0" i="0" dirty="0">
                <a:effectLst/>
                <a:latin typeface="Arial" panose="020B0604020202020204" pitchFamily="34" charset="0"/>
                <a:cs typeface="Arial" panose="020B0604020202020204" pitchFamily="34" charset="0"/>
              </a:rPr>
              <a:t>the risk of heart attack by 59 percent. The risk for stroke was highest in those under 40 years old, a relatively younger population with fewer risks for atherosclerosis. The risks of both stroke and heart attack were highest the first year after the onset of shingles and decreased with time. However, these risks were evenly distributed in the shingles-free group.</a:t>
            </a:r>
          </a:p>
          <a:p>
            <a:endParaRPr lang="en-US" dirty="0"/>
          </a:p>
        </p:txBody>
      </p:sp>
    </p:spTree>
    <p:extLst>
      <p:ext uri="{BB962C8B-B14F-4D97-AF65-F5344CB8AC3E}">
        <p14:creationId xmlns:p14="http://schemas.microsoft.com/office/powerpoint/2010/main" val="1305873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86BD10-D0E5-EDB5-5B55-D4B7421DAA85}"/>
              </a:ext>
            </a:extLst>
          </p:cNvPr>
          <p:cNvSpPr>
            <a:spLocks noGrp="1"/>
          </p:cNvSpPr>
          <p:nvPr>
            <p:ph type="title"/>
          </p:nvPr>
        </p:nvSpPr>
        <p:spPr/>
        <p:txBody>
          <a:bodyPr/>
          <a:lstStyle/>
          <a:p>
            <a:r>
              <a:rPr lang="en-US" b="1" dirty="0"/>
              <a:t>GI source</a:t>
            </a:r>
          </a:p>
        </p:txBody>
      </p:sp>
      <p:sp>
        <p:nvSpPr>
          <p:cNvPr id="6" name="Content Placeholder 5">
            <a:extLst>
              <a:ext uri="{FF2B5EF4-FFF2-40B4-BE49-F238E27FC236}">
                <a16:creationId xmlns:a16="http://schemas.microsoft.com/office/drawing/2014/main" id="{A466D252-7828-B2D0-8F36-4B558DF8F257}"/>
              </a:ext>
            </a:extLst>
          </p:cNvPr>
          <p:cNvSpPr>
            <a:spLocks noGrp="1"/>
          </p:cNvSpPr>
          <p:nvPr>
            <p:ph sz="quarter" idx="13"/>
          </p:nvPr>
        </p:nvSpPr>
        <p:spPr/>
        <p:txBody>
          <a:bodyPr/>
          <a:lstStyle/>
          <a:p>
            <a:r>
              <a:rPr lang="en-US" dirty="0"/>
              <a:t>Norovirus</a:t>
            </a:r>
          </a:p>
          <a:p>
            <a:r>
              <a:rPr lang="en-US" dirty="0"/>
              <a:t>Hepatitis virus</a:t>
            </a:r>
          </a:p>
          <a:p>
            <a:r>
              <a:rPr lang="en-US" dirty="0"/>
              <a:t>Polio virus</a:t>
            </a:r>
          </a:p>
          <a:p>
            <a:endParaRPr lang="en-US" dirty="0"/>
          </a:p>
        </p:txBody>
      </p:sp>
    </p:spTree>
    <p:extLst>
      <p:ext uri="{BB962C8B-B14F-4D97-AF65-F5344CB8AC3E}">
        <p14:creationId xmlns:p14="http://schemas.microsoft.com/office/powerpoint/2010/main" val="3822427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4F21-2EC1-1F85-0646-CEB45DF169A4}"/>
              </a:ext>
            </a:extLst>
          </p:cNvPr>
          <p:cNvSpPr>
            <a:spLocks noGrp="1"/>
          </p:cNvSpPr>
          <p:nvPr>
            <p:ph type="title"/>
          </p:nvPr>
        </p:nvSpPr>
        <p:spPr/>
        <p:txBody>
          <a:bodyPr/>
          <a:lstStyle/>
          <a:p>
            <a:r>
              <a:rPr lang="en-US" b="1" dirty="0"/>
              <a:t>Norovirus</a:t>
            </a:r>
          </a:p>
        </p:txBody>
      </p:sp>
      <p:sp>
        <p:nvSpPr>
          <p:cNvPr id="3" name="Content Placeholder 2">
            <a:extLst>
              <a:ext uri="{FF2B5EF4-FFF2-40B4-BE49-F238E27FC236}">
                <a16:creationId xmlns:a16="http://schemas.microsoft.com/office/drawing/2014/main" id="{76669E03-7BF3-ED55-FA9A-09C8B33722BA}"/>
              </a:ext>
            </a:extLst>
          </p:cNvPr>
          <p:cNvSpPr>
            <a:spLocks noGrp="1"/>
          </p:cNvSpPr>
          <p:nvPr>
            <p:ph sz="quarter" idx="13"/>
          </p:nvPr>
        </p:nvSpPr>
        <p:spPr/>
        <p:txBody>
          <a:bodyPr>
            <a:normAutofit/>
          </a:bodyPr>
          <a:lstStyle/>
          <a:p>
            <a:r>
              <a:rPr lang="en-US" sz="1600" b="0" i="0" dirty="0">
                <a:effectLst/>
                <a:latin typeface="Arial" panose="020B0604020202020204" pitchFamily="34" charset="0"/>
                <a:cs typeface="Arial" panose="020B0604020202020204" pitchFamily="34" charset="0"/>
              </a:rPr>
              <a:t>Norovirus is a common and highly contagious virus that causes inflammation in the stomach and intestines, a condition known as gastroenteritis.</a:t>
            </a:r>
          </a:p>
          <a:p>
            <a:r>
              <a:rPr lang="en-US" sz="1600" b="0" i="0" dirty="0">
                <a:effectLst/>
                <a:latin typeface="Arial" panose="020B0604020202020204" pitchFamily="34" charset="0"/>
                <a:cs typeface="Arial" panose="020B0604020202020204" pitchFamily="34" charset="0"/>
              </a:rPr>
              <a:t>Cruises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Handwashing helps prevent</a:t>
            </a:r>
          </a:p>
          <a:p>
            <a:r>
              <a:rPr lang="en-US" sz="1600" dirty="0">
                <a:latin typeface="Arial" panose="020B0604020202020204" pitchFamily="34" charset="0"/>
                <a:cs typeface="Arial" panose="020B0604020202020204" pitchFamily="34" charset="0"/>
              </a:rPr>
              <a:t>Hydration</a:t>
            </a:r>
          </a:p>
        </p:txBody>
      </p:sp>
      <p:pic>
        <p:nvPicPr>
          <p:cNvPr id="14338" name="Picture 2" descr="Norovirus Noroviren">
            <a:extLst>
              <a:ext uri="{FF2B5EF4-FFF2-40B4-BE49-F238E27FC236}">
                <a16:creationId xmlns:a16="http://schemas.microsoft.com/office/drawing/2014/main" id="{0B94A19A-670D-635D-9DB2-AE3A789439EC}"/>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324600" y="2878931"/>
            <a:ext cx="48006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994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A08A-4F56-8432-3DD5-A26579245A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6E4157-FBD2-06A7-782C-79D50EACE668}"/>
              </a:ext>
            </a:extLst>
          </p:cNvPr>
          <p:cNvSpPr>
            <a:spLocks noGrp="1"/>
          </p:cNvSpPr>
          <p:nvPr>
            <p:ph sz="quarter" idx="13"/>
          </p:nvPr>
        </p:nvSpPr>
        <p:spPr/>
        <p:txBody>
          <a:bodyPr>
            <a:normAutofit/>
          </a:bodyPr>
          <a:lstStyle/>
          <a:p>
            <a:r>
              <a:rPr lang="en-US" sz="1600" dirty="0">
                <a:latin typeface="Arial" panose="020B0604020202020204" pitchFamily="34" charset="0"/>
                <a:cs typeface="Arial" panose="020B0604020202020204" pitchFamily="34" charset="0"/>
              </a:rPr>
              <a:t>Dehydration due to diarrhea</a:t>
            </a:r>
          </a:p>
          <a:p>
            <a:r>
              <a:rPr lang="en-US" sz="1600" dirty="0">
                <a:latin typeface="Arial" panose="020B0604020202020204" pitchFamily="34" charset="0"/>
                <a:cs typeface="Arial" panose="020B0604020202020204" pitchFamily="34" charset="0"/>
              </a:rPr>
              <a:t>Arrhythmias</a:t>
            </a:r>
          </a:p>
          <a:p>
            <a:r>
              <a:rPr lang="en-US" sz="1600" dirty="0">
                <a:latin typeface="Arial" panose="020B0604020202020204" pitchFamily="34" charset="0"/>
                <a:cs typeface="Arial" panose="020B0604020202020204" pitchFamily="34" charset="0"/>
              </a:rPr>
              <a:t>Cardiogenic shock</a:t>
            </a:r>
          </a:p>
          <a:p>
            <a:r>
              <a:rPr lang="en-US" sz="1600" b="0" i="0" dirty="0">
                <a:solidFill>
                  <a:srgbClr val="1B1B1B"/>
                </a:solidFill>
                <a:effectLst/>
                <a:latin typeface="Arial" panose="020B0604020202020204" pitchFamily="34" charset="0"/>
                <a:cs typeface="Arial" panose="020B0604020202020204" pitchFamily="34" charset="0"/>
              </a:rPr>
              <a:t>Gastroenteritis promotes the development of systemic inflammation and a hypercoagulable state; these complications may contribute to the pathogenesis of coronary artery thrombosis</a:t>
            </a:r>
            <a:endParaRPr lang="en-US" sz="1600" dirty="0">
              <a:latin typeface="Arial" panose="020B0604020202020204" pitchFamily="34" charset="0"/>
              <a:cs typeface="Arial" panose="020B0604020202020204" pitchFamily="34" charset="0"/>
            </a:endParaRPr>
          </a:p>
        </p:txBody>
      </p:sp>
      <p:pic>
        <p:nvPicPr>
          <p:cNvPr id="15362" name="Picture 2" descr="Annual burden of norovirus in the US">
            <a:extLst>
              <a:ext uri="{FF2B5EF4-FFF2-40B4-BE49-F238E27FC236}">
                <a16:creationId xmlns:a16="http://schemas.microsoft.com/office/drawing/2014/main" id="{55EF0D55-729A-2D0E-F210-AA20A71FD7D7}"/>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4849" y="2367092"/>
            <a:ext cx="6848214" cy="342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599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224A-DF34-5FE0-34CA-224DF991D97B}"/>
              </a:ext>
            </a:extLst>
          </p:cNvPr>
          <p:cNvSpPr>
            <a:spLocks noGrp="1"/>
          </p:cNvSpPr>
          <p:nvPr>
            <p:ph type="title"/>
          </p:nvPr>
        </p:nvSpPr>
        <p:spPr>
          <a:xfrm>
            <a:off x="913774" y="387290"/>
            <a:ext cx="10364451" cy="1596177"/>
          </a:xfrm>
        </p:spPr>
        <p:txBody>
          <a:bodyPr/>
          <a:lstStyle/>
          <a:p>
            <a:r>
              <a:rPr lang="en-US" b="1" dirty="0"/>
              <a:t>hepatitis</a:t>
            </a:r>
          </a:p>
        </p:txBody>
      </p:sp>
      <p:sp>
        <p:nvSpPr>
          <p:cNvPr id="3" name="Content Placeholder 2">
            <a:extLst>
              <a:ext uri="{FF2B5EF4-FFF2-40B4-BE49-F238E27FC236}">
                <a16:creationId xmlns:a16="http://schemas.microsoft.com/office/drawing/2014/main" id="{B841500B-DC7B-CA4A-E501-78D073E86E9B}"/>
              </a:ext>
            </a:extLst>
          </p:cNvPr>
          <p:cNvSpPr>
            <a:spLocks noGrp="1"/>
          </p:cNvSpPr>
          <p:nvPr>
            <p:ph sz="quarter" idx="13"/>
          </p:nvPr>
        </p:nvSpPr>
        <p:spPr>
          <a:xfrm>
            <a:off x="913774" y="1983467"/>
            <a:ext cx="6233260" cy="4002177"/>
          </a:xfrm>
        </p:spPr>
        <p:txBody>
          <a:bodyPr>
            <a:normAutofit fontScale="85000" lnSpcReduction="10000"/>
          </a:bodyPr>
          <a:lstStyle/>
          <a:p>
            <a:r>
              <a:rPr lang="en-US" b="0" i="0" dirty="0">
                <a:effectLst/>
                <a:latin typeface="Arial" panose="020B0604020202020204" pitchFamily="34" charset="0"/>
                <a:cs typeface="Arial" panose="020B0604020202020204" pitchFamily="34" charset="0"/>
              </a:rPr>
              <a:t>Hepatitis is an inflammation of the liver. The liver is a vital organ, and when it is inflamed or damaged, its function can be affected, including the ability to process nutrients, filter the blood, and fight infections.</a:t>
            </a:r>
          </a:p>
          <a:p>
            <a:r>
              <a:rPr lang="en-US" b="0" i="0" dirty="0">
                <a:effectLst/>
                <a:latin typeface="Arial" panose="020B0604020202020204" pitchFamily="34" charset="0"/>
                <a:cs typeface="Arial" panose="020B0604020202020204" pitchFamily="34" charset="0"/>
              </a:rPr>
              <a:t>Hepatitis A is usually a short-term infection and does not become chronic. </a:t>
            </a:r>
          </a:p>
          <a:p>
            <a:r>
              <a:rPr lang="en-US" b="0" i="0" dirty="0">
                <a:effectLst/>
                <a:latin typeface="Arial" panose="020B0604020202020204" pitchFamily="34" charset="0"/>
                <a:cs typeface="Arial" panose="020B0604020202020204" pitchFamily="34" charset="0"/>
              </a:rPr>
              <a:t>Hepatitis B and hepatitis C can begin as short-term, acute infections, but they also have the potential to lead to chronic disease and long-term liver problems.</a:t>
            </a:r>
          </a:p>
          <a:p>
            <a:r>
              <a:rPr lang="en-US" dirty="0">
                <a:latin typeface="Arial" panose="020B0604020202020204" pitchFamily="34" charset="0"/>
                <a:cs typeface="Arial" panose="020B0604020202020204" pitchFamily="34" charset="0"/>
              </a:rPr>
              <a:t>Vaccines: Hep B all adults</a:t>
            </a:r>
          </a:p>
        </p:txBody>
      </p:sp>
      <p:pic>
        <p:nvPicPr>
          <p:cNvPr id="16386" name="Picture 2" descr="Render of Hepatitis-A">
            <a:extLst>
              <a:ext uri="{FF2B5EF4-FFF2-40B4-BE49-F238E27FC236}">
                <a16:creationId xmlns:a16="http://schemas.microsoft.com/office/drawing/2014/main" id="{3B4BDDCF-8328-440C-77DD-0486A2922C1A}"/>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327900" y="2782148"/>
            <a:ext cx="4864100" cy="242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415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CD3A-5133-3743-524D-AE634999B0B0}"/>
              </a:ext>
            </a:extLst>
          </p:cNvPr>
          <p:cNvSpPr>
            <a:spLocks noGrp="1"/>
          </p:cNvSpPr>
          <p:nvPr>
            <p:ph type="title"/>
          </p:nvPr>
        </p:nvSpPr>
        <p:spPr>
          <a:xfrm>
            <a:off x="913775" y="203356"/>
            <a:ext cx="10364451" cy="1596177"/>
          </a:xfrm>
        </p:spPr>
        <p:txBody>
          <a:bodyPr/>
          <a:lstStyle/>
          <a:p>
            <a:r>
              <a:rPr lang="en-US" b="1" dirty="0"/>
              <a:t>polio</a:t>
            </a:r>
          </a:p>
        </p:txBody>
      </p:sp>
      <p:sp>
        <p:nvSpPr>
          <p:cNvPr id="3" name="Content Placeholder 2">
            <a:extLst>
              <a:ext uri="{FF2B5EF4-FFF2-40B4-BE49-F238E27FC236}">
                <a16:creationId xmlns:a16="http://schemas.microsoft.com/office/drawing/2014/main" id="{8C64CC92-C032-0F57-1BE6-71DEEA053705}"/>
              </a:ext>
            </a:extLst>
          </p:cNvPr>
          <p:cNvSpPr>
            <a:spLocks noGrp="1"/>
          </p:cNvSpPr>
          <p:nvPr>
            <p:ph sz="quarter" idx="13"/>
          </p:nvPr>
        </p:nvSpPr>
        <p:spPr>
          <a:xfrm>
            <a:off x="913774" y="1799533"/>
            <a:ext cx="6044074" cy="4349018"/>
          </a:xfrm>
        </p:spPr>
        <p:txBody>
          <a:bodyPr>
            <a:noAutofit/>
          </a:bodyPr>
          <a:lstStyle/>
          <a:p>
            <a:r>
              <a:rPr lang="en-US" sz="1600" b="0" i="0" dirty="0">
                <a:effectLst/>
                <a:latin typeface="Arial" panose="020B0604020202020204" pitchFamily="34" charset="0"/>
                <a:cs typeface="Arial" panose="020B0604020202020204" pitchFamily="34" charset="0"/>
              </a:rPr>
              <a:t>Polio is a highly contagious infectious disease caused by a virus that invades the nervous system. Poliovirus spreads through contact with the stool (feces) of an infected person or droplets from a sneeze or cough</a:t>
            </a:r>
          </a:p>
          <a:p>
            <a:pPr algn="l"/>
            <a:r>
              <a:rPr lang="en-US" sz="1600" b="0" i="0" dirty="0">
                <a:effectLst/>
                <a:latin typeface="Arial" panose="020B0604020202020204" pitchFamily="34" charset="0"/>
                <a:cs typeface="Arial" panose="020B0604020202020204" pitchFamily="34" charset="0"/>
              </a:rPr>
              <a:t>In some people, the poliovirus can result in paralysis (usually the legs), which can lead to permanent disability. The poliovirus can cause death when it paralyzes the muscles that help people breathe.</a:t>
            </a:r>
          </a:p>
          <a:p>
            <a:pPr algn="l"/>
            <a:r>
              <a:rPr lang="en-US" sz="1600" b="0" i="0" dirty="0">
                <a:effectLst/>
                <a:latin typeface="Arial" panose="020B0604020202020204" pitchFamily="34" charset="0"/>
                <a:cs typeface="Arial" panose="020B0604020202020204" pitchFamily="34" charset="0"/>
              </a:rPr>
              <a:t>About 1-5 out of 100 people who are infected with poliovirus infection will develop meningitis (an infection of the spinal cord or brain).</a:t>
            </a:r>
          </a:p>
          <a:p>
            <a:r>
              <a:rPr lang="en-US" sz="1600" dirty="0">
                <a:latin typeface="Arial" panose="020B0604020202020204" pitchFamily="34" charset="0"/>
                <a:cs typeface="Arial" panose="020B0604020202020204" pitchFamily="34" charset="0"/>
              </a:rPr>
              <a:t>Vaccine</a:t>
            </a:r>
          </a:p>
        </p:txBody>
      </p:sp>
      <p:pic>
        <p:nvPicPr>
          <p:cNvPr id="17410" name="Picture 2" descr="Polio virus">
            <a:extLst>
              <a:ext uri="{FF2B5EF4-FFF2-40B4-BE49-F238E27FC236}">
                <a16:creationId xmlns:a16="http://schemas.microsoft.com/office/drawing/2014/main" id="{21FB0C6C-9807-7EA9-78FC-9F7290752558}"/>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102366" y="2878995"/>
            <a:ext cx="48006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819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7BC8-47C3-D19E-4B14-C3298D72691C}"/>
              </a:ext>
            </a:extLst>
          </p:cNvPr>
          <p:cNvSpPr>
            <a:spLocks noGrp="1"/>
          </p:cNvSpPr>
          <p:nvPr>
            <p:ph type="title"/>
          </p:nvPr>
        </p:nvSpPr>
        <p:spPr/>
        <p:txBody>
          <a:bodyPr/>
          <a:lstStyle/>
          <a:p>
            <a:r>
              <a:rPr lang="en-US" b="1" dirty="0" err="1"/>
              <a:t>Coxackie</a:t>
            </a:r>
            <a:r>
              <a:rPr lang="en-US" b="1" dirty="0"/>
              <a:t> virus</a:t>
            </a:r>
          </a:p>
        </p:txBody>
      </p:sp>
      <p:sp>
        <p:nvSpPr>
          <p:cNvPr id="3" name="Content Placeholder 2">
            <a:extLst>
              <a:ext uri="{FF2B5EF4-FFF2-40B4-BE49-F238E27FC236}">
                <a16:creationId xmlns:a16="http://schemas.microsoft.com/office/drawing/2014/main" id="{60A29AF0-8CA4-C7BB-DF3B-2EA530CF9173}"/>
              </a:ext>
            </a:extLst>
          </p:cNvPr>
          <p:cNvSpPr>
            <a:spLocks noGrp="1"/>
          </p:cNvSpPr>
          <p:nvPr>
            <p:ph sz="quarter" idx="13"/>
          </p:nvPr>
        </p:nvSpPr>
        <p:spPr/>
        <p:txBody>
          <a:bodyPr>
            <a:normAutofit/>
          </a:bodyPr>
          <a:lstStyle/>
          <a:p>
            <a:r>
              <a:rPr lang="en-US" sz="1500" b="0" i="0" dirty="0">
                <a:solidFill>
                  <a:srgbClr val="1B1B1B"/>
                </a:solidFill>
                <a:effectLst/>
                <a:latin typeface="Arial" panose="020B0604020202020204" pitchFamily="34" charset="0"/>
                <a:cs typeface="Arial" panose="020B0604020202020204" pitchFamily="34" charset="0"/>
              </a:rPr>
              <a:t>Coxsackievirus is one of the four types of viruses known as enteroviruses.</a:t>
            </a:r>
          </a:p>
          <a:p>
            <a:r>
              <a:rPr lang="en-US" sz="1500" b="0" i="0" dirty="0">
                <a:solidFill>
                  <a:srgbClr val="1B1B1B"/>
                </a:solidFill>
                <a:effectLst/>
                <a:latin typeface="Arial" panose="020B0604020202020204" pitchFamily="34" charset="0"/>
                <a:cs typeface="Arial" panose="020B0604020202020204" pitchFamily="34" charset="0"/>
              </a:rPr>
              <a:t> Enteroviruses are made up of a single strand of genetic material called ribonucleic acid (RNA). </a:t>
            </a:r>
          </a:p>
          <a:p>
            <a:r>
              <a:rPr lang="en-US" sz="1500" b="0" i="0" dirty="0">
                <a:solidFill>
                  <a:srgbClr val="1B1B1B"/>
                </a:solidFill>
                <a:effectLst/>
                <a:latin typeface="Arial" panose="020B0604020202020204" pitchFamily="34" charset="0"/>
                <a:cs typeface="Arial" panose="020B0604020202020204" pitchFamily="34" charset="0"/>
              </a:rPr>
              <a:t>Coxsackievirus causes illnesses such as hand, foot, and mouth disease (HFMD), muscle infections, heart infections, and meningitis, which is an infection of the brain and spinal cord.</a:t>
            </a:r>
            <a:endParaRPr lang="en-US" sz="1500" dirty="0">
              <a:latin typeface="Arial" panose="020B0604020202020204" pitchFamily="34" charset="0"/>
              <a:cs typeface="Arial" panose="020B0604020202020204" pitchFamily="34" charset="0"/>
            </a:endParaRPr>
          </a:p>
        </p:txBody>
      </p:sp>
      <p:pic>
        <p:nvPicPr>
          <p:cNvPr id="1026" name="Picture 2" descr="photo of Coxsackie virus infection">
            <a:extLst>
              <a:ext uri="{FF2B5EF4-FFF2-40B4-BE49-F238E27FC236}">
                <a16:creationId xmlns:a16="http://schemas.microsoft.com/office/drawing/2014/main" id="{3F0A24B7-8935-BD5C-B6BF-ED86103BE243}"/>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172200" y="2377281"/>
            <a:ext cx="5105400"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661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C92F-552D-EAED-69B7-F999BD5CA496}"/>
              </a:ext>
            </a:extLst>
          </p:cNvPr>
          <p:cNvSpPr>
            <a:spLocks noGrp="1"/>
          </p:cNvSpPr>
          <p:nvPr>
            <p:ph type="title"/>
          </p:nvPr>
        </p:nvSpPr>
        <p:spPr/>
        <p:txBody>
          <a:bodyPr/>
          <a:lstStyle/>
          <a:p>
            <a:r>
              <a:rPr lang="en-US" b="1" dirty="0"/>
              <a:t>Viral cardiomyopathy</a:t>
            </a:r>
          </a:p>
        </p:txBody>
      </p:sp>
      <p:sp>
        <p:nvSpPr>
          <p:cNvPr id="3" name="Content Placeholder 2">
            <a:extLst>
              <a:ext uri="{FF2B5EF4-FFF2-40B4-BE49-F238E27FC236}">
                <a16:creationId xmlns:a16="http://schemas.microsoft.com/office/drawing/2014/main" id="{7B5D65E1-DA8D-DAF4-5107-623F7569325B}"/>
              </a:ext>
            </a:extLst>
          </p:cNvPr>
          <p:cNvSpPr>
            <a:spLocks noGrp="1"/>
          </p:cNvSpPr>
          <p:nvPr>
            <p:ph sz="quarter" idx="13"/>
          </p:nvPr>
        </p:nvSpPr>
        <p:spPr>
          <a:xfrm>
            <a:off x="357352" y="2367092"/>
            <a:ext cx="5234151" cy="3872391"/>
          </a:xfrm>
        </p:spPr>
        <p:txBody>
          <a:bodyPr>
            <a:normAutofit fontScale="85000" lnSpcReduction="10000"/>
          </a:bodyPr>
          <a:lstStyle/>
          <a:p>
            <a:pPr>
              <a:buFont typeface="Arial" panose="020B0604020202020204" pitchFamily="34" charset="0"/>
              <a:buChar char="•"/>
            </a:pPr>
            <a:r>
              <a:rPr lang="en-US" sz="1900" dirty="0">
                <a:effectLst/>
                <a:latin typeface="Arial" panose="020B0604020202020204" pitchFamily="34" charset="0"/>
                <a:cs typeface="Arial" panose="020B0604020202020204" pitchFamily="34" charset="0"/>
              </a:rPr>
              <a:t>Direct damage by the offending agent</a:t>
            </a:r>
          </a:p>
          <a:p>
            <a:pPr>
              <a:buFont typeface="Arial" panose="020B0604020202020204" pitchFamily="34" charset="0"/>
              <a:buChar char="•"/>
            </a:pPr>
            <a:r>
              <a:rPr lang="en-US" sz="1900" dirty="0">
                <a:effectLst/>
                <a:latin typeface="Arial" panose="020B0604020202020204" pitchFamily="34" charset="0"/>
                <a:cs typeface="Arial" panose="020B0604020202020204" pitchFamily="34" charset="0"/>
              </a:rPr>
              <a:t>Secondary immune response triggered by the offending agent</a:t>
            </a:r>
          </a:p>
          <a:p>
            <a:pPr>
              <a:buFont typeface="Arial" panose="020B0604020202020204" pitchFamily="34" charset="0"/>
              <a:buChar char="•"/>
            </a:pPr>
            <a:r>
              <a:rPr lang="en-US" sz="1900" dirty="0">
                <a:effectLst/>
                <a:latin typeface="Arial" panose="020B0604020202020204" pitchFamily="34" charset="0"/>
                <a:cs typeface="Arial" panose="020B0604020202020204" pitchFamily="34" charset="0"/>
              </a:rPr>
              <a:t>Expression of cytokines in the myocardium, which leads to an inflammatory process </a:t>
            </a:r>
          </a:p>
          <a:p>
            <a:pPr>
              <a:buFont typeface="Arial" panose="020B0604020202020204" pitchFamily="34" charset="0"/>
              <a:buChar char="•"/>
            </a:pPr>
            <a:r>
              <a:rPr lang="en-US" sz="1900" dirty="0">
                <a:effectLst/>
                <a:latin typeface="Arial" panose="020B0604020202020204" pitchFamily="34" charset="0"/>
                <a:cs typeface="Arial" panose="020B0604020202020204" pitchFamily="34" charset="0"/>
              </a:rPr>
              <a:t>Premature or aberrant induction of apoptosis</a:t>
            </a:r>
            <a:r>
              <a:rPr lang="en-US" sz="1900" b="0" i="0" u="none" strike="noStrike" dirty="0">
                <a:solidFill>
                  <a:srgbClr val="2F4A8B"/>
                </a:solidFill>
                <a:effectLst/>
                <a:latin typeface="Arial" panose="020B0604020202020204" pitchFamily="34" charset="0"/>
                <a:cs typeface="Arial" panose="020B0604020202020204" pitchFamily="34" charset="0"/>
                <a:hlinkClick r:id="rId2" tooltip="Go to other sections in this page"/>
              </a:rPr>
              <a:t>:</a:t>
            </a:r>
            <a:endParaRPr lang="en-US" sz="1900" b="0" i="0" dirty="0">
              <a:solidFill>
                <a:srgbClr val="000000"/>
              </a:solidFill>
              <a:effectLst/>
              <a:latin typeface="Arial" panose="020B0604020202020204" pitchFamily="34" charset="0"/>
              <a:cs typeface="Arial" panose="020B0604020202020204" pitchFamily="34" charset="0"/>
            </a:endParaRPr>
          </a:p>
          <a:p>
            <a:r>
              <a:rPr lang="en-US" sz="1900" b="0" i="0" dirty="0">
                <a:solidFill>
                  <a:srgbClr val="000000"/>
                </a:solidFill>
                <a:effectLst/>
                <a:latin typeface="Arial" panose="020B0604020202020204" pitchFamily="34" charset="0"/>
                <a:cs typeface="Arial" panose="020B0604020202020204" pitchFamily="34" charset="0"/>
              </a:rPr>
              <a:t>coxsackievirus group B, HIV, CMV, Epstein-Barr virus, hepatitis, and influenza viruses.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lang="en-US" dirty="0"/>
          </a:p>
        </p:txBody>
      </p:sp>
      <p:pic>
        <p:nvPicPr>
          <p:cNvPr id="2050" name="Picture 2" descr="Figure 1">
            <a:extLst>
              <a:ext uri="{FF2B5EF4-FFF2-40B4-BE49-F238E27FC236}">
                <a16:creationId xmlns:a16="http://schemas.microsoft.com/office/drawing/2014/main" id="{3257C4FB-E59B-2BD2-3DDD-14052C006E7F}"/>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801711" y="2396165"/>
            <a:ext cx="6144651" cy="239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69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D93A-D3C7-3140-0AF7-6B1F920121E0}"/>
              </a:ext>
            </a:extLst>
          </p:cNvPr>
          <p:cNvSpPr>
            <a:spLocks noGrp="1"/>
          </p:cNvSpPr>
          <p:nvPr>
            <p:ph type="title"/>
          </p:nvPr>
        </p:nvSpPr>
        <p:spPr/>
        <p:txBody>
          <a:bodyPr/>
          <a:lstStyle/>
          <a:p>
            <a:r>
              <a:rPr lang="en-US" b="1" dirty="0"/>
              <a:t>HIV</a:t>
            </a:r>
          </a:p>
        </p:txBody>
      </p:sp>
      <p:pic>
        <p:nvPicPr>
          <p:cNvPr id="18434" name="Picture 2" descr="Render of HIV/AIDS">
            <a:extLst>
              <a:ext uri="{FF2B5EF4-FFF2-40B4-BE49-F238E27FC236}">
                <a16:creationId xmlns:a16="http://schemas.microsoft.com/office/drawing/2014/main" id="{17813614-7935-3455-CA4E-5246B28E6CFC}"/>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92850" y="2866231"/>
            <a:ext cx="4864100" cy="24257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7D4BCA41-1D43-801D-B476-12792AF040E6}"/>
              </a:ext>
            </a:extLst>
          </p:cNvPr>
          <p:cNvSpPr>
            <a:spLocks noGrp="1"/>
          </p:cNvSpPr>
          <p:nvPr>
            <p:ph sz="quarter" idx="13"/>
          </p:nvPr>
        </p:nvSpPr>
        <p:spPr/>
        <p:txBody>
          <a:bodyPr>
            <a:normAutofit lnSpcReduction="10000"/>
          </a:bodyPr>
          <a:lstStyle/>
          <a:p>
            <a:r>
              <a:rPr lang="en-US" sz="1600" b="0" i="0" dirty="0">
                <a:solidFill>
                  <a:srgbClr val="333333"/>
                </a:solidFill>
                <a:effectLst/>
                <a:latin typeface="Arial" panose="020B0604020202020204" pitchFamily="34" charset="0"/>
                <a:cs typeface="Arial" panose="020B0604020202020204" pitchFamily="34" charset="0"/>
              </a:rPr>
              <a:t>recent studies link HIV with </a:t>
            </a:r>
          </a:p>
          <a:p>
            <a:r>
              <a:rPr lang="en-US" sz="1600" b="0" i="0" dirty="0">
                <a:solidFill>
                  <a:srgbClr val="333333"/>
                </a:solidFill>
                <a:effectLst/>
                <a:latin typeface="Arial" panose="020B0604020202020204" pitchFamily="34" charset="0"/>
                <a:cs typeface="Arial" panose="020B0604020202020204" pitchFamily="34" charset="0"/>
              </a:rPr>
              <a:t>premature aging of the coronary arteries</a:t>
            </a:r>
            <a:endParaRPr lang="en-US" sz="1600" dirty="0">
              <a:solidFill>
                <a:srgbClr val="333333"/>
              </a:solidFill>
              <a:latin typeface="Arial" panose="020B0604020202020204" pitchFamily="34" charset="0"/>
              <a:cs typeface="Arial" panose="020B0604020202020204" pitchFamily="34" charset="0"/>
            </a:endParaRPr>
          </a:p>
          <a:p>
            <a:r>
              <a:rPr lang="en-US" sz="1600" b="0" i="0" dirty="0">
                <a:solidFill>
                  <a:srgbClr val="333333"/>
                </a:solidFill>
                <a:effectLst/>
                <a:latin typeface="Arial" panose="020B0604020202020204" pitchFamily="34" charset="0"/>
                <a:cs typeface="Arial" panose="020B0604020202020204" pitchFamily="34" charset="0"/>
              </a:rPr>
              <a:t>myocardial infarction</a:t>
            </a:r>
            <a:endParaRPr lang="en-US" sz="1600" dirty="0">
              <a:solidFill>
                <a:srgbClr val="333333"/>
              </a:solidFill>
              <a:latin typeface="Arial" panose="020B0604020202020204" pitchFamily="34" charset="0"/>
              <a:cs typeface="Arial" panose="020B0604020202020204" pitchFamily="34" charset="0"/>
            </a:endParaRPr>
          </a:p>
          <a:p>
            <a:r>
              <a:rPr lang="en-US" sz="1600" b="0" i="0" dirty="0">
                <a:solidFill>
                  <a:srgbClr val="333333"/>
                </a:solidFill>
                <a:effectLst/>
                <a:latin typeface="Arial" panose="020B0604020202020204" pitchFamily="34" charset="0"/>
                <a:cs typeface="Arial" panose="020B0604020202020204" pitchFamily="34" charset="0"/>
              </a:rPr>
              <a:t>thromboembolic incidents</a:t>
            </a:r>
            <a:endParaRPr lang="en-US" sz="1600" dirty="0">
              <a:solidFill>
                <a:srgbClr val="333333"/>
              </a:solidFill>
              <a:latin typeface="Arial" panose="020B0604020202020204" pitchFamily="34" charset="0"/>
              <a:cs typeface="Arial" panose="020B0604020202020204" pitchFamily="34" charset="0"/>
            </a:endParaRPr>
          </a:p>
          <a:p>
            <a:r>
              <a:rPr lang="en-US" sz="1600" b="0" i="0" dirty="0">
                <a:solidFill>
                  <a:srgbClr val="333333"/>
                </a:solidFill>
                <a:effectLst/>
                <a:latin typeface="Arial" panose="020B0604020202020204" pitchFamily="34" charset="0"/>
                <a:cs typeface="Arial" panose="020B0604020202020204" pitchFamily="34" charset="0"/>
              </a:rPr>
              <a:t>pulmonary hypertension cardiomyopathies</a:t>
            </a:r>
            <a:endParaRPr lang="en-US" sz="1600" dirty="0">
              <a:solidFill>
                <a:srgbClr val="333333"/>
              </a:solidFill>
              <a:latin typeface="Arial" panose="020B0604020202020204" pitchFamily="34" charset="0"/>
              <a:cs typeface="Arial" panose="020B0604020202020204" pitchFamily="34" charset="0"/>
            </a:endParaRPr>
          </a:p>
          <a:p>
            <a:r>
              <a:rPr lang="en-US" sz="1600" b="0" i="0" dirty="0">
                <a:solidFill>
                  <a:srgbClr val="333333"/>
                </a:solidFill>
                <a:effectLst/>
                <a:latin typeface="Arial" panose="020B0604020202020204" pitchFamily="34" charset="0"/>
                <a:cs typeface="Arial" panose="020B0604020202020204" pitchFamily="34" charset="0"/>
              </a:rPr>
              <a:t>myocarditis</a:t>
            </a:r>
          </a:p>
          <a:p>
            <a:r>
              <a:rPr lang="en-US" sz="1600" b="0" i="0" dirty="0">
                <a:solidFill>
                  <a:srgbClr val="333333"/>
                </a:solidFill>
                <a:effectLst/>
                <a:latin typeface="Arial" panose="020B0604020202020204" pitchFamily="34" charset="0"/>
                <a:cs typeface="Arial" panose="020B0604020202020204" pitchFamily="34" charset="0"/>
              </a:rPr>
              <a:t>heart failure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471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5B76-72CC-2D4A-3D35-D43D305AFF76}"/>
              </a:ext>
            </a:extLst>
          </p:cNvPr>
          <p:cNvSpPr>
            <a:spLocks noGrp="1"/>
          </p:cNvSpPr>
          <p:nvPr>
            <p:ph type="title"/>
          </p:nvPr>
        </p:nvSpPr>
        <p:spPr/>
        <p:txBody>
          <a:bodyPr/>
          <a:lstStyle/>
          <a:p>
            <a:r>
              <a:rPr lang="en-US" b="1" dirty="0"/>
              <a:t>Respiratory virus</a:t>
            </a:r>
          </a:p>
        </p:txBody>
      </p:sp>
      <p:sp>
        <p:nvSpPr>
          <p:cNvPr id="3" name="Content Placeholder 2">
            <a:extLst>
              <a:ext uri="{FF2B5EF4-FFF2-40B4-BE49-F238E27FC236}">
                <a16:creationId xmlns:a16="http://schemas.microsoft.com/office/drawing/2014/main" id="{11032EA9-39F4-2BF6-200C-65389394F363}"/>
              </a:ext>
            </a:extLst>
          </p:cNvPr>
          <p:cNvSpPr>
            <a:spLocks noGrp="1"/>
          </p:cNvSpPr>
          <p:nvPr>
            <p:ph sz="quarter" idx="13"/>
          </p:nvPr>
        </p:nvSpPr>
        <p:spPr/>
        <p:txBody>
          <a:bodyPr/>
          <a:lstStyle/>
          <a:p>
            <a:r>
              <a:rPr lang="en-US" sz="1600" dirty="0">
                <a:latin typeface="Arial" panose="020B0604020202020204" pitchFamily="34" charset="0"/>
                <a:cs typeface="Arial" panose="020B0604020202020204" pitchFamily="34" charset="0"/>
              </a:rPr>
              <a:t>Influenza</a:t>
            </a:r>
          </a:p>
          <a:p>
            <a:r>
              <a:rPr lang="en-US" sz="1600" dirty="0">
                <a:latin typeface="Arial" panose="020B0604020202020204" pitchFamily="34" charset="0"/>
                <a:cs typeface="Arial" panose="020B0604020202020204" pitchFamily="34" charset="0"/>
              </a:rPr>
              <a:t>Corona virus</a:t>
            </a:r>
          </a:p>
          <a:p>
            <a:r>
              <a:rPr lang="en-US" sz="1600" dirty="0">
                <a:latin typeface="Arial" panose="020B0604020202020204" pitchFamily="34" charset="0"/>
                <a:cs typeface="Arial" panose="020B0604020202020204" pitchFamily="34" charset="0"/>
              </a:rPr>
              <a:t>Measles</a:t>
            </a:r>
          </a:p>
          <a:p>
            <a:r>
              <a:rPr lang="en-US" sz="1600" dirty="0" err="1">
                <a:latin typeface="Arial" panose="020B0604020202020204" pitchFamily="34" charset="0"/>
                <a:cs typeface="Arial" panose="020B0604020202020204" pitchFamily="34" charset="0"/>
              </a:rPr>
              <a:t>Rsv</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Adenovirus: Common cold</a:t>
            </a:r>
          </a:p>
          <a:p>
            <a:endParaRPr lang="en-US" dirty="0"/>
          </a:p>
        </p:txBody>
      </p:sp>
    </p:spTree>
    <p:extLst>
      <p:ext uri="{BB962C8B-B14F-4D97-AF65-F5344CB8AC3E}">
        <p14:creationId xmlns:p14="http://schemas.microsoft.com/office/powerpoint/2010/main" val="749234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621D9-3F3D-DE21-5411-959B61043BD7}"/>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DC1E3A11-2009-B859-02F4-B4F29D5B2E0A}"/>
              </a:ext>
            </a:extLst>
          </p:cNvPr>
          <p:cNvSpPr>
            <a:spLocks noGrp="1"/>
          </p:cNvSpPr>
          <p:nvPr>
            <p:ph sz="quarter" idx="13"/>
          </p:nvPr>
        </p:nvSpPr>
        <p:spPr/>
        <p:txBody>
          <a:bodyPr/>
          <a:lstStyle/>
          <a:p>
            <a:endParaRPr lang="en-US"/>
          </a:p>
        </p:txBody>
      </p:sp>
      <p:pic>
        <p:nvPicPr>
          <p:cNvPr id="19458" name="Picture 2">
            <a:extLst>
              <a:ext uri="{FF2B5EF4-FFF2-40B4-BE49-F238E27FC236}">
                <a16:creationId xmlns:a16="http://schemas.microsoft.com/office/drawing/2014/main" id="{D4FF61B7-4FDA-A804-0D22-E6D522F0D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0"/>
            <a:ext cx="7439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74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605283-9814-B978-FCB8-5B56DFEFB8BB}"/>
              </a:ext>
            </a:extLst>
          </p:cNvPr>
          <p:cNvSpPr>
            <a:spLocks noGrp="1"/>
          </p:cNvSpPr>
          <p:nvPr>
            <p:ph type="title"/>
          </p:nvPr>
        </p:nvSpPr>
        <p:spPr/>
        <p:txBody>
          <a:bodyPr/>
          <a:lstStyle/>
          <a:p>
            <a:r>
              <a:rPr lang="en-US" dirty="0"/>
              <a:t>References</a:t>
            </a:r>
          </a:p>
        </p:txBody>
      </p:sp>
      <p:sp>
        <p:nvSpPr>
          <p:cNvPr id="6" name="Content Placeholder 5">
            <a:extLst>
              <a:ext uri="{FF2B5EF4-FFF2-40B4-BE49-F238E27FC236}">
                <a16:creationId xmlns:a16="http://schemas.microsoft.com/office/drawing/2014/main" id="{5F3B2CA8-E3B7-35F4-A319-9D86CF015E61}"/>
              </a:ext>
            </a:extLst>
          </p:cNvPr>
          <p:cNvSpPr>
            <a:spLocks noGrp="1"/>
          </p:cNvSpPr>
          <p:nvPr>
            <p:ph sz="quarter" idx="13"/>
          </p:nvPr>
        </p:nvSpPr>
        <p:spPr/>
        <p:txBody>
          <a:bodyPr>
            <a:normAutofit fontScale="47500" lnSpcReduction="20000"/>
          </a:bodyPr>
          <a:lstStyle/>
          <a:p>
            <a:endParaRPr lang="en-US" b="0" i="0" dirty="0">
              <a:solidFill>
                <a:srgbClr val="2A2A2A"/>
              </a:solidFill>
              <a:effectLst/>
              <a:latin typeface="Source Sans Pro" panose="020B0503030403020204" pitchFamily="34" charset="0"/>
            </a:endParaRPr>
          </a:p>
          <a:p>
            <a:r>
              <a:rPr lang="en-US" dirty="0">
                <a:solidFill>
                  <a:srgbClr val="2A2A2A"/>
                </a:solidFill>
                <a:latin typeface="Source Sans Pro" panose="020B0503030403020204" pitchFamily="34" charset="0"/>
              </a:rPr>
              <a:t>https://</a:t>
            </a:r>
            <a:r>
              <a:rPr lang="en-US" dirty="0" err="1">
                <a:solidFill>
                  <a:srgbClr val="2A2A2A"/>
                </a:solidFill>
                <a:latin typeface="Source Sans Pro" panose="020B0503030403020204" pitchFamily="34" charset="0"/>
              </a:rPr>
              <a:t>www.cdc.gov</a:t>
            </a:r>
            <a:r>
              <a:rPr lang="en-US" dirty="0">
                <a:solidFill>
                  <a:srgbClr val="2A2A2A"/>
                </a:solidFill>
                <a:latin typeface="Source Sans Pro" panose="020B0503030403020204" pitchFamily="34" charset="0"/>
              </a:rPr>
              <a:t>/flu/</a:t>
            </a:r>
            <a:r>
              <a:rPr lang="en-US" dirty="0" err="1">
                <a:solidFill>
                  <a:srgbClr val="2A2A2A"/>
                </a:solidFill>
                <a:latin typeface="Source Sans Pro" panose="020B0503030403020204" pitchFamily="34" charset="0"/>
              </a:rPr>
              <a:t>whats</a:t>
            </a:r>
            <a:r>
              <a:rPr lang="en-US" dirty="0">
                <a:solidFill>
                  <a:srgbClr val="2A2A2A"/>
                </a:solidFill>
                <a:latin typeface="Source Sans Pro" panose="020B0503030403020204" pitchFamily="34" charset="0"/>
              </a:rPr>
              <a:t>-new/2023-2024-flu-heart-study.html</a:t>
            </a:r>
          </a:p>
          <a:p>
            <a:r>
              <a:rPr lang="en-US" b="0" i="0" dirty="0">
                <a:solidFill>
                  <a:srgbClr val="2A2A2A"/>
                </a:solidFill>
                <a:effectLst/>
                <a:latin typeface="Source Sans Pro" panose="020B0503030403020204" pitchFamily="34" charset="0"/>
              </a:rPr>
              <a:t>Vasiliki </a:t>
            </a:r>
            <a:r>
              <a:rPr lang="en-US" b="0" i="0" dirty="0" err="1">
                <a:solidFill>
                  <a:srgbClr val="2A2A2A"/>
                </a:solidFill>
                <a:effectLst/>
                <a:latin typeface="Source Sans Pro" panose="020B0503030403020204" pitchFamily="34" charset="0"/>
              </a:rPr>
              <a:t>Tsampasian</a:t>
            </a:r>
            <a:r>
              <a:rPr lang="en-US" b="0" i="0" dirty="0">
                <a:solidFill>
                  <a:srgbClr val="2A2A2A"/>
                </a:solidFill>
                <a:effectLst/>
                <a:latin typeface="Source Sans Pro" panose="020B0503030403020204" pitchFamily="34" charset="0"/>
              </a:rPr>
              <a:t>, Maria </a:t>
            </a:r>
            <a:r>
              <a:rPr lang="en-US" b="0" i="0" dirty="0" err="1">
                <a:solidFill>
                  <a:srgbClr val="2A2A2A"/>
                </a:solidFill>
                <a:effectLst/>
                <a:latin typeface="Source Sans Pro" panose="020B0503030403020204" pitchFamily="34" charset="0"/>
              </a:rPr>
              <a:t>Bäck</a:t>
            </a:r>
            <a:r>
              <a:rPr lang="en-US" b="0" i="0" dirty="0">
                <a:solidFill>
                  <a:srgbClr val="2A2A2A"/>
                </a:solidFill>
                <a:effectLst/>
                <a:latin typeface="Source Sans Pro" panose="020B0503030403020204" pitchFamily="34" charset="0"/>
              </a:rPr>
              <a:t>, Marco </a:t>
            </a:r>
            <a:r>
              <a:rPr lang="en-US" b="0" i="0" dirty="0" err="1">
                <a:solidFill>
                  <a:srgbClr val="2A2A2A"/>
                </a:solidFill>
                <a:effectLst/>
                <a:latin typeface="Source Sans Pro" panose="020B0503030403020204" pitchFamily="34" charset="0"/>
              </a:rPr>
              <a:t>Bernardi</a:t>
            </a:r>
            <a:r>
              <a:rPr lang="en-US" b="0" i="0" dirty="0">
                <a:solidFill>
                  <a:srgbClr val="2A2A2A"/>
                </a:solidFill>
                <a:effectLst/>
                <a:latin typeface="Source Sans Pro" panose="020B0503030403020204" pitchFamily="34" charset="0"/>
              </a:rPr>
              <a:t>, Elena </a:t>
            </a:r>
            <a:r>
              <a:rPr lang="en-US" b="0" i="0" dirty="0" err="1">
                <a:solidFill>
                  <a:srgbClr val="2A2A2A"/>
                </a:solidFill>
                <a:effectLst/>
                <a:latin typeface="Source Sans Pro" panose="020B0503030403020204" pitchFamily="34" charset="0"/>
              </a:rPr>
              <a:t>Cavarretta</a:t>
            </a:r>
            <a:r>
              <a:rPr lang="en-US" b="0" i="0" dirty="0">
                <a:solidFill>
                  <a:srgbClr val="2A2A2A"/>
                </a:solidFill>
                <a:effectLst/>
                <a:latin typeface="Source Sans Pro" panose="020B0503030403020204" pitchFamily="34" charset="0"/>
              </a:rPr>
              <a:t>, Maciej </a:t>
            </a:r>
            <a:r>
              <a:rPr lang="en-US" b="0" i="0" dirty="0" err="1">
                <a:solidFill>
                  <a:srgbClr val="2A2A2A"/>
                </a:solidFill>
                <a:effectLst/>
                <a:latin typeface="Source Sans Pro" panose="020B0503030403020204" pitchFamily="34" charset="0"/>
              </a:rPr>
              <a:t>Dębski</a:t>
            </a:r>
            <a:r>
              <a:rPr lang="en-US" b="0" i="0" dirty="0">
                <a:solidFill>
                  <a:srgbClr val="2A2A2A"/>
                </a:solidFill>
                <a:effectLst/>
                <a:latin typeface="Source Sans Pro" panose="020B0503030403020204" pitchFamily="34" charset="0"/>
              </a:rPr>
              <a:t>, </a:t>
            </a:r>
            <a:r>
              <a:rPr lang="en-US" b="0" i="0" dirty="0" err="1">
                <a:solidFill>
                  <a:srgbClr val="2A2A2A"/>
                </a:solidFill>
                <a:effectLst/>
                <a:latin typeface="Source Sans Pro" panose="020B0503030403020204" pitchFamily="34" charset="0"/>
              </a:rPr>
              <a:t>Sabiha</a:t>
            </a:r>
            <a:r>
              <a:rPr lang="en-US" b="0" i="0" dirty="0">
                <a:solidFill>
                  <a:srgbClr val="2A2A2A"/>
                </a:solidFill>
                <a:effectLst/>
                <a:latin typeface="Source Sans Pro" panose="020B0503030403020204" pitchFamily="34" charset="0"/>
              </a:rPr>
              <a:t> Gati, Dominique Hansen, Nicolle </a:t>
            </a:r>
            <a:r>
              <a:rPr lang="en-US" b="0" i="0" dirty="0" err="1">
                <a:solidFill>
                  <a:srgbClr val="2A2A2A"/>
                </a:solidFill>
                <a:effectLst/>
                <a:latin typeface="Source Sans Pro" panose="020B0503030403020204" pitchFamily="34" charset="0"/>
              </a:rPr>
              <a:t>Kränkel</a:t>
            </a:r>
            <a:r>
              <a:rPr lang="en-US" b="0" i="0" dirty="0">
                <a:solidFill>
                  <a:srgbClr val="2A2A2A"/>
                </a:solidFill>
                <a:effectLst/>
                <a:latin typeface="Source Sans Pro" panose="020B0503030403020204" pitchFamily="34" charset="0"/>
              </a:rPr>
              <a:t>, Konstantinos C </a:t>
            </a:r>
            <a:r>
              <a:rPr lang="en-US" b="0" i="0" dirty="0" err="1">
                <a:solidFill>
                  <a:srgbClr val="2A2A2A"/>
                </a:solidFill>
                <a:effectLst/>
                <a:latin typeface="Source Sans Pro" panose="020B0503030403020204" pitchFamily="34" charset="0"/>
              </a:rPr>
              <a:t>Koskinas</a:t>
            </a:r>
            <a:r>
              <a:rPr lang="en-US" b="0" i="0" dirty="0">
                <a:solidFill>
                  <a:srgbClr val="2A2A2A"/>
                </a:solidFill>
                <a:effectLst/>
                <a:latin typeface="Source Sans Pro" panose="020B0503030403020204" pitchFamily="34" charset="0"/>
              </a:rPr>
              <a:t>, Josef </a:t>
            </a:r>
            <a:r>
              <a:rPr lang="en-US" b="0" i="0" dirty="0" err="1">
                <a:solidFill>
                  <a:srgbClr val="2A2A2A"/>
                </a:solidFill>
                <a:effectLst/>
                <a:latin typeface="Source Sans Pro" panose="020B0503030403020204" pitchFamily="34" charset="0"/>
              </a:rPr>
              <a:t>Niebauer</a:t>
            </a:r>
            <a:r>
              <a:rPr lang="en-US" b="0" i="0" dirty="0">
                <a:solidFill>
                  <a:srgbClr val="2A2A2A"/>
                </a:solidFill>
                <a:effectLst/>
                <a:latin typeface="Source Sans Pro" panose="020B0503030403020204" pitchFamily="34" charset="0"/>
              </a:rPr>
              <a:t>, Luigi </a:t>
            </a:r>
            <a:r>
              <a:rPr lang="en-US" b="0" i="0" dirty="0" err="1">
                <a:solidFill>
                  <a:srgbClr val="2A2A2A"/>
                </a:solidFill>
                <a:effectLst/>
                <a:latin typeface="Source Sans Pro" panose="020B0503030403020204" pitchFamily="34" charset="0"/>
              </a:rPr>
              <a:t>Spadafora</a:t>
            </a:r>
            <a:r>
              <a:rPr lang="en-US" b="0" i="0" dirty="0">
                <a:solidFill>
                  <a:srgbClr val="2A2A2A"/>
                </a:solidFill>
                <a:effectLst/>
                <a:latin typeface="Source Sans Pro" panose="020B0503030403020204" pitchFamily="34" charset="0"/>
              </a:rPr>
              <a:t>, Manuel Frias Vargas, Giuseppe Biondi-</a:t>
            </a:r>
            <a:r>
              <a:rPr lang="en-US" b="0" i="0" dirty="0" err="1">
                <a:solidFill>
                  <a:srgbClr val="2A2A2A"/>
                </a:solidFill>
                <a:effectLst/>
                <a:latin typeface="Source Sans Pro" panose="020B0503030403020204" pitchFamily="34" charset="0"/>
              </a:rPr>
              <a:t>Zoccai</a:t>
            </a:r>
            <a:r>
              <a:rPr lang="en-US" b="0" i="0" dirty="0">
                <a:solidFill>
                  <a:srgbClr val="2A2A2A"/>
                </a:solidFill>
                <a:effectLst/>
                <a:latin typeface="Source Sans Pro" panose="020B0503030403020204" pitchFamily="34" charset="0"/>
              </a:rPr>
              <a:t>, Vassilios S </a:t>
            </a:r>
            <a:r>
              <a:rPr lang="en-US" b="0" i="0" dirty="0" err="1">
                <a:solidFill>
                  <a:srgbClr val="2A2A2A"/>
                </a:solidFill>
                <a:effectLst/>
                <a:latin typeface="Source Sans Pro" panose="020B0503030403020204" pitchFamily="34" charset="0"/>
              </a:rPr>
              <a:t>Vassiliou</a:t>
            </a:r>
            <a:r>
              <a:rPr lang="en-US" b="0" i="0" dirty="0">
                <a:solidFill>
                  <a:srgbClr val="2A2A2A"/>
                </a:solidFill>
                <a:effectLst/>
                <a:latin typeface="Source Sans Pro" panose="020B0503030403020204" pitchFamily="34" charset="0"/>
              </a:rPr>
              <a:t>, Cardiovascular disease as part of Long COVID: a systematic review, </a:t>
            </a:r>
            <a:r>
              <a:rPr lang="en-US" b="0" i="1" dirty="0">
                <a:solidFill>
                  <a:srgbClr val="2A2A2A"/>
                </a:solidFill>
                <a:effectLst/>
                <a:latin typeface="Source Sans Pro" panose="020B0503030403020204" pitchFamily="34" charset="0"/>
              </a:rPr>
              <a:t>European Journal of Preventive Cardiology</a:t>
            </a:r>
            <a:r>
              <a:rPr lang="en-US" b="0" i="0" dirty="0">
                <a:solidFill>
                  <a:srgbClr val="2A2A2A"/>
                </a:solidFill>
                <a:effectLst/>
                <a:latin typeface="Source Sans Pro" panose="020B0503030403020204" pitchFamily="34" charset="0"/>
              </a:rPr>
              <a:t>, 2024;, zwae070, </a:t>
            </a:r>
            <a:r>
              <a:rPr lang="en-US" b="0" i="0" u="none" strike="noStrike" dirty="0">
                <a:solidFill>
                  <a:srgbClr val="006FB7"/>
                </a:solidFill>
                <a:effectLst/>
                <a:latin typeface="Source Sans Pro" panose="020B0503030403020204" pitchFamily="34" charset="0"/>
                <a:hlinkClick r:id="rId2"/>
              </a:rPr>
              <a:t>https://doi.org/10.1093/eurjpc/zwae070</a:t>
            </a:r>
            <a:endParaRPr lang="en-US" b="0" i="0" u="none" strike="noStrike" dirty="0">
              <a:solidFill>
                <a:srgbClr val="006FB7"/>
              </a:solidFill>
              <a:effectLst/>
              <a:latin typeface="Source Sans Pro" panose="020B0503030403020204" pitchFamily="34" charset="0"/>
            </a:endParaRPr>
          </a:p>
          <a:p>
            <a:r>
              <a:rPr lang="en-US" dirty="0">
                <a:hlinkClick r:id="rId3"/>
              </a:rPr>
              <a:t>https://covid19communicationnetwork.org/covid19resource/if-you-test-positive-for-covid-19-speak-with-your-provider-about-your-eligibility-for-treatment-options-like-antiviral-medications</a:t>
            </a:r>
            <a:endParaRPr lang="en-US" dirty="0"/>
          </a:p>
          <a:p>
            <a:r>
              <a:rPr lang="en-US" dirty="0">
                <a:hlinkClick r:id="rId4"/>
              </a:rPr>
              <a:t>https://www.heart.org/en/news/2024/10/09/covid-19-may-increase-heart-attack-and-stroke-risk-for-years</a:t>
            </a:r>
            <a:endParaRPr lang="en-US" dirty="0"/>
          </a:p>
          <a:p>
            <a:r>
              <a:rPr lang="en-US" b="0" i="0" dirty="0" err="1">
                <a:solidFill>
                  <a:srgbClr val="1B1B1B"/>
                </a:solidFill>
                <a:effectLst/>
                <a:latin typeface="Roboto Mono Web"/>
              </a:rPr>
              <a:t>Paknahad</a:t>
            </a:r>
            <a:r>
              <a:rPr lang="en-US" b="0" i="0" dirty="0">
                <a:solidFill>
                  <a:srgbClr val="1B1B1B"/>
                </a:solidFill>
                <a:effectLst/>
                <a:latin typeface="Roboto Mono Web"/>
              </a:rPr>
              <a:t> MH, </a:t>
            </a:r>
            <a:r>
              <a:rPr lang="en-US" b="0" i="0" dirty="0" err="1">
                <a:solidFill>
                  <a:srgbClr val="1B1B1B"/>
                </a:solidFill>
                <a:effectLst/>
                <a:latin typeface="Roboto Mono Web"/>
              </a:rPr>
              <a:t>Yancheshmeh</a:t>
            </a:r>
            <a:r>
              <a:rPr lang="en-US" b="0" i="0" dirty="0">
                <a:solidFill>
                  <a:srgbClr val="1B1B1B"/>
                </a:solidFill>
                <a:effectLst/>
                <a:latin typeface="Roboto Mono Web"/>
              </a:rPr>
              <a:t> FB, Soleimani A. Cardiovascular complications of COVID-19 vaccines: A review of case-report and case-series studies. Heart Lung. 2023 May-Jun;59:173-180. </a:t>
            </a:r>
            <a:r>
              <a:rPr lang="en-US" b="0" i="0" dirty="0" err="1">
                <a:solidFill>
                  <a:srgbClr val="1B1B1B"/>
                </a:solidFill>
                <a:effectLst/>
                <a:latin typeface="Roboto Mono Web"/>
              </a:rPr>
              <a:t>doi</a:t>
            </a:r>
            <a:r>
              <a:rPr lang="en-US" b="0" i="0" dirty="0">
                <a:solidFill>
                  <a:srgbClr val="1B1B1B"/>
                </a:solidFill>
                <a:effectLst/>
                <a:latin typeface="Roboto Mono Web"/>
              </a:rPr>
              <a:t>: 10.1016/j.hrtlng.2023.02.003. </a:t>
            </a:r>
            <a:r>
              <a:rPr lang="en-US" b="0" i="0" dirty="0" err="1">
                <a:solidFill>
                  <a:srgbClr val="1B1B1B"/>
                </a:solidFill>
                <a:effectLst/>
                <a:latin typeface="Roboto Mono Web"/>
              </a:rPr>
              <a:t>Epub</a:t>
            </a:r>
            <a:r>
              <a:rPr lang="en-US" b="0" i="0" dirty="0">
                <a:solidFill>
                  <a:srgbClr val="1B1B1B"/>
                </a:solidFill>
                <a:effectLst/>
                <a:latin typeface="Roboto Mono Web"/>
              </a:rPr>
              <a:t> 2023 Feb 8. PMID: 36842342; PMCID: PMC9905103.</a:t>
            </a:r>
          </a:p>
          <a:p>
            <a:r>
              <a:rPr lang="en-US" dirty="0">
                <a:hlinkClick r:id="rId5"/>
              </a:rPr>
              <a:t>https://www.heart.org/en/health-topics/rsv</a:t>
            </a:r>
            <a:endParaRPr lang="en-US" dirty="0"/>
          </a:p>
          <a:p>
            <a:r>
              <a:rPr lang="en-US" b="0" i="0" dirty="0">
                <a:solidFill>
                  <a:srgbClr val="000000"/>
                </a:solidFill>
                <a:effectLst/>
                <a:latin typeface="Roboto" panose="02000000000000000000" pitchFamily="2" charset="0"/>
              </a:rPr>
              <a:t> Ivey, K, Edwards, K, Talbot, H. Respiratory Syncytial Virus and Associations With Cardiovascular Disease in Adults. </a:t>
            </a:r>
            <a:r>
              <a:rPr lang="en-US" b="0" i="1" dirty="0">
                <a:solidFill>
                  <a:srgbClr val="000000"/>
                </a:solidFill>
                <a:effectLst/>
                <a:latin typeface="Roboto" panose="02000000000000000000" pitchFamily="2" charset="0"/>
              </a:rPr>
              <a:t>JACC. </a:t>
            </a:r>
            <a:r>
              <a:rPr lang="en-US" b="0" i="0" dirty="0">
                <a:solidFill>
                  <a:srgbClr val="000000"/>
                </a:solidFill>
                <a:effectLst/>
                <a:latin typeface="Roboto" panose="02000000000000000000" pitchFamily="2" charset="0"/>
              </a:rPr>
              <a:t>2018 Apr, 71 (14) 1574–1583.</a:t>
            </a:r>
          </a:p>
          <a:p>
            <a:r>
              <a:rPr lang="en-US" b="0" i="0" dirty="0">
                <a:solidFill>
                  <a:srgbClr val="1B1B1B"/>
                </a:solidFill>
                <a:effectLst/>
                <a:latin typeface="Roboto Mono Web"/>
              </a:rPr>
              <a:t>Martens CR, </a:t>
            </a:r>
            <a:r>
              <a:rPr lang="en-US" b="0" i="0" dirty="0" err="1">
                <a:solidFill>
                  <a:srgbClr val="1B1B1B"/>
                </a:solidFill>
                <a:effectLst/>
                <a:latin typeface="Roboto Mono Web"/>
              </a:rPr>
              <a:t>Accornero</a:t>
            </a:r>
            <a:r>
              <a:rPr lang="en-US" b="0" i="0" dirty="0">
                <a:solidFill>
                  <a:srgbClr val="1B1B1B"/>
                </a:solidFill>
                <a:effectLst/>
                <a:latin typeface="Roboto Mono Web"/>
              </a:rPr>
              <a:t> F. Viruses in the Heart: Direct and Indirect Routes to Myocarditis and Heart Failure. Viruses. 2021 Sep 24;13(10):1924. </a:t>
            </a:r>
            <a:r>
              <a:rPr lang="en-US" b="0" i="0" dirty="0" err="1">
                <a:solidFill>
                  <a:srgbClr val="1B1B1B"/>
                </a:solidFill>
                <a:effectLst/>
                <a:latin typeface="Roboto Mono Web"/>
              </a:rPr>
              <a:t>doi</a:t>
            </a:r>
            <a:r>
              <a:rPr lang="en-US" b="0" i="0" dirty="0">
                <a:solidFill>
                  <a:srgbClr val="1B1B1B"/>
                </a:solidFill>
                <a:effectLst/>
                <a:latin typeface="Roboto Mono Web"/>
              </a:rPr>
              <a:t>: 10.3390/v13101924. PMID: 34696354; PMCID: PMC8537553</a:t>
            </a:r>
            <a:endParaRPr lang="en-US" dirty="0"/>
          </a:p>
        </p:txBody>
      </p:sp>
    </p:spTree>
    <p:extLst>
      <p:ext uri="{BB962C8B-B14F-4D97-AF65-F5344CB8AC3E}">
        <p14:creationId xmlns:p14="http://schemas.microsoft.com/office/powerpoint/2010/main" val="900748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565A-4DAF-8FFE-C9FF-AC275AEE7CF9}"/>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F62520DF-B463-17C8-076A-FA4F92EA0CE4}"/>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88511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D6B3-FD33-18E6-7693-B10DC5E8399A}"/>
              </a:ext>
            </a:extLst>
          </p:cNvPr>
          <p:cNvSpPr>
            <a:spLocks noGrp="1"/>
          </p:cNvSpPr>
          <p:nvPr>
            <p:ph type="title"/>
          </p:nvPr>
        </p:nvSpPr>
        <p:spPr/>
        <p:txBody>
          <a:bodyPr/>
          <a:lstStyle/>
          <a:p>
            <a:r>
              <a:rPr lang="en-US" b="1" dirty="0"/>
              <a:t>Influenza virus</a:t>
            </a:r>
          </a:p>
        </p:txBody>
      </p:sp>
      <p:sp>
        <p:nvSpPr>
          <p:cNvPr id="4" name="Content Placeholder 3">
            <a:extLst>
              <a:ext uri="{FF2B5EF4-FFF2-40B4-BE49-F238E27FC236}">
                <a16:creationId xmlns:a16="http://schemas.microsoft.com/office/drawing/2014/main" id="{699C1E07-7801-F48E-D567-13810D2BC73F}"/>
              </a:ext>
            </a:extLst>
          </p:cNvPr>
          <p:cNvSpPr>
            <a:spLocks noGrp="1"/>
          </p:cNvSpPr>
          <p:nvPr>
            <p:ph sz="quarter" idx="13"/>
          </p:nvPr>
        </p:nvSpPr>
        <p:spPr>
          <a:xfrm>
            <a:off x="913774" y="2367092"/>
            <a:ext cx="5106026" cy="3966801"/>
          </a:xfrm>
        </p:spPr>
        <p:txBody>
          <a:bodyPr>
            <a:normAutofit fontScale="85000" lnSpcReduction="20000"/>
          </a:bodyPr>
          <a:lstStyle/>
          <a:p>
            <a:r>
              <a:rPr lang="en-US" sz="1900" dirty="0">
                <a:latin typeface="Arial" panose="020B0604020202020204" pitchFamily="34" charset="0"/>
                <a:cs typeface="Arial" panose="020B0604020202020204" pitchFamily="34" charset="0"/>
              </a:rPr>
              <a:t>Droplet spread</a:t>
            </a:r>
          </a:p>
          <a:p>
            <a:r>
              <a:rPr lang="en-US" sz="1900" dirty="0">
                <a:latin typeface="Arial" panose="020B0604020202020204" pitchFamily="34" charset="0"/>
                <a:cs typeface="Arial" panose="020B0604020202020204" pitchFamily="34" charset="0"/>
              </a:rPr>
              <a:t>Bird flu: sick birds or dairy cows</a:t>
            </a:r>
          </a:p>
          <a:p>
            <a:r>
              <a:rPr lang="en-US" sz="1900" b="0" i="0" dirty="0">
                <a:effectLst/>
                <a:latin typeface="Arial" panose="020B0604020202020204" pitchFamily="34" charset="0"/>
                <a:cs typeface="Arial" panose="020B0604020202020204" pitchFamily="34" charset="0"/>
              </a:rPr>
              <a:t>CDC estimates that for the 2023-2024 season, there were at least 34 million illnesses, 380,000 hospitalizations, and 17,000 deaths in the US, including 199 pediatric deaths</a:t>
            </a:r>
          </a:p>
          <a:p>
            <a:r>
              <a:rPr lang="en-US" sz="1900" dirty="0">
                <a:latin typeface="Arial" panose="020B0604020202020204" pitchFamily="34" charset="0"/>
                <a:cs typeface="Arial" panose="020B0604020202020204" pitchFamily="34" charset="0"/>
              </a:rPr>
              <a:t>Fevers, aches, upper resp symptoms, cough, pneumonia</a:t>
            </a:r>
          </a:p>
          <a:p>
            <a:r>
              <a:rPr lang="en-US" sz="1900" dirty="0">
                <a:latin typeface="Arial" panose="020B0604020202020204" pitchFamily="34" charset="0"/>
                <a:cs typeface="Arial" panose="020B0604020202020204" pitchFamily="34" charset="0"/>
              </a:rPr>
              <a:t>Precipitates congestive heart failure</a:t>
            </a:r>
          </a:p>
          <a:p>
            <a:r>
              <a:rPr lang="en-US" sz="1900" dirty="0">
                <a:latin typeface="Arial" panose="020B0604020202020204" pitchFamily="34" charset="0"/>
                <a:cs typeface="Arial" panose="020B0604020202020204" pitchFamily="34" charset="0"/>
              </a:rPr>
              <a:t>Tamiflu (1-2 days)</a:t>
            </a:r>
          </a:p>
          <a:p>
            <a:r>
              <a:rPr lang="en-US" sz="1900" dirty="0">
                <a:latin typeface="Arial" panose="020B0604020202020204" pitchFamily="34" charset="0"/>
                <a:cs typeface="Arial" panose="020B0604020202020204" pitchFamily="34" charset="0"/>
              </a:rPr>
              <a:t>Prevention: Annual vaccines</a:t>
            </a:r>
          </a:p>
          <a:p>
            <a:endParaRPr lang="en-US" sz="1700" dirty="0"/>
          </a:p>
        </p:txBody>
      </p:sp>
      <p:pic>
        <p:nvPicPr>
          <p:cNvPr id="3074" name="Picture 2" descr="Render of Flu (Influenza)">
            <a:extLst>
              <a:ext uri="{FF2B5EF4-FFF2-40B4-BE49-F238E27FC236}">
                <a16:creationId xmlns:a16="http://schemas.microsoft.com/office/drawing/2014/main" id="{0BC287D3-8B68-6442-F1B4-D76CCA1AF1BD}"/>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92850" y="2866231"/>
            <a:ext cx="4864100" cy="242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55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07549C-10DD-AF0A-8091-0587009DFD91}"/>
              </a:ext>
            </a:extLst>
          </p:cNvPr>
          <p:cNvSpPr>
            <a:spLocks noGrp="1"/>
          </p:cNvSpPr>
          <p:nvPr>
            <p:ph type="title"/>
          </p:nvPr>
        </p:nvSpPr>
        <p:spPr/>
        <p:txBody>
          <a:bodyPr/>
          <a:lstStyle/>
          <a:p>
            <a:r>
              <a:rPr lang="en-US" b="1" dirty="0"/>
              <a:t>Flu and heart disease</a:t>
            </a:r>
          </a:p>
        </p:txBody>
      </p:sp>
      <p:sp>
        <p:nvSpPr>
          <p:cNvPr id="6" name="Content Placeholder 5">
            <a:extLst>
              <a:ext uri="{FF2B5EF4-FFF2-40B4-BE49-F238E27FC236}">
                <a16:creationId xmlns:a16="http://schemas.microsoft.com/office/drawing/2014/main" id="{9A201DFB-5246-04A5-2631-2E39FE14D080}"/>
              </a:ext>
            </a:extLst>
          </p:cNvPr>
          <p:cNvSpPr>
            <a:spLocks noGrp="1"/>
          </p:cNvSpPr>
          <p:nvPr>
            <p:ph sz="quarter" idx="13"/>
          </p:nvPr>
        </p:nvSpPr>
        <p:spPr/>
        <p:txBody>
          <a:bodyPr>
            <a:normAutofit/>
          </a:bodyPr>
          <a:lstStyle/>
          <a:p>
            <a:r>
              <a:rPr lang="en-US" sz="1600" dirty="0">
                <a:latin typeface="Arial" panose="020B0604020202020204" pitchFamily="34" charset="0"/>
                <a:cs typeface="Arial" panose="020B0604020202020204" pitchFamily="34" charset="0"/>
              </a:rPr>
              <a:t>People with heart disease and stroke have a higher risk of developing serious flu complications.</a:t>
            </a:r>
          </a:p>
          <a:p>
            <a:r>
              <a:rPr lang="en-US" sz="1600" dirty="0">
                <a:latin typeface="Arial" panose="020B0604020202020204" pitchFamily="34" charset="0"/>
                <a:cs typeface="Arial" panose="020B0604020202020204" pitchFamily="34" charset="0"/>
              </a:rPr>
              <a:t>Studies showed that risk of heart attack was 6 times higher within a week of flu infection</a:t>
            </a:r>
          </a:p>
          <a:p>
            <a:r>
              <a:rPr lang="en-US" sz="1600" dirty="0">
                <a:latin typeface="Arial" panose="020B0604020202020204" pitchFamily="34" charset="0"/>
                <a:cs typeface="Arial" panose="020B0604020202020204" pitchFamily="34" charset="0"/>
              </a:rPr>
              <a:t>Among people hospitalized for flu, ~12% had an acute cardiovascular event</a:t>
            </a:r>
          </a:p>
          <a:p>
            <a:r>
              <a:rPr lang="en-US" sz="1600" dirty="0">
                <a:latin typeface="Arial" panose="020B0604020202020204" pitchFamily="34" charset="0"/>
                <a:cs typeface="Arial" panose="020B0604020202020204" pitchFamily="34" charset="0"/>
              </a:rPr>
              <a:t>Keep adequate supply of regular medications</a:t>
            </a:r>
          </a:p>
          <a:p>
            <a:r>
              <a:rPr lang="en-US" sz="1600" dirty="0">
                <a:latin typeface="Arial" panose="020B0604020202020204" pitchFamily="34" charset="0"/>
                <a:cs typeface="Arial" panose="020B0604020202020204" pitchFamily="34" charset="0"/>
              </a:rPr>
              <a:t>Call for help</a:t>
            </a:r>
          </a:p>
        </p:txBody>
      </p:sp>
    </p:spTree>
    <p:extLst>
      <p:ext uri="{BB962C8B-B14F-4D97-AF65-F5344CB8AC3E}">
        <p14:creationId xmlns:p14="http://schemas.microsoft.com/office/powerpoint/2010/main" val="191768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Impact of Bird Flu: Understanding Avian Influenza">
            <a:extLst>
              <a:ext uri="{FF2B5EF4-FFF2-40B4-BE49-F238E27FC236}">
                <a16:creationId xmlns:a16="http://schemas.microsoft.com/office/drawing/2014/main" id="{880E5BC2-D431-C6F8-1860-CB108D016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363"/>
            <a:ext cx="12192000" cy="664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3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ow America lost control of the bird flu, setting the stage for another  pandemic | Nation | havasunews.com">
            <a:extLst>
              <a:ext uri="{FF2B5EF4-FFF2-40B4-BE49-F238E27FC236}">
                <a16:creationId xmlns:a16="http://schemas.microsoft.com/office/drawing/2014/main" id="{8AC5E365-DDEC-2188-3492-0FC46DA20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254000"/>
            <a:ext cx="6134100"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3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B1A9CD-D7F3-13B3-2B94-463496B9211F}"/>
              </a:ext>
            </a:extLst>
          </p:cNvPr>
          <p:cNvSpPr>
            <a:spLocks noGrp="1"/>
          </p:cNvSpPr>
          <p:nvPr>
            <p:ph type="title"/>
          </p:nvPr>
        </p:nvSpPr>
        <p:spPr/>
        <p:txBody>
          <a:bodyPr/>
          <a:lstStyle/>
          <a:p>
            <a:r>
              <a:rPr lang="en-US" b="1" dirty="0"/>
              <a:t>prevention</a:t>
            </a:r>
          </a:p>
        </p:txBody>
      </p:sp>
      <p:pic>
        <p:nvPicPr>
          <p:cNvPr id="2" name="Content Placeholder 1">
            <a:extLst>
              <a:ext uri="{FF2B5EF4-FFF2-40B4-BE49-F238E27FC236}">
                <a16:creationId xmlns:a16="http://schemas.microsoft.com/office/drawing/2014/main" id="{DE915C08-912B-E6AC-0DD2-5DA7285A7855}"/>
              </a:ext>
            </a:extLst>
          </p:cNvPr>
          <p:cNvPicPr>
            <a:picLocks noGrp="1" noChangeAspect="1"/>
          </p:cNvPicPr>
          <p:nvPr>
            <p:ph sz="quarter" idx="13"/>
          </p:nvPr>
        </p:nvPicPr>
        <p:blipFill>
          <a:blip r:embed="rId2"/>
          <a:stretch>
            <a:fillRect/>
          </a:stretch>
        </p:blipFill>
        <p:spPr>
          <a:xfrm>
            <a:off x="1131755" y="2119828"/>
            <a:ext cx="10537924" cy="4219188"/>
          </a:xfrm>
          <a:prstGeom prst="roundRect">
            <a:avLst>
              <a:gd name="adj" fmla="val 5301"/>
            </a:avLst>
          </a:prstGeom>
          <a:ln w="1905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662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84C529-226E-B633-6F48-694A8CDA6F60}"/>
              </a:ext>
            </a:extLst>
          </p:cNvPr>
          <p:cNvSpPr>
            <a:spLocks noGrp="1"/>
          </p:cNvSpPr>
          <p:nvPr>
            <p:ph type="title"/>
          </p:nvPr>
        </p:nvSpPr>
        <p:spPr/>
        <p:txBody>
          <a:bodyPr/>
          <a:lstStyle/>
          <a:p>
            <a:r>
              <a:rPr lang="en-US" dirty="0"/>
              <a:t>Corona virus</a:t>
            </a:r>
          </a:p>
        </p:txBody>
      </p:sp>
      <p:sp>
        <p:nvSpPr>
          <p:cNvPr id="7" name="Content Placeholder 6">
            <a:extLst>
              <a:ext uri="{FF2B5EF4-FFF2-40B4-BE49-F238E27FC236}">
                <a16:creationId xmlns:a16="http://schemas.microsoft.com/office/drawing/2014/main" id="{25B2CAAF-2ED8-C57A-8028-707479DC99D4}"/>
              </a:ext>
            </a:extLst>
          </p:cNvPr>
          <p:cNvSpPr>
            <a:spLocks noGrp="1"/>
          </p:cNvSpPr>
          <p:nvPr>
            <p:ph sz="quarter" idx="13"/>
          </p:nvPr>
        </p:nvSpPr>
        <p:spPr/>
        <p:txBody>
          <a:bodyPr>
            <a:normAutofit/>
          </a:bodyPr>
          <a:lstStyle/>
          <a:p>
            <a:r>
              <a:rPr lang="en-US" dirty="0"/>
              <a:t>Large family of viruses that include COVID 19 and SARS.</a:t>
            </a:r>
          </a:p>
          <a:p>
            <a:r>
              <a:rPr lang="en-US" dirty="0"/>
              <a:t>Common cold to serious illness, other symptoms</a:t>
            </a:r>
          </a:p>
          <a:p>
            <a:r>
              <a:rPr lang="en-US" dirty="0"/>
              <a:t>Diagnosis: lab and home tests</a:t>
            </a:r>
          </a:p>
          <a:p>
            <a:r>
              <a:rPr lang="en-US" dirty="0"/>
              <a:t>Prevention: vaccines, avoid exposure, wash hands</a:t>
            </a:r>
          </a:p>
        </p:txBody>
      </p:sp>
      <p:pic>
        <p:nvPicPr>
          <p:cNvPr id="5122" name="Picture 2" descr="Coronaviruses">
            <a:extLst>
              <a:ext uri="{FF2B5EF4-FFF2-40B4-BE49-F238E27FC236}">
                <a16:creationId xmlns:a16="http://schemas.microsoft.com/office/drawing/2014/main" id="{AEE0EA43-40DC-4583-4C82-C9F1399DE5DF}"/>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92850" y="2453481"/>
            <a:ext cx="48641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63255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2070</TotalTime>
  <Words>1443</Words>
  <Application>Microsoft Office PowerPoint</Application>
  <PresentationFormat>Widescreen</PresentationFormat>
  <Paragraphs>135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Roboto</vt:lpstr>
      <vt:lpstr>Roboto Mono Web</vt:lpstr>
      <vt:lpstr>Source Sans Pro</vt:lpstr>
      <vt:lpstr>Tw Cen MT</vt:lpstr>
      <vt:lpstr>Droplet</vt:lpstr>
      <vt:lpstr>Common virus affecting the heart and other systems</vt:lpstr>
      <vt:lpstr>Virus</vt:lpstr>
      <vt:lpstr>Respiratory virus</vt:lpstr>
      <vt:lpstr>Influenza virus</vt:lpstr>
      <vt:lpstr>Flu and heart disease</vt:lpstr>
      <vt:lpstr>PowerPoint Presentation</vt:lpstr>
      <vt:lpstr>PowerPoint Presentation</vt:lpstr>
      <vt:lpstr>prevention</vt:lpstr>
      <vt:lpstr>Corona virus</vt:lpstr>
      <vt:lpstr>Systemic effects of covid-19</vt:lpstr>
      <vt:lpstr>Cardiovascular effects of covid 19</vt:lpstr>
      <vt:lpstr>PowerPoint Presentation</vt:lpstr>
      <vt:lpstr>Treatment of covid 19</vt:lpstr>
      <vt:lpstr>vaccines</vt:lpstr>
      <vt:lpstr>  respiratory Syncytial virus</vt:lpstr>
      <vt:lpstr>RSV and Cardiovascular effects</vt:lpstr>
      <vt:lpstr>treatment</vt:lpstr>
      <vt:lpstr>PowerPoint Presentation</vt:lpstr>
      <vt:lpstr>PowerPoint Presentation</vt:lpstr>
      <vt:lpstr>chickenpox</vt:lpstr>
      <vt:lpstr>Cardiovascular effects of shingles</vt:lpstr>
      <vt:lpstr>GI source</vt:lpstr>
      <vt:lpstr>Norovirus</vt:lpstr>
      <vt:lpstr>PowerPoint Presentation</vt:lpstr>
      <vt:lpstr>hepatitis</vt:lpstr>
      <vt:lpstr>polio</vt:lpstr>
      <vt:lpstr>Coxackie virus</vt:lpstr>
      <vt:lpstr>Viral cardiomyopathy</vt:lpstr>
      <vt:lpstr>HIV</vt:lpstr>
      <vt:lpstr>PowerPoint Presentation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Radhika Bukkapatnam</dc:creator>
  <cp:lastModifiedBy>Linda Paumer</cp:lastModifiedBy>
  <cp:revision>7</cp:revision>
  <dcterms:created xsi:type="dcterms:W3CDTF">2025-01-26T20:39:33Z</dcterms:created>
  <dcterms:modified xsi:type="dcterms:W3CDTF">2025-01-30T17:49:45Z</dcterms:modified>
</cp:coreProperties>
</file>